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73" r:id="rId2"/>
    <p:sldId id="258" r:id="rId3"/>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kb1.com" initials="" lastIdx="2" clrIdx="0"/>
  <p:cmAuthor id="1" nam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页眉占位符 17409"/>
          <p:cNvSpPr>
            <a:spLocks noGrp="1"/>
          </p:cNvSpPr>
          <p:nvPr>
            <p:ph type="hdr" sz="quarter"/>
          </p:nvPr>
        </p:nvSpPr>
        <p:spPr>
          <a:xfrm>
            <a:off x="0" y="0"/>
            <a:ext cx="2971800" cy="457200"/>
          </a:xfrm>
          <a:prstGeom prst="rect">
            <a:avLst/>
          </a:prstGeom>
          <a:noFill/>
          <a:ln w="9525">
            <a:noFill/>
          </a:ln>
        </p:spPr>
        <p:txBody>
          <a:bodyPr/>
          <a:lstStyle>
            <a:lvl1pPr>
              <a:defRPr sz="1200" noProof="1" dirty="0"/>
            </a:lvl1pPr>
          </a:lstStyle>
          <a:p>
            <a:endParaRPr lang="zh-CN"/>
          </a:p>
        </p:txBody>
      </p:sp>
      <p:sp>
        <p:nvSpPr>
          <p:cNvPr id="17411" name="日期占位符 17410"/>
          <p:cNvSpPr>
            <a:spLocks noGrp="1"/>
          </p:cNvSpPr>
          <p:nvPr>
            <p:ph type="dt" idx="1"/>
          </p:nvPr>
        </p:nvSpPr>
        <p:spPr>
          <a:xfrm>
            <a:off x="3884613" y="0"/>
            <a:ext cx="2971800" cy="457200"/>
          </a:xfrm>
          <a:prstGeom prst="rect">
            <a:avLst/>
          </a:prstGeom>
          <a:noFill/>
          <a:ln w="9525">
            <a:noFill/>
          </a:ln>
        </p:spPr>
        <p:txBody>
          <a:bodyPr/>
          <a:lstStyle>
            <a:lvl1pPr algn="r">
              <a:defRPr sz="1200" noProof="1" dirty="0"/>
            </a:lvl1pPr>
          </a:lstStyle>
          <a:p>
            <a:endParaRPr lang="zh-CN" altLang="en-US"/>
          </a:p>
        </p:txBody>
      </p:sp>
      <p:sp>
        <p:nvSpPr>
          <p:cNvPr id="18436" name="幻灯片图像占位符 17411"/>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7" name="文本占位符 17412"/>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414" name="页脚占位符 17413"/>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dirty="0"/>
            </a:lvl1pPr>
          </a:lstStyle>
          <a:p>
            <a:endParaRPr lang="zh-CN"/>
          </a:p>
        </p:txBody>
      </p:sp>
      <p:sp>
        <p:nvSpPr>
          <p:cNvPr id="17415" name="灯片编号占位符 17414"/>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a:defRPr sz="1200"/>
            </a:lvl1pPr>
          </a:lstStyle>
          <a:p>
            <a:fld id="{F2D6447B-BDB0-42CC-B6B5-129A93510F9A}"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C7D08C8C-40A9-49C7-A03E-6AFB4878C0CA}" type="slidenum">
              <a:rPr lang="zh-CN" altLang="en-US" sz="1200">
                <a:sym typeface="Wingdings" panose="05000000000000000000" pitchFamily="2" charset="2"/>
              </a:rPr>
              <a:t>15</a:t>
            </a:fld>
            <a:endParaRPr lang="en-US" altLang="zh-CN" sz="1200">
              <a:sym typeface="Wingdings" panose="05000000000000000000" pitchFamily="2" charset="2"/>
            </a:endParaRPr>
          </a:p>
        </p:txBody>
      </p:sp>
      <p:sp>
        <p:nvSpPr>
          <p:cNvPr id="34818" name="Rectangle 2"/>
          <p:cNvSpPr>
            <a:spLocks noGrp="1" noRot="1" noChangeAspect="1" noChangeArrowheads="1" noTextEdit="1"/>
          </p:cNvSpPr>
          <p:nvPr>
            <p:ph type="sldImg" idx="4294967295"/>
          </p:nvPr>
        </p:nvSpPr>
        <p:spPr/>
      </p:sp>
      <p:sp>
        <p:nvSpPr>
          <p:cNvPr id="34819" name="Rectangle 3"/>
          <p:cNvSpPr>
            <a:spLocks noGrp="1" noChangeArrowheads="1"/>
          </p:cNvSpPr>
          <p:nvPr>
            <p:ph type="body" idx="4294967295"/>
          </p:nvPr>
        </p:nvSpPr>
        <p:spPr/>
        <p:txBody>
          <a:bodyPr/>
          <a:lstStyle/>
          <a:p>
            <a:endParaRPr lang="zh-CN" altLang="zh-CN" smtClean="0"/>
          </a:p>
        </p:txBody>
      </p:sp>
      <p:sp>
        <p:nvSpPr>
          <p:cNvPr id="34820"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7FE9A8-17F6-4537-8E20-775478B7448F}" type="slidenum">
              <a:rPr lang="zh-CN" altLang="en-US"/>
              <a:t>15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50"/>
            <a:ext cx="2133600" cy="365125"/>
          </a:xfrm>
        </p:spPr>
        <p:txBody>
          <a:bodyPr/>
          <a:lstStyle>
            <a:lvl1pPr eaLnBrk="0" hangingPunct="0">
              <a:buFontTx/>
              <a:buNone/>
              <a:defRPr sz="1200" b="1">
                <a:solidFill>
                  <a:schemeClr val="tx1">
                    <a:tint val="75000"/>
                  </a:schemeClr>
                </a:solidFill>
                <a:latin typeface="宋体" panose="02010600030101010101" pitchFamily="2" charset="-122"/>
              </a:defRPr>
            </a:lvl1pPr>
          </a:lstStyle>
          <a:p>
            <a:pPr>
              <a:defRPr/>
            </a:pPr>
            <a:endParaRPr lang="zh-CN" altLang="en-US"/>
          </a:p>
        </p:txBody>
      </p:sp>
      <p:sp>
        <p:nvSpPr>
          <p:cNvPr id="3" name="灯片编号占位符 5"/>
          <p:cNvSpPr>
            <a:spLocks noGrp="1"/>
          </p:cNvSpPr>
          <p:nvPr>
            <p:ph type="sldNum" sz="quarter" idx="11"/>
          </p:nvPr>
        </p:nvSpPr>
        <p:spPr>
          <a:xfrm>
            <a:off x="6553200" y="6356350"/>
            <a:ext cx="2133600" cy="365125"/>
          </a:xfrm>
        </p:spPr>
        <p:txBody>
          <a:bodyPr vert="horz" wrap="square" lIns="91440" tIns="45720" rIns="91440" bIns="45720" numCol="1" anchor="t" anchorCtr="0" compatLnSpc="1"/>
          <a:lstStyle>
            <a:lvl1pPr algn="r">
              <a:defRPr sz="1200">
                <a:solidFill>
                  <a:srgbClr val="898989"/>
                </a:solidFill>
                <a:latin typeface="宋体" panose="02010600030101010101" pitchFamily="2" charset="-122"/>
              </a:defRPr>
            </a:lvl1pPr>
          </a:lstStyle>
          <a:p>
            <a:fld id="{7BD35E36-F842-439E-8D17-080931B58D96}"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457200" y="6356350"/>
            <a:ext cx="2133600" cy="365125"/>
          </a:xfrm>
        </p:spPr>
        <p:txBody>
          <a:bodyPr/>
          <a:lstStyle>
            <a:lvl1pP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p:spPr>
        <p:txBody>
          <a:bodyP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p:spPr>
        <p:txBody>
          <a:bodyPr vert="horz" wrap="square" lIns="91440" tIns="45720" rIns="91440" bIns="45720" numCol="1" anchor="t" anchorCtr="0" compatLnSpc="1"/>
          <a:lstStyle>
            <a:lvl1pPr algn="r">
              <a:defRPr sz="1200">
                <a:solidFill>
                  <a:srgbClr val="898989"/>
                </a:solidFill>
                <a:latin typeface="Calibri" panose="020F0502020204030204" pitchFamily="34" charset="0"/>
              </a:defRPr>
            </a:lvl1pPr>
          </a:lstStyle>
          <a:p>
            <a:fld id="{2069655D-7E9F-4375-AF31-BC5541676552}"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SmartArt 占位符 2"/>
          <p:cNvSpPr>
            <a:spLocks noGrp="1"/>
          </p:cNvSpPr>
          <p:nvPr>
            <p:ph type="pic" idx="1"/>
          </p:nvPr>
        </p:nvSpPr>
        <p:spPr/>
        <p:txBody>
          <a:bodyPr/>
          <a:lstStyle/>
          <a:p>
            <a:endParaRPr lang="zh-CN" altLang="en-US" noProof="1"/>
          </a:p>
        </p:txBody>
      </p:sp>
      <p:sp>
        <p:nvSpPr>
          <p:cNvPr id="4" name="日期占位符 3"/>
          <p:cNvSpPr>
            <a:spLocks noGrp="1"/>
          </p:cNvSpPr>
          <p:nvPr>
            <p:ph type="dt" sz="half" idx="10"/>
          </p:nvPr>
        </p:nvSpPr>
        <p:spPr>
          <a:xfrm>
            <a:off x="301625" y="6245225"/>
            <a:ext cx="2289175" cy="476250"/>
          </a:xfrm>
        </p:spPr>
        <p:txBody>
          <a:bodyPr/>
          <a:lstStyle>
            <a:lvl1pPr>
              <a:defRPr noProof="1" dirty="0">
                <a:latin typeface="Times New Roman" panose="02020603050405020304" pitchFamily="18" charset="0"/>
                <a:cs typeface="+mn-ea"/>
              </a:defRPr>
            </a:lvl1pPr>
          </a:lstStyle>
          <a:p>
            <a:fld id="{BB962C8B-B14F-4D97-AF65-F5344CB8AC3E}" type="datetime1">
              <a:rPr lang="zh-CN" altLang="en-US"/>
              <a:t>2023-01-17</a:t>
            </a:fld>
            <a:endParaRPr lang="zh-CN" altLang="en-US">
              <a:latin typeface="Arial" panose="020B0604020202020204" pitchFamily="34" charset="0"/>
              <a:cs typeface="+mn-cs"/>
            </a:endParaRPr>
          </a:p>
        </p:txBody>
      </p:sp>
      <p:sp>
        <p:nvSpPr>
          <p:cNvPr id="5" name="页脚占位符 4"/>
          <p:cNvSpPr>
            <a:spLocks noGrp="1"/>
          </p:cNvSpPr>
          <p:nvPr>
            <p:ph type="ftr" sz="quarter" idx="11"/>
          </p:nvPr>
        </p:nvSpPr>
        <p:spPr>
          <a:xfrm>
            <a:off x="3124200" y="6245225"/>
            <a:ext cx="2895600" cy="476250"/>
          </a:xfrm>
        </p:spPr>
        <p:txBody>
          <a:bodyPr/>
          <a:lstStyle>
            <a:lvl1pPr>
              <a:defRPr noProof="1" dirty="0"/>
            </a:lvl1pPr>
          </a:lstStyle>
          <a:p>
            <a:endParaRPr lang="zh-CN" altLang="en-US"/>
          </a:p>
        </p:txBody>
      </p:sp>
      <p:sp>
        <p:nvSpPr>
          <p:cNvPr id="6" name="灯片编号占位符 5"/>
          <p:cNvSpPr>
            <a:spLocks noGrp="1"/>
          </p:cNvSpPr>
          <p:nvPr>
            <p:ph type="sldNum" sz="quarter" idx="12"/>
          </p:nvPr>
        </p:nvSpPr>
        <p:spPr>
          <a:xfrm>
            <a:off x="6553200" y="6245225"/>
            <a:ext cx="2289175" cy="476250"/>
          </a:xfrm>
        </p:spPr>
        <p:txBody>
          <a:bodyPr vert="horz" wrap="square" lIns="91440" tIns="45720" rIns="91440" bIns="45720" numCol="1" anchor="t" anchorCtr="0" compatLnSpc="1"/>
          <a:lstStyle>
            <a:lvl1pPr>
              <a:defRPr>
                <a:latin typeface="Times New Roman" panose="02020603050405020304" pitchFamily="18" charset="0"/>
              </a:defRPr>
            </a:lvl1pPr>
          </a:lstStyle>
          <a:p>
            <a:fld id="{10F983CA-881C-4C78-95B5-4D634ED5376F}"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8013" cy="1141412"/>
          </a:xfr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idx="10"/>
          </p:nvPr>
        </p:nvSpPr>
        <p:spPr>
          <a:xfrm>
            <a:off x="457200" y="6245225"/>
            <a:ext cx="2132013" cy="474663"/>
          </a:xfrm>
        </p:spPr>
        <p:txBody>
          <a:bodyPr/>
          <a:lstStyle>
            <a:lvl1pPr defTabSz="448945">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endParaRPr lang="zh-CN"/>
          </a:p>
        </p:txBody>
      </p:sp>
      <p:sp>
        <p:nvSpPr>
          <p:cNvPr id="4" name="页脚占位符 3"/>
          <p:cNvSpPr>
            <a:spLocks noGrp="1"/>
          </p:cNvSpPr>
          <p:nvPr>
            <p:ph type="ftr" idx="11"/>
          </p:nvPr>
        </p:nvSpPr>
        <p:spPr>
          <a:xfrm>
            <a:off x="3124200" y="6245225"/>
            <a:ext cx="2894013" cy="474663"/>
          </a:xfrm>
        </p:spPr>
        <p:txBody>
          <a:bodyPr/>
          <a:lstStyle>
            <a:lvl1pPr defTabSz="448945">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endParaRPr lang="zh-CN"/>
          </a:p>
        </p:txBody>
      </p:sp>
      <p:sp>
        <p:nvSpPr>
          <p:cNvPr id="5" name="灯片编号占位符 4"/>
          <p:cNvSpPr>
            <a:spLocks noGrp="1"/>
          </p:cNvSpPr>
          <p:nvPr>
            <p:ph type="sldNum" idx="12"/>
          </p:nvPr>
        </p:nvSpPr>
        <p:spPr>
          <a:xfrm>
            <a:off x="6553200" y="6245225"/>
            <a:ext cx="2132013" cy="474663"/>
          </a:xfrm>
        </p:spPr>
        <p:txBody>
          <a:bodyPr vert="horz" wrap="square" lIns="91440" tIns="45720" rIns="91440" bIns="45720" numCol="1" anchor="t" anchorCtr="0" compatLnSpc="1"/>
          <a:lstStyle>
            <a:lvl1pPr>
              <a:defRPr>
                <a:solidFill>
                  <a:srgbClr val="000000"/>
                </a:solidFill>
              </a:defRPr>
            </a:lvl1pPr>
          </a:lstStyle>
          <a:p>
            <a:fld id="{0A614364-B81E-4A4D-BFA2-EC77DAB80749}" type="slidenum">
              <a:rPr lang="en-US" altLang="zh-CN"/>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286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a:xfrm>
            <a:off x="457200" y="6245225"/>
            <a:ext cx="2133600" cy="476250"/>
          </a:xfrm>
        </p:spPr>
        <p:txBody>
          <a:bodyPr/>
          <a:lstStyle>
            <a:lvl1pPr>
              <a:defRPr noProof="1" dirty="0"/>
            </a:lvl1pPr>
          </a:lstStyle>
          <a:p>
            <a:endParaRPr lang="zh-CN" altLang="en-US"/>
          </a:p>
        </p:txBody>
      </p:sp>
      <p:sp>
        <p:nvSpPr>
          <p:cNvPr id="6" name="页脚占位符 5"/>
          <p:cNvSpPr>
            <a:spLocks noGrp="1"/>
          </p:cNvSpPr>
          <p:nvPr>
            <p:ph type="ftr" sz="quarter" idx="11"/>
          </p:nvPr>
        </p:nvSpPr>
        <p:spPr>
          <a:xfrm>
            <a:off x="3124200" y="6245225"/>
            <a:ext cx="2895600" cy="476250"/>
          </a:xfrm>
        </p:spPr>
        <p:txBody>
          <a:bodyPr/>
          <a:lstStyle>
            <a:lvl1pPr>
              <a:defRPr noProof="1" dirty="0"/>
            </a:lvl1pPr>
          </a:lstStyle>
          <a:p>
            <a:endParaRPr lang="zh-CN" altLang="en-US"/>
          </a:p>
        </p:txBody>
      </p:sp>
      <p:sp>
        <p:nvSpPr>
          <p:cNvPr id="7" name="灯片编号占位符 6"/>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defRPr/>
            </a:lvl1pPr>
          </a:lstStyle>
          <a:p>
            <a:fld id="{CA894B05-B45B-4BBC-986D-96A86C983A66}" type="slidenum">
              <a:rPr lang="zh-CN" altLang="en-US"/>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765175"/>
            <a:ext cx="8229600" cy="720725"/>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466725" y="1773238"/>
            <a:ext cx="4038600" cy="4319587"/>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57725" y="1773238"/>
            <a:ext cx="4038600" cy="20828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4657725" y="4008438"/>
            <a:ext cx="4038600" cy="2084387"/>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日期占位符 5"/>
          <p:cNvSpPr>
            <a:spLocks noGrp="1"/>
          </p:cNvSpPr>
          <p:nvPr>
            <p:ph type="dt" sz="half" idx="10"/>
          </p:nvPr>
        </p:nvSpPr>
        <p:spPr>
          <a:xfrm>
            <a:off x="457200" y="6245225"/>
            <a:ext cx="2133600" cy="476250"/>
          </a:xfrm>
        </p:spPr>
        <p:txBody>
          <a:bodyPr/>
          <a:lstStyle>
            <a:lvl1pPr>
              <a:buFontTx/>
              <a:buNone/>
              <a:defRPr sz="1400"/>
            </a:lvl1pPr>
          </a:lstStyle>
          <a:p>
            <a:pPr>
              <a:defRPr/>
            </a:pPr>
            <a:endParaRPr lang="zh-CN" altLang="en-US"/>
          </a:p>
        </p:txBody>
      </p:sp>
      <p:sp>
        <p:nvSpPr>
          <p:cNvPr id="7" name="页脚占位符 6"/>
          <p:cNvSpPr>
            <a:spLocks noGrp="1"/>
          </p:cNvSpPr>
          <p:nvPr>
            <p:ph type="ftr" sz="quarter" idx="11"/>
          </p:nvPr>
        </p:nvSpPr>
        <p:spPr>
          <a:xfrm>
            <a:off x="3124200" y="6245225"/>
            <a:ext cx="2895600" cy="476250"/>
          </a:xfrm>
        </p:spPr>
        <p:txBody>
          <a:bodyPr/>
          <a:lstStyle>
            <a:lvl1pPr algn="ctr">
              <a:buFontTx/>
              <a:buNone/>
              <a:defRPr sz="1400"/>
            </a:lvl1pPr>
          </a:lstStyle>
          <a:p>
            <a:pPr>
              <a:defRPr/>
            </a:pPr>
            <a:endParaRPr lang="zh-CN" altLang="en-US"/>
          </a:p>
        </p:txBody>
      </p:sp>
      <p:sp>
        <p:nvSpPr>
          <p:cNvPr id="8" name="灯片编号占位符 7"/>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lgn="r">
              <a:defRPr sz="1400"/>
            </a:lvl1pPr>
          </a:lstStyle>
          <a:p>
            <a:fld id="{4398688F-E20B-4F39-ACFD-F3711A75A816}" type="slidenum">
              <a:rPr lang="zh-CN" altLang="en-US"/>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765175"/>
            <a:ext cx="8229600" cy="72072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66725" y="1773238"/>
            <a:ext cx="4038600" cy="4319587"/>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57725" y="1773238"/>
            <a:ext cx="4038600" cy="20828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4657725" y="4008438"/>
            <a:ext cx="4038600" cy="2084387"/>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日期占位符 5"/>
          <p:cNvSpPr>
            <a:spLocks noGrp="1"/>
          </p:cNvSpPr>
          <p:nvPr>
            <p:ph type="dt" sz="half" idx="10"/>
          </p:nvPr>
        </p:nvSpPr>
        <p:spPr>
          <a:xfrm>
            <a:off x="457200" y="6245225"/>
            <a:ext cx="2133600" cy="476250"/>
          </a:xfrm>
        </p:spPr>
        <p:txBody>
          <a:bodyPr/>
          <a:lstStyle>
            <a:lvl1pPr>
              <a:buFontTx/>
              <a:buNone/>
              <a:defRPr sz="1400"/>
            </a:lvl1pPr>
          </a:lstStyle>
          <a:p>
            <a:pPr>
              <a:defRPr/>
            </a:pPr>
            <a:endParaRPr lang="zh-CN" altLang="en-US"/>
          </a:p>
        </p:txBody>
      </p:sp>
      <p:sp>
        <p:nvSpPr>
          <p:cNvPr id="7" name="页脚占位符 6"/>
          <p:cNvSpPr>
            <a:spLocks noGrp="1"/>
          </p:cNvSpPr>
          <p:nvPr>
            <p:ph type="ftr" sz="quarter" idx="11"/>
          </p:nvPr>
        </p:nvSpPr>
        <p:spPr>
          <a:xfrm>
            <a:off x="3124200" y="6245225"/>
            <a:ext cx="2895600" cy="476250"/>
          </a:xfrm>
        </p:spPr>
        <p:txBody>
          <a:bodyPr/>
          <a:lstStyle>
            <a:lvl1pPr algn="ctr">
              <a:buFontTx/>
              <a:buNone/>
              <a:defRPr sz="1400"/>
            </a:lvl1pPr>
          </a:lstStyle>
          <a:p>
            <a:pPr>
              <a:defRPr/>
            </a:pPr>
            <a:endParaRPr lang="zh-CN" altLang="en-US"/>
          </a:p>
        </p:txBody>
      </p:sp>
      <p:sp>
        <p:nvSpPr>
          <p:cNvPr id="8" name="灯片编号占位符 7"/>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lgn="r">
              <a:defRPr sz="1400"/>
            </a:lvl1pPr>
          </a:lstStyle>
          <a:p>
            <a:fld id="{B242ED47-8737-4EBB-A18E-0C9E2A333B4A}"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p:spPr>
        <p:txBody>
          <a:bodyPr/>
          <a:lstStyle>
            <a:lvl1pPr eaLnBrk="0" hangingPunct="0">
              <a:buFontTx/>
              <a:buNone/>
              <a:defRPr sz="1200" b="1">
                <a:solidFill>
                  <a:schemeClr val="tx1">
                    <a:tint val="75000"/>
                  </a:schemeClr>
                </a:solidFill>
                <a:latin typeface="宋体" panose="02010600030101010101" pitchFamily="2" charset="-122"/>
              </a:defRPr>
            </a:lvl1pPr>
          </a:lstStyle>
          <a:p>
            <a:pPr>
              <a:defRPr/>
            </a:pPr>
            <a:endParaRPr lang="zh-CN" altLang="en-US"/>
          </a:p>
        </p:txBody>
      </p:sp>
      <p:sp>
        <p:nvSpPr>
          <p:cNvPr id="3" name="灯片编号占位符 3"/>
          <p:cNvSpPr>
            <a:spLocks noGrp="1"/>
          </p:cNvSpPr>
          <p:nvPr>
            <p:ph type="sldNum" sz="quarter" idx="11"/>
          </p:nvPr>
        </p:nvSpPr>
        <p:spPr>
          <a:xfrm>
            <a:off x="6553200" y="6356350"/>
            <a:ext cx="2133600" cy="365125"/>
          </a:xfrm>
        </p:spPr>
        <p:txBody>
          <a:bodyPr vert="horz" wrap="square" lIns="91440" tIns="45720" rIns="91440" bIns="45720" numCol="1" anchor="t" anchorCtr="0" compatLnSpc="1"/>
          <a:lstStyle>
            <a:lvl1pPr algn="r">
              <a:defRPr sz="1200">
                <a:solidFill>
                  <a:srgbClr val="898989"/>
                </a:solidFill>
                <a:latin typeface="宋体" panose="02010600030101010101" pitchFamily="2" charset="-122"/>
              </a:defRPr>
            </a:lvl1pPr>
          </a:lstStyle>
          <a:p>
            <a:fld id="{A0FA7E90-6F34-4AB2-AB9E-44C94E8B8C2D}"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quarter" idx="1"/>
          </p:nvPr>
        </p:nvSpPr>
        <p:spPr>
          <a:xfrm>
            <a:off x="628650" y="1825625"/>
            <a:ext cx="38862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628650" y="4076700"/>
            <a:ext cx="38862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内容占位符 5"/>
          <p:cNvSpPr>
            <a:spLocks noGrp="1"/>
          </p:cNvSpPr>
          <p:nvPr>
            <p:ph sz="quarter" idx="4"/>
          </p:nvPr>
        </p:nvSpPr>
        <p:spPr>
          <a:xfrm>
            <a:off x="4629150" y="4076700"/>
            <a:ext cx="38862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a:xfrm>
            <a:off x="457200" y="6245225"/>
            <a:ext cx="2133600" cy="476250"/>
          </a:xfrm>
        </p:spPr>
        <p:txBody>
          <a:bodyPr/>
          <a:lstStyle>
            <a:lvl1pPr>
              <a:defRPr noProof="1" dirty="0"/>
            </a:lvl1pPr>
          </a:lstStyle>
          <a:p>
            <a:endParaRPr lang="zh-CN" altLang="en-US"/>
          </a:p>
        </p:txBody>
      </p:sp>
      <p:sp>
        <p:nvSpPr>
          <p:cNvPr id="8" name="页脚占位符 7"/>
          <p:cNvSpPr>
            <a:spLocks noGrp="1"/>
          </p:cNvSpPr>
          <p:nvPr>
            <p:ph type="ftr" sz="quarter" idx="11"/>
          </p:nvPr>
        </p:nvSpPr>
        <p:spPr>
          <a:xfrm>
            <a:off x="3124200" y="6245225"/>
            <a:ext cx="2895600" cy="476250"/>
          </a:xfrm>
        </p:spPr>
        <p:txBody>
          <a:bodyPr/>
          <a:lstStyle>
            <a:lvl1pPr>
              <a:defRPr noProof="1" dirty="0"/>
            </a:lvl1pPr>
          </a:lstStyle>
          <a:p>
            <a:endParaRPr lang="zh-CN" altLang="en-US"/>
          </a:p>
        </p:txBody>
      </p:sp>
      <p:sp>
        <p:nvSpPr>
          <p:cNvPr id="9" name="灯片编号占位符 8"/>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defRPr>
                <a:latin typeface="Times New Roman" panose="02020603050405020304" pitchFamily="18" charset="0"/>
              </a:defRPr>
            </a:lvl1pPr>
          </a:lstStyle>
          <a:p>
            <a:fld id="{4C07C3C8-F1EC-4B0F-858A-5BE8A036B100}"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0"/>
          </p:nvPr>
        </p:nvSpPr>
        <p:spPr>
          <a:xfrm>
            <a:off x="457200" y="6245225"/>
            <a:ext cx="2133600" cy="476250"/>
          </a:xfrm>
        </p:spPr>
        <p:txBody>
          <a:bodyPr/>
          <a:lstStyle>
            <a:lvl1pPr>
              <a:defRPr noProof="1" dirty="0">
                <a:latin typeface="Times New Roman" panose="02020603050405020304" pitchFamily="18" charset="0"/>
                <a:cs typeface="+mn-ea"/>
              </a:defRPr>
            </a:lvl1pPr>
          </a:lstStyle>
          <a:p>
            <a:fld id="{BB962C8B-B14F-4D97-AF65-F5344CB8AC3E}" type="datetime1">
              <a:rPr lang="zh-CN" altLang="en-US"/>
              <a:t>2023-01-17</a:t>
            </a:fld>
            <a:endParaRPr lang="zh-CN" altLang="en-US">
              <a:latin typeface="Arial" panose="020B0604020202020204" pitchFamily="34" charset="0"/>
              <a:cs typeface="+mn-cs"/>
            </a:endParaRPr>
          </a:p>
        </p:txBody>
      </p:sp>
      <p:sp>
        <p:nvSpPr>
          <p:cNvPr id="4" name="页脚占位符 3"/>
          <p:cNvSpPr>
            <a:spLocks noGrp="1"/>
          </p:cNvSpPr>
          <p:nvPr>
            <p:ph type="ftr" sz="quarter" idx="11"/>
          </p:nvPr>
        </p:nvSpPr>
        <p:spPr>
          <a:xfrm>
            <a:off x="3124200" y="6245225"/>
            <a:ext cx="2895600" cy="476250"/>
          </a:xfrm>
        </p:spPr>
        <p:txBody>
          <a:bodyPr/>
          <a:lstStyle>
            <a:lvl1pPr>
              <a:defRPr noProof="1" dirty="0"/>
            </a:lvl1pPr>
          </a:lstStyle>
          <a:p>
            <a:endParaRPr lang="zh-CN" altLang="en-US"/>
          </a:p>
        </p:txBody>
      </p:sp>
      <p:sp>
        <p:nvSpPr>
          <p:cNvPr id="5" name="灯片编号占位符 4"/>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defRPr>
                <a:latin typeface="Times New Roman" panose="02020603050405020304" pitchFamily="18" charset="0"/>
              </a:defRPr>
            </a:lvl1pPr>
          </a:lstStyle>
          <a:p>
            <a:fld id="{6CDD9E84-89BC-4FCC-A403-780557638E61}"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bg bwMode="auto">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13"/>
          <p:cNvSpPr>
            <a:spLocks noGrp="1"/>
          </p:cNvSpPr>
          <p:nvPr>
            <p:ph type="dt" sz="half" idx="10"/>
          </p:nvPr>
        </p:nvSpPr>
        <p:spPr>
          <a:xfrm rot="5400000">
            <a:off x="7589045" y="1081881"/>
            <a:ext cx="2011362" cy="384175"/>
          </a:xfrm>
          <a:prstGeom prst="rect">
            <a:avLst/>
          </a:prstGeom>
        </p:spPr>
        <p:txBody>
          <a:bodyPr/>
          <a:lstStyle>
            <a:lvl1pPr eaLnBrk="1" hangingPunct="1">
              <a:buFontTx/>
              <a:buNone/>
              <a:defRPr kumimoji="1" sz="2400">
                <a:latin typeface="Times New Roman" panose="02020603050405020304" pitchFamily="18" charset="0"/>
              </a:defRPr>
            </a:lvl1pPr>
          </a:lstStyle>
          <a:p>
            <a:pPr>
              <a:defRPr/>
            </a:pPr>
            <a:endParaRPr lang="en-US" altLang="zh-CN"/>
          </a:p>
        </p:txBody>
      </p:sp>
      <p:sp>
        <p:nvSpPr>
          <p:cNvPr id="5" name="页脚占位符 2"/>
          <p:cNvSpPr>
            <a:spLocks noGrp="1"/>
          </p:cNvSpPr>
          <p:nvPr>
            <p:ph type="ftr" sz="quarter" idx="11"/>
          </p:nvPr>
        </p:nvSpPr>
        <p:spPr>
          <a:xfrm rot="5400000">
            <a:off x="6989763" y="3736975"/>
            <a:ext cx="3200400" cy="365125"/>
          </a:xfrm>
          <a:prstGeom prst="rect">
            <a:avLst/>
          </a:prstGeom>
        </p:spPr>
        <p:txBody>
          <a:bodyPr/>
          <a:lstStyle>
            <a:lvl1pPr eaLnBrk="1" hangingPunct="1">
              <a:buFontTx/>
              <a:buNone/>
              <a:defRPr kumimoji="1" sz="2400">
                <a:latin typeface="Times New Roman" panose="02020603050405020304" pitchFamily="18" charset="0"/>
              </a:defRPr>
            </a:lvl1pPr>
          </a:lstStyle>
          <a:p>
            <a:pPr>
              <a:defRPr/>
            </a:pPr>
            <a:endParaRPr lang="en-US" altLang="zh-CN"/>
          </a:p>
        </p:txBody>
      </p:sp>
      <p:sp>
        <p:nvSpPr>
          <p:cNvPr id="6" name="灯片编号占位符 22"/>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lstStyle>
            <a:lvl1pPr>
              <a:defRPr>
                <a:latin typeface="Times New Roman" panose="02020603050405020304" pitchFamily="18" charset="0"/>
              </a:defRPr>
            </a:lvl1pPr>
          </a:lstStyle>
          <a:p>
            <a:fld id="{41F1D7DC-CF3A-406A-B628-6F9271F2381C}"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和内容">
    <p:bg bwMode="auto">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标题和内容">
    <p:bg bwMode="auto">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OverTx">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72564" tIns="36281" rIns="72564" bIns="36281"/>
          <a:lstStyle/>
          <a:p>
            <a:r>
              <a:rPr lang="zh-CN" altLang="en-US" noProof="1" smtClean="0"/>
              <a:t>单击此处编辑母版标题样式</a:t>
            </a:r>
            <a:endParaRPr lang="zh-CN" altLang="en-US" noProof="1"/>
          </a:p>
        </p:txBody>
      </p:sp>
      <p:sp>
        <p:nvSpPr>
          <p:cNvPr id="3" name="内容占位符 2"/>
          <p:cNvSpPr>
            <a:spLocks noGrp="1"/>
          </p:cNvSpPr>
          <p:nvPr>
            <p:ph sz="quarter" idx="1"/>
          </p:nvPr>
        </p:nvSpPr>
        <p:spPr>
          <a:xfrm>
            <a:off x="457200" y="1600203"/>
            <a:ext cx="4038600" cy="2185988"/>
          </a:xfrm>
          <a:prstGeom prst="rect">
            <a:avLst/>
          </a:prstGeom>
        </p:spPr>
        <p:txBody>
          <a:bodyPr lIns="72564" tIns="36281" rIns="72564" bIns="36281"/>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48200" y="1600203"/>
            <a:ext cx="4038600" cy="2185988"/>
          </a:xfrm>
          <a:prstGeom prst="rect">
            <a:avLst/>
          </a:prstGeom>
        </p:spPr>
        <p:txBody>
          <a:bodyPr lIns="72564" tIns="36281" rIns="72564" bIns="36281"/>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half" idx="3"/>
          </p:nvPr>
        </p:nvSpPr>
        <p:spPr>
          <a:xfrm>
            <a:off x="457200" y="3938591"/>
            <a:ext cx="8229600" cy="2187575"/>
          </a:xfrm>
          <a:prstGeom prst="rect">
            <a:avLst/>
          </a:prstGeom>
        </p:spPr>
        <p:txBody>
          <a:bodyPr lIns="72564" tIns="36281" rIns="72564" bIns="36281"/>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日期占位符 5"/>
          <p:cNvSpPr>
            <a:spLocks noGrp="1"/>
          </p:cNvSpPr>
          <p:nvPr>
            <p:ph type="dt" sz="half" idx="10"/>
          </p:nvPr>
        </p:nvSpPr>
        <p:spPr>
          <a:xfrm>
            <a:off x="457200" y="6245225"/>
            <a:ext cx="2133600" cy="476250"/>
          </a:xfrm>
          <a:prstGeom prst="rect">
            <a:avLst/>
          </a:prstGeom>
        </p:spPr>
        <p:txBody>
          <a:bodyPr lIns="72564" tIns="36281" rIns="72564" bIns="36281"/>
          <a:lstStyle>
            <a:lvl1pPr>
              <a:defRPr noProof="1"/>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a:prstGeom prst="rect">
            <a:avLst/>
          </a:prstGeom>
        </p:spPr>
        <p:txBody>
          <a:bodyPr lIns="72564" tIns="36281" rIns="72564" bIns="36281"/>
          <a:lstStyle>
            <a:lvl1pPr>
              <a:defRPr noProof="1"/>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a:prstGeom prst="rect">
            <a:avLst/>
          </a:prstGeom>
        </p:spPr>
        <p:txBody>
          <a:bodyPr vert="horz" wrap="square" lIns="72564" tIns="36281" rIns="72564" bIns="36281" numCol="1" anchor="t" anchorCtr="0" compatLnSpc="1"/>
          <a:lstStyle>
            <a:lvl1pPr>
              <a:defRPr/>
            </a:lvl1pPr>
          </a:lstStyle>
          <a:p>
            <a:fld id="{33108F9F-E416-4E16-A63C-E1BBA456EC26}" type="slidenum">
              <a:rPr lang="en-US" altLang="zh-CN"/>
              <a:t>‹#›</a:t>
            </a:fld>
            <a:endParaRPr lang="en-US" altLang="zh-CN"/>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a:xfrm>
            <a:off x="457200" y="6356350"/>
            <a:ext cx="2133600" cy="365125"/>
          </a:xfrm>
        </p:spPr>
        <p:txBody>
          <a:bodyPr/>
          <a:lstStyle>
            <a:lvl1pP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页脚占位符 5"/>
          <p:cNvSpPr>
            <a:spLocks noGrp="1"/>
          </p:cNvSpPr>
          <p:nvPr>
            <p:ph type="ftr" sz="quarter" idx="11"/>
          </p:nvPr>
        </p:nvSpPr>
        <p:spPr>
          <a:xfrm>
            <a:off x="3124200" y="6356350"/>
            <a:ext cx="2895600" cy="365125"/>
          </a:xfrm>
        </p:spPr>
        <p:txBody>
          <a:bodyP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p:spPr>
        <p:txBody>
          <a:bodyPr vert="horz" wrap="square" lIns="91440" tIns="45720" rIns="91440" bIns="45720" numCol="1" anchor="t" anchorCtr="0" compatLnSpc="1"/>
          <a:lstStyle>
            <a:lvl1pPr algn="r">
              <a:defRPr sz="1200">
                <a:solidFill>
                  <a:srgbClr val="898989"/>
                </a:solidFill>
                <a:latin typeface="Calibri" panose="020F0502020204030204" pitchFamily="34" charset="0"/>
              </a:defRPr>
            </a:lvl1pPr>
          </a:lstStyle>
          <a:p>
            <a:fld id="{2488BD8E-5643-4ED6-A6D9-BDF60B7B57D2}"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8"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7" name="组合 18"/>
          <p:cNvGrpSpPr/>
          <p:nvPr/>
        </p:nvGrpSpPr>
        <p:grpSpPr bwMode="auto">
          <a:xfrm>
            <a:off x="307975" y="-9525"/>
            <a:ext cx="8839200" cy="6011863"/>
            <a:chOff x="538" y="-95"/>
            <a:chExt cx="13919" cy="9469"/>
          </a:xfrm>
        </p:grpSpPr>
        <p:pic>
          <p:nvPicPr>
            <p:cNvPr id="19458" name="图片 5" descr="黑板-空.png"/>
            <p:cNvPicPr>
              <a:picLocks noChangeAspect="1" noChangeArrowheads="1"/>
            </p:cNvPicPr>
            <p:nvPr/>
          </p:nvPicPr>
          <p:blipFill>
            <a:blip r:embed="rId3" cstate="email"/>
            <a:srcRect/>
            <a:stretch>
              <a:fillRect/>
            </a:stretch>
          </p:blipFill>
          <p:spPr bwMode="auto">
            <a:xfrm>
              <a:off x="540" y="865"/>
              <a:ext cx="13550" cy="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图片 7" descr="叶子.png"/>
            <p:cNvPicPr>
              <a:picLocks noChangeAspect="1" noChangeArrowheads="1"/>
            </p:cNvPicPr>
            <p:nvPr/>
          </p:nvPicPr>
          <p:blipFill>
            <a:blip r:embed="rId4" cstate="email"/>
            <a:srcRect/>
            <a:stretch>
              <a:fillRect/>
            </a:stretch>
          </p:blipFill>
          <p:spPr bwMode="auto">
            <a:xfrm>
              <a:off x="7809" y="-95"/>
              <a:ext cx="6648" cy="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片 15" descr="桌子.png"/>
            <p:cNvPicPr>
              <a:picLocks noChangeAspect="1" noChangeArrowheads="1"/>
            </p:cNvPicPr>
            <p:nvPr/>
          </p:nvPicPr>
          <p:blipFill>
            <a:blip r:embed="rId5" cstate="email"/>
            <a:srcRect/>
            <a:stretch>
              <a:fillRect/>
            </a:stretch>
          </p:blipFill>
          <p:spPr bwMode="auto">
            <a:xfrm>
              <a:off x="538" y="8038"/>
              <a:ext cx="6237"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16" descr="粉笔画.png"/>
            <p:cNvPicPr>
              <a:picLocks noChangeAspect="1" noChangeArrowheads="1"/>
            </p:cNvPicPr>
            <p:nvPr/>
          </p:nvPicPr>
          <p:blipFill>
            <a:blip r:embed="rId6" cstate="email"/>
            <a:srcRect/>
            <a:stretch>
              <a:fillRect/>
            </a:stretch>
          </p:blipFill>
          <p:spPr bwMode="auto">
            <a:xfrm>
              <a:off x="7191" y="4406"/>
              <a:ext cx="6456" cy="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11" descr="书本.png"/>
            <p:cNvPicPr>
              <a:picLocks noChangeAspect="1" noChangeArrowheads="1"/>
            </p:cNvPicPr>
            <p:nvPr/>
          </p:nvPicPr>
          <p:blipFill>
            <a:blip r:embed="rId7" cstate="email"/>
            <a:srcRect/>
            <a:stretch>
              <a:fillRect/>
            </a:stretch>
          </p:blipFill>
          <p:spPr bwMode="auto">
            <a:xfrm>
              <a:off x="1371" y="7621"/>
              <a:ext cx="1658"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图片 14" descr="钟.PNG"/>
            <p:cNvPicPr>
              <a:picLocks noChangeAspect="1" noChangeArrowheads="1"/>
            </p:cNvPicPr>
            <p:nvPr/>
          </p:nvPicPr>
          <p:blipFill>
            <a:blip r:embed="rId8" cstate="email"/>
            <a:srcRect/>
            <a:stretch>
              <a:fillRect/>
            </a:stretch>
          </p:blipFill>
          <p:spPr bwMode="auto">
            <a:xfrm>
              <a:off x="3653" y="8163"/>
              <a:ext cx="845"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片 10" descr="铅笔筒.PNG"/>
            <p:cNvPicPr>
              <a:picLocks noChangeAspect="1" noChangeArrowheads="1"/>
            </p:cNvPicPr>
            <p:nvPr/>
          </p:nvPicPr>
          <p:blipFill>
            <a:blip r:embed="rId9" cstate="email"/>
            <a:srcRect/>
            <a:stretch>
              <a:fillRect/>
            </a:stretch>
          </p:blipFill>
          <p:spPr bwMode="auto">
            <a:xfrm>
              <a:off x="3029" y="7416"/>
              <a:ext cx="111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13" descr="眼镜.PNG"/>
            <p:cNvPicPr>
              <a:picLocks noChangeAspect="1" noChangeArrowheads="1"/>
            </p:cNvPicPr>
            <p:nvPr/>
          </p:nvPicPr>
          <p:blipFill>
            <a:blip r:embed="rId10" cstate="email"/>
            <a:srcRect/>
            <a:stretch>
              <a:fillRect/>
            </a:stretch>
          </p:blipFill>
          <p:spPr bwMode="auto">
            <a:xfrm>
              <a:off x="4855" y="8568"/>
              <a:ext cx="86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图片 2" descr="女老师(1)"/>
          <p:cNvPicPr>
            <a:picLocks noChangeAspect="1" noChangeArrowheads="1"/>
          </p:cNvPicPr>
          <p:nvPr/>
        </p:nvPicPr>
        <p:blipFill>
          <a:blip r:embed="rId11" cstate="email"/>
          <a:srcRect/>
          <a:stretch>
            <a:fillRect/>
          </a:stretch>
        </p:blipFill>
        <p:spPr bwMode="auto">
          <a:xfrm flipH="1">
            <a:off x="6338888" y="2635250"/>
            <a:ext cx="2913062"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1702449" y="1924051"/>
            <a:ext cx="5661025" cy="1469673"/>
            <a:chOff x="2796" y="2713"/>
            <a:chExt cx="8914" cy="2312"/>
          </a:xfrm>
        </p:grpSpPr>
        <p:sp>
          <p:nvSpPr>
            <p:cNvPr id="19468" name="文本框 6"/>
            <p:cNvSpPr txBox="1">
              <a:spLocks noChangeArrowheads="1"/>
            </p:cNvSpPr>
            <p:nvPr/>
          </p:nvSpPr>
          <p:spPr bwMode="auto">
            <a:xfrm>
              <a:off x="2796" y="4202"/>
              <a:ext cx="8914"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chemeClr val="bg1"/>
                  </a:solidFill>
                  <a:latin typeface="黑体" panose="02010609060101010101" pitchFamily="49" charset="-122"/>
                  <a:ea typeface="黑体" panose="02010609060101010101" pitchFamily="49" charset="-122"/>
                </a:rPr>
                <a:t>第</a:t>
              </a:r>
              <a:r>
                <a:rPr lang="en-US" altLang="zh-CN" sz="2800" dirty="0">
                  <a:solidFill>
                    <a:schemeClr val="bg1"/>
                  </a:solidFill>
                  <a:latin typeface="黑体" panose="02010609060101010101" pitchFamily="49" charset="-122"/>
                  <a:ea typeface="黑体" panose="02010609060101010101" pitchFamily="49" charset="-122"/>
                </a:rPr>
                <a:t>1</a:t>
              </a:r>
              <a:r>
                <a:rPr lang="zh-CN" altLang="en-US" sz="2800" dirty="0">
                  <a:solidFill>
                    <a:schemeClr val="bg1"/>
                  </a:solidFill>
                  <a:latin typeface="黑体" panose="02010609060101010101" pitchFamily="49" charset="-122"/>
                  <a:ea typeface="黑体" panose="02010609060101010101" pitchFamily="49" charset="-122"/>
                </a:rPr>
                <a:t>课时 </a:t>
              </a:r>
            </a:p>
          </p:txBody>
        </p:sp>
        <p:sp>
          <p:nvSpPr>
            <p:cNvPr id="19469" name="文本框 8"/>
            <p:cNvSpPr txBox="1">
              <a:spLocks noChangeArrowheads="1"/>
            </p:cNvSpPr>
            <p:nvPr/>
          </p:nvSpPr>
          <p:spPr bwMode="auto">
            <a:xfrm>
              <a:off x="3797" y="2713"/>
              <a:ext cx="6510"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lnSpc>
                  <a:spcPct val="120000"/>
                </a:lnSpc>
              </a:pPr>
              <a:r>
                <a:rPr lang="en-US" altLang="zh-CN" sz="4400" dirty="0">
                  <a:solidFill>
                    <a:schemeClr val="bg1"/>
                  </a:solidFill>
                  <a:latin typeface="黑体" panose="02010609060101010101" pitchFamily="49" charset="-122"/>
                  <a:ea typeface="黑体" panose="02010609060101010101" pitchFamily="49" charset="-122"/>
                </a:rPr>
                <a:t>4.4 </a:t>
              </a:r>
              <a:r>
                <a:rPr lang="zh-CN" altLang="en-US" sz="4400" dirty="0">
                  <a:solidFill>
                    <a:schemeClr val="bg1"/>
                  </a:solidFill>
                  <a:latin typeface="黑体" panose="02010609060101010101" pitchFamily="49" charset="-122"/>
                  <a:ea typeface="黑体" panose="02010609060101010101" pitchFamily="49" charset="-122"/>
                </a:rPr>
                <a:t>扇形统计图</a:t>
              </a:r>
            </a:p>
          </p:txBody>
        </p:sp>
      </p:grpSp>
      <p:sp>
        <p:nvSpPr>
          <p:cNvPr id="15" name="矩形 14"/>
          <p:cNvSpPr/>
          <p:nvPr/>
        </p:nvSpPr>
        <p:spPr>
          <a:xfrm>
            <a:off x="-7802" y="6237312"/>
            <a:ext cx="9151802"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5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3"/>
                                        </p:tgtEl>
                                        <p:attrNameLst>
                                          <p:attrName>ppt_x</p:attrName>
                                          <p:attrName>ppt_y</p:attrName>
                                        </p:attrNameLst>
                                      </p:cBhvr>
                                      <p:rCtr x="0" y="0"/>
                                    </p:animMotion>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95288" y="665163"/>
            <a:ext cx="8064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latin typeface="Times New Roman" panose="02020603050405020304" pitchFamily="18" charset="0"/>
                <a:sym typeface="Wingdings" panose="05000000000000000000" pitchFamily="2" charset="2"/>
              </a:rPr>
              <a:t>（</a:t>
            </a:r>
            <a:r>
              <a:rPr lang="en-US" altLang="zh-CN" sz="2800" b="1">
                <a:latin typeface="Times New Roman" panose="02020603050405020304" pitchFamily="18" charset="0"/>
                <a:sym typeface="Wingdings" panose="05000000000000000000" pitchFamily="2" charset="2"/>
              </a:rPr>
              <a:t>2</a:t>
            </a:r>
            <a:r>
              <a:rPr lang="zh-CN" altLang="en-US" sz="2800" b="1">
                <a:latin typeface="Times New Roman" panose="02020603050405020304" pitchFamily="18" charset="0"/>
                <a:sym typeface="Wingdings" panose="05000000000000000000" pitchFamily="2" charset="2"/>
              </a:rPr>
              <a:t>）上述四组团员人数占全国团员总人数的百分比分别为：</a:t>
            </a:r>
          </a:p>
        </p:txBody>
      </p:sp>
      <p:sp>
        <p:nvSpPr>
          <p:cNvPr id="3" name="TextBox 2"/>
          <p:cNvSpPr txBox="1">
            <a:spLocks noChangeArrowheads="1"/>
          </p:cNvSpPr>
          <p:nvPr/>
        </p:nvSpPr>
        <p:spPr bwMode="auto">
          <a:xfrm>
            <a:off x="539750" y="1701800"/>
            <a:ext cx="74882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dirty="0">
                <a:solidFill>
                  <a:srgbClr val="0000CC"/>
                </a:solidFill>
                <a:latin typeface="Times New Roman" panose="02020603050405020304" pitchFamily="18" charset="0"/>
                <a:sym typeface="Wingdings" panose="05000000000000000000" pitchFamily="2" charset="2"/>
              </a:rPr>
              <a:t>学生团员人数占团员总人数的百分比为</a:t>
            </a:r>
          </a:p>
          <a:p>
            <a:pPr>
              <a:spcBef>
                <a:spcPct val="20000"/>
              </a:spcBef>
            </a:pPr>
            <a:r>
              <a:rPr lang="en-US" altLang="zh-CN" sz="2800" b="1" dirty="0">
                <a:solidFill>
                  <a:srgbClr val="0000CC"/>
                </a:solidFill>
                <a:latin typeface="Times New Roman" panose="02020603050405020304" pitchFamily="18" charset="0"/>
                <a:sym typeface="Wingdings" panose="05000000000000000000" pitchFamily="2" charset="2"/>
              </a:rPr>
              <a:t>3872.8 </a:t>
            </a:r>
            <a:r>
              <a:rPr lang="zh-CN" altLang="en-US" sz="2800" b="1" dirty="0">
                <a:solidFill>
                  <a:srgbClr val="0000CC"/>
                </a:solidFill>
                <a:latin typeface="Times New Roman" panose="02020603050405020304" pitchFamily="18" charset="0"/>
                <a:sym typeface="Wingdings" panose="05000000000000000000" pitchFamily="2" charset="2"/>
              </a:rPr>
              <a:t>／</a:t>
            </a:r>
            <a:r>
              <a:rPr lang="en-US" altLang="zh-CN" sz="2800" b="1" dirty="0">
                <a:solidFill>
                  <a:srgbClr val="0000CC"/>
                </a:solidFill>
                <a:latin typeface="Times New Roman" panose="02020603050405020304" pitchFamily="18" charset="0"/>
                <a:sym typeface="Wingdings" panose="05000000000000000000" pitchFamily="2" charset="2"/>
              </a:rPr>
              <a:t>7543.9 ≈51.34%</a:t>
            </a:r>
            <a:r>
              <a:rPr lang="zh-CN" altLang="en-US" sz="2800" b="1" dirty="0">
                <a:solidFill>
                  <a:srgbClr val="0000CC"/>
                </a:solidFill>
                <a:latin typeface="Times New Roman" panose="02020603050405020304" pitchFamily="18" charset="0"/>
                <a:sym typeface="Wingdings" panose="05000000000000000000" pitchFamily="2" charset="2"/>
              </a:rPr>
              <a:t>；</a:t>
            </a:r>
          </a:p>
        </p:txBody>
      </p:sp>
      <p:sp>
        <p:nvSpPr>
          <p:cNvPr id="4" name="矩形 3"/>
          <p:cNvSpPr>
            <a:spLocks noChangeArrowheads="1"/>
          </p:cNvSpPr>
          <p:nvPr/>
        </p:nvSpPr>
        <p:spPr bwMode="auto">
          <a:xfrm>
            <a:off x="539750" y="2709863"/>
            <a:ext cx="6624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CC"/>
                </a:solidFill>
                <a:latin typeface="宋体" panose="02010600030101010101" pitchFamily="2" charset="-122"/>
                <a:sym typeface="Wingdings" panose="05000000000000000000" pitchFamily="2" charset="2"/>
              </a:rPr>
              <a:t>农村团员人数占团员总人数的百分比为</a:t>
            </a:r>
            <a:r>
              <a:rPr lang="en-US" altLang="zh-CN" sz="2800" b="1">
                <a:solidFill>
                  <a:srgbClr val="0000CC"/>
                </a:solidFill>
                <a:latin typeface="宋体" panose="02010600030101010101" pitchFamily="2" charset="-122"/>
                <a:sym typeface="Wingdings" panose="05000000000000000000" pitchFamily="2" charset="2"/>
              </a:rPr>
              <a:t>2032.5 </a:t>
            </a:r>
            <a:r>
              <a:rPr lang="zh-CN" altLang="en-US" sz="2800" b="1">
                <a:solidFill>
                  <a:srgbClr val="0000CC"/>
                </a:solidFill>
                <a:latin typeface="宋体" panose="02010600030101010101" pitchFamily="2" charset="-122"/>
                <a:sym typeface="Wingdings" panose="05000000000000000000" pitchFamily="2" charset="2"/>
              </a:rPr>
              <a:t>／</a:t>
            </a:r>
            <a:r>
              <a:rPr lang="en-US" altLang="zh-CN" sz="2800" b="1">
                <a:solidFill>
                  <a:srgbClr val="0000CC"/>
                </a:solidFill>
                <a:latin typeface="宋体" panose="02010600030101010101" pitchFamily="2" charset="-122"/>
                <a:sym typeface="Wingdings" panose="05000000000000000000" pitchFamily="2" charset="2"/>
              </a:rPr>
              <a:t>7543.9 ≈26.94%</a:t>
            </a:r>
            <a:r>
              <a:rPr lang="zh-CN" altLang="en-US" sz="2800" b="1">
                <a:solidFill>
                  <a:srgbClr val="0000CC"/>
                </a:solidFill>
                <a:latin typeface="宋体" panose="02010600030101010101" pitchFamily="2" charset="-122"/>
                <a:sym typeface="Wingdings" panose="05000000000000000000" pitchFamily="2" charset="2"/>
              </a:rPr>
              <a:t>；</a:t>
            </a:r>
          </a:p>
        </p:txBody>
      </p:sp>
      <p:sp>
        <p:nvSpPr>
          <p:cNvPr id="5" name="矩形 4"/>
          <p:cNvSpPr>
            <a:spLocks noChangeArrowheads="1"/>
          </p:cNvSpPr>
          <p:nvPr/>
        </p:nvSpPr>
        <p:spPr bwMode="auto">
          <a:xfrm>
            <a:off x="395288" y="4581525"/>
            <a:ext cx="72009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CC"/>
                </a:solidFill>
                <a:latin typeface="宋体" panose="02010600030101010101" pitchFamily="2" charset="-122"/>
                <a:sym typeface="Wingdings" panose="05000000000000000000" pitchFamily="2" charset="2"/>
              </a:rPr>
              <a:t>第三产业及其他行业中的团员人数占团员总人数的百分比为</a:t>
            </a:r>
          </a:p>
          <a:p>
            <a:pPr>
              <a:spcBef>
                <a:spcPct val="20000"/>
              </a:spcBef>
            </a:pPr>
            <a:r>
              <a:rPr lang="en-US" altLang="zh-CN" sz="2800" b="1">
                <a:solidFill>
                  <a:srgbClr val="0000CC"/>
                </a:solidFill>
                <a:latin typeface="宋体" panose="02010600030101010101" pitchFamily="2" charset="-122"/>
                <a:sym typeface="Wingdings" panose="05000000000000000000" pitchFamily="2" charset="2"/>
              </a:rPr>
              <a:t>1084.7</a:t>
            </a:r>
            <a:r>
              <a:rPr lang="zh-CN" altLang="en-US" sz="2800" b="1">
                <a:solidFill>
                  <a:srgbClr val="0000CC"/>
                </a:solidFill>
                <a:latin typeface="宋体" panose="02010600030101010101" pitchFamily="2" charset="-122"/>
                <a:sym typeface="Wingdings" panose="05000000000000000000" pitchFamily="2" charset="2"/>
              </a:rPr>
              <a:t>／</a:t>
            </a:r>
            <a:r>
              <a:rPr lang="en-US" altLang="zh-CN" sz="2800" b="1">
                <a:solidFill>
                  <a:srgbClr val="0000CC"/>
                </a:solidFill>
                <a:latin typeface="宋体" panose="02010600030101010101" pitchFamily="2" charset="-122"/>
                <a:sym typeface="Wingdings" panose="05000000000000000000" pitchFamily="2" charset="2"/>
              </a:rPr>
              <a:t>7543.9 ≈14.38.%</a:t>
            </a:r>
            <a:r>
              <a:rPr lang="zh-CN" altLang="en-US" sz="2800" b="1">
                <a:solidFill>
                  <a:srgbClr val="0000CC"/>
                </a:solidFill>
                <a:latin typeface="宋体" panose="02010600030101010101" pitchFamily="2" charset="-122"/>
                <a:sym typeface="Wingdings" panose="05000000000000000000" pitchFamily="2" charset="2"/>
              </a:rPr>
              <a:t>；</a:t>
            </a:r>
          </a:p>
        </p:txBody>
      </p:sp>
      <p:sp>
        <p:nvSpPr>
          <p:cNvPr id="6" name="矩形 5"/>
          <p:cNvSpPr>
            <a:spLocks noChangeArrowheads="1"/>
          </p:cNvSpPr>
          <p:nvPr/>
        </p:nvSpPr>
        <p:spPr bwMode="auto">
          <a:xfrm>
            <a:off x="395288" y="3717925"/>
            <a:ext cx="73453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FF"/>
                </a:solidFill>
                <a:latin typeface="宋体" panose="02010600030101010101" pitchFamily="2" charset="-122"/>
                <a:sym typeface="Wingdings" panose="05000000000000000000" pitchFamily="2" charset="2"/>
              </a:rPr>
              <a:t>从事第二产业团员人数占团员总人数的百分比为</a:t>
            </a:r>
            <a:r>
              <a:rPr lang="en-US" altLang="zh-CN" sz="2800" b="1">
                <a:solidFill>
                  <a:srgbClr val="0000FF"/>
                </a:solidFill>
                <a:latin typeface="宋体" panose="02010600030101010101" pitchFamily="2" charset="-122"/>
                <a:sym typeface="Wingdings" panose="05000000000000000000" pitchFamily="2" charset="2"/>
              </a:rPr>
              <a:t>553.9 </a:t>
            </a:r>
            <a:r>
              <a:rPr lang="zh-CN" altLang="en-US" sz="2800" b="1">
                <a:solidFill>
                  <a:srgbClr val="0000FF"/>
                </a:solidFill>
                <a:latin typeface="宋体" panose="02010600030101010101" pitchFamily="2" charset="-122"/>
                <a:sym typeface="Wingdings" panose="05000000000000000000" pitchFamily="2" charset="2"/>
              </a:rPr>
              <a:t>／</a:t>
            </a:r>
            <a:r>
              <a:rPr lang="en-US" altLang="zh-CN" sz="2800" b="1">
                <a:solidFill>
                  <a:srgbClr val="0000FF"/>
                </a:solidFill>
                <a:latin typeface="宋体" panose="02010600030101010101" pitchFamily="2" charset="-122"/>
                <a:sym typeface="Wingdings" panose="05000000000000000000" pitchFamily="2" charset="2"/>
              </a:rPr>
              <a:t>7543.9 ≈7.34%</a:t>
            </a:r>
            <a:r>
              <a:rPr lang="zh-CN" altLang="en-US" sz="2800" b="1">
                <a:solidFill>
                  <a:srgbClr val="0000FF"/>
                </a:solidFill>
                <a:latin typeface="宋体" panose="02010600030101010101" pitchFamily="2" charset="-122"/>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11188" y="1125538"/>
            <a:ext cx="76327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latin typeface="Times New Roman" panose="02020603050405020304" pitchFamily="18" charset="0"/>
                <a:sym typeface="Wingdings" panose="05000000000000000000" pitchFamily="2" charset="2"/>
              </a:rPr>
              <a:t>（</a:t>
            </a:r>
            <a:r>
              <a:rPr lang="en-US" altLang="zh-CN" sz="2800" b="1">
                <a:latin typeface="Times New Roman" panose="02020603050405020304" pitchFamily="18" charset="0"/>
                <a:sym typeface="Wingdings" panose="05000000000000000000" pitchFamily="2" charset="2"/>
              </a:rPr>
              <a:t>3</a:t>
            </a:r>
            <a:r>
              <a:rPr lang="zh-CN" altLang="en-US" sz="2800" b="1">
                <a:latin typeface="Times New Roman" panose="02020603050405020304" pitchFamily="18" charset="0"/>
                <a:sym typeface="Wingdings" panose="05000000000000000000" pitchFamily="2" charset="2"/>
              </a:rPr>
              <a:t>）各扇形的圆心角的读数分别为：</a:t>
            </a:r>
          </a:p>
          <a:p>
            <a:pPr>
              <a:spcBef>
                <a:spcPct val="20000"/>
              </a:spcBef>
            </a:pPr>
            <a:r>
              <a:rPr lang="zh-CN" altLang="en-US" sz="2800" b="1">
                <a:solidFill>
                  <a:srgbClr val="0000FF"/>
                </a:solidFill>
                <a:latin typeface="Times New Roman" panose="02020603050405020304" pitchFamily="18" charset="0"/>
                <a:sym typeface="Wingdings" panose="05000000000000000000" pitchFamily="2" charset="2"/>
              </a:rPr>
              <a:t>学生团员：</a:t>
            </a:r>
            <a:r>
              <a:rPr lang="en-US" altLang="zh-CN" sz="2800" b="1">
                <a:solidFill>
                  <a:srgbClr val="0000FF"/>
                </a:solidFill>
                <a:latin typeface="Times New Roman" panose="02020603050405020304" pitchFamily="18" charset="0"/>
                <a:sym typeface="Wingdings" panose="05000000000000000000" pitchFamily="2" charset="2"/>
              </a:rPr>
              <a:t>360° ×51.34% ≈185 °</a:t>
            </a:r>
            <a:r>
              <a:rPr lang="zh-CN" altLang="en-US" sz="2800" b="1">
                <a:solidFill>
                  <a:srgbClr val="0000FF"/>
                </a:solidFill>
                <a:latin typeface="Times New Roman" panose="02020603050405020304" pitchFamily="18" charset="0"/>
                <a:sym typeface="Wingdings" panose="05000000000000000000" pitchFamily="2" charset="2"/>
              </a:rPr>
              <a:t>；</a:t>
            </a:r>
          </a:p>
        </p:txBody>
      </p:sp>
      <p:sp>
        <p:nvSpPr>
          <p:cNvPr id="3" name="矩形 2"/>
          <p:cNvSpPr>
            <a:spLocks noChangeArrowheads="1"/>
          </p:cNvSpPr>
          <p:nvPr/>
        </p:nvSpPr>
        <p:spPr bwMode="auto">
          <a:xfrm>
            <a:off x="684213" y="2205038"/>
            <a:ext cx="604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CC"/>
                </a:solidFill>
                <a:latin typeface="Times New Roman" panose="02020603050405020304" pitchFamily="18" charset="0"/>
                <a:sym typeface="Wingdings" panose="05000000000000000000" pitchFamily="2" charset="2"/>
              </a:rPr>
              <a:t>农村团员：</a:t>
            </a:r>
            <a:r>
              <a:rPr lang="en-US" altLang="zh-CN" sz="2800" b="1">
                <a:solidFill>
                  <a:srgbClr val="0000CC"/>
                </a:solidFill>
                <a:latin typeface="Times New Roman" panose="02020603050405020304" pitchFamily="18" charset="0"/>
                <a:sym typeface="Wingdings" panose="05000000000000000000" pitchFamily="2" charset="2"/>
              </a:rPr>
              <a:t>360° ×26.94% ≈97 °</a:t>
            </a:r>
            <a:r>
              <a:rPr lang="zh-CN" altLang="en-US" sz="2800" b="1">
                <a:solidFill>
                  <a:srgbClr val="0000CC"/>
                </a:solidFill>
                <a:latin typeface="Times New Roman" panose="02020603050405020304" pitchFamily="18" charset="0"/>
                <a:sym typeface="Wingdings" panose="05000000000000000000" pitchFamily="2" charset="2"/>
              </a:rPr>
              <a:t>；</a:t>
            </a:r>
          </a:p>
        </p:txBody>
      </p:sp>
      <p:sp>
        <p:nvSpPr>
          <p:cNvPr id="4" name="矩形 3"/>
          <p:cNvSpPr>
            <a:spLocks noChangeArrowheads="1"/>
          </p:cNvSpPr>
          <p:nvPr/>
        </p:nvSpPr>
        <p:spPr bwMode="auto">
          <a:xfrm>
            <a:off x="755650" y="2852738"/>
            <a:ext cx="756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FF"/>
                </a:solidFill>
                <a:latin typeface="Times New Roman" panose="02020603050405020304" pitchFamily="18" charset="0"/>
                <a:sym typeface="Wingdings" panose="05000000000000000000" pitchFamily="2" charset="2"/>
              </a:rPr>
              <a:t>从事第二产业的团员：</a:t>
            </a:r>
            <a:r>
              <a:rPr lang="en-US" altLang="zh-CN" sz="2800" b="1">
                <a:solidFill>
                  <a:srgbClr val="0000FF"/>
                </a:solidFill>
                <a:latin typeface="Times New Roman" panose="02020603050405020304" pitchFamily="18" charset="0"/>
                <a:sym typeface="Wingdings" panose="05000000000000000000" pitchFamily="2" charset="2"/>
              </a:rPr>
              <a:t>360° ×7.34% ≈26 °</a:t>
            </a:r>
            <a:r>
              <a:rPr lang="zh-CN" altLang="en-US" sz="2800" b="1">
                <a:solidFill>
                  <a:srgbClr val="0000FF"/>
                </a:solidFill>
                <a:latin typeface="Times New Roman" panose="02020603050405020304" pitchFamily="18" charset="0"/>
                <a:sym typeface="Wingdings" panose="05000000000000000000" pitchFamily="2" charset="2"/>
              </a:rPr>
              <a:t>；</a:t>
            </a:r>
          </a:p>
        </p:txBody>
      </p:sp>
      <p:sp>
        <p:nvSpPr>
          <p:cNvPr id="5" name="矩形 4"/>
          <p:cNvSpPr>
            <a:spLocks noChangeArrowheads="1"/>
          </p:cNvSpPr>
          <p:nvPr/>
        </p:nvSpPr>
        <p:spPr bwMode="auto">
          <a:xfrm>
            <a:off x="755650" y="3429000"/>
            <a:ext cx="8064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CC"/>
                </a:solidFill>
                <a:latin typeface="Times New Roman" panose="02020603050405020304" pitchFamily="18" charset="0"/>
                <a:sym typeface="Wingdings" panose="05000000000000000000" pitchFamily="2" charset="2"/>
              </a:rPr>
              <a:t>第三产业及其他行业中的团员：</a:t>
            </a:r>
          </a:p>
          <a:p>
            <a:pPr>
              <a:spcBef>
                <a:spcPct val="20000"/>
              </a:spcBef>
            </a:pPr>
            <a:r>
              <a:rPr lang="en-US" altLang="zh-CN" sz="2800" b="1">
                <a:solidFill>
                  <a:srgbClr val="0000CC"/>
                </a:solidFill>
                <a:latin typeface="Times New Roman" panose="02020603050405020304" pitchFamily="18" charset="0"/>
                <a:sym typeface="Wingdings" panose="05000000000000000000" pitchFamily="2" charset="2"/>
              </a:rPr>
              <a:t>360° ×14.38% ≈5 2°.</a:t>
            </a:r>
          </a:p>
        </p:txBody>
      </p:sp>
      <p:sp>
        <p:nvSpPr>
          <p:cNvPr id="6" name="TextBox 5"/>
          <p:cNvSpPr txBox="1">
            <a:spLocks noChangeArrowheads="1"/>
          </p:cNvSpPr>
          <p:nvPr/>
        </p:nvSpPr>
        <p:spPr bwMode="auto">
          <a:xfrm>
            <a:off x="611188" y="4581525"/>
            <a:ext cx="853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latin typeface="Times New Roman" panose="02020603050405020304" pitchFamily="18" charset="0"/>
                <a:sym typeface="Wingdings" panose="05000000000000000000" pitchFamily="2" charset="2"/>
              </a:rPr>
              <a:t>（</a:t>
            </a:r>
            <a:r>
              <a:rPr lang="en-US" altLang="zh-CN" sz="2800" b="1">
                <a:latin typeface="Times New Roman" panose="02020603050405020304" pitchFamily="18" charset="0"/>
                <a:sym typeface="Wingdings" panose="05000000000000000000" pitchFamily="2" charset="2"/>
              </a:rPr>
              <a:t>4</a:t>
            </a:r>
            <a:r>
              <a:rPr lang="zh-CN" altLang="en-US" sz="2800" b="1">
                <a:latin typeface="Times New Roman" panose="02020603050405020304" pitchFamily="18" charset="0"/>
                <a:sym typeface="Wingdings" panose="05000000000000000000" pitchFamily="2" charset="2"/>
              </a:rPr>
              <a:t>）</a:t>
            </a:r>
            <a:r>
              <a:rPr lang="zh-CN" altLang="en-US" sz="2800" b="1">
                <a:latin typeface="宋体" panose="02010600030101010101" pitchFamily="2" charset="-122"/>
                <a:sym typeface="Wingdings" panose="05000000000000000000" pitchFamily="2" charset="2"/>
              </a:rPr>
              <a:t>按圆心角的大小在同一个园中画出扇形</a:t>
            </a:r>
            <a:r>
              <a:rPr lang="en-US" altLang="zh-CN" sz="2800" b="1">
                <a:latin typeface="宋体" panose="02010600030101010101" pitchFamily="2" charset="-122"/>
                <a:sym typeface="Wingdings" panose="05000000000000000000" pitchFamily="2" charset="2"/>
              </a:rPr>
              <a:t>.</a:t>
            </a:r>
          </a:p>
        </p:txBody>
      </p:sp>
      <p:sp>
        <p:nvSpPr>
          <p:cNvPr id="7" name="TextBox 6"/>
          <p:cNvSpPr txBox="1">
            <a:spLocks noChangeArrowheads="1"/>
          </p:cNvSpPr>
          <p:nvPr/>
        </p:nvSpPr>
        <p:spPr bwMode="auto">
          <a:xfrm>
            <a:off x="611188" y="5157788"/>
            <a:ext cx="81375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latin typeface="Times New Roman" panose="02020603050405020304" pitchFamily="18" charset="0"/>
                <a:sym typeface="Wingdings" panose="05000000000000000000" pitchFamily="2" charset="2"/>
              </a:rPr>
              <a:t>（</a:t>
            </a:r>
            <a:r>
              <a:rPr lang="en-US" altLang="zh-CN" sz="2800" b="1">
                <a:latin typeface="Times New Roman" panose="02020603050405020304" pitchFamily="18" charset="0"/>
                <a:sym typeface="Wingdings" panose="05000000000000000000" pitchFamily="2" charset="2"/>
              </a:rPr>
              <a:t>5</a:t>
            </a:r>
            <a:r>
              <a:rPr lang="zh-CN" altLang="en-US" sz="2800" b="1">
                <a:latin typeface="Times New Roman" panose="02020603050405020304" pitchFamily="18" charset="0"/>
                <a:sym typeface="Wingdings" panose="05000000000000000000" pitchFamily="2" charset="2"/>
              </a:rPr>
              <a:t>）把 各部分扇形占整体的百分比标注在相应的扇形上，并在扇形图的上方或下方添加标题</a:t>
            </a:r>
            <a:r>
              <a:rPr lang="en-US" altLang="zh-CN" sz="2800" b="1">
                <a:latin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extBox 8"/>
          <p:cNvSpPr txBox="1">
            <a:spLocks noChangeArrowheads="1"/>
          </p:cNvSpPr>
          <p:nvPr/>
        </p:nvSpPr>
        <p:spPr bwMode="auto">
          <a:xfrm>
            <a:off x="323850" y="620713"/>
            <a:ext cx="8351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latin typeface="Times New Roman" panose="02020603050405020304" pitchFamily="18" charset="0"/>
                <a:sym typeface="Wingdings" panose="05000000000000000000" pitchFamily="2" charset="2"/>
              </a:rPr>
              <a:t>这样就制作出</a:t>
            </a:r>
            <a:r>
              <a:rPr lang="en-US" altLang="zh-CN" sz="2800" b="1">
                <a:latin typeface="Times New Roman" panose="02020603050405020304" pitchFamily="18" charset="0"/>
                <a:sym typeface="Wingdings" panose="05000000000000000000" pitchFamily="2" charset="2"/>
              </a:rPr>
              <a:t>2007</a:t>
            </a:r>
            <a:r>
              <a:rPr lang="zh-CN" altLang="en-US" sz="2800" b="1">
                <a:latin typeface="Times New Roman" panose="02020603050405020304" pitchFamily="18" charset="0"/>
                <a:sym typeface="Wingdings" panose="05000000000000000000" pitchFamily="2" charset="2"/>
              </a:rPr>
              <a:t>年全国共青团员人数分布的扇形统计图</a:t>
            </a:r>
          </a:p>
        </p:txBody>
      </p:sp>
      <p:graphicFrame>
        <p:nvGraphicFramePr>
          <p:cNvPr id="30722" name="对象 1"/>
          <p:cNvGraphicFramePr/>
          <p:nvPr/>
        </p:nvGraphicFramePr>
        <p:xfrm>
          <a:off x="827088" y="1700213"/>
          <a:ext cx="6337300" cy="4824412"/>
        </p:xfrm>
        <a:graphic>
          <a:graphicData uri="http://schemas.openxmlformats.org/presentationml/2006/ole">
            <mc:AlternateContent xmlns:mc="http://schemas.openxmlformats.org/markup-compatibility/2006">
              <mc:Choice xmlns:v="urn:schemas-microsoft-com:vml" Requires="v">
                <p:oleObj spid="_x0000_s30729" r:id="rId3" imgW="6334125" imgH="4819650" progId="excel.sheet.8">
                  <p:embed/>
                </p:oleObj>
              </mc:Choice>
              <mc:Fallback>
                <p:oleObj r:id="rId3" imgW="6334125" imgH="4819650" progId="excel.sheet.8">
                  <p:embed/>
                  <p:pic>
                    <p:nvPicPr>
                      <p:cNvPr id="0" name="对象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00213"/>
                        <a:ext cx="63373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11188" y="1512888"/>
            <a:ext cx="7777162" cy="3930650"/>
          </a:xfrm>
          <a:prstGeom prst="rect">
            <a:avLst/>
          </a:prstGeom>
          <a:noFill/>
        </p:spPr>
        <p:txBody>
          <a:bodyPr>
            <a:spAutoFit/>
          </a:bodyPr>
          <a:lstStyle/>
          <a:p>
            <a:pPr>
              <a:spcBef>
                <a:spcPct val="20000"/>
              </a:spcBef>
              <a:buFontTx/>
              <a:buNone/>
              <a:defRPr/>
            </a:pPr>
            <a:r>
              <a:rPr lang="zh-CN" altLang="en-US" sz="2800" b="1" dirty="0">
                <a:latin typeface="+mn-ea"/>
                <a:ea typeface="+mn-ea"/>
                <a:sym typeface="Wingdings" panose="05000000000000000000" pitchFamily="2" charset="2"/>
              </a:rPr>
              <a:t>制作扇形统计图的步骤</a:t>
            </a:r>
            <a:endParaRPr lang="en-US" altLang="zh-CN" sz="2800" b="1" dirty="0">
              <a:latin typeface="+mn-ea"/>
              <a:ea typeface="+mn-ea"/>
              <a:sym typeface="Wingdings" panose="05000000000000000000" pitchFamily="2" charset="2"/>
            </a:endParaRPr>
          </a:p>
          <a:p>
            <a:pPr>
              <a:spcBef>
                <a:spcPct val="20000"/>
              </a:spcBef>
              <a:buFontTx/>
              <a:buNone/>
              <a:defRPr/>
            </a:pPr>
            <a:r>
              <a:rPr lang="zh-CN" altLang="en-US" sz="2800" b="1" dirty="0">
                <a:solidFill>
                  <a:srgbClr val="0000FF"/>
                </a:solidFill>
                <a:latin typeface="Times New Roman" panose="02020603050405020304" pitchFamily="18" charset="0"/>
                <a:sym typeface="Wingdings" panose="05000000000000000000" pitchFamily="2" charset="2"/>
              </a:rPr>
              <a:t>（</a:t>
            </a:r>
            <a:r>
              <a:rPr lang="en-US" altLang="zh-CN" sz="2800" b="1" dirty="0">
                <a:solidFill>
                  <a:srgbClr val="0000FF"/>
                </a:solidFill>
                <a:latin typeface="Times New Roman" panose="02020603050405020304" pitchFamily="18" charset="0"/>
                <a:sym typeface="Wingdings" panose="05000000000000000000" pitchFamily="2" charset="2"/>
              </a:rPr>
              <a:t>1</a:t>
            </a:r>
            <a:r>
              <a:rPr lang="zh-CN" altLang="en-US" sz="2800" b="1" dirty="0">
                <a:solidFill>
                  <a:srgbClr val="0000FF"/>
                </a:solidFill>
                <a:latin typeface="Times New Roman" panose="02020603050405020304" pitchFamily="18" charset="0"/>
                <a:sym typeface="Wingdings" panose="05000000000000000000" pitchFamily="2" charset="2"/>
              </a:rPr>
              <a:t>）将数据分组整理，列出统计表；</a:t>
            </a:r>
            <a:endParaRPr lang="en-US" altLang="zh-CN" sz="2800" b="1" dirty="0">
              <a:solidFill>
                <a:srgbClr val="0000FF"/>
              </a:solidFill>
              <a:latin typeface="Times New Roman" panose="02020603050405020304" pitchFamily="18" charset="0"/>
              <a:sym typeface="Wingdings" panose="05000000000000000000" pitchFamily="2" charset="2"/>
            </a:endParaRPr>
          </a:p>
          <a:p>
            <a:pPr>
              <a:spcBef>
                <a:spcPct val="20000"/>
              </a:spcBef>
              <a:buFontTx/>
              <a:buNone/>
              <a:defRPr/>
            </a:pPr>
            <a:r>
              <a:rPr lang="zh-CN" altLang="en-US" sz="2800" b="1" dirty="0">
                <a:solidFill>
                  <a:srgbClr val="0000FF"/>
                </a:solidFill>
                <a:latin typeface="Times New Roman" panose="02020603050405020304" pitchFamily="18" charset="0"/>
                <a:sym typeface="Wingdings" panose="05000000000000000000" pitchFamily="2" charset="2"/>
              </a:rPr>
              <a:t>（</a:t>
            </a:r>
            <a:r>
              <a:rPr lang="en-US" altLang="zh-CN" sz="2800" b="1" dirty="0">
                <a:solidFill>
                  <a:srgbClr val="0000FF"/>
                </a:solidFill>
                <a:latin typeface="Times New Roman" panose="02020603050405020304" pitchFamily="18" charset="0"/>
                <a:sym typeface="Wingdings" panose="05000000000000000000" pitchFamily="2" charset="2"/>
              </a:rPr>
              <a:t>2</a:t>
            </a:r>
            <a:r>
              <a:rPr lang="zh-CN" altLang="en-US" sz="2800" b="1" dirty="0">
                <a:solidFill>
                  <a:srgbClr val="0000FF"/>
                </a:solidFill>
                <a:latin typeface="Times New Roman" panose="02020603050405020304" pitchFamily="18" charset="0"/>
                <a:sym typeface="Wingdings" panose="05000000000000000000" pitchFamily="2" charset="2"/>
              </a:rPr>
              <a:t>）分别计算各部分在整体中所占的百分比；</a:t>
            </a:r>
            <a:endParaRPr lang="en-US" altLang="zh-CN" sz="2800" b="1" dirty="0">
              <a:solidFill>
                <a:srgbClr val="0000FF"/>
              </a:solidFill>
              <a:latin typeface="Times New Roman" panose="02020603050405020304" pitchFamily="18" charset="0"/>
              <a:sym typeface="Wingdings" panose="05000000000000000000" pitchFamily="2" charset="2"/>
            </a:endParaRPr>
          </a:p>
          <a:p>
            <a:pPr>
              <a:spcBef>
                <a:spcPct val="20000"/>
              </a:spcBef>
              <a:buFontTx/>
              <a:buNone/>
              <a:defRPr/>
            </a:pPr>
            <a:r>
              <a:rPr lang="zh-CN" altLang="en-US" sz="2800" b="1" dirty="0">
                <a:solidFill>
                  <a:srgbClr val="0000FF"/>
                </a:solidFill>
                <a:latin typeface="Times New Roman" panose="02020603050405020304" pitchFamily="18" charset="0"/>
                <a:sym typeface="Wingdings" panose="05000000000000000000" pitchFamily="2" charset="2"/>
              </a:rPr>
              <a:t>（</a:t>
            </a:r>
            <a:r>
              <a:rPr lang="en-US" altLang="zh-CN" sz="2800" b="1" dirty="0">
                <a:solidFill>
                  <a:srgbClr val="0000FF"/>
                </a:solidFill>
                <a:latin typeface="Times New Roman" panose="02020603050405020304" pitchFamily="18" charset="0"/>
                <a:sym typeface="Wingdings" panose="05000000000000000000" pitchFamily="2" charset="2"/>
              </a:rPr>
              <a:t>3</a:t>
            </a:r>
            <a:r>
              <a:rPr lang="zh-CN" altLang="en-US" sz="2800" b="1" dirty="0">
                <a:solidFill>
                  <a:srgbClr val="0000FF"/>
                </a:solidFill>
                <a:latin typeface="Times New Roman" panose="02020603050405020304" pitchFamily="18" charset="0"/>
                <a:sym typeface="Wingdings" panose="05000000000000000000" pitchFamily="2" charset="2"/>
              </a:rPr>
              <a:t>）分别计算各部分相应的扇形圆心角的度数；</a:t>
            </a:r>
            <a:endParaRPr lang="en-US" altLang="zh-CN" sz="2800" b="1" dirty="0">
              <a:solidFill>
                <a:srgbClr val="0000FF"/>
              </a:solidFill>
              <a:latin typeface="Times New Roman" panose="02020603050405020304" pitchFamily="18" charset="0"/>
              <a:sym typeface="Wingdings" panose="05000000000000000000" pitchFamily="2" charset="2"/>
            </a:endParaRPr>
          </a:p>
          <a:p>
            <a:pPr>
              <a:spcBef>
                <a:spcPct val="20000"/>
              </a:spcBef>
              <a:buFontTx/>
              <a:buNone/>
              <a:defRPr/>
            </a:pPr>
            <a:r>
              <a:rPr lang="zh-CN" altLang="en-US" sz="2800" b="1" dirty="0">
                <a:solidFill>
                  <a:srgbClr val="0000FF"/>
                </a:solidFill>
                <a:latin typeface="Times New Roman" panose="02020603050405020304" pitchFamily="18" charset="0"/>
                <a:sym typeface="Wingdings" panose="05000000000000000000" pitchFamily="2" charset="2"/>
              </a:rPr>
              <a:t>（</a:t>
            </a:r>
            <a:r>
              <a:rPr lang="en-US" altLang="zh-CN" sz="2800" b="1" dirty="0">
                <a:solidFill>
                  <a:srgbClr val="0000FF"/>
                </a:solidFill>
                <a:latin typeface="Times New Roman" panose="02020603050405020304" pitchFamily="18" charset="0"/>
                <a:sym typeface="Wingdings" panose="05000000000000000000" pitchFamily="2" charset="2"/>
              </a:rPr>
              <a:t>4</a:t>
            </a:r>
            <a:r>
              <a:rPr lang="zh-CN" altLang="en-US" sz="2800" b="1" dirty="0">
                <a:solidFill>
                  <a:srgbClr val="0000FF"/>
                </a:solidFill>
                <a:latin typeface="Times New Roman" panose="02020603050405020304" pitchFamily="18" charset="0"/>
                <a:sym typeface="Wingdings" panose="05000000000000000000" pitchFamily="2" charset="2"/>
              </a:rPr>
              <a:t>）用圆规作圆，再利用量角器画出各圆心角，从而把圆面按百分比分成若干个扇形；</a:t>
            </a:r>
            <a:endParaRPr lang="en-US" altLang="zh-CN" sz="2800" b="1" dirty="0">
              <a:solidFill>
                <a:srgbClr val="0000FF"/>
              </a:solidFill>
              <a:latin typeface="Times New Roman" panose="02020603050405020304" pitchFamily="18" charset="0"/>
              <a:sym typeface="Wingdings" panose="05000000000000000000" pitchFamily="2" charset="2"/>
            </a:endParaRPr>
          </a:p>
          <a:p>
            <a:pPr>
              <a:spcBef>
                <a:spcPct val="20000"/>
              </a:spcBef>
              <a:buFontTx/>
              <a:buNone/>
              <a:defRPr/>
            </a:pPr>
            <a:r>
              <a:rPr lang="zh-CN" altLang="en-US" sz="2800" b="1" dirty="0">
                <a:solidFill>
                  <a:srgbClr val="0000FF"/>
                </a:solidFill>
                <a:latin typeface="Times New Roman" panose="02020603050405020304" pitchFamily="18" charset="0"/>
                <a:sym typeface="Wingdings" panose="05000000000000000000" pitchFamily="2" charset="2"/>
              </a:rPr>
              <a:t>（</a:t>
            </a:r>
            <a:r>
              <a:rPr lang="en-US" altLang="zh-CN" sz="2800" b="1" dirty="0">
                <a:solidFill>
                  <a:srgbClr val="0000FF"/>
                </a:solidFill>
                <a:latin typeface="Times New Roman" panose="02020603050405020304" pitchFamily="18" charset="0"/>
                <a:sym typeface="Wingdings" panose="05000000000000000000" pitchFamily="2" charset="2"/>
              </a:rPr>
              <a:t>5</a:t>
            </a:r>
            <a:r>
              <a:rPr lang="zh-CN" altLang="en-US" sz="2800" b="1" dirty="0">
                <a:solidFill>
                  <a:srgbClr val="0000FF"/>
                </a:solidFill>
                <a:latin typeface="Times New Roman" panose="02020603050405020304" pitchFamily="18" charset="0"/>
                <a:sym typeface="Wingdings" panose="05000000000000000000" pitchFamily="2" charset="2"/>
              </a:rPr>
              <a:t>）分别将各部分占整体百分比及相应的名称标注在扇形上；并填写标题</a:t>
            </a:r>
            <a:r>
              <a:rPr lang="en-US" altLang="zh-CN" sz="2800" b="1" dirty="0">
                <a:solidFill>
                  <a:srgbClr val="0000FF"/>
                </a:solidFill>
                <a:latin typeface="Times New Roman" panose="02020603050405020304" pitchFamily="18" charset="0"/>
                <a:sym typeface="Wingdings" panose="05000000000000000000" pitchFamily="2" charset="2"/>
              </a:rPr>
              <a:t>.</a:t>
            </a:r>
            <a:endParaRPr lang="zh-CN" altLang="en-US" sz="2800" b="1" dirty="0">
              <a:solidFill>
                <a:srgbClr val="0000FF"/>
              </a:solidFill>
              <a:latin typeface="Times New Roman" panose="02020603050405020304" pitchFamily="18" charset="0"/>
              <a:sym typeface="Wingdings" panose="05000000000000000000" pitchFamily="2" charset="2"/>
            </a:endParaRPr>
          </a:p>
        </p:txBody>
      </p:sp>
      <p:pic>
        <p:nvPicPr>
          <p:cNvPr id="31746" name="图片 14338" descr="知识归纳"/>
          <p:cNvPicPr>
            <a:picLocks noChangeAspect="1" noChangeArrowheads="1"/>
          </p:cNvPicPr>
          <p:nvPr/>
        </p:nvPicPr>
        <p:blipFill>
          <a:blip r:embed="rId2" cstate="email"/>
          <a:srcRect/>
          <a:stretch>
            <a:fillRect/>
          </a:stretch>
        </p:blipFill>
        <p:spPr bwMode="auto">
          <a:xfrm>
            <a:off x="684213" y="792163"/>
            <a:ext cx="24495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5"/>
          <p:cNvPicPr>
            <a:picLocks noChangeAspect="1" noChangeArrowheads="1"/>
          </p:cNvPicPr>
          <p:nvPr/>
        </p:nvPicPr>
        <p:blipFill>
          <a:blip r:embed="rId2">
            <a:lum bright="-18000" contrast="66000"/>
          </a:blip>
          <a:srcRect/>
          <a:stretch>
            <a:fillRect/>
          </a:stretch>
        </p:blipFill>
        <p:spPr bwMode="auto">
          <a:xfrm>
            <a:off x="395288" y="798513"/>
            <a:ext cx="8351837"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175000" y="4149725"/>
            <a:ext cx="86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CC"/>
                </a:solidFill>
                <a:latin typeface="宋体" panose="02010600030101010101" pitchFamily="2" charset="-122"/>
                <a:sym typeface="Wingdings" panose="05000000000000000000" pitchFamily="2" charset="2"/>
              </a:rPr>
              <a:t>1</a:t>
            </a:r>
          </a:p>
        </p:txBody>
      </p:sp>
      <p:sp>
        <p:nvSpPr>
          <p:cNvPr id="4" name="TextBox 3"/>
          <p:cNvSpPr txBox="1">
            <a:spLocks noChangeArrowheads="1"/>
          </p:cNvSpPr>
          <p:nvPr/>
        </p:nvSpPr>
        <p:spPr bwMode="auto">
          <a:xfrm>
            <a:off x="4752975" y="4149725"/>
            <a:ext cx="86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FF"/>
                </a:solidFill>
                <a:latin typeface="宋体" panose="02010600030101010101" pitchFamily="2" charset="-122"/>
                <a:sym typeface="Wingdings" panose="05000000000000000000" pitchFamily="2" charset="2"/>
              </a:rPr>
              <a:t>2</a:t>
            </a:r>
          </a:p>
        </p:txBody>
      </p:sp>
      <p:sp>
        <p:nvSpPr>
          <p:cNvPr id="5" name="TextBox 4"/>
          <p:cNvSpPr txBox="1">
            <a:spLocks noChangeArrowheads="1"/>
          </p:cNvSpPr>
          <p:nvPr/>
        </p:nvSpPr>
        <p:spPr bwMode="auto">
          <a:xfrm>
            <a:off x="7164388" y="4149725"/>
            <a:ext cx="86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CC"/>
                </a:solidFill>
                <a:latin typeface="宋体" panose="02010600030101010101" pitchFamily="2" charset="-122"/>
                <a:sym typeface="Wingdings" panose="05000000000000000000" pitchFamily="2" charset="2"/>
              </a:rPr>
              <a:t>3</a:t>
            </a:r>
          </a:p>
        </p:txBody>
      </p:sp>
      <p:sp>
        <p:nvSpPr>
          <p:cNvPr id="6" name="TextBox 5"/>
          <p:cNvSpPr txBox="1">
            <a:spLocks noChangeArrowheads="1"/>
          </p:cNvSpPr>
          <p:nvPr/>
        </p:nvSpPr>
        <p:spPr bwMode="auto">
          <a:xfrm>
            <a:off x="5724525" y="4149725"/>
            <a:ext cx="86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FF"/>
                </a:solidFill>
                <a:latin typeface="宋体" panose="02010600030101010101" pitchFamily="2" charset="-122"/>
                <a:sym typeface="Wingdings" panose="05000000000000000000" pitchFamily="2" charset="2"/>
              </a:rPr>
              <a:t>14</a:t>
            </a:r>
          </a:p>
        </p:txBody>
      </p:sp>
      <p:sp>
        <p:nvSpPr>
          <p:cNvPr id="7" name="TextBox 6"/>
          <p:cNvSpPr txBox="1">
            <a:spLocks noChangeArrowheads="1"/>
          </p:cNvSpPr>
          <p:nvPr/>
        </p:nvSpPr>
        <p:spPr bwMode="auto">
          <a:xfrm>
            <a:off x="7019925" y="4797425"/>
            <a:ext cx="1152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FF"/>
                </a:solidFill>
                <a:latin typeface="宋体" panose="02010600030101010101" pitchFamily="2" charset="-122"/>
                <a:sym typeface="Wingdings" panose="05000000000000000000" pitchFamily="2" charset="2"/>
              </a:rPr>
              <a:t>15</a:t>
            </a:r>
            <a:r>
              <a:rPr lang="en-US" altLang="zh-CN" sz="2800" b="1">
                <a:latin typeface="Times New Roman" panose="02020603050405020304" pitchFamily="18" charset="0"/>
                <a:sym typeface="Wingdings" panose="05000000000000000000" pitchFamily="2" charset="2"/>
              </a:rPr>
              <a:t> </a:t>
            </a:r>
            <a:r>
              <a:rPr lang="zh-CN" altLang="en-US" sz="2800" b="1">
                <a:solidFill>
                  <a:srgbClr val="0000CC"/>
                </a:solidFill>
                <a:latin typeface="Times New Roman" panose="02020603050405020304" pitchFamily="18" charset="0"/>
                <a:sym typeface="Wingdings" panose="05000000000000000000" pitchFamily="2" charset="2"/>
              </a:rPr>
              <a:t>％</a:t>
            </a:r>
            <a:endParaRPr lang="zh-CN" altLang="en-US" sz="2800" b="1">
              <a:solidFill>
                <a:srgbClr val="0000CC"/>
              </a:solidFill>
              <a:latin typeface="宋体" panose="02010600030101010101" pitchFamily="2" charset="-122"/>
              <a:sym typeface="Wingdings" panose="05000000000000000000" pitchFamily="2" charset="2"/>
            </a:endParaRPr>
          </a:p>
        </p:txBody>
      </p:sp>
      <p:sp>
        <p:nvSpPr>
          <p:cNvPr id="8" name="TextBox 7"/>
          <p:cNvSpPr txBox="1">
            <a:spLocks noChangeArrowheads="1"/>
          </p:cNvSpPr>
          <p:nvPr/>
        </p:nvSpPr>
        <p:spPr bwMode="auto">
          <a:xfrm>
            <a:off x="5616575" y="479583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FF"/>
                </a:solidFill>
                <a:latin typeface="宋体" panose="02010600030101010101" pitchFamily="2" charset="-122"/>
                <a:sym typeface="Wingdings" panose="05000000000000000000" pitchFamily="2" charset="2"/>
              </a:rPr>
              <a:t>70</a:t>
            </a:r>
            <a:r>
              <a:rPr lang="en-US" altLang="zh-CN" sz="2800" b="1">
                <a:latin typeface="Times New Roman" panose="02020603050405020304" pitchFamily="18" charset="0"/>
                <a:sym typeface="Wingdings" panose="05000000000000000000" pitchFamily="2" charset="2"/>
              </a:rPr>
              <a:t> </a:t>
            </a:r>
            <a:r>
              <a:rPr lang="zh-CN" altLang="en-US" sz="2800" b="1">
                <a:solidFill>
                  <a:srgbClr val="0000FF"/>
                </a:solidFill>
                <a:latin typeface="Times New Roman" panose="02020603050405020304" pitchFamily="18" charset="0"/>
                <a:sym typeface="Wingdings" panose="05000000000000000000" pitchFamily="2" charset="2"/>
              </a:rPr>
              <a:t>％</a:t>
            </a:r>
            <a:endParaRPr lang="zh-CN" altLang="en-US" sz="2800" b="1">
              <a:solidFill>
                <a:srgbClr val="0000FF"/>
              </a:solidFill>
              <a:latin typeface="宋体" panose="02010600030101010101" pitchFamily="2" charset="-122"/>
              <a:sym typeface="Wingdings" panose="05000000000000000000" pitchFamily="2" charset="2"/>
            </a:endParaRPr>
          </a:p>
        </p:txBody>
      </p:sp>
      <p:sp>
        <p:nvSpPr>
          <p:cNvPr id="9" name="TextBox 8"/>
          <p:cNvSpPr txBox="1">
            <a:spLocks noChangeArrowheads="1"/>
          </p:cNvSpPr>
          <p:nvPr/>
        </p:nvSpPr>
        <p:spPr bwMode="auto">
          <a:xfrm>
            <a:off x="4464050" y="4797425"/>
            <a:ext cx="1079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FF"/>
                </a:solidFill>
                <a:latin typeface="宋体" panose="02010600030101010101" pitchFamily="2" charset="-122"/>
                <a:sym typeface="Wingdings" panose="05000000000000000000" pitchFamily="2" charset="2"/>
              </a:rPr>
              <a:t>10</a:t>
            </a:r>
            <a:r>
              <a:rPr lang="en-US" altLang="zh-CN" sz="2800" b="1">
                <a:latin typeface="Times New Roman" panose="02020603050405020304" pitchFamily="18" charset="0"/>
                <a:sym typeface="Wingdings" panose="05000000000000000000" pitchFamily="2" charset="2"/>
              </a:rPr>
              <a:t> </a:t>
            </a:r>
            <a:r>
              <a:rPr lang="zh-CN" altLang="en-US" sz="2800" b="1">
                <a:solidFill>
                  <a:srgbClr val="0000CC"/>
                </a:solidFill>
                <a:latin typeface="Times New Roman" panose="02020603050405020304" pitchFamily="18" charset="0"/>
                <a:sym typeface="Wingdings" panose="05000000000000000000" pitchFamily="2" charset="2"/>
              </a:rPr>
              <a:t>％</a:t>
            </a:r>
            <a:endParaRPr lang="zh-CN" altLang="en-US" sz="2800" b="1">
              <a:solidFill>
                <a:srgbClr val="0000CC"/>
              </a:solidFill>
              <a:latin typeface="宋体" panose="02010600030101010101" pitchFamily="2" charset="-122"/>
              <a:sym typeface="Wingdings" panose="05000000000000000000" pitchFamily="2" charset="2"/>
            </a:endParaRPr>
          </a:p>
        </p:txBody>
      </p:sp>
      <p:sp>
        <p:nvSpPr>
          <p:cNvPr id="10" name="TextBox 9"/>
          <p:cNvSpPr txBox="1">
            <a:spLocks noChangeArrowheads="1"/>
          </p:cNvSpPr>
          <p:nvPr/>
        </p:nvSpPr>
        <p:spPr bwMode="auto">
          <a:xfrm>
            <a:off x="3052763" y="4795838"/>
            <a:ext cx="865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FF"/>
                </a:solidFill>
                <a:latin typeface="宋体" panose="02010600030101010101" pitchFamily="2" charset="-122"/>
                <a:sym typeface="Wingdings" panose="05000000000000000000" pitchFamily="2" charset="2"/>
              </a:rPr>
              <a:t>5</a:t>
            </a:r>
            <a:r>
              <a:rPr lang="en-US" altLang="zh-CN" sz="2800" b="1">
                <a:latin typeface="Times New Roman" panose="02020603050405020304" pitchFamily="18" charset="0"/>
                <a:sym typeface="Wingdings" panose="05000000000000000000" pitchFamily="2" charset="2"/>
              </a:rPr>
              <a:t> </a:t>
            </a:r>
            <a:r>
              <a:rPr lang="zh-CN" altLang="en-US" sz="2800" b="1">
                <a:solidFill>
                  <a:srgbClr val="0000FF"/>
                </a:solidFill>
                <a:latin typeface="Times New Roman" panose="02020603050405020304" pitchFamily="18" charset="0"/>
                <a:sym typeface="Wingdings" panose="05000000000000000000" pitchFamily="2" charset="2"/>
              </a:rPr>
              <a:t>％</a:t>
            </a:r>
            <a:endParaRPr lang="zh-CN" altLang="en-US" sz="2800" b="1">
              <a:solidFill>
                <a:srgbClr val="0000FF"/>
              </a:solidFill>
              <a:latin typeface="宋体" panose="02010600030101010101" pitchFamily="2" charset="-122"/>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lum bright="-24000" contrast="30000"/>
          </a:blip>
          <a:srcRect/>
          <a:stretch>
            <a:fillRect/>
          </a:stretch>
        </p:blipFill>
        <p:spPr bwMode="auto">
          <a:xfrm>
            <a:off x="766763" y="2193925"/>
            <a:ext cx="67691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9750" y="692150"/>
            <a:ext cx="8353425" cy="1901825"/>
          </a:xfrm>
          <a:prstGeom prst="rect">
            <a:avLst/>
          </a:prstGeom>
          <a:noFill/>
        </p:spPr>
        <p:txBody>
          <a:bodyPr>
            <a:spAutoFit/>
          </a:bodyPr>
          <a:lstStyle/>
          <a:p>
            <a:pPr>
              <a:spcBef>
                <a:spcPct val="20000"/>
              </a:spcBef>
              <a:buFontTx/>
              <a:buNone/>
              <a:defRPr/>
            </a:pPr>
            <a:r>
              <a:rPr lang="en-US" altLang="zh-CN" sz="2800" b="1" dirty="0">
                <a:latin typeface="+mn-ea"/>
                <a:ea typeface="+mn-ea"/>
                <a:sym typeface="Wingdings" panose="05000000000000000000" pitchFamily="2" charset="2"/>
              </a:rPr>
              <a:t>2.</a:t>
            </a:r>
            <a:r>
              <a:rPr lang="zh-CN" altLang="en-US" sz="2800" b="1" dirty="0">
                <a:latin typeface="+mn-ea"/>
                <a:ea typeface="+mn-ea"/>
                <a:sym typeface="Wingdings" panose="05000000000000000000" pitchFamily="2" charset="2"/>
              </a:rPr>
              <a:t>下图是各国土地面积占全球陆地面积的扇形统计图根据图形分别求出各国土地面积所对应的扇形的圆心角是多少？</a:t>
            </a:r>
            <a:endParaRPr lang="en-US" altLang="zh-CN" sz="2800" b="1" dirty="0">
              <a:latin typeface="+mn-ea"/>
              <a:ea typeface="+mn-ea"/>
              <a:sym typeface="Wingdings" panose="05000000000000000000" pitchFamily="2" charset="2"/>
            </a:endParaRPr>
          </a:p>
          <a:p>
            <a:pPr>
              <a:spcBef>
                <a:spcPct val="20000"/>
              </a:spcBef>
              <a:buFontTx/>
              <a:buNone/>
              <a:defRPr/>
            </a:pPr>
            <a:endParaRPr lang="zh-CN" altLang="en-US" sz="2800" b="1" dirty="0">
              <a:latin typeface="Times New Roman" panose="02020603050405020304" pitchFamily="18" charset="0"/>
              <a:sym typeface="Wingdings" panose="05000000000000000000" pitchFamily="2" charset="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1042988" y="1196975"/>
            <a:ext cx="72739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FF"/>
                </a:solidFill>
                <a:latin typeface="宋体" panose="02010600030101010101" pitchFamily="2" charset="-122"/>
                <a:sym typeface="Wingdings" panose="05000000000000000000" pitchFamily="2" charset="2"/>
              </a:rPr>
              <a:t>解：中国：</a:t>
            </a:r>
            <a:r>
              <a:rPr lang="en-US" altLang="zh-CN" sz="2800" b="1">
                <a:solidFill>
                  <a:srgbClr val="0000FF"/>
                </a:solidFill>
                <a:latin typeface="宋体" panose="02010600030101010101" pitchFamily="2" charset="-122"/>
                <a:sym typeface="Wingdings" panose="05000000000000000000" pitchFamily="2" charset="2"/>
              </a:rPr>
              <a:t>360° ×7.2 </a:t>
            </a:r>
            <a:r>
              <a:rPr lang="zh-CN" altLang="en-US" sz="2800" b="1">
                <a:solidFill>
                  <a:srgbClr val="0000FF"/>
                </a:solidFill>
                <a:latin typeface="宋体" panose="02010600030101010101" pitchFamily="2" charset="-122"/>
                <a:sym typeface="Wingdings" panose="05000000000000000000" pitchFamily="2" charset="2"/>
              </a:rPr>
              <a:t>％</a:t>
            </a:r>
            <a:r>
              <a:rPr lang="en-US" altLang="zh-CN" sz="2800" b="1">
                <a:solidFill>
                  <a:srgbClr val="0000FF"/>
                </a:solidFill>
                <a:latin typeface="宋体" panose="02010600030101010101" pitchFamily="2" charset="-122"/>
                <a:sym typeface="Wingdings" panose="05000000000000000000" pitchFamily="2" charset="2"/>
              </a:rPr>
              <a:t>=25.92°</a:t>
            </a:r>
            <a:r>
              <a:rPr lang="zh-CN" altLang="en-US" sz="2800" b="1">
                <a:solidFill>
                  <a:srgbClr val="0000FF"/>
                </a:solidFill>
                <a:latin typeface="宋体" panose="02010600030101010101" pitchFamily="2" charset="-122"/>
                <a:sym typeface="Wingdings" panose="05000000000000000000" pitchFamily="2" charset="2"/>
              </a:rPr>
              <a:t>；</a:t>
            </a:r>
          </a:p>
          <a:p>
            <a:pPr>
              <a:spcBef>
                <a:spcPct val="20000"/>
              </a:spcBef>
            </a:pPr>
            <a:r>
              <a:rPr lang="zh-CN" altLang="en-US" sz="2800" b="1">
                <a:solidFill>
                  <a:srgbClr val="0000FF"/>
                </a:solidFill>
                <a:latin typeface="宋体" panose="02010600030101010101" pitchFamily="2" charset="-122"/>
                <a:sym typeface="Wingdings" panose="05000000000000000000" pitchFamily="2" charset="2"/>
              </a:rPr>
              <a:t>    美国： </a:t>
            </a:r>
            <a:r>
              <a:rPr lang="en-US" altLang="zh-CN" sz="2800" b="1">
                <a:solidFill>
                  <a:srgbClr val="0000FF"/>
                </a:solidFill>
                <a:latin typeface="宋体" panose="02010600030101010101" pitchFamily="2" charset="-122"/>
                <a:sym typeface="Wingdings" panose="05000000000000000000" pitchFamily="2" charset="2"/>
              </a:rPr>
              <a:t>360° ×7.1 </a:t>
            </a:r>
            <a:r>
              <a:rPr lang="zh-CN" altLang="en-US" sz="2800" b="1">
                <a:solidFill>
                  <a:srgbClr val="0000FF"/>
                </a:solidFill>
                <a:latin typeface="宋体" panose="02010600030101010101" pitchFamily="2" charset="-122"/>
                <a:sym typeface="Wingdings" panose="05000000000000000000" pitchFamily="2" charset="2"/>
              </a:rPr>
              <a:t>％</a:t>
            </a:r>
            <a:r>
              <a:rPr lang="en-US" altLang="zh-CN" sz="2800" b="1">
                <a:solidFill>
                  <a:srgbClr val="0000FF"/>
                </a:solidFill>
                <a:latin typeface="宋体" panose="02010600030101010101" pitchFamily="2" charset="-122"/>
                <a:sym typeface="Wingdings" panose="05000000000000000000" pitchFamily="2" charset="2"/>
              </a:rPr>
              <a:t>=25.56°</a:t>
            </a:r>
            <a:r>
              <a:rPr lang="zh-CN" altLang="en-US" sz="2800" b="1">
                <a:solidFill>
                  <a:srgbClr val="0000FF"/>
                </a:solidFill>
                <a:latin typeface="宋体" panose="02010600030101010101" pitchFamily="2" charset="-122"/>
                <a:sym typeface="Wingdings" panose="05000000000000000000" pitchFamily="2" charset="2"/>
              </a:rPr>
              <a:t>；</a:t>
            </a:r>
          </a:p>
          <a:p>
            <a:pPr>
              <a:spcBef>
                <a:spcPct val="20000"/>
              </a:spcBef>
            </a:pPr>
            <a:endParaRPr lang="zh-CN" altLang="en-US" sz="2800" b="1">
              <a:solidFill>
                <a:srgbClr val="0000FF"/>
              </a:solidFill>
              <a:latin typeface="宋体" panose="02010600030101010101" pitchFamily="2" charset="-122"/>
              <a:sym typeface="Wingdings" panose="05000000000000000000" pitchFamily="2" charset="2"/>
            </a:endParaRPr>
          </a:p>
          <a:p>
            <a:pPr>
              <a:spcBef>
                <a:spcPct val="20000"/>
              </a:spcBef>
            </a:pPr>
            <a:endParaRPr lang="zh-CN" altLang="en-US" sz="2800" b="1">
              <a:solidFill>
                <a:srgbClr val="0000FF"/>
              </a:solidFill>
              <a:latin typeface="宋体" panose="02010600030101010101" pitchFamily="2" charset="-122"/>
              <a:sym typeface="Wingdings" panose="05000000000000000000" pitchFamily="2" charset="2"/>
            </a:endParaRPr>
          </a:p>
        </p:txBody>
      </p:sp>
      <p:sp>
        <p:nvSpPr>
          <p:cNvPr id="35842" name="TextBox 2"/>
          <p:cNvSpPr txBox="1">
            <a:spLocks noChangeArrowheads="1"/>
          </p:cNvSpPr>
          <p:nvPr/>
        </p:nvSpPr>
        <p:spPr bwMode="auto">
          <a:xfrm>
            <a:off x="1511300" y="2330450"/>
            <a:ext cx="5759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CC"/>
                </a:solidFill>
                <a:latin typeface="宋体" panose="02010600030101010101" pitchFamily="2" charset="-122"/>
                <a:sym typeface="Wingdings" panose="05000000000000000000" pitchFamily="2" charset="2"/>
              </a:rPr>
              <a:t>加拿大：</a:t>
            </a:r>
            <a:r>
              <a:rPr lang="en-US" altLang="zh-CN" sz="2800" b="1">
                <a:solidFill>
                  <a:srgbClr val="0000CC"/>
                </a:solidFill>
                <a:latin typeface="宋体" panose="02010600030101010101" pitchFamily="2" charset="-122"/>
                <a:sym typeface="Wingdings" panose="05000000000000000000" pitchFamily="2" charset="2"/>
              </a:rPr>
              <a:t>360° ×7.5 </a:t>
            </a:r>
            <a:r>
              <a:rPr lang="zh-CN" altLang="en-US" sz="2800" b="1">
                <a:solidFill>
                  <a:srgbClr val="0000CC"/>
                </a:solidFill>
                <a:latin typeface="宋体" panose="02010600030101010101" pitchFamily="2" charset="-122"/>
                <a:sym typeface="Wingdings" panose="05000000000000000000" pitchFamily="2" charset="2"/>
              </a:rPr>
              <a:t>％</a:t>
            </a:r>
            <a:r>
              <a:rPr lang="en-US" altLang="zh-CN" sz="2800" b="1">
                <a:solidFill>
                  <a:srgbClr val="0000CC"/>
                </a:solidFill>
                <a:latin typeface="宋体" panose="02010600030101010101" pitchFamily="2" charset="-122"/>
                <a:sym typeface="Wingdings" panose="05000000000000000000" pitchFamily="2" charset="2"/>
              </a:rPr>
              <a:t>=27°</a:t>
            </a:r>
            <a:r>
              <a:rPr lang="zh-CN" altLang="en-US" sz="2800" b="1">
                <a:solidFill>
                  <a:srgbClr val="0000CC"/>
                </a:solidFill>
                <a:latin typeface="宋体" panose="02010600030101010101" pitchFamily="2" charset="-122"/>
                <a:sym typeface="Wingdings" panose="05000000000000000000" pitchFamily="2" charset="2"/>
              </a:rPr>
              <a:t>；</a:t>
            </a:r>
          </a:p>
        </p:txBody>
      </p:sp>
      <p:sp>
        <p:nvSpPr>
          <p:cNvPr id="35843" name="TextBox 3"/>
          <p:cNvSpPr txBox="1">
            <a:spLocks noChangeArrowheads="1"/>
          </p:cNvSpPr>
          <p:nvPr/>
        </p:nvSpPr>
        <p:spPr bwMode="auto">
          <a:xfrm>
            <a:off x="1476375" y="2997200"/>
            <a:ext cx="640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FF"/>
                </a:solidFill>
                <a:latin typeface="宋体" panose="02010600030101010101" pitchFamily="2" charset="-122"/>
                <a:sym typeface="Wingdings" panose="05000000000000000000" pitchFamily="2" charset="2"/>
              </a:rPr>
              <a:t>俄罗斯：</a:t>
            </a:r>
            <a:r>
              <a:rPr lang="en-US" altLang="zh-CN" sz="2800" b="1">
                <a:solidFill>
                  <a:srgbClr val="0000FF"/>
                </a:solidFill>
                <a:latin typeface="宋体" panose="02010600030101010101" pitchFamily="2" charset="-122"/>
                <a:sym typeface="Wingdings" panose="05000000000000000000" pitchFamily="2" charset="2"/>
              </a:rPr>
              <a:t>360° ×12.8 </a:t>
            </a:r>
            <a:r>
              <a:rPr lang="zh-CN" altLang="en-US" sz="2800" b="1">
                <a:solidFill>
                  <a:srgbClr val="0000FF"/>
                </a:solidFill>
                <a:latin typeface="宋体" panose="02010600030101010101" pitchFamily="2" charset="-122"/>
                <a:sym typeface="Wingdings" panose="05000000000000000000" pitchFamily="2" charset="2"/>
              </a:rPr>
              <a:t>％</a:t>
            </a:r>
            <a:r>
              <a:rPr lang="en-US" altLang="zh-CN" sz="2800" b="1">
                <a:solidFill>
                  <a:srgbClr val="0000FF"/>
                </a:solidFill>
                <a:latin typeface="宋体" panose="02010600030101010101" pitchFamily="2" charset="-122"/>
                <a:sym typeface="Wingdings" panose="05000000000000000000" pitchFamily="2" charset="2"/>
              </a:rPr>
              <a:t>=46.08°</a:t>
            </a:r>
            <a:r>
              <a:rPr lang="zh-CN" altLang="en-US" sz="2800" b="1">
                <a:solidFill>
                  <a:srgbClr val="0000FF"/>
                </a:solidFill>
                <a:latin typeface="宋体" panose="02010600030101010101" pitchFamily="2" charset="-122"/>
                <a:sym typeface="Wingdings" panose="05000000000000000000" pitchFamily="2" charset="2"/>
              </a:rPr>
              <a:t>；</a:t>
            </a:r>
          </a:p>
        </p:txBody>
      </p:sp>
      <p:sp>
        <p:nvSpPr>
          <p:cNvPr id="35844" name="TextBox 4"/>
          <p:cNvSpPr txBox="1">
            <a:spLocks noChangeArrowheads="1"/>
          </p:cNvSpPr>
          <p:nvPr/>
        </p:nvSpPr>
        <p:spPr bwMode="auto">
          <a:xfrm>
            <a:off x="1763713" y="3787775"/>
            <a:ext cx="583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CC"/>
                </a:solidFill>
                <a:latin typeface="宋体" panose="02010600030101010101" pitchFamily="2" charset="-122"/>
                <a:sym typeface="Wingdings" panose="05000000000000000000" pitchFamily="2" charset="2"/>
              </a:rPr>
              <a:t>其他：</a:t>
            </a:r>
            <a:r>
              <a:rPr lang="en-US" altLang="zh-CN" sz="2800" b="1">
                <a:solidFill>
                  <a:srgbClr val="0000CC"/>
                </a:solidFill>
                <a:latin typeface="宋体" panose="02010600030101010101" pitchFamily="2" charset="-122"/>
                <a:sym typeface="Wingdings" panose="05000000000000000000" pitchFamily="2" charset="2"/>
              </a:rPr>
              <a:t>360° ×65.4</a:t>
            </a:r>
            <a:r>
              <a:rPr lang="zh-CN" altLang="en-US" sz="2800" b="1">
                <a:solidFill>
                  <a:srgbClr val="0000CC"/>
                </a:solidFill>
                <a:latin typeface="宋体" panose="02010600030101010101" pitchFamily="2" charset="-122"/>
                <a:sym typeface="Wingdings" panose="05000000000000000000" pitchFamily="2" charset="2"/>
              </a:rPr>
              <a:t>％</a:t>
            </a:r>
            <a:r>
              <a:rPr lang="en-US" altLang="zh-CN" sz="2800" b="1">
                <a:solidFill>
                  <a:srgbClr val="0000CC"/>
                </a:solidFill>
                <a:latin typeface="宋体" panose="02010600030101010101" pitchFamily="2" charset="-122"/>
                <a:sym typeface="Wingdings" panose="05000000000000000000" pitchFamily="2" charset="2"/>
              </a:rPr>
              <a:t>=235.44°.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5" name="Group 6"/>
          <p:cNvGrpSpPr/>
          <p:nvPr/>
        </p:nvGrpSpPr>
        <p:grpSpPr bwMode="auto">
          <a:xfrm>
            <a:off x="2916238" y="908050"/>
            <a:ext cx="3168650" cy="720725"/>
            <a:chOff x="1973" y="606"/>
            <a:chExt cx="1860" cy="420"/>
          </a:xfrm>
        </p:grpSpPr>
        <p:sp>
          <p:nvSpPr>
            <p:cNvPr id="36866" name="Text Box 4"/>
            <p:cNvSpPr txBox="1">
              <a:spLocks noChangeArrowheads="1"/>
            </p:cNvSpPr>
            <p:nvPr/>
          </p:nvSpPr>
          <p:spPr bwMode="auto">
            <a:xfrm>
              <a:off x="2394" y="606"/>
              <a:ext cx="11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zh-CN" altLang="en-US" sz="3600" b="1">
                  <a:solidFill>
                    <a:srgbClr val="FFFF00"/>
                  </a:solidFill>
                  <a:latin typeface="宋体" panose="02010600030101010101" pitchFamily="2" charset="-122"/>
                  <a:sym typeface="Wingdings" panose="05000000000000000000" pitchFamily="2" charset="2"/>
                </a:rPr>
                <a:t>小  结</a:t>
              </a:r>
            </a:p>
          </p:txBody>
        </p:sp>
        <p:sp>
          <p:nvSpPr>
            <p:cNvPr id="36867" name="Line 5"/>
            <p:cNvSpPr>
              <a:spLocks noChangeShapeType="1"/>
            </p:cNvSpPr>
            <p:nvPr/>
          </p:nvSpPr>
          <p:spPr bwMode="auto">
            <a:xfrm>
              <a:off x="1973" y="1026"/>
              <a:ext cx="1860" cy="0"/>
            </a:xfrm>
            <a:prstGeom prst="line">
              <a:avLst/>
            </a:prstGeom>
            <a:noFill/>
            <a:ln w="28575" cap="rnd">
              <a:solidFill>
                <a:srgbClr val="990099"/>
              </a:solidFill>
              <a:prstDash val="sysDot"/>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zh-CN" altLang="en-US"/>
            </a:p>
          </p:txBody>
        </p:sp>
        <p:sp>
          <p:nvSpPr>
            <p:cNvPr id="36868" name="Line 6"/>
            <p:cNvSpPr>
              <a:spLocks noChangeShapeType="1"/>
            </p:cNvSpPr>
            <p:nvPr/>
          </p:nvSpPr>
          <p:spPr bwMode="auto">
            <a:xfrm>
              <a:off x="1973" y="630"/>
              <a:ext cx="1860" cy="0"/>
            </a:xfrm>
            <a:prstGeom prst="line">
              <a:avLst/>
            </a:prstGeom>
            <a:noFill/>
            <a:ln w="28575" cap="rnd">
              <a:solidFill>
                <a:srgbClr val="990099"/>
              </a:solidFill>
              <a:prstDash val="sysDot"/>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zh-CN" altLang="en-US"/>
            </a:p>
          </p:txBody>
        </p:sp>
      </p:grpSp>
      <p:sp>
        <p:nvSpPr>
          <p:cNvPr id="7" name="TextBox 6"/>
          <p:cNvSpPr txBox="1"/>
          <p:nvPr/>
        </p:nvSpPr>
        <p:spPr>
          <a:xfrm>
            <a:off x="971550" y="1773238"/>
            <a:ext cx="7200900" cy="4441825"/>
          </a:xfrm>
          <a:prstGeom prst="rect">
            <a:avLst/>
          </a:prstGeom>
          <a:noFill/>
        </p:spPr>
        <p:txBody>
          <a:bodyPr>
            <a:spAutoFit/>
          </a:bodyPr>
          <a:lstStyle/>
          <a:p>
            <a:pPr>
              <a:spcBef>
                <a:spcPct val="20000"/>
              </a:spcBef>
              <a:buFontTx/>
              <a:buNone/>
              <a:defRPr/>
            </a:pPr>
            <a:r>
              <a:rPr lang="zh-CN" altLang="en-US" sz="2800" b="1" dirty="0">
                <a:solidFill>
                  <a:srgbClr val="0000FF"/>
                </a:solidFill>
                <a:latin typeface="Times New Roman" panose="02020603050405020304" pitchFamily="18" charset="0"/>
                <a:sym typeface="Wingdings" panose="05000000000000000000" pitchFamily="2" charset="2"/>
              </a:rPr>
              <a:t>制作扇形统计图的步骤：</a:t>
            </a:r>
            <a:endParaRPr lang="zh-CN" altLang="en-US" sz="2800" b="1" dirty="0">
              <a:solidFill>
                <a:srgbClr val="0070C0"/>
              </a:solidFill>
              <a:latin typeface="+mn-ea"/>
              <a:ea typeface="+mn-ea"/>
              <a:sym typeface="Wingdings" panose="05000000000000000000" pitchFamily="2" charset="2"/>
            </a:endParaRPr>
          </a:p>
          <a:p>
            <a:pPr>
              <a:spcBef>
                <a:spcPct val="20000"/>
              </a:spcBef>
              <a:buFontTx/>
              <a:buNone/>
              <a:defRPr/>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1</a:t>
            </a:r>
            <a:r>
              <a:rPr lang="zh-CN" altLang="en-US" sz="2800" b="1" dirty="0">
                <a:latin typeface="Times New Roman" panose="02020603050405020304" pitchFamily="18" charset="0"/>
                <a:sym typeface="Wingdings" panose="05000000000000000000" pitchFamily="2" charset="2"/>
              </a:rPr>
              <a:t>）将数据分组整理，列出统计表；</a:t>
            </a:r>
            <a:endParaRPr lang="en-US" altLang="zh-CN" sz="2800" b="1" dirty="0">
              <a:latin typeface="Times New Roman" panose="02020603050405020304" pitchFamily="18" charset="0"/>
              <a:sym typeface="Wingdings" panose="05000000000000000000" pitchFamily="2" charset="2"/>
            </a:endParaRPr>
          </a:p>
          <a:p>
            <a:pPr>
              <a:spcBef>
                <a:spcPct val="20000"/>
              </a:spcBef>
              <a:buFontTx/>
              <a:buNone/>
              <a:defRPr/>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2</a:t>
            </a:r>
            <a:r>
              <a:rPr lang="zh-CN" altLang="en-US" sz="2800" b="1" dirty="0">
                <a:latin typeface="Times New Roman" panose="02020603050405020304" pitchFamily="18" charset="0"/>
                <a:sym typeface="Wingdings" panose="05000000000000000000" pitchFamily="2" charset="2"/>
              </a:rPr>
              <a:t>）分别计算各部分在整体中所占的百分比；</a:t>
            </a:r>
            <a:endParaRPr lang="en-US" altLang="zh-CN" sz="2800" b="1" dirty="0">
              <a:latin typeface="Times New Roman" panose="02020603050405020304" pitchFamily="18" charset="0"/>
              <a:sym typeface="Wingdings" panose="05000000000000000000" pitchFamily="2" charset="2"/>
            </a:endParaRPr>
          </a:p>
          <a:p>
            <a:pPr>
              <a:spcBef>
                <a:spcPct val="20000"/>
              </a:spcBef>
              <a:buFontTx/>
              <a:buNone/>
              <a:defRPr/>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3</a:t>
            </a:r>
            <a:r>
              <a:rPr lang="zh-CN" altLang="en-US" sz="2800" b="1" dirty="0">
                <a:latin typeface="Times New Roman" panose="02020603050405020304" pitchFamily="18" charset="0"/>
                <a:sym typeface="Wingdings" panose="05000000000000000000" pitchFamily="2" charset="2"/>
              </a:rPr>
              <a:t>）分别计算各部分相应的圆心角的度数；</a:t>
            </a:r>
            <a:endParaRPr lang="en-US" altLang="zh-CN" sz="2800" b="1" dirty="0">
              <a:latin typeface="Times New Roman" panose="02020603050405020304" pitchFamily="18" charset="0"/>
              <a:sym typeface="Wingdings" panose="05000000000000000000" pitchFamily="2" charset="2"/>
            </a:endParaRPr>
          </a:p>
          <a:p>
            <a:pPr>
              <a:spcBef>
                <a:spcPct val="20000"/>
              </a:spcBef>
              <a:buFontTx/>
              <a:buNone/>
              <a:defRPr/>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4</a:t>
            </a:r>
            <a:r>
              <a:rPr lang="zh-CN" altLang="en-US" sz="2800" b="1" dirty="0">
                <a:latin typeface="Times New Roman" panose="02020603050405020304" pitchFamily="18" charset="0"/>
                <a:sym typeface="Wingdings" panose="05000000000000000000" pitchFamily="2" charset="2"/>
              </a:rPr>
              <a:t>）用圆规作圆，再利用量角器画出各圆心角，从而把圆面按百分比分成若干个扇形；</a:t>
            </a:r>
            <a:endParaRPr lang="en-US" altLang="zh-CN" sz="2800" b="1" dirty="0">
              <a:latin typeface="Times New Roman" panose="02020603050405020304" pitchFamily="18" charset="0"/>
              <a:sym typeface="Wingdings" panose="05000000000000000000" pitchFamily="2" charset="2"/>
            </a:endParaRPr>
          </a:p>
          <a:p>
            <a:pPr>
              <a:spcBef>
                <a:spcPct val="20000"/>
              </a:spcBef>
              <a:buFontTx/>
              <a:buNone/>
              <a:defRPr/>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5</a:t>
            </a:r>
            <a:r>
              <a:rPr lang="zh-CN" altLang="en-US" sz="2800" b="1" dirty="0">
                <a:latin typeface="Times New Roman" panose="02020603050405020304" pitchFamily="18" charset="0"/>
                <a:sym typeface="Wingdings" panose="05000000000000000000" pitchFamily="2" charset="2"/>
              </a:rPr>
              <a:t>）分别将各部分占整体的百分比及相应的名称标注在扇形上；并填写标题</a:t>
            </a:r>
            <a:r>
              <a:rPr lang="en-US" altLang="zh-CN" sz="2800" b="1" dirty="0">
                <a:latin typeface="Times New Roman" panose="02020603050405020304" pitchFamily="18" charset="0"/>
                <a:sym typeface="Wingdings" panose="05000000000000000000" pitchFamily="2" charset="2"/>
              </a:rPr>
              <a:t>.</a:t>
            </a:r>
          </a:p>
          <a:p>
            <a:pPr>
              <a:spcBef>
                <a:spcPct val="20000"/>
              </a:spcBef>
              <a:buFontTx/>
              <a:buNone/>
              <a:defRPr/>
            </a:pPr>
            <a:endParaRPr lang="zh-CN" altLang="en-US" sz="2800" b="1" dirty="0">
              <a:latin typeface="Times New Roman" panose="02020603050405020304" pitchFamily="18" charset="0"/>
              <a:sym typeface="Wingdings" panose="05000000000000000000" pitchFamily="2" charset="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89" name="图片 11" descr="1234"/>
          <p:cNvPicPr>
            <a:picLocks noChangeAspect="1" noChangeArrowheads="1"/>
          </p:cNvPicPr>
          <p:nvPr/>
        </p:nvPicPr>
        <p:blipFill>
          <a:blip r:embed="rId2" cstate="email"/>
          <a:srcRect/>
          <a:stretch>
            <a:fillRect/>
          </a:stretch>
        </p:blipFill>
        <p:spPr bwMode="auto">
          <a:xfrm>
            <a:off x="1135063" y="1192213"/>
            <a:ext cx="70929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矩形 14345"/>
          <p:cNvSpPr>
            <a:spLocks noChangeArrowheads="1"/>
          </p:cNvSpPr>
          <p:nvPr/>
        </p:nvSpPr>
        <p:spPr bwMode="auto">
          <a:xfrm>
            <a:off x="863600" y="5653088"/>
            <a:ext cx="3095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hangingPunct="0"/>
            <a:endParaRPr lang="zh-CN" altLang="en-US" sz="200">
              <a:latin typeface="楷体_GB2312" pitchFamily="1" charset="-122"/>
              <a:ea typeface="楷体_GB2312" pitchFamily="1" charset="-122"/>
            </a:endParaRPr>
          </a:p>
        </p:txBody>
      </p:sp>
      <p:pic>
        <p:nvPicPr>
          <p:cNvPr id="37891" name="图片 3" descr="女老师"/>
          <p:cNvPicPr>
            <a:picLocks noChangeAspect="1" noChangeArrowheads="1"/>
          </p:cNvPicPr>
          <p:nvPr/>
        </p:nvPicPr>
        <p:blipFill>
          <a:blip r:embed="rId3" cstate="email"/>
          <a:srcRect/>
          <a:stretch>
            <a:fillRect/>
          </a:stretch>
        </p:blipFill>
        <p:spPr bwMode="auto">
          <a:xfrm flipH="1">
            <a:off x="6551613" y="2528888"/>
            <a:ext cx="27559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2328863" y="2711450"/>
            <a:ext cx="5346700" cy="5011738"/>
          </a:xfrm>
          <a:prstGeom prst="rect">
            <a:avLst/>
          </a:prstGeom>
          <a:noFill/>
          <a:ln w="9525">
            <a:noFill/>
          </a:ln>
        </p:spPr>
        <p:txBody>
          <a:bodyPr>
            <a:spAutoFit/>
          </a:bodyPr>
          <a:lstStyle/>
          <a:p>
            <a:pPr>
              <a:lnSpc>
                <a:spcPct val="150000"/>
              </a:lnSpc>
            </a:pPr>
            <a:r>
              <a:rPr lang="zh-CN" altLang="en-US" sz="2400" noProof="1">
                <a:solidFill>
                  <a:schemeClr val="bg1"/>
                </a:solidFill>
                <a:latin typeface="黑体" panose="02010609060101010101" pitchFamily="49" charset="-122"/>
                <a:ea typeface="黑体" panose="02010609060101010101" pitchFamily="49" charset="-122"/>
                <a:cs typeface="+mn-ea"/>
                <a:sym typeface="宋体" panose="02010600030101010101" pitchFamily="2" charset="-122"/>
              </a:rPr>
              <a:t>完成教材</a:t>
            </a:r>
            <a:r>
              <a:rPr lang="en-US" altLang="zh-CN" sz="2400" noProof="1">
                <a:solidFill>
                  <a:schemeClr val="bg1"/>
                </a:solidFill>
                <a:latin typeface="黑体" panose="02010609060101010101" pitchFamily="49" charset="-122"/>
                <a:ea typeface="黑体" panose="02010609060101010101" pitchFamily="49" charset="-122"/>
                <a:cs typeface="+mn-ea"/>
                <a:sym typeface="宋体" panose="02010600030101010101" pitchFamily="2" charset="-122"/>
              </a:rPr>
              <a:t>94</a:t>
            </a:r>
            <a:r>
              <a:rPr lang="zh-CN" altLang="en-US" sz="2400" noProof="1">
                <a:solidFill>
                  <a:schemeClr val="bg1"/>
                </a:solidFill>
                <a:latin typeface="黑体" panose="02010609060101010101" pitchFamily="49" charset="-122"/>
                <a:ea typeface="黑体" panose="02010609060101010101" pitchFamily="49" charset="-122"/>
                <a:cs typeface="+mn-ea"/>
                <a:sym typeface="+mn-ea"/>
              </a:rPr>
              <a:t>页习题</a:t>
            </a:r>
            <a:r>
              <a:rPr lang="en-US" altLang="zh-CN" sz="2400" noProof="1">
                <a:solidFill>
                  <a:schemeClr val="bg1"/>
                </a:solidFill>
                <a:latin typeface="黑体" panose="02010609060101010101" pitchFamily="49" charset="-122"/>
                <a:ea typeface="黑体" panose="02010609060101010101" pitchFamily="49" charset="-122"/>
                <a:cs typeface="+mn-ea"/>
                <a:sym typeface="+mn-ea"/>
              </a:rPr>
              <a:t>4.3</a:t>
            </a:r>
            <a:r>
              <a:rPr lang="zh-CN" altLang="en-US" sz="2400" noProof="1">
                <a:solidFill>
                  <a:schemeClr val="bg1"/>
                </a:solidFill>
                <a:latin typeface="黑体" panose="02010609060101010101" pitchFamily="49" charset="-122"/>
                <a:ea typeface="黑体" panose="02010609060101010101" pitchFamily="49" charset="-122"/>
                <a:cs typeface="+mn-ea"/>
                <a:sym typeface="+mn-ea"/>
              </a:rPr>
              <a:t>第</a:t>
            </a:r>
            <a:r>
              <a:rPr lang="en-US" altLang="zh-CN" sz="2400" noProof="1">
                <a:solidFill>
                  <a:schemeClr val="bg1"/>
                </a:solidFill>
                <a:latin typeface="黑体" panose="02010609060101010101" pitchFamily="49" charset="-122"/>
                <a:ea typeface="黑体" panose="02010609060101010101" pitchFamily="49" charset="-122"/>
                <a:cs typeface="+mn-ea"/>
                <a:sym typeface="+mn-ea"/>
              </a:rPr>
              <a:t>1,2</a:t>
            </a:r>
            <a:r>
              <a:rPr lang="zh-CN" altLang="en-US" sz="2400" noProof="1">
                <a:solidFill>
                  <a:schemeClr val="bg1"/>
                </a:solidFill>
                <a:latin typeface="黑体" panose="02010609060101010101" pitchFamily="49" charset="-122"/>
                <a:ea typeface="黑体" panose="02010609060101010101" pitchFamily="49" charset="-122"/>
                <a:cs typeface="+mn-ea"/>
                <a:sym typeface="+mn-ea"/>
              </a:rPr>
              <a:t>题</a:t>
            </a:r>
          </a:p>
          <a:p>
            <a:pPr>
              <a:lnSpc>
                <a:spcPct val="150000"/>
              </a:lnSpc>
            </a:pPr>
            <a:r>
              <a:rPr lang="zh-CN" altLang="en-US" sz="2400" noProof="1">
                <a:solidFill>
                  <a:schemeClr val="bg1"/>
                </a:solidFill>
                <a:latin typeface="黑体" panose="02010609060101010101" pitchFamily="49" charset="-122"/>
                <a:ea typeface="黑体" panose="02010609060101010101" pitchFamily="49" charset="-122"/>
                <a:cs typeface="+mn-ea"/>
                <a:sym typeface="+mn-ea"/>
              </a:rPr>
              <a:t>    </a:t>
            </a:r>
            <a:endParaRPr lang="zh-CN" altLang="en-US" sz="2400" b="1" noProof="1">
              <a:solidFill>
                <a:schemeClr val="bg1"/>
              </a:solidFill>
              <a:latin typeface="黑体" panose="02010609060101010101" pitchFamily="49" charset="-122"/>
              <a:ea typeface="黑体" panose="02010609060101010101" pitchFamily="49" charset="-122"/>
              <a:cs typeface="+mn-ea"/>
              <a:sym typeface="+mn-ea"/>
            </a:endParaRPr>
          </a:p>
          <a:p>
            <a:pPr>
              <a:lnSpc>
                <a:spcPct val="150000"/>
              </a:lnSpc>
            </a:pPr>
            <a:endParaRPr lang="zh-CN" altLang="en-US" sz="2400" noProof="1">
              <a:solidFill>
                <a:schemeClr val="bg1"/>
              </a:solidFill>
              <a:latin typeface="黑体" panose="02010609060101010101" pitchFamily="49" charset="-122"/>
              <a:ea typeface="黑体" panose="02010609060101010101" pitchFamily="49" charset="-122"/>
              <a:cs typeface="+mn-ea"/>
            </a:endParaRPr>
          </a:p>
          <a:p>
            <a:pPr marL="457200" indent="-457200">
              <a:lnSpc>
                <a:spcPct val="150000"/>
              </a:lnSpc>
            </a:pPr>
            <a:endParaRPr lang="zh-CN" altLang="en-US" sz="2400" noProof="1">
              <a:solidFill>
                <a:schemeClr val="bg1"/>
              </a:solidFill>
              <a:latin typeface="黑体" panose="02010609060101010101" pitchFamily="49" charset="-122"/>
              <a:ea typeface="黑体" panose="02010609060101010101" pitchFamily="49" charset="-122"/>
              <a:cs typeface="+mn-ea"/>
            </a:endParaRPr>
          </a:p>
          <a:p>
            <a:pPr eaLnBrk="0" hangingPunct="0">
              <a:lnSpc>
                <a:spcPct val="130000"/>
              </a:lnSpc>
            </a:pPr>
            <a:endParaRPr lang="zh-CN" altLang="en-US" sz="2400" noProof="1">
              <a:solidFill>
                <a:schemeClr val="bg1"/>
              </a:solidFill>
              <a:latin typeface="黑体" panose="02010609060101010101" pitchFamily="49" charset="-122"/>
              <a:ea typeface="黑体" panose="02010609060101010101" pitchFamily="49" charset="-122"/>
              <a:cs typeface="+mn-ea"/>
              <a:sym typeface="宋体" panose="02010600030101010101" pitchFamily="2" charset="-122"/>
            </a:endParaRPr>
          </a:p>
          <a:p>
            <a:pPr algn="ctr" eaLnBrk="0" hangingPunct="0"/>
            <a:endParaRPr lang="zh-CN" altLang="en-US"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a:p>
            <a:pPr algn="ctr" eaLnBrk="0" hangingPunct="0"/>
            <a:endParaRPr lang="zh-CN" altLang="en-US" noProof="1">
              <a:solidFill>
                <a:schemeClr val="bg1"/>
              </a:solidFill>
              <a:latin typeface="黑体" panose="02010609060101010101" pitchFamily="49" charset="-122"/>
              <a:ea typeface="黑体" panose="02010609060101010101" pitchFamily="49" charset="-122"/>
            </a:endParaRPr>
          </a:p>
          <a:p>
            <a:pPr algn="ctr" eaLnBrk="0" hangingPunct="0">
              <a:lnSpc>
                <a:spcPct val="130000"/>
              </a:lnSpc>
            </a:pPr>
            <a:endParaRPr lang="zh-CN" altLang="en-US"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a:p>
            <a:pPr algn="ctr" eaLnBrk="0" hangingPunct="0">
              <a:lnSpc>
                <a:spcPct val="130000"/>
              </a:lnSpc>
            </a:pPr>
            <a:endParaRPr lang="zh-CN" altLang="en-US"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a:p>
            <a:pPr algn="ctr" eaLnBrk="0" hangingPunct="0">
              <a:lnSpc>
                <a:spcPct val="130000"/>
              </a:lnSpc>
            </a:pPr>
            <a:endParaRPr lang="zh-CN" altLang="en-US" sz="3200"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a:p>
            <a:pPr algn="ctr" eaLnBrk="0" hangingPunct="0">
              <a:lnSpc>
                <a:spcPct val="130000"/>
              </a:lnSpc>
            </a:pPr>
            <a:endParaRPr lang="zh-CN" altLang="en-US" noProof="1">
              <a:solidFill>
                <a:schemeClr val="bg1"/>
              </a:solidFill>
              <a:latin typeface="黑体" panose="02010609060101010101" pitchFamily="49" charset="-122"/>
              <a:ea typeface="黑体" panose="02010609060101010101" pitchFamily="49" charset="-122"/>
              <a:sym typeface="宋体" panose="02010600030101010101" pitchFamily="2" charset="-122"/>
            </a:endParaRPr>
          </a:p>
        </p:txBody>
      </p:sp>
      <p:pic>
        <p:nvPicPr>
          <p:cNvPr id="4" name="图片 3" descr="结尾"/>
          <p:cNvPicPr>
            <a:picLocks noChangeAspect="1" noChangeArrowheads="1"/>
          </p:cNvPicPr>
          <p:nvPr/>
        </p:nvPicPr>
        <p:blipFill>
          <a:blip r:embed="rId4" cstate="email"/>
          <a:srcRect/>
          <a:stretch>
            <a:fillRect/>
          </a:stretch>
        </p:blipFill>
        <p:spPr bwMode="auto">
          <a:xfrm>
            <a:off x="3868738" y="1631950"/>
            <a:ext cx="14033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755650" y="2276475"/>
            <a:ext cx="74168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dirty="0">
                <a:latin typeface="宋体" panose="02010600030101010101" pitchFamily="2" charset="-122"/>
                <a:sym typeface="Wingdings" panose="05000000000000000000" pitchFamily="2" charset="2"/>
              </a:rPr>
              <a:t>1.</a:t>
            </a:r>
            <a:r>
              <a:rPr lang="zh-CN" altLang="en-US" sz="2800" b="1" dirty="0">
                <a:latin typeface="宋体" panose="02010600030101010101" pitchFamily="2" charset="-122"/>
                <a:sym typeface="Wingdings" panose="05000000000000000000" pitchFamily="2" charset="2"/>
              </a:rPr>
              <a:t>认识扇形统计图的特点</a:t>
            </a:r>
            <a:r>
              <a:rPr lang="en-US" altLang="zh-CN" sz="2800" b="1" dirty="0">
                <a:latin typeface="宋体" panose="02010600030101010101" pitchFamily="2" charset="-122"/>
                <a:sym typeface="Wingdings" panose="05000000000000000000" pitchFamily="2" charset="2"/>
              </a:rPr>
              <a:t>.</a:t>
            </a:r>
          </a:p>
          <a:p>
            <a:pPr>
              <a:spcBef>
                <a:spcPct val="20000"/>
              </a:spcBef>
            </a:pPr>
            <a:r>
              <a:rPr lang="en-US" altLang="zh-CN" sz="2800" b="1" dirty="0">
                <a:latin typeface="宋体" panose="02010600030101010101" pitchFamily="2" charset="-122"/>
                <a:sym typeface="Wingdings" panose="05000000000000000000" pitchFamily="2" charset="2"/>
              </a:rPr>
              <a:t>2.</a:t>
            </a:r>
            <a:r>
              <a:rPr lang="zh-CN" altLang="en-US" sz="2800" b="1" dirty="0">
                <a:latin typeface="宋体" panose="02010600030101010101" pitchFamily="2" charset="-122"/>
                <a:sym typeface="Wingdings" panose="05000000000000000000" pitchFamily="2" charset="2"/>
              </a:rPr>
              <a:t>会制作扇形统计图</a:t>
            </a:r>
            <a:r>
              <a:rPr lang="en-US" altLang="zh-CN" sz="2800" b="1" dirty="0">
                <a:latin typeface="宋体" panose="02010600030101010101" pitchFamily="2" charset="-122"/>
                <a:sym typeface="Wingdings" panose="05000000000000000000" pitchFamily="2" charset="2"/>
              </a:rPr>
              <a:t>.</a:t>
            </a:r>
          </a:p>
          <a:p>
            <a:pPr>
              <a:spcBef>
                <a:spcPct val="20000"/>
              </a:spcBef>
            </a:pPr>
            <a:r>
              <a:rPr lang="en-US" altLang="zh-CN" sz="2800" b="1" dirty="0">
                <a:latin typeface="宋体" panose="02010600030101010101" pitchFamily="2" charset="-122"/>
                <a:sym typeface="Wingdings" panose="05000000000000000000" pitchFamily="2" charset="2"/>
              </a:rPr>
              <a:t>3.</a:t>
            </a:r>
            <a:r>
              <a:rPr lang="zh-CN" altLang="en-US" sz="2800" b="1" dirty="0">
                <a:latin typeface="宋体" panose="02010600030101010101" pitchFamily="2" charset="-122"/>
                <a:sym typeface="Wingdings" panose="05000000000000000000" pitchFamily="2" charset="2"/>
              </a:rPr>
              <a:t>通过制作扇形统计图，探索出制作扇形统计图的一般方法</a:t>
            </a:r>
            <a:r>
              <a:rPr lang="en-US" altLang="zh-CN" sz="2800" b="1" dirty="0">
                <a:latin typeface="宋体" panose="02010600030101010101" pitchFamily="2" charset="-122"/>
                <a:sym typeface="Wingdings" panose="05000000000000000000" pitchFamily="2" charset="2"/>
              </a:rPr>
              <a:t>.</a:t>
            </a:r>
          </a:p>
        </p:txBody>
      </p:sp>
      <p:pic>
        <p:nvPicPr>
          <p:cNvPr id="20482" name="Picture 4" descr="童趣"/>
          <p:cNvPicPr>
            <a:picLocks noChangeAspect="1" noChangeArrowheads="1"/>
          </p:cNvPicPr>
          <p:nvPr/>
        </p:nvPicPr>
        <p:blipFill>
          <a:blip r:embed="rId2"/>
          <a:srcRect/>
          <a:stretch>
            <a:fillRect/>
          </a:stretch>
        </p:blipFill>
        <p:spPr bwMode="auto">
          <a:xfrm>
            <a:off x="2268538" y="908050"/>
            <a:ext cx="40608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图片 1" descr="120888a4adc700d76d4842c0f3c74b45"/>
          <p:cNvPicPr>
            <a:picLocks noChangeAspect="1" noChangeArrowheads="1"/>
          </p:cNvPicPr>
          <p:nvPr/>
        </p:nvPicPr>
        <p:blipFill>
          <a:blip r:embed="rId2"/>
          <a:srcRect/>
          <a:stretch>
            <a:fillRect/>
          </a:stretch>
        </p:blipFill>
        <p:spPr bwMode="auto">
          <a:xfrm>
            <a:off x="127000" y="3200400"/>
            <a:ext cx="4764088"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图片 2" descr="43f170cda2687cc1c0abdf243d75c0a8"/>
          <p:cNvPicPr>
            <a:picLocks noChangeAspect="1" noChangeArrowheads="1"/>
          </p:cNvPicPr>
          <p:nvPr/>
        </p:nvPicPr>
        <p:blipFill>
          <a:blip r:embed="rId3" cstate="email"/>
          <a:srcRect/>
          <a:stretch>
            <a:fillRect/>
          </a:stretch>
        </p:blipFill>
        <p:spPr bwMode="auto">
          <a:xfrm>
            <a:off x="4532313" y="53975"/>
            <a:ext cx="45402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本框 3"/>
          <p:cNvSpPr txBox="1">
            <a:spLocks noChangeArrowheads="1"/>
          </p:cNvSpPr>
          <p:nvPr/>
        </p:nvSpPr>
        <p:spPr bwMode="auto">
          <a:xfrm>
            <a:off x="1397000" y="1225550"/>
            <a:ext cx="2224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0070C0"/>
                </a:solidFill>
                <a:latin typeface="Times New Roman" panose="02020603050405020304" pitchFamily="18" charset="0"/>
                <a:sym typeface="Wingdings" panose="05000000000000000000" pitchFamily="2" charset="2"/>
              </a:rPr>
              <a:t>世界杯比赛</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99792" y="620687"/>
            <a:ext cx="3168352"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20000"/>
              </a:spcBef>
              <a:buFontTx/>
              <a:buNone/>
              <a:defRPr/>
            </a:pPr>
            <a:r>
              <a:rPr lang="zh-CN" altLang="en-US" sz="4000" b="1" spc="50" dirty="0">
                <a:ln w="11430"/>
                <a:solidFill>
                  <a:srgbClr val="0000CC"/>
                </a:solidFill>
                <a:effectLst>
                  <a:outerShdw blurRad="76200" dist="50800" dir="5400000" algn="tl" rotWithShape="0">
                    <a:srgbClr val="000000">
                      <a:alpha val="65000"/>
                    </a:srgbClr>
                  </a:outerShdw>
                </a:effectLst>
                <a:latin typeface="Times New Roman" panose="02020603050405020304" pitchFamily="18" charset="0"/>
                <a:sym typeface="Wingdings" panose="05000000000000000000" pitchFamily="2" charset="2"/>
              </a:rPr>
              <a:t>观察与思考</a:t>
            </a:r>
          </a:p>
        </p:txBody>
      </p:sp>
      <p:sp>
        <p:nvSpPr>
          <p:cNvPr id="22530" name="TextBox 2"/>
          <p:cNvSpPr txBox="1">
            <a:spLocks noChangeArrowheads="1"/>
          </p:cNvSpPr>
          <p:nvPr/>
        </p:nvSpPr>
        <p:spPr bwMode="auto">
          <a:xfrm>
            <a:off x="539750" y="1412875"/>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400" b="1" dirty="0">
                <a:latin typeface="Times New Roman" panose="02020603050405020304" pitchFamily="18" charset="0"/>
                <a:sym typeface="Wingdings" panose="05000000000000000000" pitchFamily="2" charset="2"/>
              </a:rPr>
              <a:t>在“世界杯”足球赛闭幕后，时代中学学生会对本校七年级学生收看比赛电视实况转播的情况用随机抽样方式进行调查，样本容量为</a:t>
            </a:r>
            <a:r>
              <a:rPr lang="en-US" altLang="zh-CN" sz="2400" b="1" dirty="0">
                <a:latin typeface="Times New Roman" panose="02020603050405020304" pitchFamily="18" charset="0"/>
                <a:sym typeface="Wingdings" panose="05000000000000000000" pitchFamily="2" charset="2"/>
              </a:rPr>
              <a:t>50</a:t>
            </a:r>
            <a:r>
              <a:rPr lang="zh-CN" altLang="en-US" sz="2400" b="1" dirty="0">
                <a:latin typeface="Times New Roman" panose="02020603050405020304" pitchFamily="18" charset="0"/>
                <a:sym typeface="Wingdings" panose="05000000000000000000" pitchFamily="2" charset="2"/>
              </a:rPr>
              <a:t>，将数据分组整理后，列出下表：</a:t>
            </a:r>
          </a:p>
        </p:txBody>
      </p:sp>
      <p:graphicFrame>
        <p:nvGraphicFramePr>
          <p:cNvPr id="5124" name="表格 5123"/>
          <p:cNvGraphicFramePr/>
          <p:nvPr/>
        </p:nvGraphicFramePr>
        <p:xfrm>
          <a:off x="611188" y="3716338"/>
          <a:ext cx="7416800" cy="1944688"/>
        </p:xfrm>
        <a:graphic>
          <a:graphicData uri="http://schemas.openxmlformats.org/drawingml/2006/table">
            <a:tbl>
              <a:tblPr/>
              <a:tblGrid>
                <a:gridCol w="1871663">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649287">
                  <a:extLst>
                    <a:ext uri="{9D8B030D-6E8A-4147-A177-3AD203B41FA5}">
                      <a16:colId xmlns:a16="http://schemas.microsoft.com/office/drawing/2014/main" val="20002"/>
                    </a:ext>
                  </a:extLst>
                </a:gridCol>
                <a:gridCol w="646113">
                  <a:extLst>
                    <a:ext uri="{9D8B030D-6E8A-4147-A177-3AD203B41FA5}">
                      <a16:colId xmlns:a16="http://schemas.microsoft.com/office/drawing/2014/main" val="20003"/>
                    </a:ext>
                  </a:extLst>
                </a:gridCol>
                <a:gridCol w="649287">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20725">
                  <a:extLst>
                    <a:ext uri="{9D8B030D-6E8A-4147-A177-3AD203B41FA5}">
                      <a16:colId xmlns:a16="http://schemas.microsoft.com/office/drawing/2014/main" val="20006"/>
                    </a:ext>
                  </a:extLst>
                </a:gridCol>
                <a:gridCol w="719137">
                  <a:extLst>
                    <a:ext uri="{9D8B030D-6E8A-4147-A177-3AD203B41FA5}">
                      <a16:colId xmlns:a16="http://schemas.microsoft.com/office/drawing/2014/main" val="20007"/>
                    </a:ext>
                  </a:extLst>
                </a:gridCol>
                <a:gridCol w="720725">
                  <a:extLst>
                    <a:ext uri="{9D8B030D-6E8A-4147-A177-3AD203B41FA5}">
                      <a16:colId xmlns:a16="http://schemas.microsoft.com/office/drawing/2014/main" val="20008"/>
                    </a:ext>
                  </a:extLst>
                </a:gridCol>
              </a:tblGrid>
              <a:tr h="600075">
                <a:tc>
                  <a:txBody>
                    <a:bodyPr/>
                    <a:lstStyle/>
                    <a:p>
                      <a:pPr marL="0" lvl="0" indent="0" algn="ctr" eaLnBrk="1" hangingPunct="1">
                        <a:spcBef>
                          <a:spcPct val="0"/>
                        </a:spcBef>
                        <a:buNone/>
                      </a:pPr>
                      <a:r>
                        <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rPr>
                        <a:t>观看场数／场</a:t>
                      </a: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0</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Arial" panose="020B0604020202020204" pitchFamily="34" charset="0"/>
                          <a:ea typeface="宋体" panose="02010600030101010101" pitchFamily="2" charset="-122"/>
                          <a:sym typeface="Wingdings" panose="05000000000000000000" pitchFamily="2" charset="2"/>
                        </a:rPr>
                        <a:t>1</a:t>
                      </a:r>
                      <a:endParaRPr lang="zh-CN" altLang="en-US" sz="1800" b="1"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Arial" panose="020B0604020202020204" pitchFamily="34" charset="0"/>
                          <a:ea typeface="宋体" panose="02010600030101010101" pitchFamily="2" charset="-122"/>
                          <a:sym typeface="Wingdings" panose="05000000000000000000" pitchFamily="2" charset="2"/>
                        </a:rPr>
                        <a:t>2</a:t>
                      </a:r>
                      <a:endParaRPr lang="zh-CN" altLang="en-US" sz="1800" b="1"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Arial" panose="020B0604020202020204" pitchFamily="34" charset="0"/>
                          <a:ea typeface="宋体" panose="02010600030101010101" pitchFamily="2" charset="-122"/>
                          <a:sym typeface="Wingdings" panose="05000000000000000000" pitchFamily="2" charset="2"/>
                        </a:rPr>
                        <a:t>3</a:t>
                      </a:r>
                      <a:endParaRPr lang="zh-CN" altLang="en-US" sz="1800" b="1"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Arial" panose="020B0604020202020204" pitchFamily="34" charset="0"/>
                          <a:ea typeface="宋体" panose="02010600030101010101" pitchFamily="2" charset="-122"/>
                          <a:sym typeface="Wingdings" panose="05000000000000000000" pitchFamily="2" charset="2"/>
                        </a:rPr>
                        <a:t>4</a:t>
                      </a:r>
                      <a:endParaRPr lang="zh-CN" altLang="en-US" sz="1800" b="1"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Arial" panose="020B0604020202020204" pitchFamily="34" charset="0"/>
                          <a:ea typeface="宋体" panose="02010600030101010101" pitchFamily="2" charset="-122"/>
                          <a:sym typeface="Wingdings" panose="05000000000000000000" pitchFamily="2" charset="2"/>
                        </a:rPr>
                        <a:t>5</a:t>
                      </a:r>
                      <a:endParaRPr lang="zh-CN" altLang="en-US" sz="1800" b="1"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Arial" panose="020B0604020202020204" pitchFamily="34" charset="0"/>
                          <a:ea typeface="宋体" panose="02010600030101010101" pitchFamily="2" charset="-122"/>
                          <a:sym typeface="Wingdings" panose="05000000000000000000" pitchFamily="2" charset="2"/>
                        </a:rPr>
                        <a:t>6</a:t>
                      </a:r>
                      <a:endParaRPr lang="zh-CN" altLang="en-US" sz="1800" b="1"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Arial" panose="020B0604020202020204" pitchFamily="34" charset="0"/>
                          <a:ea typeface="宋体" panose="02010600030101010101" pitchFamily="2" charset="-122"/>
                          <a:sym typeface="Wingdings" panose="05000000000000000000" pitchFamily="2" charset="2"/>
                        </a:rPr>
                        <a:t>7</a:t>
                      </a:r>
                      <a:endParaRPr lang="zh-CN" altLang="en-US" sz="1800" b="1"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extLst>
                  <a:ext uri="{0D108BD9-81ED-4DB2-BD59-A6C34878D82A}">
                    <a16:rowId xmlns:a16="http://schemas.microsoft.com/office/drawing/2014/main" val="10000"/>
                  </a:ext>
                </a:extLst>
              </a:tr>
              <a:tr h="552450">
                <a:tc>
                  <a:txBody>
                    <a:bodyPr/>
                    <a:lstStyle/>
                    <a:p>
                      <a:pPr marL="0" lvl="0" indent="0" algn="ctr" eaLnBrk="1" hangingPunct="1">
                        <a:spcBef>
                          <a:spcPct val="0"/>
                        </a:spcBef>
                        <a:buNone/>
                      </a:pPr>
                      <a:r>
                        <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rPr>
                        <a:t>观看人数／人</a:t>
                      </a: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4</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5</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10</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13</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8</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6</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3</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1</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extLst>
                  <a:ext uri="{0D108BD9-81ED-4DB2-BD59-A6C34878D82A}">
                    <a16:rowId xmlns:a16="http://schemas.microsoft.com/office/drawing/2014/main" val="10001"/>
                  </a:ext>
                </a:extLst>
              </a:tr>
              <a:tr h="792163">
                <a:tc>
                  <a:txBody>
                    <a:bodyPr/>
                    <a:lstStyle/>
                    <a:p>
                      <a:pPr marL="0" lvl="0" indent="0" algn="ctr" eaLnBrk="1" hangingPunct="1">
                        <a:spcBef>
                          <a:spcPct val="0"/>
                        </a:spcBef>
                        <a:buNone/>
                      </a:pPr>
                      <a:r>
                        <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rPr>
                        <a:t>观看人数占调查人数的百分比</a:t>
                      </a: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8</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10</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20</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26</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16</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12</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6</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a:solidFill>
                            <a:srgbClr val="000000"/>
                          </a:solidFill>
                          <a:latin typeface="Arial" panose="020B0604020202020204" pitchFamily="34" charset="0"/>
                          <a:ea typeface="宋体" panose="02010600030101010101" pitchFamily="2" charset="-122"/>
                          <a:sym typeface="Wingdings" panose="05000000000000000000" pitchFamily="2" charset="2"/>
                        </a:rPr>
                        <a:t>2</a:t>
                      </a: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extLst>
                  <a:ext uri="{0D108BD9-81ED-4DB2-BD59-A6C34878D82A}">
                    <a16:rowId xmlns:a16="http://schemas.microsoft.com/office/drawing/2014/main" val="10002"/>
                  </a:ext>
                </a:extLst>
              </a:tr>
            </a:tbl>
          </a:graphicData>
        </a:graphic>
      </p:graphicFrame>
      <p:sp>
        <p:nvSpPr>
          <p:cNvPr id="5" name="矩形 4"/>
          <p:cNvSpPr/>
          <p:nvPr/>
        </p:nvSpPr>
        <p:spPr>
          <a:xfrm>
            <a:off x="539749" y="2852936"/>
            <a:ext cx="8064699" cy="830997"/>
          </a:xfrm>
          <a:prstGeom prst="rect">
            <a:avLst/>
          </a:prstGeom>
        </p:spPr>
        <p:txBody>
          <a:bodyPr wrap="square">
            <a:spAutoFit/>
          </a:bodyPr>
          <a:lstStyle/>
          <a:p>
            <a:pPr>
              <a:spcBef>
                <a:spcPct val="20000"/>
              </a:spcBef>
              <a:buFontTx/>
              <a:buNone/>
              <a:defRPr/>
            </a:pPr>
            <a:r>
              <a:rPr lang="zh-CN" altLang="en-US" sz="2400" b="1" dirty="0">
                <a:latin typeface="+mn-ea"/>
                <a:ea typeface="+mn-ea"/>
                <a:sym typeface="Wingdings" panose="05000000000000000000" pitchFamily="2" charset="2"/>
              </a:rPr>
              <a:t>抽样调查</a:t>
            </a:r>
            <a:r>
              <a:rPr lang="en-US" altLang="zh-CN" sz="2400" b="1" dirty="0">
                <a:latin typeface="+mn-ea"/>
                <a:ea typeface="+mn-ea"/>
                <a:sym typeface="Wingdings" panose="05000000000000000000" pitchFamily="2" charset="2"/>
              </a:rPr>
              <a:t>50</a:t>
            </a:r>
            <a:r>
              <a:rPr lang="zh-CN" altLang="en-US" sz="2400" b="1" dirty="0">
                <a:latin typeface="+mn-ea"/>
                <a:ea typeface="+mn-ea"/>
                <a:sym typeface="Wingdings" panose="05000000000000000000" pitchFamily="2" charset="2"/>
              </a:rPr>
              <a:t>名学生收看</a:t>
            </a:r>
            <a:r>
              <a:rPr lang="en-US" altLang="zh-CN" sz="2400" b="1" dirty="0">
                <a:latin typeface="+mn-ea"/>
                <a:ea typeface="+mn-ea"/>
                <a:sym typeface="Wingdings" panose="05000000000000000000" pitchFamily="2" charset="2"/>
              </a:rPr>
              <a:t>“</a:t>
            </a:r>
            <a:r>
              <a:rPr lang="zh-CN" altLang="en-US" sz="2400" b="1" dirty="0">
                <a:latin typeface="+mn-ea"/>
                <a:ea typeface="+mn-ea"/>
                <a:sym typeface="Wingdings" panose="05000000000000000000" pitchFamily="2" charset="2"/>
              </a:rPr>
              <a:t>世界杯</a:t>
            </a:r>
            <a:r>
              <a:rPr lang="en-US" altLang="zh-CN" sz="2400" b="1" dirty="0">
                <a:latin typeface="+mn-ea"/>
                <a:ea typeface="+mn-ea"/>
                <a:sym typeface="Wingdings" panose="05000000000000000000" pitchFamily="2" charset="2"/>
              </a:rPr>
              <a:t>”</a:t>
            </a:r>
            <a:r>
              <a:rPr lang="zh-CN" altLang="en-US" sz="2400" b="1" dirty="0">
                <a:latin typeface="+mn-ea"/>
                <a:ea typeface="+mn-ea"/>
                <a:sym typeface="Wingdings" panose="05000000000000000000" pitchFamily="2" charset="2"/>
              </a:rPr>
              <a:t>足球赛电视转播情况统计表</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3553" name="对象 1"/>
          <p:cNvGraphicFramePr/>
          <p:nvPr/>
        </p:nvGraphicFramePr>
        <p:xfrm>
          <a:off x="539750" y="620713"/>
          <a:ext cx="8208963" cy="5472112"/>
        </p:xfrm>
        <a:graphic>
          <a:graphicData uri="http://schemas.openxmlformats.org/presentationml/2006/ole">
            <mc:AlternateContent xmlns:mc="http://schemas.openxmlformats.org/markup-compatibility/2006">
              <mc:Choice xmlns:v="urn:schemas-microsoft-com:vml" Requires="v">
                <p:oleObj spid="_x0000_s23560" r:id="rId3" imgW="8201025" imgH="5467350" progId="excel.sheet.8">
                  <p:embed/>
                </p:oleObj>
              </mc:Choice>
              <mc:Fallback>
                <p:oleObj r:id="rId3" imgW="8201025" imgH="5467350" progId="excel.sheet.8">
                  <p:embed/>
                  <p:pic>
                    <p:nvPicPr>
                      <p:cNvPr id="0" name="对象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20713"/>
                        <a:ext cx="8208963"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11188" y="1239838"/>
            <a:ext cx="792162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dirty="0">
                <a:latin typeface="Times New Roman" panose="02020603050405020304" pitchFamily="18" charset="0"/>
                <a:sym typeface="Wingdings" panose="05000000000000000000" pitchFamily="2" charset="2"/>
              </a:rPr>
              <a:t>校学生会根据统计表，制作扇形统计图（如上图）</a:t>
            </a:r>
          </a:p>
          <a:p>
            <a:pPr>
              <a:spcBef>
                <a:spcPct val="20000"/>
              </a:spcBef>
            </a:pPr>
            <a:r>
              <a:rPr lang="zh-CN" altLang="en-US" sz="2800" b="1" dirty="0">
                <a:latin typeface="Times New Roman" panose="02020603050405020304" pitchFamily="18" charset="0"/>
                <a:sym typeface="Wingdings" panose="05000000000000000000" pitchFamily="2" charset="2"/>
              </a:rPr>
              <a:t>观察扇形统计图，思考下列问题：</a:t>
            </a:r>
          </a:p>
          <a:p>
            <a:pPr>
              <a:spcBef>
                <a:spcPct val="20000"/>
              </a:spcBef>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1</a:t>
            </a:r>
            <a:r>
              <a:rPr lang="zh-CN" altLang="en-US" sz="2800" b="1" dirty="0">
                <a:latin typeface="Times New Roman" panose="02020603050405020304" pitchFamily="18" charset="0"/>
                <a:sym typeface="Wingdings" panose="05000000000000000000" pitchFamily="2" charset="2"/>
              </a:rPr>
              <a:t>）在这幅统计图中，整个圆被分成多少个扇形？在这些扇形中，哪个扇形的面积最大？哪个最小？</a:t>
            </a:r>
          </a:p>
        </p:txBody>
      </p:sp>
      <p:sp>
        <p:nvSpPr>
          <p:cNvPr id="3" name="矩形 2"/>
          <p:cNvSpPr>
            <a:spLocks noChangeArrowheads="1"/>
          </p:cNvSpPr>
          <p:nvPr/>
        </p:nvSpPr>
        <p:spPr bwMode="auto">
          <a:xfrm>
            <a:off x="255588" y="3573463"/>
            <a:ext cx="88201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2</a:t>
            </a:r>
            <a:r>
              <a:rPr lang="zh-CN" altLang="en-US" sz="2800" b="1" dirty="0">
                <a:latin typeface="Times New Roman" panose="02020603050405020304" pitchFamily="18" charset="0"/>
                <a:sym typeface="Wingdings" panose="05000000000000000000" pitchFamily="2" charset="2"/>
              </a:rPr>
              <a:t>）每个扇形的面积与统计表中的数据有怎样的关系？</a:t>
            </a:r>
          </a:p>
          <a:p>
            <a:pPr>
              <a:spcBef>
                <a:spcPct val="20000"/>
              </a:spcBef>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3</a:t>
            </a:r>
            <a:r>
              <a:rPr lang="zh-CN" altLang="en-US" sz="2800" b="1" dirty="0">
                <a:latin typeface="Times New Roman" panose="02020603050405020304" pitchFamily="18" charset="0"/>
                <a:sym typeface="Wingdings" panose="05000000000000000000" pitchFamily="2" charset="2"/>
              </a:rPr>
              <a:t>）每个扇形的面积各占整个圆面积的百分之几？</a:t>
            </a:r>
          </a:p>
          <a:p>
            <a:pPr>
              <a:spcBef>
                <a:spcPct val="20000"/>
              </a:spcBef>
            </a:pPr>
            <a:r>
              <a:rPr lang="zh-CN" altLang="en-US" sz="2800" b="1" dirty="0">
                <a:latin typeface="Times New Roman" panose="02020603050405020304" pitchFamily="18" charset="0"/>
                <a:sym typeface="Wingdings" panose="05000000000000000000" pitchFamily="2" charset="2"/>
              </a:rPr>
              <a:t>（</a:t>
            </a:r>
            <a:r>
              <a:rPr lang="en-US" altLang="zh-CN" sz="2800" b="1" dirty="0">
                <a:latin typeface="Times New Roman" panose="02020603050405020304" pitchFamily="18" charset="0"/>
                <a:sym typeface="Wingdings" panose="05000000000000000000" pitchFamily="2" charset="2"/>
              </a:rPr>
              <a:t>4</a:t>
            </a:r>
            <a:r>
              <a:rPr lang="zh-CN" altLang="en-US" sz="2800" b="1" dirty="0">
                <a:latin typeface="Times New Roman" panose="02020603050405020304" pitchFamily="18" charset="0"/>
                <a:sym typeface="Wingdings" panose="05000000000000000000" pitchFamily="2" charset="2"/>
              </a:rPr>
              <a:t>）所有扇形表示的百分比之和是多少？</a:t>
            </a:r>
          </a:p>
          <a:p>
            <a:pPr>
              <a:spcBef>
                <a:spcPct val="20000"/>
              </a:spcBef>
            </a:pPr>
            <a:r>
              <a:rPr lang="zh-CN" altLang="en-US" sz="2800" b="1" dirty="0">
                <a:latin typeface="Times New Roman" panose="02020603050405020304" pitchFamily="18" charset="0"/>
                <a:sym typeface="Wingdings" panose="05000000000000000000" pitchFamily="2" charset="2"/>
              </a:rPr>
              <a:t>量出每个扇形的圆心角的度数，这些圆心角的</a:t>
            </a:r>
          </a:p>
          <a:p>
            <a:pPr>
              <a:spcBef>
                <a:spcPct val="20000"/>
              </a:spcBef>
            </a:pPr>
            <a:r>
              <a:rPr lang="zh-CN" altLang="en-US" sz="2800" b="1" dirty="0">
                <a:latin typeface="Times New Roman" panose="02020603050405020304" pitchFamily="18" charset="0"/>
                <a:sym typeface="Wingdings" panose="05000000000000000000" pitchFamily="2" charset="2"/>
              </a:rPr>
              <a:t>度数之和是多少</a:t>
            </a:r>
            <a:r>
              <a:rPr lang="en-US" altLang="zh-CN" sz="2800" b="1" dirty="0">
                <a:latin typeface="Times New Roman" panose="02020603050405020304" pitchFamily="18" charset="0"/>
                <a:sym typeface="Wingdings" panose="05000000000000000000" pitchFamily="2" charset="2"/>
              </a:rPr>
              <a:t>?</a:t>
            </a:r>
          </a:p>
          <a:p>
            <a:pPr>
              <a:spcBef>
                <a:spcPct val="20000"/>
              </a:spcBef>
            </a:pPr>
            <a:endParaRPr lang="en-US" altLang="zh-CN" sz="2800" b="1" dirty="0">
              <a:latin typeface="Times New Roman" panose="02020603050405020304" pitchFamily="18" charset="0"/>
              <a:sym typeface="Wingdings" panose="05000000000000000000" pitchFamily="2" charset="2"/>
            </a:endParaRPr>
          </a:p>
        </p:txBody>
      </p:sp>
      <p:sp>
        <p:nvSpPr>
          <p:cNvPr id="4" name="TextBox 3"/>
          <p:cNvSpPr txBox="1">
            <a:spLocks noChangeArrowheads="1"/>
          </p:cNvSpPr>
          <p:nvPr/>
        </p:nvSpPr>
        <p:spPr bwMode="auto">
          <a:xfrm>
            <a:off x="1835150" y="3933825"/>
            <a:ext cx="143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FF"/>
                </a:solidFill>
                <a:latin typeface="宋体" panose="02010600030101010101" pitchFamily="2" charset="-122"/>
                <a:sym typeface="Wingdings" panose="05000000000000000000" pitchFamily="2" charset="2"/>
              </a:rPr>
              <a:t>成比例</a:t>
            </a:r>
          </a:p>
        </p:txBody>
      </p:sp>
      <p:sp>
        <p:nvSpPr>
          <p:cNvPr id="24580" name="TextBox 4"/>
          <p:cNvSpPr txBox="1">
            <a:spLocks noChangeArrowheads="1"/>
          </p:cNvSpPr>
          <p:nvPr/>
        </p:nvSpPr>
        <p:spPr bwMode="auto">
          <a:xfrm>
            <a:off x="4573588" y="30400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endParaRPr lang="zh-CN" altLang="en-US" sz="2800" b="1">
              <a:latin typeface="Times New Roman" panose="02020603050405020304" pitchFamily="18" charset="0"/>
              <a:sym typeface="Wingdings" panose="05000000000000000000" pitchFamily="2" charset="2"/>
            </a:endParaRPr>
          </a:p>
        </p:txBody>
      </p:sp>
      <p:sp>
        <p:nvSpPr>
          <p:cNvPr id="6" name="TextBox 5"/>
          <p:cNvSpPr txBox="1">
            <a:spLocks noChangeArrowheads="1"/>
          </p:cNvSpPr>
          <p:nvPr/>
        </p:nvSpPr>
        <p:spPr bwMode="auto">
          <a:xfrm>
            <a:off x="1692275" y="3116263"/>
            <a:ext cx="489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400" b="1">
                <a:solidFill>
                  <a:srgbClr val="0000CC"/>
                </a:solidFill>
                <a:latin typeface="宋体" panose="02010600030101010101" pitchFamily="2" charset="-122"/>
                <a:sym typeface="Wingdings" panose="05000000000000000000" pitchFamily="2" charset="2"/>
              </a:rPr>
              <a:t>第</a:t>
            </a:r>
            <a:r>
              <a:rPr lang="en-US" altLang="zh-CN" sz="2400" b="1">
                <a:solidFill>
                  <a:srgbClr val="0000CC"/>
                </a:solidFill>
                <a:latin typeface="宋体" panose="02010600030101010101" pitchFamily="2" charset="-122"/>
                <a:sym typeface="Wingdings" panose="05000000000000000000" pitchFamily="2" charset="2"/>
              </a:rPr>
              <a:t>3</a:t>
            </a:r>
            <a:r>
              <a:rPr lang="zh-CN" altLang="en-US" sz="2400" b="1">
                <a:solidFill>
                  <a:srgbClr val="0000CC"/>
                </a:solidFill>
                <a:latin typeface="宋体" panose="02010600030101010101" pitchFamily="2" charset="-122"/>
                <a:sym typeface="Wingdings" panose="05000000000000000000" pitchFamily="2" charset="2"/>
              </a:rPr>
              <a:t>场所占的扇形面积最大</a:t>
            </a:r>
          </a:p>
        </p:txBody>
      </p:sp>
      <p:sp>
        <p:nvSpPr>
          <p:cNvPr id="7" name="TextBox 6"/>
          <p:cNvSpPr txBox="1">
            <a:spLocks noChangeArrowheads="1"/>
          </p:cNvSpPr>
          <p:nvPr/>
        </p:nvSpPr>
        <p:spPr bwMode="auto">
          <a:xfrm>
            <a:off x="5292725" y="3116263"/>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400" b="1">
                <a:solidFill>
                  <a:srgbClr val="0000FF"/>
                </a:solidFill>
                <a:latin typeface="宋体" panose="02010600030101010101" pitchFamily="2" charset="-122"/>
                <a:sym typeface="Wingdings" panose="05000000000000000000" pitchFamily="2" charset="2"/>
              </a:rPr>
              <a:t>第</a:t>
            </a:r>
            <a:r>
              <a:rPr lang="en-US" altLang="zh-CN" sz="2400" b="1">
                <a:solidFill>
                  <a:srgbClr val="0000FF"/>
                </a:solidFill>
                <a:latin typeface="宋体" panose="02010600030101010101" pitchFamily="2" charset="-122"/>
                <a:sym typeface="Wingdings" panose="05000000000000000000" pitchFamily="2" charset="2"/>
              </a:rPr>
              <a:t>7</a:t>
            </a:r>
            <a:r>
              <a:rPr lang="zh-CN" altLang="en-US" sz="2400" b="1">
                <a:solidFill>
                  <a:srgbClr val="0000FF"/>
                </a:solidFill>
                <a:latin typeface="宋体" panose="02010600030101010101" pitchFamily="2" charset="-122"/>
                <a:sym typeface="Wingdings" panose="05000000000000000000" pitchFamily="2" charset="2"/>
              </a:rPr>
              <a:t>场所占的扇形面积最小</a:t>
            </a:r>
          </a:p>
        </p:txBody>
      </p:sp>
      <p:sp>
        <p:nvSpPr>
          <p:cNvPr id="9" name="TextBox 8"/>
          <p:cNvSpPr txBox="1">
            <a:spLocks noChangeArrowheads="1"/>
          </p:cNvSpPr>
          <p:nvPr/>
        </p:nvSpPr>
        <p:spPr bwMode="auto">
          <a:xfrm>
            <a:off x="6999288" y="5068888"/>
            <a:ext cx="936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CC"/>
                </a:solidFill>
                <a:latin typeface="宋体" panose="02010600030101010101" pitchFamily="2" charset="-122"/>
                <a:sym typeface="Wingdings" panose="05000000000000000000" pitchFamily="2" charset="2"/>
              </a:rPr>
              <a:t>1</a:t>
            </a:r>
          </a:p>
        </p:txBody>
      </p:sp>
      <p:sp>
        <p:nvSpPr>
          <p:cNvPr id="11" name="TextBox 10"/>
          <p:cNvSpPr txBox="1">
            <a:spLocks noChangeArrowheads="1"/>
          </p:cNvSpPr>
          <p:nvPr/>
        </p:nvSpPr>
        <p:spPr bwMode="auto">
          <a:xfrm>
            <a:off x="3276600" y="5949950"/>
            <a:ext cx="1296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FF"/>
                </a:solidFill>
                <a:latin typeface="Times New Roman" panose="02020603050405020304" pitchFamily="18" charset="0"/>
                <a:sym typeface="Wingdings" panose="05000000000000000000" pitchFamily="2" charset="2"/>
              </a:rPr>
              <a:t>360°</a:t>
            </a:r>
          </a:p>
        </p:txBody>
      </p:sp>
      <p:pic>
        <p:nvPicPr>
          <p:cNvPr id="24585" name="图片 7177" descr="教材精析"/>
          <p:cNvPicPr>
            <a:picLocks noChangeAspect="1" noChangeArrowheads="1"/>
          </p:cNvPicPr>
          <p:nvPr/>
        </p:nvPicPr>
        <p:blipFill>
          <a:blip r:embed="rId2" cstate="email"/>
          <a:srcRect/>
          <a:stretch>
            <a:fillRect/>
          </a:stretch>
        </p:blipFill>
        <p:spPr bwMode="auto">
          <a:xfrm>
            <a:off x="684213" y="663575"/>
            <a:ext cx="244951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8258175" y="2179638"/>
            <a:ext cx="14398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a:solidFill>
                  <a:srgbClr val="0000FF"/>
                </a:solidFill>
                <a:latin typeface="宋体" panose="02010600030101010101" pitchFamily="2" charset="-122"/>
                <a:sym typeface="Wingdings" panose="05000000000000000000" pitchFamily="2" charset="2"/>
              </a:rPr>
              <a:t>8</a:t>
            </a:r>
            <a:r>
              <a:rPr lang="zh-CN" altLang="en-US" sz="2800" b="1">
                <a:solidFill>
                  <a:srgbClr val="0000FF"/>
                </a:solidFill>
                <a:latin typeface="宋体" panose="02010600030101010101" pitchFamily="2" charset="-122"/>
                <a:sym typeface="Wingdings" panose="05000000000000000000" pitchFamily="2" charset="2"/>
              </a:rPr>
              <a:t>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additive="base">
                                        <p:cTn id="5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 calcmode="lin" valueType="num">
                                      <p:cBhvr additive="base">
                                        <p:cTn id="5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 calcmode="lin" valueType="num">
                                      <p:cBhvr additive="base">
                                        <p:cTn id="6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 calcmode="lin" valueType="num">
                                      <p:cBhvr additive="base">
                                        <p:cTn id="7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extBox 2"/>
          <p:cNvSpPr txBox="1">
            <a:spLocks noChangeArrowheads="1"/>
          </p:cNvSpPr>
          <p:nvPr/>
        </p:nvSpPr>
        <p:spPr bwMode="auto">
          <a:xfrm>
            <a:off x="539750" y="2349500"/>
            <a:ext cx="7632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dirty="0">
                <a:latin typeface="Times New Roman" panose="02020603050405020304" pitchFamily="18" charset="0"/>
                <a:sym typeface="Wingdings" panose="05000000000000000000" pitchFamily="2" charset="2"/>
              </a:rPr>
              <a:t>由于扇形统计图可以直观地反映各部分占整体的百分比，所以在统计中也常常用</a:t>
            </a:r>
            <a:r>
              <a:rPr lang="zh-CN" altLang="en-US" sz="2800" b="1" dirty="0">
                <a:solidFill>
                  <a:srgbClr val="0000CC"/>
                </a:solidFill>
                <a:latin typeface="Times New Roman" panose="02020603050405020304" pitchFamily="18" charset="0"/>
                <a:sym typeface="Wingdings" panose="05000000000000000000" pitchFamily="2" charset="2"/>
              </a:rPr>
              <a:t>扇形统计图</a:t>
            </a:r>
            <a:r>
              <a:rPr lang="zh-CN" altLang="en-US" sz="2800" b="1" dirty="0">
                <a:latin typeface="Times New Roman" panose="02020603050405020304" pitchFamily="18" charset="0"/>
                <a:sym typeface="Wingdings" panose="05000000000000000000" pitchFamily="2" charset="2"/>
              </a:rPr>
              <a:t>表达数据</a:t>
            </a:r>
            <a:r>
              <a:rPr lang="en-US" altLang="zh-CN" sz="2800" b="1" dirty="0">
                <a:latin typeface="Times New Roman" panose="02020603050405020304" pitchFamily="18" charset="0"/>
                <a:sym typeface="Wingdings" panose="05000000000000000000" pitchFamily="2" charset="2"/>
              </a:rPr>
              <a:t>.</a:t>
            </a:r>
          </a:p>
        </p:txBody>
      </p:sp>
      <p:sp>
        <p:nvSpPr>
          <p:cNvPr id="25602" name="TextBox 3"/>
          <p:cNvSpPr txBox="1">
            <a:spLocks noChangeArrowheads="1"/>
          </p:cNvSpPr>
          <p:nvPr/>
        </p:nvSpPr>
        <p:spPr bwMode="auto">
          <a:xfrm>
            <a:off x="971550" y="1196975"/>
            <a:ext cx="6553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800" b="1" dirty="0">
                <a:latin typeface="Times New Roman" panose="02020603050405020304" pitchFamily="18" charset="0"/>
                <a:sym typeface="Wingdings" panose="05000000000000000000" pitchFamily="2" charset="2"/>
              </a:rPr>
              <a:t>(5)</a:t>
            </a:r>
            <a:r>
              <a:rPr lang="zh-CN" altLang="en-US" sz="2800" b="1" dirty="0">
                <a:latin typeface="Times New Roman" panose="02020603050405020304" pitchFamily="18" charset="0"/>
                <a:sym typeface="Wingdings" panose="05000000000000000000" pitchFamily="2" charset="2"/>
              </a:rPr>
              <a:t>你能从扇形统计图中得到哪些信息？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linds(horizontal)">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Picture 2" descr="典例透析"/>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268538" y="692150"/>
            <a:ext cx="2895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4213" y="1844675"/>
            <a:ext cx="76327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70C0"/>
                </a:solidFill>
                <a:latin typeface="宋体" panose="02010600030101010101" pitchFamily="2" charset="-122"/>
                <a:sym typeface="Wingdings" panose="05000000000000000000" pitchFamily="2" charset="2"/>
              </a:rPr>
              <a:t>例</a:t>
            </a:r>
            <a:r>
              <a:rPr lang="en-US" altLang="zh-CN" sz="2800" b="1">
                <a:solidFill>
                  <a:srgbClr val="0070C0"/>
                </a:solidFill>
                <a:latin typeface="宋体" panose="02010600030101010101" pitchFamily="2" charset="-122"/>
                <a:sym typeface="Wingdings" panose="05000000000000000000" pitchFamily="2" charset="2"/>
              </a:rPr>
              <a:t>1</a:t>
            </a:r>
            <a:r>
              <a:rPr lang="en-US" altLang="zh-CN" sz="2800" b="1">
                <a:latin typeface="宋体" panose="02010600030101010101" pitchFamily="2" charset="-122"/>
                <a:sym typeface="Wingdings" panose="05000000000000000000" pitchFamily="2" charset="2"/>
              </a:rPr>
              <a:t>   </a:t>
            </a:r>
            <a:r>
              <a:rPr lang="zh-CN" altLang="en-US" sz="2800" b="1">
                <a:latin typeface="宋体" panose="02010600030101010101" pitchFamily="2" charset="-122"/>
                <a:sym typeface="Wingdings" panose="05000000000000000000" pitchFamily="2" charset="2"/>
              </a:rPr>
              <a:t>据新华社</a:t>
            </a:r>
            <a:r>
              <a:rPr lang="en-US" altLang="zh-CN" sz="2800" b="1">
                <a:latin typeface="宋体" panose="02010600030101010101" pitchFamily="2" charset="-122"/>
                <a:sym typeface="Wingdings" panose="05000000000000000000" pitchFamily="2" charset="2"/>
              </a:rPr>
              <a:t>2008</a:t>
            </a:r>
            <a:r>
              <a:rPr lang="zh-CN" altLang="en-US" sz="2800" b="1">
                <a:latin typeface="宋体" panose="02010600030101010101" pitchFamily="2" charset="-122"/>
                <a:sym typeface="Wingdings" panose="05000000000000000000" pitchFamily="2" charset="2"/>
              </a:rPr>
              <a:t>年</a:t>
            </a:r>
            <a:r>
              <a:rPr lang="en-US" altLang="zh-CN" sz="2800" b="1">
                <a:latin typeface="宋体" panose="02010600030101010101" pitchFamily="2" charset="-122"/>
                <a:sym typeface="Wingdings" panose="05000000000000000000" pitchFamily="2" charset="2"/>
              </a:rPr>
              <a:t>5</a:t>
            </a:r>
            <a:r>
              <a:rPr lang="zh-CN" altLang="en-US" sz="2800" b="1">
                <a:latin typeface="宋体" panose="02010600030101010101" pitchFamily="2" charset="-122"/>
                <a:sym typeface="Wingdings" panose="05000000000000000000" pitchFamily="2" charset="2"/>
              </a:rPr>
              <a:t>月</a:t>
            </a:r>
            <a:r>
              <a:rPr lang="en-US" altLang="zh-CN" sz="2800" b="1">
                <a:latin typeface="宋体" panose="02010600030101010101" pitchFamily="2" charset="-122"/>
                <a:sym typeface="Wingdings" panose="05000000000000000000" pitchFamily="2" charset="2"/>
              </a:rPr>
              <a:t>5</a:t>
            </a:r>
            <a:r>
              <a:rPr lang="zh-CN" altLang="en-US" sz="2800" b="1">
                <a:latin typeface="宋体" panose="02010600030101010101" pitchFamily="2" charset="-122"/>
                <a:sym typeface="Wingdings" panose="05000000000000000000" pitchFamily="2" charset="2"/>
              </a:rPr>
              <a:t>日报道，截止到</a:t>
            </a:r>
            <a:r>
              <a:rPr lang="en-US" altLang="zh-CN" sz="2800" b="1">
                <a:latin typeface="宋体" panose="02010600030101010101" pitchFamily="2" charset="-122"/>
                <a:sym typeface="Wingdings" panose="05000000000000000000" pitchFamily="2" charset="2"/>
              </a:rPr>
              <a:t>2007</a:t>
            </a:r>
            <a:r>
              <a:rPr lang="zh-CN" altLang="en-US" sz="2800" b="1">
                <a:latin typeface="宋体" panose="02010600030101010101" pitchFamily="2" charset="-122"/>
                <a:sym typeface="Wingdings" panose="05000000000000000000" pitchFamily="2" charset="2"/>
              </a:rPr>
              <a:t>年底，全国共有共青团员</a:t>
            </a:r>
            <a:r>
              <a:rPr lang="en-US" altLang="zh-CN" sz="2800" b="1">
                <a:latin typeface="宋体" panose="02010600030101010101" pitchFamily="2" charset="-122"/>
                <a:sym typeface="Wingdings" panose="05000000000000000000" pitchFamily="2" charset="2"/>
              </a:rPr>
              <a:t>7543.9</a:t>
            </a:r>
            <a:r>
              <a:rPr lang="zh-CN" altLang="en-US" sz="2800" b="1">
                <a:latin typeface="宋体" panose="02010600030101010101" pitchFamily="2" charset="-122"/>
                <a:sym typeface="Wingdings" panose="05000000000000000000" pitchFamily="2" charset="2"/>
              </a:rPr>
              <a:t>万人</a:t>
            </a:r>
            <a:r>
              <a:rPr lang="en-US" altLang="zh-CN" sz="2800" b="1">
                <a:latin typeface="宋体" panose="02010600030101010101" pitchFamily="2" charset="-122"/>
                <a:sym typeface="Wingdings" panose="05000000000000000000" pitchFamily="2" charset="2"/>
              </a:rPr>
              <a:t>.</a:t>
            </a:r>
            <a:r>
              <a:rPr lang="zh-CN" altLang="en-US" sz="2800" b="1">
                <a:latin typeface="宋体" panose="02010600030101010101" pitchFamily="2" charset="-122"/>
                <a:sym typeface="Wingdings" panose="05000000000000000000" pitchFamily="2" charset="2"/>
              </a:rPr>
              <a:t>其中，学生团员</a:t>
            </a:r>
            <a:r>
              <a:rPr lang="en-US" altLang="zh-CN" sz="2800" b="1">
                <a:latin typeface="宋体" panose="02010600030101010101" pitchFamily="2" charset="-122"/>
                <a:sym typeface="Wingdings" panose="05000000000000000000" pitchFamily="2" charset="2"/>
              </a:rPr>
              <a:t>3872.8</a:t>
            </a:r>
            <a:r>
              <a:rPr lang="zh-CN" altLang="en-US" sz="2800" b="1">
                <a:latin typeface="宋体" panose="02010600030101010101" pitchFamily="2" charset="-122"/>
                <a:sym typeface="Wingdings" panose="05000000000000000000" pitchFamily="2" charset="2"/>
              </a:rPr>
              <a:t>万人，农村团员</a:t>
            </a:r>
            <a:r>
              <a:rPr lang="en-US" altLang="zh-CN" sz="2800" b="1">
                <a:latin typeface="宋体" panose="02010600030101010101" pitchFamily="2" charset="-122"/>
                <a:sym typeface="Wingdings" panose="05000000000000000000" pitchFamily="2" charset="2"/>
              </a:rPr>
              <a:t>2032.5</a:t>
            </a:r>
            <a:r>
              <a:rPr lang="zh-CN" altLang="en-US" sz="2800" b="1">
                <a:latin typeface="宋体" panose="02010600030101010101" pitchFamily="2" charset="-122"/>
                <a:sym typeface="Wingdings" panose="05000000000000000000" pitchFamily="2" charset="2"/>
              </a:rPr>
              <a:t>万人，从事第二产业的团员</a:t>
            </a:r>
            <a:r>
              <a:rPr lang="en-US" altLang="zh-CN" sz="2800" b="1">
                <a:latin typeface="宋体" panose="02010600030101010101" pitchFamily="2" charset="-122"/>
                <a:sym typeface="Wingdings" panose="05000000000000000000" pitchFamily="2" charset="2"/>
              </a:rPr>
              <a:t>553.9</a:t>
            </a:r>
            <a:r>
              <a:rPr lang="zh-CN" altLang="en-US" sz="2800" b="1">
                <a:latin typeface="宋体" panose="02010600030101010101" pitchFamily="2" charset="-122"/>
                <a:sym typeface="Wingdings" panose="05000000000000000000" pitchFamily="2" charset="2"/>
              </a:rPr>
              <a:t>万人，第三产业及其他行业中的团员</a:t>
            </a:r>
            <a:r>
              <a:rPr lang="en-US" altLang="zh-CN" sz="2800" b="1">
                <a:latin typeface="宋体" panose="02010600030101010101" pitchFamily="2" charset="-122"/>
                <a:sym typeface="Wingdings" panose="05000000000000000000" pitchFamily="2" charset="2"/>
              </a:rPr>
              <a:t>1084.7</a:t>
            </a:r>
            <a:r>
              <a:rPr lang="zh-CN" altLang="en-US" sz="2800" b="1">
                <a:latin typeface="宋体" panose="02010600030101010101" pitchFamily="2" charset="-122"/>
                <a:sym typeface="Wingdings" panose="05000000000000000000" pitchFamily="2" charset="2"/>
              </a:rPr>
              <a:t>万人</a:t>
            </a:r>
            <a:r>
              <a:rPr lang="en-US" altLang="zh-CN" sz="2800" b="1">
                <a:latin typeface="宋体" panose="02010600030101010101" pitchFamily="2" charset="-122"/>
                <a:sym typeface="Wingdings" panose="05000000000000000000" pitchFamily="2" charset="2"/>
              </a:rPr>
              <a:t>.</a:t>
            </a:r>
            <a:r>
              <a:rPr lang="zh-CN" altLang="en-US" sz="2800" b="1">
                <a:latin typeface="宋体" panose="02010600030101010101" pitchFamily="2" charset="-122"/>
                <a:sym typeface="Wingdings" panose="05000000000000000000" pitchFamily="2" charset="2"/>
              </a:rPr>
              <a:t>试用扇形统计图表示全国共青团员人数的分布情况</a:t>
            </a:r>
            <a:r>
              <a:rPr lang="en-US" altLang="zh-CN" sz="2800" b="1">
                <a:latin typeface="宋体" panose="02010600030101010101" pitchFamily="2" charset="-122"/>
                <a:sym typeface="Wingdings" panose="05000000000000000000" pitchFamily="2" charset="2"/>
              </a:rPr>
              <a:t>.</a:t>
            </a:r>
          </a:p>
          <a:p>
            <a:pPr>
              <a:spcBef>
                <a:spcPct val="20000"/>
              </a:spcBef>
            </a:pPr>
            <a:endParaRPr lang="en-US" altLang="zh-CN" sz="2800" b="1">
              <a:latin typeface="Times New Roman" panose="02020603050405020304" pitchFamily="18" charset="0"/>
              <a:sym typeface="Wingdings" panose="05000000000000000000" pitchFamily="2" charset="2"/>
            </a:endParaRPr>
          </a:p>
        </p:txBody>
      </p:sp>
      <p:sp>
        <p:nvSpPr>
          <p:cNvPr id="4" name="TextBox 3"/>
          <p:cNvSpPr txBox="1">
            <a:spLocks noChangeArrowheads="1"/>
          </p:cNvSpPr>
          <p:nvPr/>
        </p:nvSpPr>
        <p:spPr bwMode="auto">
          <a:xfrm>
            <a:off x="611188" y="4652963"/>
            <a:ext cx="7705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800" b="1">
                <a:solidFill>
                  <a:srgbClr val="0000FF"/>
                </a:solidFill>
                <a:latin typeface="宋体" panose="02010600030101010101" pitchFamily="2" charset="-122"/>
                <a:sym typeface="Wingdings" panose="05000000000000000000" pitchFamily="2" charset="2"/>
              </a:rPr>
              <a:t>解：</a:t>
            </a:r>
            <a:r>
              <a:rPr lang="en-US" altLang="zh-CN" sz="2800" b="1">
                <a:solidFill>
                  <a:srgbClr val="0000FF"/>
                </a:solidFill>
                <a:latin typeface="宋体" panose="02010600030101010101" pitchFamily="2" charset="-122"/>
                <a:sym typeface="Wingdings" panose="05000000000000000000" pitchFamily="2" charset="2"/>
              </a:rPr>
              <a:t>(1)</a:t>
            </a:r>
            <a:r>
              <a:rPr lang="zh-CN" altLang="en-US" sz="2800" b="1">
                <a:solidFill>
                  <a:srgbClr val="0000FF"/>
                </a:solidFill>
                <a:latin typeface="宋体" panose="02010600030101010101" pitchFamily="2" charset="-122"/>
                <a:sym typeface="Wingdings" panose="05000000000000000000" pitchFamily="2" charset="2"/>
              </a:rPr>
              <a:t>该则新闻报道，已对全国团员人数按学生、农村、第二产业、第三产业及其他行业分四组进行了整理，各组人数如下表所示：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2" name="表格 10241"/>
          <p:cNvGraphicFramePr/>
          <p:nvPr/>
        </p:nvGraphicFramePr>
        <p:xfrm>
          <a:off x="539750" y="1484313"/>
          <a:ext cx="7777163" cy="4049713"/>
        </p:xfrm>
        <a:graphic>
          <a:graphicData uri="http://schemas.openxmlformats.org/drawingml/2006/table">
            <a:tbl>
              <a:tblPr/>
              <a:tblGrid>
                <a:gridCol w="4714875">
                  <a:extLst>
                    <a:ext uri="{9D8B030D-6E8A-4147-A177-3AD203B41FA5}">
                      <a16:colId xmlns:a16="http://schemas.microsoft.com/office/drawing/2014/main" val="20000"/>
                    </a:ext>
                  </a:extLst>
                </a:gridCol>
                <a:gridCol w="3062288">
                  <a:extLst>
                    <a:ext uri="{9D8B030D-6E8A-4147-A177-3AD203B41FA5}">
                      <a16:colId xmlns:a16="http://schemas.microsoft.com/office/drawing/2014/main" val="20001"/>
                    </a:ext>
                  </a:extLst>
                </a:gridCol>
              </a:tblGrid>
              <a:tr h="720725">
                <a:tc>
                  <a:txBody>
                    <a:bodyPr/>
                    <a:lstStyle/>
                    <a:p>
                      <a:pPr marL="0" lvl="0" indent="0" algn="ctr" eaLnBrk="1" hangingPunct="1">
                        <a:spcBef>
                          <a:spcPct val="0"/>
                        </a:spcBef>
                        <a:buNone/>
                      </a:pPr>
                      <a:r>
                        <a:rPr lang="en-US" altLang="zh-CN" sz="1800" b="1" dirty="0">
                          <a:solidFill>
                            <a:srgbClr val="000000"/>
                          </a:solidFill>
                          <a:latin typeface="宋体" panose="02010600030101010101" pitchFamily="2" charset="-122"/>
                          <a:ea typeface="宋体" panose="02010600030101010101" pitchFamily="2" charset="-122"/>
                          <a:sym typeface="Wingdings" panose="05000000000000000000" pitchFamily="2" charset="2"/>
                        </a:rPr>
                        <a:t>     </a:t>
                      </a:r>
                      <a:r>
                        <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rPr>
                        <a:t>学生团员</a:t>
                      </a: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宋体" panose="02010600030101010101" pitchFamily="2" charset="-122"/>
                          <a:ea typeface="宋体" panose="02010600030101010101" pitchFamily="2" charset="-122"/>
                          <a:sym typeface="Wingdings" panose="05000000000000000000" pitchFamily="2" charset="2"/>
                        </a:rPr>
                        <a:t>3872.8</a:t>
                      </a:r>
                      <a:endPar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extLst>
                  <a:ext uri="{0D108BD9-81ED-4DB2-BD59-A6C34878D82A}">
                    <a16:rowId xmlns:a16="http://schemas.microsoft.com/office/drawing/2014/main" val="10000"/>
                  </a:ext>
                </a:extLst>
              </a:tr>
              <a:tr h="792163">
                <a:tc>
                  <a:txBody>
                    <a:bodyPr/>
                    <a:lstStyle/>
                    <a:p>
                      <a:pPr marL="0" lvl="0" indent="0" algn="ctr" eaLnBrk="1" hangingPunct="1">
                        <a:spcBef>
                          <a:spcPct val="0"/>
                        </a:spcBef>
                        <a:buNone/>
                      </a:pPr>
                      <a:r>
                        <a:rPr lang="en-US" altLang="zh-CN" sz="1800" b="1" dirty="0">
                          <a:solidFill>
                            <a:srgbClr val="000000"/>
                          </a:solidFill>
                          <a:latin typeface="宋体" panose="02010600030101010101" pitchFamily="2" charset="-122"/>
                          <a:ea typeface="宋体" panose="02010600030101010101" pitchFamily="2" charset="-122"/>
                          <a:sym typeface="Wingdings" panose="05000000000000000000" pitchFamily="2" charset="2"/>
                        </a:rPr>
                        <a:t>     </a:t>
                      </a:r>
                      <a:r>
                        <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rPr>
                        <a:t>农村团员</a:t>
                      </a: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b="1">
                          <a:solidFill>
                            <a:srgbClr val="000000"/>
                          </a:solidFill>
                          <a:latin typeface="宋体" panose="02010600030101010101" pitchFamily="2" charset="-122"/>
                          <a:ea typeface="宋体" panose="02010600030101010101" pitchFamily="2" charset="-122"/>
                          <a:sym typeface="Wingdings" panose="05000000000000000000" pitchFamily="2" charset="2"/>
                        </a:rPr>
                        <a:t>2032.5</a:t>
                      </a:r>
                      <a:endParaRPr lang="en-US" altLang="zh-CN" sz="1800">
                        <a:solidFill>
                          <a:srgbClr val="000000"/>
                        </a:solidFill>
                        <a:latin typeface="宋体" panose="02010600030101010101" pitchFamily="2" charset="-122"/>
                        <a:ea typeface="宋体" panose="02010600030101010101" pitchFamily="2" charset="-122"/>
                        <a:sym typeface="Wingdings" panose="05000000000000000000" pitchFamily="2" charset="2"/>
                      </a:endParaRPr>
                    </a:p>
                    <a:p>
                      <a:pPr marL="0" lvl="0" indent="0" algn="ctr" eaLnBrk="1" hangingPunct="1">
                        <a:spcBef>
                          <a:spcPct val="0"/>
                        </a:spcBef>
                        <a:buNone/>
                      </a:pPr>
                      <a:endParaRPr lang="zh-CN" altLang="en-US" sz="1800" dirty="0">
                        <a:solidFill>
                          <a:srgbClr val="000000"/>
                        </a:solidFill>
                        <a:latin typeface="Arial" panose="020B0604020202020204" pitchFamily="34" charset="0"/>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extLst>
                  <a:ext uri="{0D108BD9-81ED-4DB2-BD59-A6C34878D82A}">
                    <a16:rowId xmlns:a16="http://schemas.microsoft.com/office/drawing/2014/main" val="10001"/>
                  </a:ext>
                </a:extLst>
              </a:tr>
              <a:tr h="944562">
                <a:tc>
                  <a:txBody>
                    <a:bodyPr/>
                    <a:lstStyle/>
                    <a:p>
                      <a:pPr marL="0" lvl="0" indent="0" algn="ctr" eaLnBrk="1" hangingPunct="1">
                        <a:spcBef>
                          <a:spcPct val="0"/>
                        </a:spcBef>
                        <a:buNone/>
                      </a:pPr>
                      <a:r>
                        <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rPr>
                        <a:t>从事第二产业的团员</a:t>
                      </a: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endParaRPr lang="en-US" altLang="zh-CN" sz="1800" b="1">
                        <a:solidFill>
                          <a:srgbClr val="000000"/>
                        </a:solidFill>
                        <a:latin typeface="宋体" panose="02010600030101010101" pitchFamily="2" charset="-122"/>
                        <a:ea typeface="宋体" panose="02010600030101010101" pitchFamily="2" charset="-122"/>
                        <a:sym typeface="Wingdings" panose="05000000000000000000" pitchFamily="2" charset="2"/>
                      </a:endParaRPr>
                    </a:p>
                    <a:p>
                      <a:pPr marL="0" lvl="0" indent="0" algn="ctr" eaLnBrk="1" hangingPunct="1">
                        <a:spcBef>
                          <a:spcPct val="0"/>
                        </a:spcBef>
                        <a:buNone/>
                      </a:pPr>
                      <a:r>
                        <a:rPr lang="en-US" altLang="zh-CN" sz="1800" b="1">
                          <a:solidFill>
                            <a:srgbClr val="000000"/>
                          </a:solidFill>
                          <a:latin typeface="宋体" panose="02010600030101010101" pitchFamily="2" charset="-122"/>
                          <a:ea typeface="宋体" panose="02010600030101010101" pitchFamily="2" charset="-122"/>
                          <a:sym typeface="Wingdings" panose="05000000000000000000" pitchFamily="2" charset="2"/>
                        </a:rPr>
                        <a:t>553.9</a:t>
                      </a:r>
                      <a:endPar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extLst>
                  <a:ext uri="{0D108BD9-81ED-4DB2-BD59-A6C34878D82A}">
                    <a16:rowId xmlns:a16="http://schemas.microsoft.com/office/drawing/2014/main" val="10002"/>
                  </a:ext>
                </a:extLst>
              </a:tr>
              <a:tr h="944563">
                <a:tc>
                  <a:txBody>
                    <a:bodyPr/>
                    <a:lstStyle/>
                    <a:p>
                      <a:pPr marL="0" lvl="0" indent="0" algn="ctr" eaLnBrk="1" hangingPunct="1">
                        <a:spcBef>
                          <a:spcPct val="0"/>
                        </a:spcBef>
                        <a:buNone/>
                      </a:pPr>
                      <a:r>
                        <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rPr>
                        <a:t>第三产业及其他行业中的团员</a:t>
                      </a: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tc>
                  <a:txBody>
                    <a:bodyPr/>
                    <a:lstStyle/>
                    <a:p>
                      <a:pPr marL="0" lvl="0" indent="0" algn="ctr" eaLnBrk="1" hangingPunct="1">
                        <a:spcBef>
                          <a:spcPct val="0"/>
                        </a:spcBef>
                        <a:buNone/>
                      </a:pPr>
                      <a:r>
                        <a:rPr lang="en-US" altLang="zh-CN" sz="1800" b="1">
                          <a:solidFill>
                            <a:srgbClr val="000000"/>
                          </a:solidFill>
                          <a:latin typeface="宋体" panose="02010600030101010101" pitchFamily="2" charset="-122"/>
                          <a:ea typeface="宋体" panose="02010600030101010101" pitchFamily="2" charset="-122"/>
                          <a:sym typeface="Wingdings" panose="05000000000000000000" pitchFamily="2" charset="2"/>
                        </a:rPr>
                        <a:t>1084.7</a:t>
                      </a:r>
                      <a:endPar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EAD6CF"/>
                    </a:solidFill>
                  </a:tcPr>
                </a:tc>
                <a:extLst>
                  <a:ext uri="{0D108BD9-81ED-4DB2-BD59-A6C34878D82A}">
                    <a16:rowId xmlns:a16="http://schemas.microsoft.com/office/drawing/2014/main" val="10003"/>
                  </a:ext>
                </a:extLst>
              </a:tr>
              <a:tr h="647700">
                <a:tc>
                  <a:txBody>
                    <a:bodyPr/>
                    <a:lstStyle/>
                    <a:p>
                      <a:pPr marL="0" lvl="0" indent="0" algn="ctr" eaLnBrk="1" hangingPunct="1">
                        <a:spcBef>
                          <a:spcPct val="0"/>
                        </a:spcBef>
                        <a:buNone/>
                      </a:pPr>
                      <a:r>
                        <a:rPr lang="en-US" altLang="zh-CN" sz="1800" b="1" dirty="0">
                          <a:solidFill>
                            <a:srgbClr val="000000"/>
                          </a:solidFill>
                          <a:latin typeface="宋体" panose="02010600030101010101" pitchFamily="2" charset="-122"/>
                          <a:ea typeface="宋体" panose="02010600030101010101" pitchFamily="2" charset="-122"/>
                          <a:sym typeface="Wingdings" panose="05000000000000000000" pitchFamily="2" charset="2"/>
                        </a:rPr>
                        <a:t>       </a:t>
                      </a:r>
                      <a:r>
                        <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rPr>
                        <a:t>合计</a:t>
                      </a: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tc>
                  <a:txBody>
                    <a:bodyPr/>
                    <a:lstStyle/>
                    <a:p>
                      <a:pPr marL="0" lvl="0" indent="0" algn="ctr" eaLnBrk="1" hangingPunct="1">
                        <a:spcBef>
                          <a:spcPct val="0"/>
                        </a:spcBef>
                        <a:buNone/>
                      </a:pPr>
                      <a:r>
                        <a:rPr lang="en-US" altLang="zh-CN" sz="1800" b="1">
                          <a:solidFill>
                            <a:srgbClr val="000000"/>
                          </a:solidFill>
                          <a:latin typeface="宋体" panose="02010600030101010101" pitchFamily="2" charset="-122"/>
                          <a:ea typeface="宋体" panose="02010600030101010101" pitchFamily="2" charset="-122"/>
                          <a:sym typeface="Wingdings" panose="05000000000000000000" pitchFamily="2" charset="2"/>
                        </a:rPr>
                        <a:t>7543.9</a:t>
                      </a:r>
                      <a:endParaRPr lang="zh-CN" altLang="en-US" sz="1800" b="1" dirty="0">
                        <a:solidFill>
                          <a:srgbClr val="000000"/>
                        </a:solidFill>
                        <a:latin typeface="宋体" panose="02010600030101010101" pitchFamily="2" charset="-122"/>
                        <a:ea typeface="宋体" panose="02010600030101010101" pitchFamily="2" charset="-122"/>
                        <a:sym typeface="Wingdings" panose="05000000000000000000" pitchFamily="2" charset="2"/>
                      </a:endParaRPr>
                    </a:p>
                  </a:txBody>
                  <a:tcPr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5ECE9"/>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1258888" y="765175"/>
            <a:ext cx="5761037" cy="522288"/>
          </a:xfrm>
          <a:prstGeom prst="rect">
            <a:avLst/>
          </a:prstGeom>
          <a:noFill/>
        </p:spPr>
        <p:txBody>
          <a:bodyPr>
            <a:spAutoFit/>
          </a:bodyPr>
          <a:lstStyle/>
          <a:p>
            <a:pPr>
              <a:spcBef>
                <a:spcPct val="20000"/>
              </a:spcBef>
              <a:buFontTx/>
              <a:buNone/>
              <a:defRPr/>
            </a:pPr>
            <a:r>
              <a:rPr lang="en-US" altLang="zh-CN" sz="2800" b="1" dirty="0">
                <a:latin typeface="+mn-ea"/>
                <a:ea typeface="+mn-ea"/>
                <a:sym typeface="Wingdings" panose="05000000000000000000" pitchFamily="2" charset="2"/>
              </a:rPr>
              <a:t>2007</a:t>
            </a:r>
            <a:r>
              <a:rPr lang="zh-CN" altLang="en-US" sz="2800" b="1" dirty="0">
                <a:latin typeface="+mn-ea"/>
                <a:ea typeface="+mn-ea"/>
                <a:sym typeface="Wingdings" panose="05000000000000000000" pitchFamily="2" charset="2"/>
              </a:rPr>
              <a:t>年全国共青团员人数统计表</a:t>
            </a:r>
          </a:p>
        </p:txBody>
      </p:sp>
      <p:sp>
        <p:nvSpPr>
          <p:cNvPr id="27670" name="TextBox 3"/>
          <p:cNvSpPr txBox="1">
            <a:spLocks noChangeArrowheads="1"/>
          </p:cNvSpPr>
          <p:nvPr/>
        </p:nvSpPr>
        <p:spPr bwMode="auto">
          <a:xfrm>
            <a:off x="6516688" y="1052513"/>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b="1">
                <a:latin typeface="Times New Roman" panose="02020603050405020304" pitchFamily="18" charset="0"/>
                <a:sym typeface="Wingdings" panose="05000000000000000000" pitchFamily="2" charset="2"/>
              </a:rPr>
              <a:t>单位：万人</a:t>
            </a:r>
          </a:p>
        </p:txBody>
      </p:sp>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第二节我们怎样学地理</Template>
  <TotalTime>0</TotalTime>
  <Words>974</Words>
  <Application>Microsoft Office PowerPoint</Application>
  <PresentationFormat>全屏显示(4:3)</PresentationFormat>
  <Paragraphs>122</Paragraphs>
  <Slides>18</Slides>
  <Notes>2</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8" baseType="lpstr">
      <vt:lpstr>黑体</vt:lpstr>
      <vt:lpstr>楷体_GB2312</vt:lpstr>
      <vt:lpstr>宋体</vt:lpstr>
      <vt:lpstr>微软雅黑</vt:lpstr>
      <vt:lpstr>Arial</vt:lpstr>
      <vt:lpstr>Calibri</vt:lpstr>
      <vt:lpstr>Times New Roman</vt:lpstr>
      <vt:lpstr>Wingdings</vt:lpstr>
      <vt:lpstr>WWW.2PPT.COM
</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2015-09-18T08:04:00Z</dcterms:created>
  <dcterms:modified xsi:type="dcterms:W3CDTF">2023-01-16T23:08:14Z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DDE56DE5547940CF83CD1DBEDEBE52DA</vt:lpwstr>
  </property>
  <property fmtid="{A09F084E-AD41-489F-8076-AA5BE3082BCA}" pid="100">
    <vt:ui4>5</vt:ui4>
  </property>
  <property fmtid="{64440492-4C8B-11D1-8B70-080036B11A03}" pid="11">
    <vt:lpwstr>www.2ppt.com-爱PPT提供资源下载</vt:lpwstr>
  </property>
</Properties>
</file>