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</p:sldIdLst>
  <p:sldSz cx="9144000" cy="5145088"/>
  <p:notesSz cx="6858000" cy="9144000"/>
  <p:custDataLst>
    <p:tags r:id="rId29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FFFF"/>
    <a:srgbClr val="FFCCCC"/>
    <a:srgbClr val="FFCCFF"/>
    <a:srgbClr val="00CCFF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-35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7C7CCD8-F341-432D-9E36-3038C670CE0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7A1C4CB8-6577-4DBC-AA91-A8CBDA52D71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886619" y="2649607"/>
            <a:ext cx="74882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886619" y="766806"/>
            <a:ext cx="741045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32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Unit </a:t>
            </a:r>
            <a:r>
              <a:rPr lang="en-US" altLang="zh-CN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7</a:t>
            </a:r>
          </a:p>
          <a:p>
            <a:pPr algn="ctr" eaLnBrk="1" hangingPunct="1">
              <a:defRPr/>
            </a:pPr>
            <a:r>
              <a:rPr lang="en-US" altLang="zh-CN" sz="6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It’s </a:t>
            </a:r>
            <a:r>
              <a:rPr lang="en-US" altLang="zh-CN" sz="60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raining!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2982237" y="2909367"/>
            <a:ext cx="3179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A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课时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097279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11188" y="915988"/>
            <a:ext cx="8064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4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(4)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现在进行时和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always, constantly, continually</a:t>
            </a:r>
          </a:p>
          <a:p>
            <a:pPr eaLnBrk="1" hangingPunct="1">
              <a:lnSpc>
                <a:spcPts val="4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等副词连用，表示反复出现的问题，常常带有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4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一种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不赞赏、不满等感情色彩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4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例：这个男孩总是问些愚蠢的问题。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4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The boy is constantly asking silly </a:t>
            </a:r>
          </a:p>
          <a:p>
            <a:pPr eaLnBrk="1" hangingPunct="1">
              <a:lnSpc>
                <a:spcPts val="4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questions.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120775" y="771525"/>
            <a:ext cx="714692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有些动词如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know, lie, stand, have, own, belong to, like, love, want, hope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等，通常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不用于进行时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例：她想回家。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She wants to go home.</a:t>
            </a:r>
            <a:endParaRPr lang="zh-CN" altLang="en-US" sz="32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268663" y="711200"/>
            <a:ext cx="23860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二、谈论天气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55650" y="1233488"/>
            <a:ext cx="7521575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询问天气的句型有：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“How's the weather?”   </a:t>
            </a:r>
          </a:p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“What's the weather like?”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两个句型后面都可以加“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in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+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地点”，用以询问“某地天气如何”。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23950" y="3341688"/>
            <a:ext cx="68722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例：深圳的天气怎么样？</a:t>
            </a:r>
            <a:endParaRPr lang="en-US" altLang="zh-CN" sz="28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How's the weather in Shenzhen?</a:t>
            </a:r>
            <a:endParaRPr lang="zh-CN" altLang="en-US" sz="32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39750" y="627063"/>
            <a:ext cx="8064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回答询问天气状况的问句时，通常用：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It's+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天气的形容词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.”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，也可以用现在进行时进行回答。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00113" y="2211388"/>
            <a:ext cx="7704137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36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常见的该类形容词有：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36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fine (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晴朗的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dry (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干燥的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warm (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温暖的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36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cold (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寒冷的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cool (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凉爽的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hot (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热的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ts val="36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rainy (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下雨的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snowy (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下雪的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  sunny (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晴朗的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ts val="36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cloudy (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多云的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4"/>
          <p:cNvGrpSpPr/>
          <p:nvPr/>
        </p:nvGrpSpPr>
        <p:grpSpPr bwMode="auto">
          <a:xfrm>
            <a:off x="292100" y="344488"/>
            <a:ext cx="709613" cy="585787"/>
            <a:chOff x="502920" y="517058"/>
            <a:chExt cx="596808" cy="585350"/>
          </a:xfrm>
        </p:grpSpPr>
        <p:sp>
          <p:nvSpPr>
            <p:cNvPr id="3" name="椭圆 2"/>
            <p:cNvSpPr/>
            <p:nvPr/>
          </p:nvSpPr>
          <p:spPr>
            <a:xfrm>
              <a:off x="504256" y="570993"/>
              <a:ext cx="532720" cy="50286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4345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596808" cy="58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Arial" panose="020B0604020202020204" pitchFamily="34" charset="0"/>
                </a:rPr>
                <a:t>3a</a:t>
              </a:r>
              <a:endParaRPr lang="zh-CN" altLang="en-US" sz="32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4339" name="矩形 4"/>
          <p:cNvSpPr>
            <a:spLocks noChangeArrowheads="1"/>
          </p:cNvSpPr>
          <p:nvPr/>
        </p:nvSpPr>
        <p:spPr bwMode="auto">
          <a:xfrm>
            <a:off x="919163" y="388938"/>
            <a:ext cx="76152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</a:rPr>
              <a:t>Fill in the blanks with the correct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</a:rPr>
              <a:t>forms of the verbs in the box. Then practice the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</a:rPr>
              <a:t>conversations with a partner.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11238" y="18288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    play     study     talk     do     make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50900" y="2420938"/>
            <a:ext cx="7775575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A: What are you doing?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B: I _________ my homework. I always ___ my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homework in the evening.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36750" y="3176588"/>
            <a:ext cx="166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doing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340600" y="3208338"/>
            <a:ext cx="6842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033463" y="1316038"/>
            <a:ext cx="7351712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A: What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 John doing right now?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B: He ________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 soccer. He ______ soccer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every Saturday. 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A: ___ Julie ________ English right now?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B: No, she isn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t. She __________ Chinese.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478088" y="1985963"/>
            <a:ext cx="1806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playing</a:t>
            </a: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938838" y="1985963"/>
            <a:ext cx="1006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57388" y="3227388"/>
            <a:ext cx="576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22638" y="3181350"/>
            <a:ext cx="1747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studying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64063" y="3773488"/>
            <a:ext cx="2008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studying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33463" y="762000"/>
            <a:ext cx="7188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    play     study     talk     do     make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22313" y="979488"/>
            <a:ext cx="7993062" cy="37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A: What are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Julie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and Jane doing?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B: They __________ soup. They can _____ very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good soup.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5. A: ____ Lisa ________ on the phone again?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B: Yes, she ______ on the phone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for three hours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every day!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414588" y="1644650"/>
            <a:ext cx="245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making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637338" y="1657350"/>
            <a:ext cx="1223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62125" y="2892425"/>
            <a:ext cx="649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13100" y="2838450"/>
            <a:ext cx="1443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talking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78150" y="3471863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66763" y="465138"/>
            <a:ext cx="7188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    play     study     talk     do     make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Users\Administrator\Documents\Tencent Files\1983745027\Image\Group\OZ40%J)0)A~[74D8H]QTF}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0975" y="1273175"/>
            <a:ext cx="36195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组合 4"/>
          <p:cNvGrpSpPr/>
          <p:nvPr/>
        </p:nvGrpSpPr>
        <p:grpSpPr bwMode="auto">
          <a:xfrm>
            <a:off x="506413" y="504825"/>
            <a:ext cx="709612" cy="584200"/>
            <a:chOff x="502920" y="517058"/>
            <a:chExt cx="596808" cy="585350"/>
          </a:xfrm>
        </p:grpSpPr>
        <p:sp>
          <p:nvSpPr>
            <p:cNvPr id="4" name="椭圆 3"/>
            <p:cNvSpPr/>
            <p:nvPr/>
          </p:nvSpPr>
          <p:spPr>
            <a:xfrm>
              <a:off x="504255" y="571139"/>
              <a:ext cx="532722" cy="50263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7414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596808" cy="58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Arial" panose="020B0604020202020204" pitchFamily="34" charset="0"/>
                </a:rPr>
                <a:t>3b</a:t>
              </a:r>
              <a:endParaRPr lang="zh-CN" altLang="en-US" sz="32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412" name="矩形 4"/>
          <p:cNvSpPr>
            <a:spLocks noChangeArrowheads="1"/>
          </p:cNvSpPr>
          <p:nvPr/>
        </p:nvSpPr>
        <p:spPr bwMode="auto">
          <a:xfrm>
            <a:off x="1079500" y="347663"/>
            <a:ext cx="72723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Yuan Yuan from CCTV is interviewing people in five different places. Fill in the chart below.</a:t>
            </a:r>
            <a:endParaRPr lang="zh-CN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755650" y="1131888"/>
            <a:ext cx="56070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A: How is the weather in picture a?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B: It’s sunny and warm.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A: What’s he doing?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B: He’s playing the guitar.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1563" y="1749425"/>
            <a:ext cx="2008187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2717800"/>
            <a:ext cx="74549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470025" y="700088"/>
            <a:ext cx="6146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A: How is the weather in picture ____?</a:t>
            </a:r>
          </a:p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B: It’s _____.</a:t>
            </a:r>
          </a:p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A: ______________?</a:t>
            </a:r>
          </a:p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B: ______________.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357188"/>
            <a:ext cx="9334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87"/>
          <p:cNvSpPr>
            <a:spLocks noChangeArrowheads="1"/>
          </p:cNvSpPr>
          <p:nvPr/>
        </p:nvSpPr>
        <p:spPr bwMode="auto">
          <a:xfrm>
            <a:off x="1462088" y="582613"/>
            <a:ext cx="1808162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Lead-in</a:t>
            </a: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576388" y="1500188"/>
            <a:ext cx="5853112" cy="20097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3600" b="1" dirty="0">
                <a:latin typeface="Times New Roman" panose="02020603050405020304" pitchFamily="18" charset="0"/>
              </a:rPr>
              <a:t>How is the weather?</a:t>
            </a:r>
          </a:p>
          <a:p>
            <a:pPr algn="ctr" eaLnBrk="1" hangingPunct="1">
              <a:defRPr/>
            </a:pPr>
            <a:r>
              <a:rPr lang="en-US" altLang="zh-CN" sz="3600" b="1" dirty="0">
                <a:latin typeface="Times New Roman" panose="02020603050405020304" pitchFamily="18" charset="0"/>
              </a:rPr>
              <a:t>What are they doing?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/>
          <p:nvPr/>
        </p:nvGraphicFramePr>
        <p:xfrm>
          <a:off x="639763" y="792163"/>
          <a:ext cx="7878762" cy="3651252"/>
        </p:xfrm>
        <a:graphic>
          <a:graphicData uri="http://schemas.openxmlformats.org/drawingml/2006/table">
            <a:tbl>
              <a:tblPr/>
              <a:tblGrid>
                <a:gridCol w="3684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How’s the weather?</a:t>
                      </a:r>
                    </a:p>
                  </a:txBody>
                  <a:tcPr marL="91436" marR="9143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What are they doing?</a:t>
                      </a:r>
                    </a:p>
                  </a:txBody>
                  <a:tcPr marL="91436" marR="9143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36" marR="91436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1255713" y="1455738"/>
            <a:ext cx="72786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sunny and warm             playing the guitar</a:t>
            </a: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1281113" y="3881438"/>
            <a:ext cx="6499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rainy                            playing soccer</a:t>
            </a: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1216025" y="2065338"/>
            <a:ext cx="6130925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windy                                   hiking</a:t>
            </a: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255713" y="2643188"/>
            <a:ext cx="61182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snowy                                  cooking</a:t>
            </a: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684213" y="3263900"/>
            <a:ext cx="65547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and humid                           writing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755650" y="460375"/>
            <a:ext cx="77771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You are a reporter from CCTV. Make a report to your group.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7725" y="1492250"/>
            <a:ext cx="759301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2438" y="2989263"/>
            <a:ext cx="85677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Hi, everybody. Here are five pictures from different places. It’s sunny in picture a and the boy is playing…</a:t>
            </a:r>
          </a:p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… </a:t>
            </a:r>
          </a:p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E:\图片库\动作\3326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48300" y="1381125"/>
            <a:ext cx="307022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一级栏目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4388" y="35877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387"/>
          <p:cNvSpPr>
            <a:spLocks noChangeArrowheads="1"/>
          </p:cNvSpPr>
          <p:nvPr/>
        </p:nvSpPr>
        <p:spPr bwMode="auto">
          <a:xfrm>
            <a:off x="1550988" y="565150"/>
            <a:ext cx="1919287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901700" y="1184275"/>
            <a:ext cx="56435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A: ______ the weather?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B: It’s ______.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A: What ____ they _______?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B: They ____ ________ on the lake.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30338" y="1287463"/>
            <a:ext cx="13763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How’s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12950" y="1887538"/>
            <a:ext cx="1233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sunny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379663" y="2460625"/>
            <a:ext cx="290036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         doing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308225" y="3182938"/>
            <a:ext cx="23098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   boating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657225" y="1163638"/>
            <a:ext cx="591343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A: _______ the ________?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B: It’s ______.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A: _____ are _____ doing?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B: _____ are ________ a _________.  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274763" y="1203325"/>
            <a:ext cx="37353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How’s          weather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762125" y="1870075"/>
            <a:ext cx="1274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snowy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150938" y="2501900"/>
            <a:ext cx="27098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        they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150938" y="3155950"/>
            <a:ext cx="52244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         making      snowman</a:t>
            </a:r>
          </a:p>
        </p:txBody>
      </p:sp>
      <p:pic>
        <p:nvPicPr>
          <p:cNvPr id="7" name="Picture 9" descr="E:\图片库\天气及标志符号\1319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7138" y="1508125"/>
            <a:ext cx="23082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96913" y="1123950"/>
            <a:ext cx="5789612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A: _______ the ________?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B: It’s ________.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A: _______ is _____ doing?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B: ____ is ________ on the _______. 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314450" y="1212850"/>
            <a:ext cx="37925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How’s           weather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809750" y="1836738"/>
            <a:ext cx="1400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raining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382713" y="2473325"/>
            <a:ext cx="261143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         he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84288" y="3119438"/>
            <a:ext cx="52022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        talking                phone</a:t>
            </a:r>
          </a:p>
        </p:txBody>
      </p:sp>
      <p:pic>
        <p:nvPicPr>
          <p:cNvPr id="9" name="Picture 10" descr="E:\图片库\天气及标志符号\1308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92875" y="700088"/>
            <a:ext cx="2046288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E:\图片库\动作\2118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92875" y="2119313"/>
            <a:ext cx="204628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914400" y="1171575"/>
            <a:ext cx="58451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A: _______ the ________?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B: It’s ______. 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A: _______ she doing?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B: ____ is __________ to _______.  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543050" y="1246188"/>
            <a:ext cx="374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How’s          weather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30413" y="1920875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windy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58913" y="2544763"/>
            <a:ext cx="15081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           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58913" y="3197225"/>
            <a:ext cx="4743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       listening          music</a:t>
            </a:r>
          </a:p>
        </p:txBody>
      </p:sp>
      <p:pic>
        <p:nvPicPr>
          <p:cNvPr id="7" name="Picture 2" descr="E:\图片库\动作\3433.tif"/>
          <p:cNvPicPr>
            <a:picLocks noChangeAspect="1" noChangeArrowheads="1"/>
          </p:cNvPicPr>
          <p:nvPr/>
        </p:nvPicPr>
        <p:blipFill>
          <a:blip r:embed="rId2" cstate="email"/>
          <a:srcRect b="9052"/>
          <a:stretch>
            <a:fillRect/>
          </a:stretch>
        </p:blipFill>
        <p:spPr bwMode="auto">
          <a:xfrm>
            <a:off x="6375400" y="2471738"/>
            <a:ext cx="1716088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E:\图片库\天气及标志符号\1369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18250" y="792163"/>
            <a:ext cx="1785938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49350" y="3221038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sunny.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635375" y="792163"/>
            <a:ext cx="478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They are playing basketball.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131939"/>
            <a:ext cx="1828717" cy="1688159"/>
          </a:xfrm>
          <a:prstGeom prst="flowChartSummingJunc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4800" y="1481596"/>
            <a:ext cx="3553544" cy="2871453"/>
          </a:xfrm>
          <a:prstGeom prst="flowChartSummingJunc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3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41413" y="3605213"/>
            <a:ext cx="2081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raining.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340225" y="3687763"/>
            <a:ext cx="381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They are watching TV.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4726" y="1087774"/>
            <a:ext cx="2347913" cy="2482028"/>
          </a:xfrm>
          <a:prstGeom prst="flowChartSummingJunc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5888" y="959146"/>
            <a:ext cx="4227512" cy="2666236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3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9" y="1391079"/>
            <a:ext cx="1838325" cy="152447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30300" y="3448050"/>
            <a:ext cx="208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snowing.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8601" y="1049663"/>
            <a:ext cx="4156075" cy="2207306"/>
          </a:xfrm>
          <a:prstGeom prst="snip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05263" y="3448050"/>
            <a:ext cx="447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They are making snowman.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5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4"/>
          <p:cNvGrpSpPr/>
          <p:nvPr/>
        </p:nvGrpSpPr>
        <p:grpSpPr bwMode="auto">
          <a:xfrm>
            <a:off x="588963" y="233363"/>
            <a:ext cx="3775075" cy="609600"/>
            <a:chOff x="449580" y="462394"/>
            <a:chExt cx="739775" cy="610836"/>
          </a:xfrm>
        </p:grpSpPr>
        <p:sp>
          <p:nvSpPr>
            <p:cNvPr id="3" name="椭圆 2"/>
            <p:cNvSpPr/>
            <p:nvPr/>
          </p:nvSpPr>
          <p:spPr>
            <a:xfrm>
              <a:off x="449580" y="462394"/>
              <a:ext cx="739775" cy="61083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6171" name="TextBox 3"/>
            <p:cNvSpPr txBox="1">
              <a:spLocks noChangeArrowheads="1"/>
            </p:cNvSpPr>
            <p:nvPr/>
          </p:nvSpPr>
          <p:spPr bwMode="auto">
            <a:xfrm>
              <a:off x="502920" y="463665"/>
              <a:ext cx="66655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Arial" panose="020B0604020202020204" pitchFamily="34" charset="0"/>
                </a:rPr>
                <a:t>Grammar Focus</a:t>
              </a:r>
              <a:endParaRPr lang="zh-CN" altLang="en-US" sz="32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593725" y="884238"/>
          <a:ext cx="7994650" cy="3910011"/>
        </p:xfrm>
        <a:graphic>
          <a:graphicData uri="http://schemas.openxmlformats.org/drawingml/2006/table">
            <a:tbl>
              <a:tblPr/>
              <a:tblGrid>
                <a:gridCol w="3508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5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23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How's the weather?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2" marR="9144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It's cloudy. / It's sunny.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It's raining.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2" marR="9144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 are you doing?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2" marR="9144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I'm cooking.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2" marR="9144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 are they doing?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2" marR="9144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They're playing basketball in the park.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2" marR="9144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What's he doing?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2" marR="9144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He's studying at his friend's home.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2" marR="9144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4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How's it going?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2" marR="9144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Great! / Not bad. / Terrible!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2" marR="9144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913" y="1563688"/>
            <a:ext cx="2030412" cy="4619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询问天气如何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2175" y="3078163"/>
            <a:ext cx="2970213" cy="460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询问他人正在做什么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2138" y="4302125"/>
            <a:ext cx="2039937" cy="460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询问近况如何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851150" y="615950"/>
            <a:ext cx="3611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一、现在进行时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二）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066800" y="1392238"/>
            <a:ext cx="718502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1.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现在进行时常用的时间状语及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提示词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now, at present, at this moment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等或有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look, listen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等提示语。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908175" y="3076575"/>
            <a:ext cx="37639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例：现在正在下雨。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It's raining now.</a:t>
            </a:r>
            <a:endParaRPr lang="zh-CN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96875" y="573088"/>
            <a:ext cx="8588375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ts val="4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现在进行时的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基本用法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4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表示说话时动作正发生或进行。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4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例：他们正在打篮球。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4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They are playing basketball.</a:t>
            </a:r>
          </a:p>
          <a:p>
            <a:pPr eaLnBrk="1" hangingPunct="1">
              <a:lnSpc>
                <a:spcPts val="4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表示现阶段或不限于说话时特定的时间范围内进行的动作。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4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例：今年他们正在努力学习。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ts val="4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They are working hard at their lessons this year.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27088" y="771525"/>
            <a:ext cx="75057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(3)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有些动词的现在进行时用来表示按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计划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或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安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排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将要进行的动作。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常用的动词有：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come,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go, arrive, leave, start, stay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等。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例：你要待到下星期吗？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          Are you staying till next week?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 [恢复]"/>
</p:tagLst>
</file>

<file path=ppt/theme/theme1.xml><?xml version="1.0" encoding="utf-8"?>
<a:theme xmlns:a="http://schemas.openxmlformats.org/drawingml/2006/main" name="WWW.2PPT.COM&#10;">
  <a:themeElements>
    <a:clrScheme name="自定义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35B"/>
      </a:accent1>
      <a:accent2>
        <a:srgbClr val="66AE1A"/>
      </a:accent2>
      <a:accent3>
        <a:srgbClr val="62B35B"/>
      </a:accent3>
      <a:accent4>
        <a:srgbClr val="66AE1A"/>
      </a:accent4>
      <a:accent5>
        <a:srgbClr val="62B35B"/>
      </a:accent5>
      <a:accent6>
        <a:srgbClr val="66AE1A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1003</Words>
  <Application>Microsoft Office PowerPoint</Application>
  <PresentationFormat>自定义</PresentationFormat>
  <Paragraphs>151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等线</vt:lpstr>
      <vt:lpstr>等线 Light</vt:lpstr>
      <vt:lpstr>黑体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2017-06-23T02:08:00Z</dcterms:created>
  <dcterms:modified xsi:type="dcterms:W3CDTF">2023-01-16T23:08:18Z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0B9630CF1F9D4101A3BADCD095E10BB4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