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notesMasterIdLst>
    <p:notesMasterId r:id="rId15"/>
  </p:notesMasterIdLst>
  <p:sldIdLst>
    <p:sldId id="548" r:id="rId2"/>
    <p:sldId id="510" r:id="rId3"/>
    <p:sldId id="524" r:id="rId4"/>
    <p:sldId id="544" r:id="rId5"/>
    <p:sldId id="526" r:id="rId6"/>
    <p:sldId id="547" r:id="rId7"/>
    <p:sldId id="502" r:id="rId8"/>
    <p:sldId id="497" r:id="rId9"/>
    <p:sldId id="533" r:id="rId10"/>
    <p:sldId id="543" r:id="rId11"/>
    <p:sldId id="521" r:id="rId12"/>
    <p:sldId id="507" r:id="rId13"/>
    <p:sldId id="501" r:id="rId14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华文楷体" panose="02010600040101010101" pitchFamily="2" charset="-122"/>
      <p:regular r:id="rId20"/>
    </p:embeddedFont>
    <p:embeddedFont>
      <p:font typeface="黑体" panose="02010609060101010101" pitchFamily="49" charset="-122"/>
      <p:regular r:id="rId21"/>
    </p:embeddedFont>
    <p:embeddedFont>
      <p:font typeface="楷体" panose="02010609060101010101" pitchFamily="49" charset="-122"/>
      <p:regular r:id="rId22"/>
    </p:embeddedFont>
    <p:embeddedFont>
      <p:font typeface="微软雅黑" panose="020B0503020204020204" pitchFamily="34" charset="-122"/>
      <p:regular r:id="rId23"/>
      <p:bold r:id="rId24"/>
    </p:embeddedFont>
    <p:embeddedFont>
      <p:font typeface="幼圆" panose="02010509060101010101" pitchFamily="49" charset="-122"/>
      <p:regular r:id="rId25"/>
    </p:embeddedFont>
  </p:embeddedFontLst>
  <p:defaultTextStyle>
    <a:defPPr>
      <a:defRPr lang="zh-CN"/>
    </a:defPPr>
    <a:lvl1pPr algn="l" defTabSz="685800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342900" indent="114300" algn="l" defTabSz="685800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685800" indent="228600" algn="l" defTabSz="685800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028700" indent="342900" algn="l" defTabSz="685800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371600" indent="457200" algn="l" defTabSz="685800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19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205F"/>
    <a:srgbClr val="FF0000"/>
    <a:srgbClr val="B56CCC"/>
    <a:srgbClr val="009900"/>
    <a:srgbClr val="0000FF"/>
    <a:srgbClr val="AFF22A"/>
    <a:srgbClr val="FF9933"/>
    <a:srgbClr val="FFFFFF"/>
    <a:srgbClr val="CC99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45" autoAdjust="0"/>
    <p:restoredTop sz="99556" autoAdjust="0"/>
  </p:normalViewPr>
  <p:slideViewPr>
    <p:cSldViewPr>
      <p:cViewPr varScale="1">
        <p:scale>
          <a:sx n="154" d="100"/>
          <a:sy n="154" d="100"/>
        </p:scale>
        <p:origin x="-384" y="-84"/>
      </p:cViewPr>
      <p:guideLst>
        <p:guide orient="horz" pos="1619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28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7" Type="http://schemas.openxmlformats.org/officeDocument/2006/relationships/image" Target="../media/image39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Relationship Id="rId6" Type="http://schemas.openxmlformats.org/officeDocument/2006/relationships/image" Target="../media/image38.wmf"/><Relationship Id="rId5" Type="http://schemas.openxmlformats.org/officeDocument/2006/relationships/image" Target="../media/image37.wmf"/><Relationship Id="rId4" Type="http://schemas.openxmlformats.org/officeDocument/2006/relationships/image" Target="../media/image36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Relationship Id="rId6" Type="http://schemas.openxmlformats.org/officeDocument/2006/relationships/image" Target="../media/image45.wmf"/><Relationship Id="rId5" Type="http://schemas.openxmlformats.org/officeDocument/2006/relationships/image" Target="../media/image44.wmf"/><Relationship Id="rId4" Type="http://schemas.openxmlformats.org/officeDocument/2006/relationships/image" Target="../media/image43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2.wmf"/><Relationship Id="rId1" Type="http://schemas.openxmlformats.org/officeDocument/2006/relationships/image" Target="../media/image51.wmf"/><Relationship Id="rId6" Type="http://schemas.openxmlformats.org/officeDocument/2006/relationships/image" Target="../media/image56.wmf"/><Relationship Id="rId5" Type="http://schemas.openxmlformats.org/officeDocument/2006/relationships/image" Target="../media/image55.wmf"/><Relationship Id="rId4" Type="http://schemas.openxmlformats.org/officeDocument/2006/relationships/image" Target="../media/image5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98EEE99F-4578-487E-8BA5-571807A29C05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414E0CF9-D8C9-4A7C-BB21-5B636C65E8CB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685800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/>
                </a:solidFill>
              </a:rPr>
              <a:t>2023-01-17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/>
                </a:solidFill>
              </a:rPr>
              <a:t>2023-01-17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9" cstate="email"/>
          <a:stretch>
            <a:fillRect/>
          </a:stretch>
        </p:blipFill>
        <p:spPr>
          <a:xfrm>
            <a:off x="0" y="4514194"/>
            <a:ext cx="9144000" cy="629306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 flipH="1">
            <a:off x="0" y="123478"/>
            <a:ext cx="2483768" cy="216000"/>
          </a:xfrm>
          <a:prstGeom prst="rect">
            <a:avLst/>
          </a:prstGeom>
          <a:gradFill flip="none" rotWithShape="1">
            <a:gsLst>
              <a:gs pos="40000">
                <a:srgbClr val="63D6FF"/>
              </a:gs>
              <a:gs pos="97000">
                <a:schemeClr val="bg1">
                  <a:alpha val="0"/>
                </a:schemeClr>
              </a:gs>
              <a:gs pos="70000">
                <a:srgbClr val="96E4FF">
                  <a:alpha val="75686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26750" y="93863"/>
            <a:ext cx="21409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分数的意义和性质 约分</a:t>
            </a:r>
            <a:endParaRPr lang="zh-CN" altLang="en-US" sz="1200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slide" Target="slide11.xml"/><Relationship Id="rId7" Type="http://schemas.openxmlformats.org/officeDocument/2006/relationships/slide" Target="slide13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5" Type="http://schemas.openxmlformats.org/officeDocument/2006/relationships/slide" Target="slide2.xml"/><Relationship Id="rId4" Type="http://schemas.openxmlformats.org/officeDocument/2006/relationships/slide" Target="slide3.xml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wmf"/><Relationship Id="rId13" Type="http://schemas.openxmlformats.org/officeDocument/2006/relationships/oleObject" Target="../embeddings/oleObject34.bin"/><Relationship Id="rId18" Type="http://schemas.openxmlformats.org/officeDocument/2006/relationships/image" Target="../media/image60.png"/><Relationship Id="rId3" Type="http://schemas.openxmlformats.org/officeDocument/2006/relationships/oleObject" Target="../embeddings/oleObject29.bin"/><Relationship Id="rId21" Type="http://schemas.openxmlformats.org/officeDocument/2006/relationships/slide" Target="slide1.xml"/><Relationship Id="rId7" Type="http://schemas.openxmlformats.org/officeDocument/2006/relationships/oleObject" Target="../embeddings/oleObject31.bin"/><Relationship Id="rId12" Type="http://schemas.openxmlformats.org/officeDocument/2006/relationships/image" Target="../media/image55.wmf"/><Relationship Id="rId17" Type="http://schemas.openxmlformats.org/officeDocument/2006/relationships/image" Target="../media/image59.png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58.png"/><Relationship Id="rId20" Type="http://schemas.openxmlformats.org/officeDocument/2006/relationships/image" Target="../media/image62.png"/><Relationship Id="rId1" Type="http://schemas.openxmlformats.org/officeDocument/2006/relationships/vmlDrawing" Target="../drawings/vmlDrawing7.vml"/><Relationship Id="rId6" Type="http://schemas.openxmlformats.org/officeDocument/2006/relationships/image" Target="../media/image52.wmf"/><Relationship Id="rId11" Type="http://schemas.openxmlformats.org/officeDocument/2006/relationships/oleObject" Target="../embeddings/oleObject33.bin"/><Relationship Id="rId5" Type="http://schemas.openxmlformats.org/officeDocument/2006/relationships/oleObject" Target="../embeddings/oleObject30.bin"/><Relationship Id="rId15" Type="http://schemas.openxmlformats.org/officeDocument/2006/relationships/image" Target="../media/image57.png"/><Relationship Id="rId10" Type="http://schemas.openxmlformats.org/officeDocument/2006/relationships/image" Target="../media/image54.wmf"/><Relationship Id="rId19" Type="http://schemas.openxmlformats.org/officeDocument/2006/relationships/image" Target="../media/image61.png"/><Relationship Id="rId4" Type="http://schemas.openxmlformats.org/officeDocument/2006/relationships/image" Target="../media/image51.wmf"/><Relationship Id="rId9" Type="http://schemas.openxmlformats.org/officeDocument/2006/relationships/oleObject" Target="../embeddings/oleObject32.bin"/><Relationship Id="rId14" Type="http://schemas.openxmlformats.org/officeDocument/2006/relationships/image" Target="../media/image56.wmf"/><Relationship Id="rId2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png"/><Relationship Id="rId4" Type="http://schemas.openxmlformats.org/officeDocument/2006/relationships/slide" Target="slid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png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image" Target="../media/image7.jpe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11" Type="http://schemas.openxmlformats.org/officeDocument/2006/relationships/image" Target="../media/image10.png"/><Relationship Id="rId5" Type="http://schemas.openxmlformats.org/officeDocument/2006/relationships/oleObject" Target="../embeddings/oleObject1.bin"/><Relationship Id="rId10" Type="http://schemas.openxmlformats.org/officeDocument/2006/relationships/slide" Target="slide1.xml"/><Relationship Id="rId4" Type="http://schemas.openxmlformats.org/officeDocument/2006/relationships/image" Target="../media/image8.jpe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oleObject" Target="../embeddings/oleObject6.bin"/><Relationship Id="rId18" Type="http://schemas.openxmlformats.org/officeDocument/2006/relationships/slide" Target="slide1.xml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20.png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19.jpeg"/><Relationship Id="rId1" Type="http://schemas.openxmlformats.org/officeDocument/2006/relationships/vmlDrawing" Target="../drawings/vmlDrawing2.vml"/><Relationship Id="rId6" Type="http://schemas.openxmlformats.org/officeDocument/2006/relationships/image" Target="../media/image16.jpeg"/><Relationship Id="rId11" Type="http://schemas.openxmlformats.org/officeDocument/2006/relationships/image" Target="../media/image12.wmf"/><Relationship Id="rId5" Type="http://schemas.openxmlformats.org/officeDocument/2006/relationships/image" Target="../media/image8.jpeg"/><Relationship Id="rId15" Type="http://schemas.openxmlformats.org/officeDocument/2006/relationships/image" Target="../media/image18.png"/><Relationship Id="rId10" Type="http://schemas.openxmlformats.org/officeDocument/2006/relationships/oleObject" Target="../embeddings/oleObject4.bin"/><Relationship Id="rId19" Type="http://schemas.openxmlformats.org/officeDocument/2006/relationships/image" Target="../media/image10.png"/><Relationship Id="rId4" Type="http://schemas.openxmlformats.org/officeDocument/2006/relationships/image" Target="../media/image15.jpeg"/><Relationship Id="rId9" Type="http://schemas.openxmlformats.org/officeDocument/2006/relationships/image" Target="../media/image11.wmf"/><Relationship Id="rId14" Type="http://schemas.openxmlformats.org/officeDocument/2006/relationships/image" Target="../media/image13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13" Type="http://schemas.openxmlformats.org/officeDocument/2006/relationships/slide" Target="slide1.xml"/><Relationship Id="rId3" Type="http://schemas.openxmlformats.org/officeDocument/2006/relationships/image" Target="../media/image16.jpeg"/><Relationship Id="rId7" Type="http://schemas.openxmlformats.org/officeDocument/2006/relationships/oleObject" Target="../embeddings/oleObject7.bin"/><Relationship Id="rId12" Type="http://schemas.openxmlformats.org/officeDocument/2006/relationships/image" Target="../media/image23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6.png"/><Relationship Id="rId11" Type="http://schemas.openxmlformats.org/officeDocument/2006/relationships/oleObject" Target="../embeddings/oleObject9.bin"/><Relationship Id="rId5" Type="http://schemas.openxmlformats.org/officeDocument/2006/relationships/image" Target="../media/image25.png"/><Relationship Id="rId10" Type="http://schemas.openxmlformats.org/officeDocument/2006/relationships/image" Target="../media/image22.wmf"/><Relationship Id="rId4" Type="http://schemas.openxmlformats.org/officeDocument/2006/relationships/image" Target="../media/image24.png"/><Relationship Id="rId9" Type="http://schemas.openxmlformats.org/officeDocument/2006/relationships/oleObject" Target="../embeddings/oleObject8.bin"/><Relationship Id="rId1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9.png"/><Relationship Id="rId7" Type="http://schemas.openxmlformats.org/officeDocument/2006/relationships/image" Target="../media/image28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27.wmf"/><Relationship Id="rId10" Type="http://schemas.openxmlformats.org/officeDocument/2006/relationships/image" Target="../media/image10.png"/><Relationship Id="rId4" Type="http://schemas.openxmlformats.org/officeDocument/2006/relationships/oleObject" Target="../embeddings/oleObject10.bin"/><Relationship Id="rId9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10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Relationship Id="rId6" Type="http://schemas.openxmlformats.org/officeDocument/2006/relationships/slide" Target="slide1.xml"/><Relationship Id="rId5" Type="http://schemas.openxmlformats.org/officeDocument/2006/relationships/image" Target="../media/image30.png"/><Relationship Id="rId4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13" Type="http://schemas.openxmlformats.org/officeDocument/2006/relationships/oleObject" Target="../embeddings/oleObject17.bin"/><Relationship Id="rId18" Type="http://schemas.openxmlformats.org/officeDocument/2006/relationships/oleObject" Target="../embeddings/oleObject20.bin"/><Relationship Id="rId3" Type="http://schemas.openxmlformats.org/officeDocument/2006/relationships/oleObject" Target="../embeddings/oleObject12.bin"/><Relationship Id="rId21" Type="http://schemas.openxmlformats.org/officeDocument/2006/relationships/slide" Target="slide1.xml"/><Relationship Id="rId7" Type="http://schemas.openxmlformats.org/officeDocument/2006/relationships/oleObject" Target="../embeddings/oleObject14.bin"/><Relationship Id="rId12" Type="http://schemas.openxmlformats.org/officeDocument/2006/relationships/image" Target="../media/image37.wmf"/><Relationship Id="rId17" Type="http://schemas.openxmlformats.org/officeDocument/2006/relationships/oleObject" Target="../embeddings/oleObject19.bin"/><Relationship Id="rId2" Type="http://schemas.openxmlformats.org/officeDocument/2006/relationships/slideLayout" Target="../slideLayouts/slideLayout5.xml"/><Relationship Id="rId16" Type="http://schemas.openxmlformats.org/officeDocument/2006/relationships/image" Target="../media/image39.wmf"/><Relationship Id="rId20" Type="http://schemas.openxmlformats.org/officeDocument/2006/relationships/oleObject" Target="../embeddings/oleObject22.bin"/><Relationship Id="rId1" Type="http://schemas.openxmlformats.org/officeDocument/2006/relationships/vmlDrawing" Target="../drawings/vmlDrawing5.vml"/><Relationship Id="rId6" Type="http://schemas.openxmlformats.org/officeDocument/2006/relationships/image" Target="../media/image34.wmf"/><Relationship Id="rId11" Type="http://schemas.openxmlformats.org/officeDocument/2006/relationships/oleObject" Target="../embeddings/oleObject16.bin"/><Relationship Id="rId5" Type="http://schemas.openxmlformats.org/officeDocument/2006/relationships/oleObject" Target="../embeddings/oleObject13.bin"/><Relationship Id="rId15" Type="http://schemas.openxmlformats.org/officeDocument/2006/relationships/oleObject" Target="../embeddings/oleObject18.bin"/><Relationship Id="rId10" Type="http://schemas.openxmlformats.org/officeDocument/2006/relationships/image" Target="../media/image36.wmf"/><Relationship Id="rId19" Type="http://schemas.openxmlformats.org/officeDocument/2006/relationships/oleObject" Target="../embeddings/oleObject21.bin"/><Relationship Id="rId4" Type="http://schemas.openxmlformats.org/officeDocument/2006/relationships/image" Target="../media/image33.wmf"/><Relationship Id="rId9" Type="http://schemas.openxmlformats.org/officeDocument/2006/relationships/oleObject" Target="../embeddings/oleObject15.bin"/><Relationship Id="rId14" Type="http://schemas.openxmlformats.org/officeDocument/2006/relationships/image" Target="../media/image38.wmf"/><Relationship Id="rId2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13" Type="http://schemas.openxmlformats.org/officeDocument/2006/relationships/image" Target="../media/image44.wmf"/><Relationship Id="rId3" Type="http://schemas.openxmlformats.org/officeDocument/2006/relationships/image" Target="../media/image16.jpeg"/><Relationship Id="rId7" Type="http://schemas.openxmlformats.org/officeDocument/2006/relationships/image" Target="../media/image41.wmf"/><Relationship Id="rId12" Type="http://schemas.openxmlformats.org/officeDocument/2006/relationships/oleObject" Target="../embeddings/oleObject27.bin"/><Relationship Id="rId17" Type="http://schemas.openxmlformats.org/officeDocument/2006/relationships/image" Target="../media/image10.png"/><Relationship Id="rId2" Type="http://schemas.openxmlformats.org/officeDocument/2006/relationships/slideLayout" Target="../slideLayouts/slideLayout5.xml"/><Relationship Id="rId16" Type="http://schemas.openxmlformats.org/officeDocument/2006/relationships/slide" Target="slide1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4.bin"/><Relationship Id="rId11" Type="http://schemas.openxmlformats.org/officeDocument/2006/relationships/image" Target="../media/image43.wmf"/><Relationship Id="rId5" Type="http://schemas.openxmlformats.org/officeDocument/2006/relationships/image" Target="../media/image40.wmf"/><Relationship Id="rId15" Type="http://schemas.openxmlformats.org/officeDocument/2006/relationships/image" Target="../media/image45.wmf"/><Relationship Id="rId10" Type="http://schemas.openxmlformats.org/officeDocument/2006/relationships/oleObject" Target="../embeddings/oleObject26.bin"/><Relationship Id="rId4" Type="http://schemas.openxmlformats.org/officeDocument/2006/relationships/oleObject" Target="../embeddings/oleObject23.bin"/><Relationship Id="rId9" Type="http://schemas.openxmlformats.org/officeDocument/2006/relationships/image" Target="../media/image42.wmf"/><Relationship Id="rId14" Type="http://schemas.openxmlformats.org/officeDocument/2006/relationships/oleObject" Target="../embeddings/oleObject28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10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5.xml"/><Relationship Id="rId6" Type="http://schemas.openxmlformats.org/officeDocument/2006/relationships/slide" Target="slide1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4067944" cy="424168"/>
            <a:chOff x="0" y="0"/>
            <a:chExt cx="3491880" cy="424168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3491880" cy="4241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" name="矩形 4"/>
            <p:cNvSpPr/>
            <p:nvPr/>
          </p:nvSpPr>
          <p:spPr>
            <a:xfrm flipH="1">
              <a:off x="0" y="66537"/>
              <a:ext cx="2771800" cy="252000"/>
            </a:xfrm>
            <a:prstGeom prst="rect">
              <a:avLst/>
            </a:prstGeom>
            <a:gradFill flip="none" rotWithShape="1">
              <a:gsLst>
                <a:gs pos="40000">
                  <a:schemeClr val="bg1"/>
                </a:gs>
                <a:gs pos="99000">
                  <a:schemeClr val="bg1">
                    <a:alpha val="0"/>
                  </a:schemeClr>
                </a:gs>
                <a:gs pos="77000">
                  <a:schemeClr val="bg1">
                    <a:alpha val="59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0" y="51470"/>
              <a:ext cx="3275856" cy="276999"/>
              <a:chOff x="0" y="51470"/>
              <a:chExt cx="3275856" cy="276999"/>
            </a:xfrm>
          </p:grpSpPr>
          <p:sp>
            <p:nvSpPr>
              <p:cNvPr id="7" name="文本框 22"/>
              <p:cNvSpPr txBox="1"/>
              <p:nvPr/>
            </p:nvSpPr>
            <p:spPr>
              <a:xfrm>
                <a:off x="179512" y="51470"/>
                <a:ext cx="187576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zh-CN" altLang="en-US" sz="1200" dirty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苏教</a:t>
                </a:r>
                <a:r>
                  <a:rPr kumimoji="1" lang="zh-CN" altLang="en-US" sz="1200" dirty="0" smtClean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版  </a:t>
                </a:r>
                <a:r>
                  <a:rPr kumimoji="1" lang="zh-CN" altLang="en-US" sz="1200" dirty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数学  五</a:t>
                </a:r>
                <a:r>
                  <a:rPr kumimoji="1" lang="zh-CN" altLang="en-US" sz="1200" dirty="0" smtClean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年级  </a:t>
                </a:r>
                <a:r>
                  <a:rPr kumimoji="1" lang="zh-CN" altLang="en-US" sz="1200" dirty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下册</a:t>
                </a:r>
              </a:p>
            </p:txBody>
          </p:sp>
          <p:cxnSp>
            <p:nvCxnSpPr>
              <p:cNvPr id="8" name="直线连接符 4"/>
              <p:cNvCxnSpPr/>
              <p:nvPr/>
            </p:nvCxnSpPr>
            <p:spPr>
              <a:xfrm>
                <a:off x="0" y="318537"/>
                <a:ext cx="3275856" cy="0"/>
              </a:xfrm>
              <a:prstGeom prst="line">
                <a:avLst/>
              </a:prstGeom>
              <a:ln w="15875" cmpd="sng">
                <a:gradFill flip="none" rotWithShape="1">
                  <a:gsLst>
                    <a:gs pos="10000">
                      <a:schemeClr val="accent1">
                        <a:lumMod val="0"/>
                        <a:lumOff val="100000"/>
                      </a:schemeClr>
                    </a:gs>
                    <a:gs pos="65000">
                      <a:schemeClr val="accent1">
                        <a:lumMod val="100000"/>
                      </a:schemeClr>
                    </a:gs>
                  </a:gsLst>
                  <a:lin ang="10800000" scaled="0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" name="单圆角矩形 8">
            <a:hlinkClick r:id="rId2" action="ppaction://hlinksldjump"/>
          </p:cNvPr>
          <p:cNvSpPr/>
          <p:nvPr/>
        </p:nvSpPr>
        <p:spPr>
          <a:xfrm>
            <a:off x="5004488" y="3719576"/>
            <a:ext cx="1799760" cy="432048"/>
          </a:xfrm>
          <a:prstGeom prst="round1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单圆角矩形 9">
            <a:hlinkClick r:id="rId3" action="ppaction://hlinksldjump"/>
          </p:cNvPr>
          <p:cNvSpPr/>
          <p:nvPr/>
        </p:nvSpPr>
        <p:spPr>
          <a:xfrm>
            <a:off x="2195736" y="3719576"/>
            <a:ext cx="1799760" cy="432048"/>
          </a:xfrm>
          <a:prstGeom prst="round1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单圆角矩形 10">
            <a:hlinkClick r:id="" action="ppaction://noaction"/>
          </p:cNvPr>
          <p:cNvSpPr/>
          <p:nvPr/>
        </p:nvSpPr>
        <p:spPr>
          <a:xfrm>
            <a:off x="5940152" y="3025309"/>
            <a:ext cx="1799760" cy="432048"/>
          </a:xfrm>
          <a:prstGeom prst="round1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单圆角矩形 11">
            <a:hlinkClick r:id="rId4" action="ppaction://hlinksldjump"/>
          </p:cNvPr>
          <p:cNvSpPr/>
          <p:nvPr/>
        </p:nvSpPr>
        <p:spPr>
          <a:xfrm>
            <a:off x="3564328" y="3025309"/>
            <a:ext cx="1799760" cy="432048"/>
          </a:xfrm>
          <a:prstGeom prst="round1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单圆角矩形 12">
            <a:hlinkClick r:id="rId5" action="ppaction://hlinksldjump"/>
          </p:cNvPr>
          <p:cNvSpPr/>
          <p:nvPr/>
        </p:nvSpPr>
        <p:spPr>
          <a:xfrm>
            <a:off x="1187624" y="3025309"/>
            <a:ext cx="1799760" cy="432048"/>
          </a:xfrm>
          <a:prstGeom prst="round1Rect">
            <a:avLst/>
          </a:prstGeom>
          <a:solidFill>
            <a:srgbClr val="ACBD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0" y="1446800"/>
            <a:ext cx="9144000" cy="900246"/>
          </a:xfrm>
          <a:prstGeom prst="rect">
            <a:avLst/>
          </a:prstGeom>
          <a:noFill/>
          <a:effectLst>
            <a:softEdge rad="0"/>
          </a:effectLst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54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约 分</a:t>
            </a:r>
            <a:endParaRPr lang="zh-CN" altLang="en-US" sz="54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pic>
        <p:nvPicPr>
          <p:cNvPr id="15" name="图片 5"/>
          <p:cNvPicPr>
            <a:picLocks noChangeAspect="1"/>
          </p:cNvPicPr>
          <p:nvPr/>
        </p:nvPicPr>
        <p:blipFill rotWithShape="1">
          <a:blip r:embed="rId6" cstate="email"/>
          <a:srcRect l="35500" r="32250" b="80044"/>
          <a:stretch>
            <a:fillRect/>
          </a:stretch>
        </p:blipFill>
        <p:spPr bwMode="auto">
          <a:xfrm flipH="1">
            <a:off x="1722867" y="4413689"/>
            <a:ext cx="321771" cy="287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圆角矩形 15">
            <a:hlinkClick r:id="rId5" action="ppaction://hlinksldjump"/>
          </p:cNvPr>
          <p:cNvSpPr/>
          <p:nvPr/>
        </p:nvSpPr>
        <p:spPr>
          <a:xfrm>
            <a:off x="1209945" y="2952109"/>
            <a:ext cx="1667986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情境导入</a:t>
            </a:r>
          </a:p>
        </p:txBody>
      </p:sp>
      <p:sp>
        <p:nvSpPr>
          <p:cNvPr id="17" name="圆角矩形 16">
            <a:hlinkClick r:id="rId4" action="ppaction://hlinksldjump"/>
          </p:cNvPr>
          <p:cNvSpPr/>
          <p:nvPr/>
        </p:nvSpPr>
        <p:spPr>
          <a:xfrm>
            <a:off x="3624893" y="2932252"/>
            <a:ext cx="1667986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探究新知</a:t>
            </a:r>
          </a:p>
        </p:txBody>
      </p:sp>
      <p:sp>
        <p:nvSpPr>
          <p:cNvPr id="18" name="圆角矩形 17">
            <a:hlinkClick r:id="rId2" action="ppaction://hlinksldjump"/>
          </p:cNvPr>
          <p:cNvSpPr/>
          <p:nvPr/>
        </p:nvSpPr>
        <p:spPr>
          <a:xfrm>
            <a:off x="2247861" y="3649052"/>
            <a:ext cx="1667986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课堂小结</a:t>
            </a:r>
          </a:p>
        </p:txBody>
      </p:sp>
      <p:sp>
        <p:nvSpPr>
          <p:cNvPr id="19" name="圆角矩形 18">
            <a:hlinkClick r:id="rId7" action="ppaction://hlinksldjump"/>
          </p:cNvPr>
          <p:cNvSpPr/>
          <p:nvPr/>
        </p:nvSpPr>
        <p:spPr>
          <a:xfrm>
            <a:off x="5073757" y="3649052"/>
            <a:ext cx="1667986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课后作业</a:t>
            </a:r>
          </a:p>
        </p:txBody>
      </p:sp>
      <p:sp>
        <p:nvSpPr>
          <p:cNvPr id="20" name="矩形 19"/>
          <p:cNvSpPr/>
          <p:nvPr/>
        </p:nvSpPr>
        <p:spPr>
          <a:xfrm>
            <a:off x="971604" y="598682"/>
            <a:ext cx="3011081" cy="500137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2800" dirty="0" smtClean="0">
                <a:solidFill>
                  <a:srgbClr val="0050AA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分数的意义和性质</a:t>
            </a:r>
            <a:endParaRPr lang="zh-CN" altLang="en-US" sz="2800" dirty="0">
              <a:solidFill>
                <a:srgbClr val="0050AA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1" name="圆角矩形 20">
            <a:hlinkClick r:id="rId8" action="ppaction://hlinksldjump"/>
          </p:cNvPr>
          <p:cNvSpPr/>
          <p:nvPr/>
        </p:nvSpPr>
        <p:spPr>
          <a:xfrm>
            <a:off x="6048388" y="2932252"/>
            <a:ext cx="1667986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课堂练习</a:t>
            </a:r>
          </a:p>
        </p:txBody>
      </p:sp>
      <p:pic>
        <p:nvPicPr>
          <p:cNvPr id="22" name="图片 5"/>
          <p:cNvPicPr>
            <a:picLocks noChangeAspect="1"/>
          </p:cNvPicPr>
          <p:nvPr/>
        </p:nvPicPr>
        <p:blipFill rotWithShape="1">
          <a:blip r:embed="rId6" cstate="email"/>
          <a:srcRect l="35500" r="32250" b="80044"/>
          <a:stretch>
            <a:fillRect/>
          </a:stretch>
        </p:blipFill>
        <p:spPr bwMode="auto">
          <a:xfrm>
            <a:off x="6780551" y="4413689"/>
            <a:ext cx="321771" cy="287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3" name="组合 22"/>
          <p:cNvGrpSpPr/>
          <p:nvPr/>
        </p:nvGrpSpPr>
        <p:grpSpPr>
          <a:xfrm>
            <a:off x="231787" y="519704"/>
            <a:ext cx="654821" cy="683823"/>
            <a:chOff x="1306635" y="1404594"/>
            <a:chExt cx="654821" cy="683823"/>
          </a:xfrm>
        </p:grpSpPr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9" cstate="email"/>
            <a:stretch>
              <a:fillRect/>
            </a:stretch>
          </p:blipFill>
          <p:spPr>
            <a:xfrm>
              <a:off x="1306635" y="1440417"/>
              <a:ext cx="654821" cy="648000"/>
            </a:xfrm>
            <a:prstGeom prst="rect">
              <a:avLst/>
            </a:prstGeom>
          </p:spPr>
        </p:pic>
        <p:sp>
          <p:nvSpPr>
            <p:cNvPr id="25" name="文本框 10"/>
            <p:cNvSpPr txBox="1"/>
            <p:nvPr/>
          </p:nvSpPr>
          <p:spPr>
            <a:xfrm>
              <a:off x="1428700" y="1404594"/>
              <a:ext cx="410690" cy="6309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3500" b="1" dirty="0">
                  <a:solidFill>
                    <a:srgbClr val="0050AA"/>
                  </a:solidFill>
                  <a:latin typeface="宋体" panose="02010600030101010101" pitchFamily="2" charset="-122"/>
                </a:rPr>
                <a:t>4</a:t>
              </a:r>
              <a:endParaRPr kumimoji="1" lang="zh-CN" altLang="en-US" sz="3500" b="1" dirty="0">
                <a:solidFill>
                  <a:srgbClr val="0050AA"/>
                </a:solidFill>
                <a:latin typeface="宋体" panose="02010600030101010101" pitchFamily="2" charset="-122"/>
              </a:endParaRPr>
            </a:p>
          </p:txBody>
        </p:sp>
      </p:grpSp>
      <p:sp>
        <p:nvSpPr>
          <p:cNvPr id="26" name="矩形 25"/>
          <p:cNvSpPr/>
          <p:nvPr/>
        </p:nvSpPr>
        <p:spPr>
          <a:xfrm>
            <a:off x="3134573" y="4353907"/>
            <a:ext cx="277992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AutoShape 2" descr="http://img2.imgtn.bdimg.com/it/u=1049026395,1642732007&amp;fm=26&amp;gp=0.jpg"/>
          <p:cNvSpPr>
            <a:spLocks noChangeAspect="1" noChangeArrowheads="1"/>
          </p:cNvSpPr>
          <p:nvPr/>
        </p:nvSpPr>
        <p:spPr bwMode="auto">
          <a:xfrm>
            <a:off x="23813" y="428625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/>
          <a:p>
            <a:endParaRPr lang="zh-CN" altLang="en-US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49154" name="文本框 19"/>
          <p:cNvSpPr txBox="1">
            <a:spLocks noChangeArrowheads="1"/>
          </p:cNvSpPr>
          <p:nvPr/>
        </p:nvSpPr>
        <p:spPr bwMode="auto">
          <a:xfrm>
            <a:off x="433388" y="280990"/>
            <a:ext cx="1104900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r>
              <a:rPr lang="zh-CN" altLang="en-US" sz="1800" b="1">
                <a:solidFill>
                  <a:schemeClr val="bg1"/>
                </a:solidFill>
                <a:latin typeface="微软雅黑" panose="020B0503020204020204" pitchFamily="34" charset="-122"/>
              </a:rPr>
              <a:t>同步练习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21847" y="1448249"/>
            <a:ext cx="21579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11560" y="483518"/>
            <a:ext cx="68985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5.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连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一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连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7657" name="Picture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85516" y="1419624"/>
            <a:ext cx="5650780" cy="2360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直接连接符 6"/>
          <p:cNvCxnSpPr/>
          <p:nvPr/>
        </p:nvCxnSpPr>
        <p:spPr>
          <a:xfrm>
            <a:off x="3059832" y="2139610"/>
            <a:ext cx="3528392" cy="1080212"/>
          </a:xfrm>
          <a:prstGeom prst="line">
            <a:avLst/>
          </a:prstGeom>
          <a:ln w="19050">
            <a:solidFill>
              <a:srgbClr val="EC20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>
            <a:off x="3851920" y="2139610"/>
            <a:ext cx="864096" cy="1008204"/>
          </a:xfrm>
          <a:prstGeom prst="line">
            <a:avLst/>
          </a:prstGeom>
          <a:ln w="19050">
            <a:solidFill>
              <a:srgbClr val="EC20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 flipH="1">
            <a:off x="3059832" y="2139702"/>
            <a:ext cx="1764196" cy="1160604"/>
          </a:xfrm>
          <a:prstGeom prst="line">
            <a:avLst/>
          </a:prstGeom>
          <a:ln w="19050">
            <a:solidFill>
              <a:srgbClr val="EC20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>
            <a:off x="5652120" y="2139702"/>
            <a:ext cx="0" cy="1008112"/>
          </a:xfrm>
          <a:prstGeom prst="line">
            <a:avLst/>
          </a:prstGeom>
          <a:ln w="19050">
            <a:solidFill>
              <a:srgbClr val="EC20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/>
        </p:nvCxnSpPr>
        <p:spPr>
          <a:xfrm flipH="1">
            <a:off x="2051720" y="1995686"/>
            <a:ext cx="4536504" cy="1160604"/>
          </a:xfrm>
          <a:prstGeom prst="line">
            <a:avLst/>
          </a:prstGeom>
          <a:ln w="19050">
            <a:solidFill>
              <a:srgbClr val="EC20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组合 19"/>
          <p:cNvGrpSpPr/>
          <p:nvPr/>
        </p:nvGrpSpPr>
        <p:grpSpPr>
          <a:xfrm>
            <a:off x="7936163" y="4576043"/>
            <a:ext cx="1105042" cy="370719"/>
            <a:chOff x="7643422" y="4681236"/>
            <a:chExt cx="1105042" cy="370719"/>
          </a:xfrm>
        </p:grpSpPr>
        <p:pic>
          <p:nvPicPr>
            <p:cNvPr id="21" name="图片 20">
              <a:hlinkClick r:id="rId3" action="ppaction://hlinksldjump"/>
            </p:cNvPr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22" name="文本框 26">
              <a:hlinkClick r:id="rId3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AutoShape 2" descr="http://img2.imgtn.bdimg.com/it/u=1049026395,1642732007&amp;fm=26&amp;gp=0.jpg"/>
          <p:cNvSpPr>
            <a:spLocks noChangeAspect="1" noChangeArrowheads="1"/>
          </p:cNvSpPr>
          <p:nvPr/>
        </p:nvSpPr>
        <p:spPr bwMode="auto">
          <a:xfrm>
            <a:off x="23813" y="428625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/>
          <a:p>
            <a:endParaRPr lang="zh-CN" altLang="en-US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55299" name="文本框 19"/>
          <p:cNvSpPr txBox="1">
            <a:spLocks noChangeArrowheads="1"/>
          </p:cNvSpPr>
          <p:nvPr/>
        </p:nvSpPr>
        <p:spPr bwMode="auto">
          <a:xfrm>
            <a:off x="433388" y="280990"/>
            <a:ext cx="1104900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r>
              <a:rPr lang="zh-CN" altLang="en-US" sz="1800" b="1">
                <a:solidFill>
                  <a:schemeClr val="bg1"/>
                </a:solidFill>
                <a:latin typeface="微软雅黑" panose="020B0503020204020204" pitchFamily="34" charset="-122"/>
              </a:rPr>
              <a:t>同步练习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33392" y="428625"/>
            <a:ext cx="74385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6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.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约分。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1723159" y="1059582"/>
            <a:ext cx="4391025" cy="655638"/>
            <a:chOff x="1354464" y="1563283"/>
            <a:chExt cx="4391025" cy="655638"/>
          </a:xfrm>
        </p:grpSpPr>
        <p:grpSp>
          <p:nvGrpSpPr>
            <p:cNvPr id="12" name="组合 11"/>
            <p:cNvGrpSpPr/>
            <p:nvPr/>
          </p:nvGrpSpPr>
          <p:grpSpPr>
            <a:xfrm>
              <a:off x="1354464" y="1590271"/>
              <a:ext cx="2043112" cy="628650"/>
              <a:chOff x="1354464" y="1590271"/>
              <a:chExt cx="2043112" cy="628650"/>
            </a:xfrm>
          </p:grpSpPr>
          <p:grpSp>
            <p:nvGrpSpPr>
              <p:cNvPr id="16" name="组合 15"/>
              <p:cNvGrpSpPr/>
              <p:nvPr/>
            </p:nvGrpSpPr>
            <p:grpSpPr>
              <a:xfrm>
                <a:off x="1354464" y="1590271"/>
                <a:ext cx="1163637" cy="628650"/>
                <a:chOff x="980409" y="2094327"/>
                <a:chExt cx="1163637" cy="628650"/>
              </a:xfrm>
            </p:grpSpPr>
            <p:graphicFrame>
              <p:nvGraphicFramePr>
                <p:cNvPr id="21" name="对象 20">
                  <a:hlinkClick r:id="" action="ppaction://ole?verb=1"/>
                </p:cNvPr>
                <p:cNvGraphicFramePr>
                  <a:graphicFrameLocks noChangeAspect="1"/>
                </p:cNvGraphicFramePr>
                <p:nvPr/>
              </p:nvGraphicFramePr>
              <p:xfrm>
                <a:off x="980409" y="2102264"/>
                <a:ext cx="320675" cy="620713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8775" name="公式" r:id="rId3" imgW="203200" imgH="393700" progId="Equation.3">
                        <p:embed/>
                      </p:oleObj>
                    </mc:Choice>
                    <mc:Fallback>
                      <p:oleObj name="公式" r:id="rId3" imgW="203200" imgH="393700" progId="Equation.3">
                        <p:embed/>
                        <p:pic>
                          <p:nvPicPr>
                            <p:cNvPr id="0" name="Picture 77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4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980409" y="2102264"/>
                              <a:ext cx="320675" cy="620713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22" name="对象 21">
                  <a:hlinkClick r:id="" action="ppaction://ole?verb=1"/>
                </p:cNvPr>
                <p:cNvGraphicFramePr>
                  <a:graphicFrameLocks noChangeAspect="1"/>
                </p:cNvGraphicFramePr>
                <p:nvPr/>
              </p:nvGraphicFramePr>
              <p:xfrm>
                <a:off x="1821784" y="2094327"/>
                <a:ext cx="322262" cy="620712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8776" name="公式" r:id="rId5" imgW="203200" imgH="393700" progId="Equation.3">
                        <p:embed/>
                      </p:oleObj>
                    </mc:Choice>
                    <mc:Fallback>
                      <p:oleObj name="公式" r:id="rId5" imgW="203200" imgH="393700" progId="Equation.3">
                        <p:embed/>
                        <p:pic>
                          <p:nvPicPr>
                            <p:cNvPr id="0" name="Picture 78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6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821784" y="2094327"/>
                              <a:ext cx="322262" cy="620712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graphicFrame>
            <p:nvGraphicFramePr>
              <p:cNvPr id="20" name="对象 19">
                <a:hlinkClick r:id="" action="ppaction://ole?verb=1"/>
              </p:cNvPr>
              <p:cNvGraphicFramePr>
                <a:graphicFrameLocks noChangeAspect="1"/>
              </p:cNvGraphicFramePr>
              <p:nvPr/>
            </p:nvGraphicFramePr>
            <p:xfrm>
              <a:off x="3038801" y="1590271"/>
              <a:ext cx="358775" cy="62071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8777" name="公式" r:id="rId7" imgW="228600" imgH="393700" progId="Equation.3">
                      <p:embed/>
                    </p:oleObj>
                  </mc:Choice>
                  <mc:Fallback>
                    <p:oleObj name="公式" r:id="rId7" imgW="228600" imgH="393700" progId="Equation.3">
                      <p:embed/>
                      <p:pic>
                        <p:nvPicPr>
                          <p:cNvPr id="0" name="Picture 7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038801" y="1590271"/>
                            <a:ext cx="358775" cy="62071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13" name="对象 12">
              <a:hlinkClick r:id="" action="ppaction://ole?verb=1"/>
            </p:cNvPr>
            <p:cNvGraphicFramePr>
              <a:graphicFrameLocks noChangeAspect="1"/>
            </p:cNvGraphicFramePr>
            <p:nvPr/>
          </p:nvGraphicFramePr>
          <p:xfrm>
            <a:off x="3881764" y="1563283"/>
            <a:ext cx="341312" cy="6207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778" name="公式" r:id="rId9" imgW="215900" imgH="393065" progId="Equation.3">
                    <p:embed/>
                  </p:oleObj>
                </mc:Choice>
                <mc:Fallback>
                  <p:oleObj name="公式" r:id="rId9" imgW="215900" imgH="393065" progId="Equation.3">
                    <p:embed/>
                    <p:pic>
                      <p:nvPicPr>
                        <p:cNvPr id="0" name="Picture 8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81764" y="1563283"/>
                          <a:ext cx="341312" cy="6207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对象 13">
              <a:hlinkClick r:id="" action="ppaction://ole?verb=1"/>
            </p:cNvPr>
            <p:cNvGraphicFramePr>
              <a:graphicFrameLocks noChangeAspect="1"/>
            </p:cNvGraphicFramePr>
            <p:nvPr/>
          </p:nvGraphicFramePr>
          <p:xfrm>
            <a:off x="4664401" y="1563283"/>
            <a:ext cx="361950" cy="6207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779" name="公式" r:id="rId11" imgW="228600" imgH="393700" progId="Equation.3">
                    <p:embed/>
                  </p:oleObj>
                </mc:Choice>
                <mc:Fallback>
                  <p:oleObj name="公式" r:id="rId11" imgW="228600" imgH="393700" progId="Equation.3">
                    <p:embed/>
                    <p:pic>
                      <p:nvPicPr>
                        <p:cNvPr id="0" name="Picture 8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64401" y="1563283"/>
                          <a:ext cx="361950" cy="6207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" name="对象 14">
              <a:hlinkClick r:id="" action="ppaction://ole?verb=1"/>
            </p:cNvPr>
            <p:cNvGraphicFramePr>
              <a:graphicFrameLocks noChangeAspect="1"/>
            </p:cNvGraphicFramePr>
            <p:nvPr/>
          </p:nvGraphicFramePr>
          <p:xfrm>
            <a:off x="5383539" y="1563283"/>
            <a:ext cx="361950" cy="6207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780" name="公式" r:id="rId13" imgW="228600" imgH="393700" progId="Equation.3">
                    <p:embed/>
                  </p:oleObj>
                </mc:Choice>
                <mc:Fallback>
                  <p:oleObj name="公式" r:id="rId13" imgW="228600" imgH="393700" progId="Equation.3">
                    <p:embed/>
                    <p:pic>
                      <p:nvPicPr>
                        <p:cNvPr id="0" name="Picture 8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83539" y="1563283"/>
                          <a:ext cx="361950" cy="6207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28718" name="Picture 46"/>
          <p:cNvPicPr>
            <a:picLocks noChangeAspect="1" noChangeArrowheads="1"/>
          </p:cNvPicPr>
          <p:nvPr/>
        </p:nvPicPr>
        <p:blipFill rotWithShape="1">
          <a:blip r:embed="rId15" cstate="email"/>
          <a:srcRect/>
          <a:stretch>
            <a:fillRect/>
          </a:stretch>
        </p:blipFill>
        <p:spPr bwMode="auto">
          <a:xfrm>
            <a:off x="1021458" y="2139704"/>
            <a:ext cx="1812178" cy="965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46"/>
          <p:cNvPicPr>
            <a:picLocks noChangeAspect="1" noChangeArrowheads="1"/>
          </p:cNvPicPr>
          <p:nvPr/>
        </p:nvPicPr>
        <p:blipFill rotWithShape="1">
          <a:blip r:embed="rId16" cstate="email"/>
          <a:srcRect/>
          <a:stretch>
            <a:fillRect/>
          </a:stretch>
        </p:blipFill>
        <p:spPr bwMode="auto">
          <a:xfrm>
            <a:off x="3119862" y="2126777"/>
            <a:ext cx="1812178" cy="949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46"/>
          <p:cNvPicPr>
            <a:picLocks noChangeAspect="1" noChangeArrowheads="1"/>
          </p:cNvPicPr>
          <p:nvPr/>
        </p:nvPicPr>
        <p:blipFill rotWithShape="1">
          <a:blip r:embed="rId17" cstate="email"/>
          <a:srcRect/>
          <a:stretch>
            <a:fillRect/>
          </a:stretch>
        </p:blipFill>
        <p:spPr bwMode="auto">
          <a:xfrm>
            <a:off x="5208094" y="2067696"/>
            <a:ext cx="1812178" cy="966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46"/>
          <p:cNvPicPr>
            <a:picLocks noChangeAspect="1" noChangeArrowheads="1"/>
          </p:cNvPicPr>
          <p:nvPr/>
        </p:nvPicPr>
        <p:blipFill rotWithShape="1">
          <a:blip r:embed="rId18" cstate="email"/>
          <a:srcRect/>
          <a:stretch>
            <a:fillRect/>
          </a:stretch>
        </p:blipFill>
        <p:spPr bwMode="auto">
          <a:xfrm>
            <a:off x="1115620" y="3334705"/>
            <a:ext cx="1974273" cy="965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46"/>
          <p:cNvPicPr>
            <a:picLocks noChangeAspect="1" noChangeArrowheads="1"/>
          </p:cNvPicPr>
          <p:nvPr/>
        </p:nvPicPr>
        <p:blipFill rotWithShape="1">
          <a:blip r:embed="rId19" cstate="email"/>
          <a:srcRect/>
          <a:stretch>
            <a:fillRect/>
          </a:stretch>
        </p:blipFill>
        <p:spPr bwMode="auto">
          <a:xfrm>
            <a:off x="3245803" y="3363840"/>
            <a:ext cx="1974273" cy="963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46"/>
          <p:cNvPicPr>
            <a:picLocks noChangeAspect="1" noChangeArrowheads="1"/>
          </p:cNvPicPr>
          <p:nvPr/>
        </p:nvPicPr>
        <p:blipFill rotWithShape="1">
          <a:blip r:embed="rId20" cstate="email"/>
          <a:srcRect/>
          <a:stretch>
            <a:fillRect/>
          </a:stretch>
        </p:blipFill>
        <p:spPr bwMode="auto">
          <a:xfrm>
            <a:off x="5334035" y="3291832"/>
            <a:ext cx="1974273" cy="955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0" name="组合 29"/>
          <p:cNvGrpSpPr/>
          <p:nvPr/>
        </p:nvGrpSpPr>
        <p:grpSpPr>
          <a:xfrm>
            <a:off x="7936163" y="4576043"/>
            <a:ext cx="1105042" cy="370719"/>
            <a:chOff x="7643422" y="4681236"/>
            <a:chExt cx="1105042" cy="370719"/>
          </a:xfrm>
        </p:grpSpPr>
        <p:pic>
          <p:nvPicPr>
            <p:cNvPr id="31" name="图片 30">
              <a:hlinkClick r:id="rId21" action="ppaction://hlinksldjump"/>
            </p:cNvPr>
            <p:cNvPicPr>
              <a:picLocks noChangeAspect="1"/>
            </p:cNvPicPr>
            <p:nvPr/>
          </p:nvPicPr>
          <p:blipFill>
            <a:blip r:embed="rId22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32" name="文本框 26">
              <a:hlinkClick r:id="rId21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83572" y="1751774"/>
            <a:ext cx="7500895" cy="2620176"/>
          </a:xfrm>
          <a:prstGeom prst="rect">
            <a:avLst/>
          </a:prstGeom>
        </p:spPr>
      </p:pic>
      <p:sp>
        <p:nvSpPr>
          <p:cNvPr id="19" name="矩形 18"/>
          <p:cNvSpPr>
            <a:spLocks noChangeArrowheads="1"/>
          </p:cNvSpPr>
          <p:nvPr/>
        </p:nvSpPr>
        <p:spPr bwMode="auto">
          <a:xfrm>
            <a:off x="1115620" y="1989152"/>
            <a:ext cx="6318407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我学会了根据分数的基本性质约分。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15616" y="3324931"/>
            <a:ext cx="6840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分子、分母只有公因数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，像这样的分数叫作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最简分数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。约分时，通常要约成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最简分数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15616" y="2451543"/>
            <a:ext cx="67687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把一个分数化成同它相等，但分子，分母都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比较</a:t>
            </a:r>
            <a:endParaRPr lang="en-US" altLang="zh-CN" sz="24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小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的分数，叫作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约分。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2193" y="492071"/>
            <a:ext cx="366860" cy="456339"/>
          </a:xfrm>
          <a:prstGeom prst="rect">
            <a:avLst/>
          </a:prstGeom>
        </p:spPr>
      </p:pic>
      <p:sp>
        <p:nvSpPr>
          <p:cNvPr id="18" name="文本框 14"/>
          <p:cNvSpPr txBox="1"/>
          <p:nvPr/>
        </p:nvSpPr>
        <p:spPr>
          <a:xfrm>
            <a:off x="611560" y="411510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课堂小结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783817" y="1059584"/>
            <a:ext cx="5187959" cy="500137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zh-CN" sz="2800" b="1" dirty="0">
                <a:latin typeface="+mn-ea"/>
              </a:rPr>
              <a:t>这节课你们都学会了哪些知识？</a:t>
            </a:r>
            <a:endParaRPr lang="zh-CN" altLang="en-US" sz="2800" b="1" dirty="0">
              <a:latin typeface="+mn-ea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7936163" y="4576043"/>
            <a:ext cx="1105042" cy="370719"/>
            <a:chOff x="7643422" y="4681236"/>
            <a:chExt cx="1105042" cy="370719"/>
          </a:xfrm>
        </p:grpSpPr>
        <p:pic>
          <p:nvPicPr>
            <p:cNvPr id="22" name="图片 21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23" name="文本框 26">
              <a:hlinkClick r:id="rId4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7" grpId="0"/>
      <p:bldP spid="8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9" name="矩形 4"/>
          <p:cNvSpPr>
            <a:spLocks noChangeArrowheads="1"/>
          </p:cNvSpPr>
          <p:nvPr/>
        </p:nvSpPr>
        <p:spPr bwMode="auto">
          <a:xfrm>
            <a:off x="3490913" y="2076451"/>
            <a:ext cx="3097212" cy="715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补充</a:t>
            </a:r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习题对应练习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763692" y="1059582"/>
            <a:ext cx="5437285" cy="413086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2197" y="494144"/>
            <a:ext cx="366861" cy="456339"/>
          </a:xfrm>
          <a:prstGeom prst="rect">
            <a:avLst/>
          </a:prstGeom>
        </p:spPr>
      </p:pic>
      <p:sp>
        <p:nvSpPr>
          <p:cNvPr id="11" name="文本框 14"/>
          <p:cNvSpPr txBox="1"/>
          <p:nvPr/>
        </p:nvSpPr>
        <p:spPr>
          <a:xfrm>
            <a:off x="611560" y="425882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课后作业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2" name="矩形 4"/>
          <p:cNvSpPr>
            <a:spLocks noChangeArrowheads="1"/>
          </p:cNvSpPr>
          <p:nvPr/>
        </p:nvSpPr>
        <p:spPr bwMode="auto">
          <a:xfrm>
            <a:off x="3563888" y="1779664"/>
            <a:ext cx="1944216" cy="1546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32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补充习题：</a:t>
            </a:r>
            <a:endParaRPr lang="en-US" altLang="zh-CN" sz="3200" b="1" dirty="0" smtClean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32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对应练习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7936163" y="4576043"/>
            <a:ext cx="1105042" cy="370719"/>
            <a:chOff x="7643422" y="4681236"/>
            <a:chExt cx="1105042" cy="370719"/>
          </a:xfrm>
        </p:grpSpPr>
        <p:pic>
          <p:nvPicPr>
            <p:cNvPr id="14" name="图片 13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15" name="文本框 26">
              <a:hlinkClick r:id="rId4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童晓芳\个人专业成长\各类撰稿\20180605路编1-6下册《课件》\课件专用人物图\75.jpg"/>
          <p:cNvPicPr>
            <a:picLocks noChangeAspect="1" noChangeArrowheads="1"/>
          </p:cNvPicPr>
          <p:nvPr/>
        </p:nvPicPr>
        <p:blipFill rotWithShape="1">
          <a:blip r:embed="rId3" cstate="email"/>
          <a:srcRect l="3464" t="4139" r="9238" b="6462"/>
          <a:stretch>
            <a:fillRect/>
          </a:stretch>
        </p:blipFill>
        <p:spPr bwMode="auto">
          <a:xfrm>
            <a:off x="309319" y="1803609"/>
            <a:ext cx="1598389" cy="1311216"/>
          </a:xfrm>
          <a:prstGeom prst="rect">
            <a:avLst/>
          </a:prstGeom>
          <a:noFill/>
        </p:spPr>
      </p:pic>
      <p:pic>
        <p:nvPicPr>
          <p:cNvPr id="18" name="Picture 3" descr="D:\童晓芳\个人专业成长\各类撰稿\20180605路编1-6下册《课件》\课件专用人物图\33.jpg"/>
          <p:cNvPicPr>
            <a:picLocks noChangeAspect="1" noChangeArrowheads="1"/>
          </p:cNvPicPr>
          <p:nvPr/>
        </p:nvPicPr>
        <p:blipFill rotWithShape="1">
          <a:blip r:embed="rId4" cstate="email"/>
          <a:srcRect l="30410" t="9934" r="25162" b="24128"/>
          <a:stretch>
            <a:fillRect/>
          </a:stretch>
        </p:blipFill>
        <p:spPr bwMode="auto">
          <a:xfrm>
            <a:off x="7167473" y="2601338"/>
            <a:ext cx="1007442" cy="1194549"/>
          </a:xfrm>
          <a:prstGeom prst="rect">
            <a:avLst/>
          </a:prstGeom>
          <a:noFill/>
        </p:spPr>
      </p:pic>
      <p:grpSp>
        <p:nvGrpSpPr>
          <p:cNvPr id="3" name="组合 2"/>
          <p:cNvGrpSpPr/>
          <p:nvPr/>
        </p:nvGrpSpPr>
        <p:grpSpPr>
          <a:xfrm>
            <a:off x="1979712" y="1288078"/>
            <a:ext cx="4248472" cy="779618"/>
            <a:chOff x="1979712" y="1288076"/>
            <a:chExt cx="3744416" cy="779618"/>
          </a:xfrm>
          <a:noFill/>
        </p:grpSpPr>
        <p:sp>
          <p:nvSpPr>
            <p:cNvPr id="15" name="圆角矩形标注 14"/>
            <p:cNvSpPr>
              <a:spLocks noChangeArrowheads="1"/>
            </p:cNvSpPr>
            <p:nvPr/>
          </p:nvSpPr>
          <p:spPr bwMode="auto">
            <a:xfrm>
              <a:off x="1979712" y="1288076"/>
              <a:ext cx="3744416" cy="779618"/>
            </a:xfrm>
            <a:prstGeom prst="wedgeRoundRectCallout">
              <a:avLst>
                <a:gd name="adj1" fmla="val -54460"/>
                <a:gd name="adj2" fmla="val -411"/>
                <a:gd name="adj3" fmla="val 16667"/>
              </a:avLst>
            </a:prstGeom>
            <a:grpFill/>
            <a:ln w="25400" algn="ctr">
              <a:solidFill>
                <a:srgbClr val="F9C7C7"/>
              </a:solidFill>
              <a:miter lim="800000"/>
            </a:ln>
          </p:spPr>
          <p:txBody>
            <a:bodyPr anchor="ctr"/>
            <a:lstStyle/>
            <a:p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你能切出圆形蛋糕的    吗？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graphicFrame>
          <p:nvGraphicFramePr>
            <p:cNvPr id="11" name="对象 20">
              <a:hlinkClick r:id="" action="ppaction://ole?verb=1"/>
            </p:cNvPr>
            <p:cNvGraphicFramePr>
              <a:graphicFrameLocks noChangeAspect="1"/>
            </p:cNvGraphicFramePr>
            <p:nvPr/>
          </p:nvGraphicFramePr>
          <p:xfrm>
            <a:off x="4583140" y="1419622"/>
            <a:ext cx="379412" cy="5349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766" name="公式" r:id="rId5" imgW="279400" imgH="393700" progId="Equation.3">
                    <p:embed/>
                  </p:oleObj>
                </mc:Choice>
                <mc:Fallback>
                  <p:oleObj name="公式" r:id="rId5" imgW="279400" imgH="393700" progId="Equation.3">
                    <p:embed/>
                    <p:pic>
                      <p:nvPicPr>
                        <p:cNvPr id="0" name="Picture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83140" y="1419622"/>
                          <a:ext cx="379412" cy="5349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" name="组合 3"/>
          <p:cNvGrpSpPr/>
          <p:nvPr/>
        </p:nvGrpSpPr>
        <p:grpSpPr>
          <a:xfrm>
            <a:off x="3419872" y="2715766"/>
            <a:ext cx="3384376" cy="1080120"/>
            <a:chOff x="3923928" y="2571750"/>
            <a:chExt cx="2880320" cy="1324382"/>
          </a:xfrm>
          <a:noFill/>
        </p:grpSpPr>
        <p:sp>
          <p:nvSpPr>
            <p:cNvPr id="17" name="圆角矩形标注 16"/>
            <p:cNvSpPr>
              <a:spLocks noChangeArrowheads="1"/>
            </p:cNvSpPr>
            <p:nvPr/>
          </p:nvSpPr>
          <p:spPr bwMode="auto">
            <a:xfrm>
              <a:off x="3923928" y="2571750"/>
              <a:ext cx="2880320" cy="1324382"/>
            </a:xfrm>
            <a:prstGeom prst="wedgeRoundRectCallout">
              <a:avLst>
                <a:gd name="adj1" fmla="val 59073"/>
                <a:gd name="adj2" fmla="val -30260"/>
                <a:gd name="adj3" fmla="val 16667"/>
              </a:avLst>
            </a:prstGeom>
            <a:grpFill/>
            <a:ln w="25400" algn="ctr">
              <a:solidFill>
                <a:srgbClr val="F9C7C7"/>
              </a:solidFill>
              <a:miter lim="800000"/>
            </a:ln>
          </p:spPr>
          <p:txBody>
            <a:bodyPr anchor="ctr"/>
            <a:lstStyle/>
            <a:p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根据分数的基本</a:t>
              </a:r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性质，</a:t>
              </a:r>
              <a:endPara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只要切出   就行了。</a:t>
              </a:r>
              <a:endPara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graphicFrame>
          <p:nvGraphicFramePr>
            <p:cNvPr id="12" name="对象 20">
              <a:hlinkClick r:id="" action="ppaction://ole?verb=1"/>
            </p:cNvPr>
            <p:cNvGraphicFramePr>
              <a:graphicFrameLocks noChangeAspect="1"/>
            </p:cNvGraphicFramePr>
            <p:nvPr/>
          </p:nvGraphicFramePr>
          <p:xfrm>
            <a:off x="5149596" y="3185208"/>
            <a:ext cx="206219" cy="5343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767" r:id="rId7" imgW="152400" imgH="393700" progId="Equation.3">
                    <p:embed/>
                  </p:oleObj>
                </mc:Choice>
                <mc:Fallback>
                  <p:oleObj r:id="rId7" imgW="152400" imgH="393700" progId="Equation.3">
                    <p:embed/>
                    <p:pic>
                      <p:nvPicPr>
                        <p:cNvPr id="0" name="Picture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49596" y="3185208"/>
                          <a:ext cx="206219" cy="5343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6" name="文本框 14"/>
          <p:cNvSpPr txBox="1"/>
          <p:nvPr/>
        </p:nvSpPr>
        <p:spPr>
          <a:xfrm>
            <a:off x="611560" y="439395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情境导</a:t>
            </a:r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入</a:t>
            </a: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192082" y="492073"/>
            <a:ext cx="366860" cy="456339"/>
          </a:xfrm>
          <a:prstGeom prst="rect">
            <a:avLst/>
          </a:prstGeom>
        </p:spPr>
      </p:pic>
      <p:grpSp>
        <p:nvGrpSpPr>
          <p:cNvPr id="20" name="组合 19"/>
          <p:cNvGrpSpPr/>
          <p:nvPr/>
        </p:nvGrpSpPr>
        <p:grpSpPr>
          <a:xfrm>
            <a:off x="7936163" y="4576043"/>
            <a:ext cx="1105042" cy="370719"/>
            <a:chOff x="7643422" y="4681236"/>
            <a:chExt cx="1105042" cy="370719"/>
          </a:xfrm>
        </p:grpSpPr>
        <p:pic>
          <p:nvPicPr>
            <p:cNvPr id="21" name="图片 20">
              <a:hlinkClick r:id="rId10" action="ppaction://hlinksldjump"/>
            </p:cNvPr>
            <p:cNvPicPr>
              <a:picLocks noChangeAspect="1"/>
            </p:cNvPicPr>
            <p:nvPr/>
          </p:nvPicPr>
          <p:blipFill>
            <a:blip r:embed="rId11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22" name="文本框 26">
              <a:hlinkClick r:id="rId10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图片 34" descr="1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5580" y="2355727"/>
            <a:ext cx="7696933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2" descr="D:\童晓芳\个人专业成长\各类撰稿\20180605路编1-6下册《课件》\课件专用人物图\40.jpg"/>
          <p:cNvPicPr>
            <a:picLocks noChangeAspect="1" noChangeArrowheads="1"/>
          </p:cNvPicPr>
          <p:nvPr/>
        </p:nvPicPr>
        <p:blipFill rotWithShape="1">
          <a:blip r:embed="rId4" cstate="email"/>
          <a:srcRect l="25388" t="28818" r="23766" b="8410"/>
          <a:stretch>
            <a:fillRect/>
          </a:stretch>
        </p:blipFill>
        <p:spPr bwMode="auto">
          <a:xfrm>
            <a:off x="1172438" y="3751501"/>
            <a:ext cx="702035" cy="692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3" descr="D:\童晓芳\个人专业成长\各类撰稿\20180605路编1-6下册《课件》\课件专用人物图\33.jpg"/>
          <p:cNvPicPr>
            <a:picLocks noChangeAspect="1" noChangeArrowheads="1"/>
          </p:cNvPicPr>
          <p:nvPr/>
        </p:nvPicPr>
        <p:blipFill rotWithShape="1">
          <a:blip r:embed="rId5" cstate="email"/>
          <a:srcRect l="30410" t="9934" r="25162" b="24128"/>
          <a:stretch>
            <a:fillRect/>
          </a:stretch>
        </p:blipFill>
        <p:spPr bwMode="auto">
          <a:xfrm>
            <a:off x="7539116" y="3795886"/>
            <a:ext cx="546563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" descr="D:\童晓芳\个人专业成长\各类撰稿\20180605路编1-6下册《课件》\课件专用人物图\16.jpg"/>
          <p:cNvPicPr>
            <a:picLocks noChangeAspect="1" noChangeArrowheads="1"/>
          </p:cNvPicPr>
          <p:nvPr/>
        </p:nvPicPr>
        <p:blipFill rotWithShape="1">
          <a:blip r:embed="rId6" cstate="email"/>
          <a:srcRect l="13607" t="7226" r="20399" b="15496"/>
          <a:stretch>
            <a:fillRect/>
          </a:stretch>
        </p:blipFill>
        <p:spPr bwMode="auto">
          <a:xfrm>
            <a:off x="3386640" y="3723880"/>
            <a:ext cx="769682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文本框 39942"/>
          <p:cNvSpPr txBox="1">
            <a:spLocks noChangeArrowheads="1"/>
          </p:cNvSpPr>
          <p:nvPr/>
        </p:nvSpPr>
        <p:spPr bwMode="auto">
          <a:xfrm>
            <a:off x="2427793" y="545944"/>
            <a:ext cx="444846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小军有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12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枚邮票，送给小力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6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枚。</a:t>
            </a:r>
          </a:p>
        </p:txBody>
      </p:sp>
      <p:pic>
        <p:nvPicPr>
          <p:cNvPr id="27" name="图片 26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938886" y="1244496"/>
            <a:ext cx="23812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组合 7"/>
          <p:cNvGrpSpPr/>
          <p:nvPr/>
        </p:nvGrpSpPr>
        <p:grpSpPr>
          <a:xfrm>
            <a:off x="5978928" y="2556470"/>
            <a:ext cx="2212082" cy="971550"/>
            <a:chOff x="6084168" y="2700486"/>
            <a:chExt cx="2212082" cy="971550"/>
          </a:xfrm>
        </p:grpSpPr>
        <p:sp>
          <p:nvSpPr>
            <p:cNvPr id="33" name="圆角矩形标注 32"/>
            <p:cNvSpPr>
              <a:spLocks noChangeArrowheads="1"/>
            </p:cNvSpPr>
            <p:nvPr/>
          </p:nvSpPr>
          <p:spPr bwMode="auto">
            <a:xfrm>
              <a:off x="6084168" y="2700486"/>
              <a:ext cx="2212082" cy="919163"/>
            </a:xfrm>
            <a:prstGeom prst="wedgeRoundRectCallout">
              <a:avLst>
                <a:gd name="adj1" fmla="val 36273"/>
                <a:gd name="adj2" fmla="val 74449"/>
                <a:gd name="adj3" fmla="val 16667"/>
              </a:avLst>
            </a:prstGeom>
            <a:gradFill rotWithShape="1">
              <a:gsLst>
                <a:gs pos="0">
                  <a:srgbClr val="BBE0E3"/>
                </a:gs>
                <a:gs pos="100000">
                  <a:srgbClr val="C9E6E9"/>
                </a:gs>
              </a:gsLst>
              <a:lin ang="5400000" scaled="1"/>
            </a:gradFill>
            <a:ln w="9525">
              <a:solidFill>
                <a:srgbClr val="33CCCC"/>
              </a:solidFill>
              <a:miter lim="800000"/>
            </a:ln>
          </p:spPr>
          <p:txBody>
            <a:bodyPr/>
            <a:lstStyle/>
            <a:p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也可以看成是送给小力  。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graphicFrame>
          <p:nvGraphicFramePr>
            <p:cNvPr id="40" name="对象 39">
              <a:hlinkClick r:id="" action="ppaction://ole?verb=1"/>
            </p:cNvPr>
            <p:cNvGraphicFramePr>
              <a:graphicFrameLocks noChangeAspect="1"/>
            </p:cNvGraphicFramePr>
            <p:nvPr/>
          </p:nvGraphicFramePr>
          <p:xfrm>
            <a:off x="7452320" y="3138636"/>
            <a:ext cx="207963" cy="533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70" r:id="rId8" imgW="152400" imgH="393700" progId="Equation.3">
                    <p:embed/>
                  </p:oleObj>
                </mc:Choice>
                <mc:Fallback>
                  <p:oleObj r:id="rId8" imgW="152400" imgH="393700" progId="Equation.3">
                    <p:embed/>
                    <p:pic>
                      <p:nvPicPr>
                        <p:cNvPr id="0" name="Picture 3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52320" y="3138636"/>
                          <a:ext cx="207963" cy="533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4" name="圆角矩形标注 43"/>
          <p:cNvSpPr/>
          <p:nvPr/>
        </p:nvSpPr>
        <p:spPr>
          <a:xfrm>
            <a:off x="3496488" y="1172375"/>
            <a:ext cx="1964608" cy="706644"/>
          </a:xfrm>
          <a:prstGeom prst="wedgeRoundRectCallout">
            <a:avLst>
              <a:gd name="adj1" fmla="val -59558"/>
              <a:gd name="adj2" fmla="val -5389"/>
              <a:gd name="adj3" fmla="val 16667"/>
            </a:avLst>
          </a:prstGeom>
          <a:pattFill prst="pct5">
            <a:fgClr>
              <a:schemeClr val="bg1"/>
            </a:fgClr>
            <a:bgClr>
              <a:schemeClr val="bg1"/>
            </a:bgClr>
          </a:patt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fontAlgn="auto"/>
            <a:r>
              <a:rPr lang="zh-CN" altLang="en-US" sz="2400" b="1" noProof="1" smtClean="0">
                <a:latin typeface="楷体" panose="02010609060101010101" pitchFamily="49" charset="-122"/>
                <a:ea typeface="楷体" panose="02010609060101010101" pitchFamily="49" charset="-122"/>
              </a:rPr>
              <a:t>送给小力几分之几？</a:t>
            </a:r>
            <a:endParaRPr lang="zh-CN" altLang="en-US" sz="2400" b="1" noProof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154392" y="2556472"/>
            <a:ext cx="1936750" cy="1020763"/>
            <a:chOff x="1259632" y="2700486"/>
            <a:chExt cx="1936750" cy="1020763"/>
          </a:xfrm>
        </p:grpSpPr>
        <p:sp>
          <p:nvSpPr>
            <p:cNvPr id="31" name="AutoShape 34"/>
            <p:cNvSpPr>
              <a:spLocks noChangeArrowheads="1"/>
            </p:cNvSpPr>
            <p:nvPr/>
          </p:nvSpPr>
          <p:spPr bwMode="auto">
            <a:xfrm flipH="1">
              <a:off x="1259632" y="2700486"/>
              <a:ext cx="1936750" cy="1020763"/>
            </a:xfrm>
            <a:prstGeom prst="wedgeRoundRectCallout">
              <a:avLst>
                <a:gd name="adj1" fmla="val -3667"/>
                <a:gd name="adj2" fmla="val 61954"/>
                <a:gd name="adj3" fmla="val 16667"/>
              </a:avLst>
            </a:prstGeom>
            <a:gradFill rotWithShape="1">
              <a:gsLst>
                <a:gs pos="0">
                  <a:srgbClr val="558ED5"/>
                </a:gs>
                <a:gs pos="100000">
                  <a:srgbClr val="DDBBFF">
                    <a:alpha val="21001"/>
                  </a:srgbClr>
                </a:gs>
              </a:gsLst>
              <a:lin ang="5400000" scaled="1"/>
            </a:gradFill>
            <a:ln w="12700">
              <a:solidFill>
                <a:srgbClr val="DCC5ED"/>
              </a:solidFill>
              <a:miter lim="800000"/>
            </a:ln>
          </p:spPr>
          <p:txBody>
            <a:bodyPr/>
            <a:lstStyle/>
            <a:p>
              <a:r>
                <a:rPr lang="en-US" altLang="zh-CN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6÷12=   </a:t>
              </a:r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，</a:t>
              </a:r>
              <a:endPara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送给小力  。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graphicFrame>
          <p:nvGraphicFramePr>
            <p:cNvPr id="3" name="对象 2">
              <a:hlinkClick r:id="" action="ppaction://ole?verb=1"/>
            </p:cNvPr>
            <p:cNvGraphicFramePr>
              <a:graphicFrameLocks noChangeAspect="1"/>
            </p:cNvGraphicFramePr>
            <p:nvPr/>
          </p:nvGraphicFramePr>
          <p:xfrm>
            <a:off x="2411760" y="2715766"/>
            <a:ext cx="311150" cy="533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71" r:id="rId10" imgW="228600" imgH="393700" progId="Equation.3">
                    <p:embed/>
                  </p:oleObj>
                </mc:Choice>
                <mc:Fallback>
                  <p:oleObj r:id="rId10" imgW="228600" imgH="393700" progId="Equation.3">
                    <p:embed/>
                    <p:pic>
                      <p:nvPicPr>
                        <p:cNvPr id="0" name="Picture 3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11760" y="2715766"/>
                          <a:ext cx="311150" cy="533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" name="对象 3">
              <a:hlinkClick r:id="" action="ppaction://ole?verb=1"/>
            </p:cNvPr>
            <p:cNvGraphicFramePr>
              <a:graphicFrameLocks noChangeAspect="1"/>
            </p:cNvGraphicFramePr>
            <p:nvPr/>
          </p:nvGraphicFramePr>
          <p:xfrm>
            <a:off x="2627784" y="3118470"/>
            <a:ext cx="311150" cy="533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72" r:id="rId12" imgW="228600" imgH="393700" progId="Equation.3">
                    <p:embed/>
                  </p:oleObj>
                </mc:Choice>
                <mc:Fallback>
                  <p:oleObj r:id="rId12" imgW="228600" imgH="393700" progId="Equation.3">
                    <p:embed/>
                    <p:pic>
                      <p:nvPicPr>
                        <p:cNvPr id="0" name="Picture 3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27784" y="3118470"/>
                          <a:ext cx="311150" cy="533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" name="组合 6"/>
          <p:cNvGrpSpPr/>
          <p:nvPr/>
        </p:nvGrpSpPr>
        <p:grpSpPr>
          <a:xfrm>
            <a:off x="3250430" y="2556472"/>
            <a:ext cx="2520280" cy="1020763"/>
            <a:chOff x="3347864" y="2703115"/>
            <a:chExt cx="2520280" cy="1020763"/>
          </a:xfrm>
        </p:grpSpPr>
        <p:sp>
          <p:nvSpPr>
            <p:cNvPr id="56" name="AutoShape 34"/>
            <p:cNvSpPr>
              <a:spLocks noChangeArrowheads="1"/>
            </p:cNvSpPr>
            <p:nvPr/>
          </p:nvSpPr>
          <p:spPr bwMode="auto">
            <a:xfrm flipH="1">
              <a:off x="3347864" y="2703115"/>
              <a:ext cx="2520280" cy="1020763"/>
            </a:xfrm>
            <a:prstGeom prst="wedgeRoundRectCallout">
              <a:avLst>
                <a:gd name="adj1" fmla="val -3667"/>
                <a:gd name="adj2" fmla="val 61954"/>
                <a:gd name="adj3" fmla="val 16667"/>
              </a:avLst>
            </a:prstGeom>
            <a:solidFill>
              <a:schemeClr val="accent6">
                <a:lumMod val="40000"/>
                <a:lumOff val="60000"/>
              </a:schemeClr>
            </a:solidFill>
            <a:ln w="12700">
              <a:solidFill>
                <a:srgbClr val="DCC5ED"/>
              </a:solidFill>
              <a:miter lim="800000"/>
            </a:ln>
          </p:spPr>
          <p:txBody>
            <a:bodyPr/>
            <a:lstStyle/>
            <a:p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从图中可以看出，</a:t>
              </a:r>
              <a:endPara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送给小力  。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graphicFrame>
          <p:nvGraphicFramePr>
            <p:cNvPr id="5" name="对象 4">
              <a:hlinkClick r:id="" action="ppaction://ole?verb=1"/>
            </p:cNvPr>
            <p:cNvGraphicFramePr>
              <a:graphicFrameLocks noChangeAspect="1"/>
            </p:cNvGraphicFramePr>
            <p:nvPr/>
          </p:nvGraphicFramePr>
          <p:xfrm>
            <a:off x="4788024" y="3117850"/>
            <a:ext cx="207962" cy="533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73" name="公式" r:id="rId13" imgW="152400" imgH="393700" progId="Equation.3">
                    <p:embed/>
                  </p:oleObj>
                </mc:Choice>
                <mc:Fallback>
                  <p:oleObj name="公式" r:id="rId13" imgW="152400" imgH="393700" progId="Equation.3">
                    <p:embed/>
                    <p:pic>
                      <p:nvPicPr>
                        <p:cNvPr id="0" name="Picture 3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88024" y="3117850"/>
                          <a:ext cx="207962" cy="533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28" name="图片 27"/>
          <p:cNvPicPr>
            <a:picLocks noChangeAspect="1"/>
          </p:cNvPicPr>
          <p:nvPr/>
        </p:nvPicPr>
        <p:blipFill>
          <a:blip r:embed="rId15" cstate="email"/>
          <a:stretch>
            <a:fillRect/>
          </a:stretch>
        </p:blipFill>
        <p:spPr>
          <a:xfrm>
            <a:off x="192083" y="479078"/>
            <a:ext cx="366860" cy="456339"/>
          </a:xfrm>
          <a:prstGeom prst="rect">
            <a:avLst/>
          </a:prstGeom>
        </p:spPr>
      </p:pic>
      <p:sp>
        <p:nvSpPr>
          <p:cNvPr id="29" name="文本框 14"/>
          <p:cNvSpPr txBox="1"/>
          <p:nvPr/>
        </p:nvSpPr>
        <p:spPr>
          <a:xfrm>
            <a:off x="611560" y="439395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探究新知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683572" y="1003145"/>
            <a:ext cx="1166673" cy="1064551"/>
            <a:chOff x="670145" y="1457273"/>
            <a:chExt cx="1555361" cy="1419401"/>
          </a:xfrm>
        </p:grpSpPr>
        <p:pic>
          <p:nvPicPr>
            <p:cNvPr id="32" name="图片 31" descr="28Z58PICt4r.jpg"/>
            <p:cNvPicPr>
              <a:picLocks noChangeAspect="1" noChangeArrowheads="1"/>
            </p:cNvPicPr>
            <p:nvPr/>
          </p:nvPicPr>
          <p:blipFill>
            <a:blip r:embed="rId16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670145" y="1457273"/>
              <a:ext cx="1555361" cy="13934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" name="矩形 33"/>
            <p:cNvSpPr/>
            <p:nvPr/>
          </p:nvSpPr>
          <p:spPr>
            <a:xfrm>
              <a:off x="861817" y="2322677"/>
              <a:ext cx="1152302" cy="553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100" b="1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例 </a:t>
              </a:r>
              <a:r>
                <a:rPr lang="en-US" altLang="zh-CN" sz="2100" b="1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13</a:t>
              </a:r>
              <a:endParaRPr lang="zh-CN" altLang="en-US" sz="21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pic>
        <p:nvPicPr>
          <p:cNvPr id="35" name="图片 34"/>
          <p:cNvPicPr>
            <a:picLocks noChangeAspect="1"/>
          </p:cNvPicPr>
          <p:nvPr/>
        </p:nvPicPr>
        <p:blipFill>
          <a:blip r:embed="rId17" cstate="email"/>
          <a:stretch>
            <a:fillRect/>
          </a:stretch>
        </p:blipFill>
        <p:spPr>
          <a:xfrm>
            <a:off x="2664232" y="1097641"/>
            <a:ext cx="827649" cy="1186079"/>
          </a:xfrm>
          <a:prstGeom prst="rect">
            <a:avLst/>
          </a:prstGeom>
        </p:spPr>
      </p:pic>
      <p:grpSp>
        <p:nvGrpSpPr>
          <p:cNvPr id="36" name="组合 35"/>
          <p:cNvGrpSpPr/>
          <p:nvPr/>
        </p:nvGrpSpPr>
        <p:grpSpPr>
          <a:xfrm>
            <a:off x="7936163" y="4576043"/>
            <a:ext cx="1105042" cy="370719"/>
            <a:chOff x="7643422" y="4681236"/>
            <a:chExt cx="1105042" cy="370719"/>
          </a:xfrm>
        </p:grpSpPr>
        <p:pic>
          <p:nvPicPr>
            <p:cNvPr id="37" name="图片 36">
              <a:hlinkClick r:id="rId18" action="ppaction://hlinksldjump"/>
            </p:cNvPr>
            <p:cNvPicPr>
              <a:picLocks noChangeAspect="1"/>
            </p:cNvPicPr>
            <p:nvPr/>
          </p:nvPicPr>
          <p:blipFill>
            <a:blip r:embed="rId19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38" name="文本框 26">
              <a:hlinkClick r:id="rId18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Picture 2" descr="D:\童晓芳\个人专业成长\各类撰稿\20180605路编1-6下册《课件》\课件专用人物图\16.jpg"/>
          <p:cNvPicPr>
            <a:picLocks noChangeAspect="1" noChangeArrowheads="1"/>
          </p:cNvPicPr>
          <p:nvPr/>
        </p:nvPicPr>
        <p:blipFill rotWithShape="1">
          <a:blip r:embed="rId3" cstate="email"/>
          <a:srcRect l="13607" t="7226" r="20399" b="15496"/>
          <a:stretch>
            <a:fillRect/>
          </a:stretch>
        </p:blipFill>
        <p:spPr bwMode="auto">
          <a:xfrm>
            <a:off x="7155139" y="3398393"/>
            <a:ext cx="1059502" cy="991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图片 7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298579" y="1057424"/>
            <a:ext cx="45958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" name="文本框 25"/>
          <p:cNvSpPr txBox="1">
            <a:spLocks noChangeArrowheads="1"/>
          </p:cNvSpPr>
          <p:nvPr/>
        </p:nvSpPr>
        <p:spPr bwMode="auto">
          <a:xfrm>
            <a:off x="2681288" y="987576"/>
            <a:ext cx="3401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</a:p>
        </p:txBody>
      </p:sp>
      <p:sp>
        <p:nvSpPr>
          <p:cNvPr id="77" name="文本框 26"/>
          <p:cNvSpPr txBox="1">
            <a:spLocks noChangeArrowheads="1"/>
          </p:cNvSpPr>
          <p:nvPr/>
        </p:nvSpPr>
        <p:spPr bwMode="auto">
          <a:xfrm>
            <a:off x="2681288" y="1349526"/>
            <a:ext cx="3401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</a:p>
        </p:txBody>
      </p:sp>
      <p:sp>
        <p:nvSpPr>
          <p:cNvPr id="78" name="文本框 27"/>
          <p:cNvSpPr txBox="1">
            <a:spLocks noChangeArrowheads="1"/>
          </p:cNvSpPr>
          <p:nvPr/>
        </p:nvSpPr>
        <p:spPr bwMode="auto">
          <a:xfrm>
            <a:off x="4657725" y="1349526"/>
            <a:ext cx="3401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</a:p>
        </p:txBody>
      </p:sp>
      <p:sp>
        <p:nvSpPr>
          <p:cNvPr id="79" name="文本框 28"/>
          <p:cNvSpPr txBox="1">
            <a:spLocks noChangeArrowheads="1"/>
          </p:cNvSpPr>
          <p:nvPr/>
        </p:nvSpPr>
        <p:spPr bwMode="auto">
          <a:xfrm>
            <a:off x="4657725" y="987576"/>
            <a:ext cx="3401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</a:p>
        </p:txBody>
      </p:sp>
      <p:sp>
        <p:nvSpPr>
          <p:cNvPr id="82" name="文本框 4"/>
          <p:cNvSpPr txBox="1">
            <a:spLocks noChangeArrowheads="1"/>
          </p:cNvSpPr>
          <p:nvPr/>
        </p:nvSpPr>
        <p:spPr bwMode="auto">
          <a:xfrm>
            <a:off x="648427" y="1811191"/>
            <a:ext cx="779548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940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像这样，把一个分数化成同它相等，但分子，分母都比较小的分数，叫作</a:t>
            </a:r>
            <a:r>
              <a:rPr lang="zh-CN" altLang="en-US" sz="2400" b="1" dirty="0">
                <a:solidFill>
                  <a:srgbClr val="FF55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约分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  <p:sp>
        <p:nvSpPr>
          <p:cNvPr id="83" name="文本框 5"/>
          <p:cNvSpPr txBox="1">
            <a:spLocks noChangeArrowheads="1"/>
          </p:cNvSpPr>
          <p:nvPr/>
        </p:nvSpPr>
        <p:spPr bwMode="auto">
          <a:xfrm>
            <a:off x="683572" y="2686151"/>
            <a:ext cx="51347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约分时，可以写成下面这样的形式：</a:t>
            </a:r>
          </a:p>
        </p:txBody>
      </p:sp>
      <p:pic>
        <p:nvPicPr>
          <p:cNvPr id="84" name="图片 8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27588" y="3830441"/>
            <a:ext cx="804863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5" name="文本框 7"/>
          <p:cNvSpPr txBox="1">
            <a:spLocks noChangeArrowheads="1"/>
          </p:cNvSpPr>
          <p:nvPr/>
        </p:nvSpPr>
        <p:spPr bwMode="auto">
          <a:xfrm>
            <a:off x="1270497" y="3435846"/>
            <a:ext cx="304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</a:p>
        </p:txBody>
      </p:sp>
      <p:cxnSp>
        <p:nvCxnSpPr>
          <p:cNvPr id="86" name="直接连接符 85"/>
          <p:cNvCxnSpPr/>
          <p:nvPr/>
        </p:nvCxnSpPr>
        <p:spPr>
          <a:xfrm>
            <a:off x="1359397" y="3847902"/>
            <a:ext cx="215900" cy="14446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接连接符 86"/>
          <p:cNvCxnSpPr/>
          <p:nvPr/>
        </p:nvCxnSpPr>
        <p:spPr>
          <a:xfrm>
            <a:off x="1337172" y="4101902"/>
            <a:ext cx="215900" cy="14446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文本框 12"/>
          <p:cNvSpPr txBox="1">
            <a:spLocks noChangeArrowheads="1"/>
          </p:cNvSpPr>
          <p:nvPr/>
        </p:nvSpPr>
        <p:spPr bwMode="auto">
          <a:xfrm>
            <a:off x="1270497" y="4168577"/>
            <a:ext cx="304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en-US" sz="2000" b="1">
                <a:latin typeface="楷体" panose="02010609060101010101" pitchFamily="49" charset="-122"/>
                <a:ea typeface="楷体" panose="02010609060101010101" pitchFamily="49" charset="-122"/>
              </a:rPr>
              <a:t>6</a:t>
            </a:r>
          </a:p>
        </p:txBody>
      </p:sp>
      <p:sp>
        <p:nvSpPr>
          <p:cNvPr id="89" name="文本框 13"/>
          <p:cNvSpPr txBox="1">
            <a:spLocks noChangeArrowheads="1"/>
          </p:cNvSpPr>
          <p:nvPr/>
        </p:nvSpPr>
        <p:spPr bwMode="auto">
          <a:xfrm>
            <a:off x="1270497" y="3219822"/>
            <a:ext cx="304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</a:p>
        </p:txBody>
      </p:sp>
      <p:cxnSp>
        <p:nvCxnSpPr>
          <p:cNvPr id="90" name="直接连接符 89"/>
          <p:cNvCxnSpPr/>
          <p:nvPr/>
        </p:nvCxnSpPr>
        <p:spPr>
          <a:xfrm>
            <a:off x="1337172" y="3658991"/>
            <a:ext cx="215900" cy="14446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接连接符 90"/>
          <p:cNvCxnSpPr/>
          <p:nvPr/>
        </p:nvCxnSpPr>
        <p:spPr>
          <a:xfrm>
            <a:off x="1359397" y="4278116"/>
            <a:ext cx="215900" cy="14446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" name="图片 91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575301" y="3757416"/>
            <a:ext cx="661987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" name="圆角矩形标注 93"/>
          <p:cNvSpPr>
            <a:spLocks noChangeArrowheads="1"/>
          </p:cNvSpPr>
          <p:nvPr/>
        </p:nvSpPr>
        <p:spPr bwMode="auto">
          <a:xfrm>
            <a:off x="2562731" y="3398393"/>
            <a:ext cx="4422948" cy="899021"/>
          </a:xfrm>
          <a:prstGeom prst="wedgeRoundRectCallout">
            <a:avLst>
              <a:gd name="adj1" fmla="val 53721"/>
              <a:gd name="adj2" fmla="val -15782"/>
              <a:gd name="adj3" fmla="val 16667"/>
            </a:avLst>
          </a:prstGeom>
          <a:noFill/>
          <a:ln w="9525">
            <a:solidFill>
              <a:srgbClr val="33CCCC"/>
            </a:solidFill>
            <a:miter lim="800000"/>
          </a:ln>
        </p:spPr>
        <p:txBody>
          <a:bodyPr/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先分别除以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12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和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6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的公因数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，再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分别除以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6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和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的公因数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  <p:grpSp>
        <p:nvGrpSpPr>
          <p:cNvPr id="18" name="组合 17"/>
          <p:cNvGrpSpPr/>
          <p:nvPr/>
        </p:nvGrpSpPr>
        <p:grpSpPr>
          <a:xfrm>
            <a:off x="539552" y="442703"/>
            <a:ext cx="7145338" cy="533673"/>
            <a:chOff x="1209675" y="957957"/>
            <a:chExt cx="7145338" cy="533673"/>
          </a:xfrm>
        </p:grpSpPr>
        <p:sp>
          <p:nvSpPr>
            <p:cNvPr id="74" name="文本框 15"/>
            <p:cNvSpPr txBox="1">
              <a:spLocks noChangeArrowheads="1"/>
            </p:cNvSpPr>
            <p:nvPr/>
          </p:nvSpPr>
          <p:spPr bwMode="auto">
            <a:xfrm>
              <a:off x="1209675" y="957957"/>
              <a:ext cx="714533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你能联系分数的基本性质，说明   </a:t>
              </a:r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、 和  相等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吗？</a:t>
              </a:r>
            </a:p>
          </p:txBody>
        </p:sp>
        <p:graphicFrame>
          <p:nvGraphicFramePr>
            <p:cNvPr id="15" name="对象 14">
              <a:hlinkClick r:id="" action="ppaction://ole?verb=1"/>
            </p:cNvPr>
            <p:cNvGraphicFramePr>
              <a:graphicFrameLocks noChangeAspect="1"/>
            </p:cNvGraphicFramePr>
            <p:nvPr/>
          </p:nvGraphicFramePr>
          <p:xfrm>
            <a:off x="6228184" y="958230"/>
            <a:ext cx="206375" cy="533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736" name="公式" r:id="rId7" imgW="152400" imgH="393700" progId="Equation.3">
                    <p:embed/>
                  </p:oleObj>
                </mc:Choice>
                <mc:Fallback>
                  <p:oleObj name="公式" r:id="rId7" imgW="152400" imgH="393700" progId="Equation.3">
                    <p:embed/>
                    <p:pic>
                      <p:nvPicPr>
                        <p:cNvPr id="0" name="Picture 1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28184" y="958230"/>
                          <a:ext cx="206375" cy="533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" name="对象 15">
              <a:hlinkClick r:id="" action="ppaction://ole?verb=1"/>
            </p:cNvPr>
            <p:cNvGraphicFramePr>
              <a:graphicFrameLocks noChangeAspect="1"/>
            </p:cNvGraphicFramePr>
            <p:nvPr/>
          </p:nvGraphicFramePr>
          <p:xfrm>
            <a:off x="6804248" y="958230"/>
            <a:ext cx="206375" cy="533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737" name="公式" r:id="rId9" imgW="152400" imgH="393700" progId="Equation.3">
                    <p:embed/>
                  </p:oleObj>
                </mc:Choice>
                <mc:Fallback>
                  <p:oleObj name="公式" r:id="rId9" imgW="152400" imgH="393700" progId="Equation.3">
                    <p:embed/>
                    <p:pic>
                      <p:nvPicPr>
                        <p:cNvPr id="0" name="Picture 12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04248" y="958230"/>
                          <a:ext cx="206375" cy="533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对象 16">
              <a:hlinkClick r:id="" action="ppaction://ole?verb=1"/>
            </p:cNvPr>
            <p:cNvGraphicFramePr>
              <a:graphicFrameLocks noChangeAspect="1"/>
            </p:cNvGraphicFramePr>
            <p:nvPr/>
          </p:nvGraphicFramePr>
          <p:xfrm>
            <a:off x="5665514" y="958230"/>
            <a:ext cx="274638" cy="533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738" name="公式" r:id="rId11" imgW="203200" imgH="393700" progId="Equation.3">
                    <p:embed/>
                  </p:oleObj>
                </mc:Choice>
                <mc:Fallback>
                  <p:oleObj name="公式" r:id="rId11" imgW="203200" imgH="393700" progId="Equation.3">
                    <p:embed/>
                    <p:pic>
                      <p:nvPicPr>
                        <p:cNvPr id="0" name="Picture 12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65514" y="958230"/>
                          <a:ext cx="274638" cy="533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7" name="文本框 30"/>
          <p:cNvSpPr txBox="1">
            <a:spLocks noChangeArrowheads="1"/>
          </p:cNvSpPr>
          <p:nvPr/>
        </p:nvSpPr>
        <p:spPr bwMode="auto">
          <a:xfrm>
            <a:off x="1259632" y="4403888"/>
            <a:ext cx="30321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</a:p>
        </p:txBody>
      </p:sp>
      <p:grpSp>
        <p:nvGrpSpPr>
          <p:cNvPr id="31" name="组合 30"/>
          <p:cNvGrpSpPr/>
          <p:nvPr/>
        </p:nvGrpSpPr>
        <p:grpSpPr>
          <a:xfrm>
            <a:off x="7936163" y="4576043"/>
            <a:ext cx="1105042" cy="370719"/>
            <a:chOff x="7643422" y="4681236"/>
            <a:chExt cx="1105042" cy="370719"/>
          </a:xfrm>
        </p:grpSpPr>
        <p:pic>
          <p:nvPicPr>
            <p:cNvPr id="32" name="图片 31">
              <a:hlinkClick r:id="rId13" action="ppaction://hlinksldjump"/>
            </p:cNvPr>
            <p:cNvPicPr>
              <a:picLocks noChangeAspect="1"/>
            </p:cNvPicPr>
            <p:nvPr/>
          </p:nvPicPr>
          <p:blipFill>
            <a:blip r:embed="rId14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33" name="文本框 26">
              <a:hlinkClick r:id="rId13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  <p:bldP spid="77" grpId="0"/>
      <p:bldP spid="78" grpId="0"/>
      <p:bldP spid="79" grpId="0"/>
      <p:bldP spid="94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圆角矩形标注 30"/>
          <p:cNvSpPr>
            <a:spLocks noChangeArrowheads="1"/>
          </p:cNvSpPr>
          <p:nvPr/>
        </p:nvSpPr>
        <p:spPr bwMode="auto">
          <a:xfrm>
            <a:off x="1595439" y="612874"/>
            <a:ext cx="2400498" cy="1183013"/>
          </a:xfrm>
          <a:prstGeom prst="wedgeRoundRectCallout">
            <a:avLst>
              <a:gd name="adj1" fmla="val -57640"/>
              <a:gd name="adj2" fmla="val 34427"/>
              <a:gd name="adj3" fmla="val 16667"/>
            </a:avLst>
          </a:prstGeom>
          <a:noFill/>
          <a:ln w="12700">
            <a:solidFill>
              <a:srgbClr val="800080"/>
            </a:solidFill>
            <a:miter lim="800000"/>
          </a:ln>
        </p:spPr>
        <p:txBody>
          <a:bodyPr/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也可以分别直接除以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12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和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6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的最大公因数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6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4355976" y="843560"/>
            <a:ext cx="3816424" cy="835025"/>
            <a:chOff x="4211960" y="1160661"/>
            <a:chExt cx="3816424" cy="835025"/>
          </a:xfrm>
        </p:grpSpPr>
        <p:pic>
          <p:nvPicPr>
            <p:cNvPr id="34" name="图片 33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4211960" y="1160661"/>
              <a:ext cx="1384300" cy="835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" name="文本框 37"/>
            <p:cNvSpPr txBox="1">
              <a:spLocks noChangeArrowheads="1"/>
            </p:cNvSpPr>
            <p:nvPr/>
          </p:nvSpPr>
          <p:spPr bwMode="auto">
            <a:xfrm>
              <a:off x="5356548" y="1334220"/>
              <a:ext cx="235032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或者直接写</a:t>
              </a:r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成：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graphicFrame>
          <p:nvGraphicFramePr>
            <p:cNvPr id="36" name="对象 35">
              <a:hlinkClick r:id="" action="ppaction://ole?verb=1"/>
            </p:cNvPr>
            <p:cNvGraphicFramePr>
              <a:graphicFrameLocks noChangeAspect="1"/>
            </p:cNvGraphicFramePr>
            <p:nvPr/>
          </p:nvGraphicFramePr>
          <p:xfrm>
            <a:off x="7401322" y="1340495"/>
            <a:ext cx="627062" cy="5111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454" r:id="rId4" imgW="482600" imgH="393700" progId="Equation.3">
                    <p:embed/>
                  </p:oleObj>
                </mc:Choice>
                <mc:Fallback>
                  <p:oleObj r:id="rId4" imgW="482600" imgH="393700" progId="Equation.3">
                    <p:embed/>
                    <p:pic>
                      <p:nvPicPr>
                        <p:cNvPr id="0" name="Picture 15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01322" y="1340495"/>
                          <a:ext cx="627062" cy="5111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组合 2"/>
          <p:cNvGrpSpPr/>
          <p:nvPr/>
        </p:nvGrpSpPr>
        <p:grpSpPr>
          <a:xfrm>
            <a:off x="1187628" y="2676857"/>
            <a:ext cx="6981511" cy="975013"/>
            <a:chOff x="1277780" y="2499742"/>
            <a:chExt cx="6981511" cy="975013"/>
          </a:xfrm>
        </p:grpSpPr>
        <p:sp>
          <p:nvSpPr>
            <p:cNvPr id="37" name="文本框 39"/>
            <p:cNvSpPr txBox="1">
              <a:spLocks noChangeArrowheads="1"/>
            </p:cNvSpPr>
            <p:nvPr/>
          </p:nvSpPr>
          <p:spPr bwMode="auto">
            <a:xfrm>
              <a:off x="1277780" y="2643758"/>
              <a:ext cx="6981511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      的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分子、分母只有公因数</a:t>
              </a:r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1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，像这样的分数叫作</a:t>
              </a:r>
              <a:r>
                <a:rPr lang="zh-CN" altLang="en-US" sz="2400" b="1" dirty="0">
                  <a:solidFill>
                    <a:srgbClr val="FF5599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最简分数</a:t>
              </a:r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。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约分时，通常要约成最简分数</a:t>
              </a:r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。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graphicFrame>
          <p:nvGraphicFramePr>
            <p:cNvPr id="38" name="对象 37">
              <a:hlinkClick r:id="" action="ppaction://ole?verb=1"/>
            </p:cNvPr>
            <p:cNvGraphicFramePr>
              <a:graphicFrameLocks noChangeAspect="1"/>
            </p:cNvGraphicFramePr>
            <p:nvPr/>
          </p:nvGraphicFramePr>
          <p:xfrm>
            <a:off x="2025042" y="2499742"/>
            <a:ext cx="228600" cy="590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455" r:id="rId6" imgW="152400" imgH="393700" progId="Equation.3">
                    <p:embed/>
                  </p:oleObj>
                </mc:Choice>
                <mc:Fallback>
                  <p:oleObj r:id="rId6" imgW="152400" imgH="393700" progId="Equation.3">
                    <p:embed/>
                    <p:pic>
                      <p:nvPicPr>
                        <p:cNvPr id="0" name="Picture 15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25042" y="2499742"/>
                          <a:ext cx="228600" cy="5905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16" name="图片 15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539552" y="518455"/>
            <a:ext cx="1181558" cy="1693256"/>
          </a:xfrm>
          <a:prstGeom prst="rect">
            <a:avLst/>
          </a:prstGeom>
        </p:spPr>
      </p:pic>
      <p:grpSp>
        <p:nvGrpSpPr>
          <p:cNvPr id="17" name="组合 16"/>
          <p:cNvGrpSpPr/>
          <p:nvPr/>
        </p:nvGrpSpPr>
        <p:grpSpPr>
          <a:xfrm>
            <a:off x="7936163" y="4576043"/>
            <a:ext cx="1105042" cy="370719"/>
            <a:chOff x="7643422" y="4681236"/>
            <a:chExt cx="1105042" cy="370719"/>
          </a:xfrm>
        </p:grpSpPr>
        <p:pic>
          <p:nvPicPr>
            <p:cNvPr id="18" name="图片 17">
              <a:hlinkClick r:id="rId9" action="ppaction://hlinksldjump"/>
            </p:cNvPr>
            <p:cNvPicPr>
              <a:picLocks noChangeAspect="1"/>
            </p:cNvPicPr>
            <p:nvPr/>
          </p:nvPicPr>
          <p:blipFill>
            <a:blip r:embed="rId10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19" name="文本框 26">
              <a:hlinkClick r:id="rId9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 descr="D:\童晓芳\个人专业成长\各类撰稿\20180605路编1-6下册《课件》\课件专用人物图\16.jpg"/>
          <p:cNvPicPr>
            <a:picLocks noChangeAspect="1" noChangeArrowheads="1"/>
          </p:cNvPicPr>
          <p:nvPr/>
        </p:nvPicPr>
        <p:blipFill rotWithShape="1">
          <a:blip r:embed="rId2" cstate="email"/>
          <a:srcRect l="13607" t="7226" r="20399" b="15496"/>
          <a:stretch>
            <a:fillRect/>
          </a:stretch>
        </p:blipFill>
        <p:spPr bwMode="auto">
          <a:xfrm>
            <a:off x="7574835" y="2787728"/>
            <a:ext cx="1077654" cy="1008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圆角矩形标注 11"/>
          <p:cNvSpPr/>
          <p:nvPr/>
        </p:nvSpPr>
        <p:spPr>
          <a:xfrm>
            <a:off x="1146694" y="2715768"/>
            <a:ext cx="2487059" cy="576064"/>
          </a:xfrm>
          <a:prstGeom prst="wedgeRoundRectCallout">
            <a:avLst>
              <a:gd name="adj1" fmla="val -60886"/>
              <a:gd name="adj2" fmla="val -13933"/>
              <a:gd name="adj3" fmla="val 16667"/>
            </a:avLst>
          </a:prstGeom>
          <a:pattFill prst="pct5">
            <a:fgClr>
              <a:schemeClr val="bg1"/>
            </a:fgClr>
            <a:bgClr>
              <a:schemeClr val="bg1"/>
            </a:bgClr>
          </a:patt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你是怎么写的？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" name="圆角矩形标注 12"/>
          <p:cNvSpPr/>
          <p:nvPr/>
        </p:nvSpPr>
        <p:spPr>
          <a:xfrm>
            <a:off x="3944887" y="2498672"/>
            <a:ext cx="3456384" cy="1263164"/>
          </a:xfrm>
          <a:prstGeom prst="wedgeRoundRectCallout">
            <a:avLst>
              <a:gd name="adj1" fmla="val 60912"/>
              <a:gd name="adj2" fmla="val 16366"/>
              <a:gd name="adj3" fmla="val 16667"/>
            </a:avLst>
          </a:prstGeom>
          <a:pattFill prst="pct5">
            <a:fgClr>
              <a:schemeClr val="bg1"/>
            </a:fgClr>
            <a:bgClr>
              <a:schemeClr val="bg1"/>
            </a:bgClr>
          </a:patt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根据分数的基本性质约分：分子、分母同时除以几（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0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除外）。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793700" y="987574"/>
            <a:ext cx="7378700" cy="792162"/>
            <a:chOff x="793700" y="987574"/>
            <a:chExt cx="7378700" cy="792162"/>
          </a:xfrm>
        </p:grpSpPr>
        <p:sp>
          <p:nvSpPr>
            <p:cNvPr id="16" name="文本框 39942"/>
            <p:cNvSpPr txBox="1">
              <a:spLocks noChangeArrowheads="1"/>
            </p:cNvSpPr>
            <p:nvPr/>
          </p:nvSpPr>
          <p:spPr bwMode="auto">
            <a:xfrm>
              <a:off x="793700" y="1030148"/>
              <a:ext cx="731996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32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1</a:t>
              </a:r>
              <a:r>
                <a:rPr lang="en-US" altLang="en-US" sz="32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.</a:t>
              </a:r>
              <a:endParaRPr lang="zh-CN" altLang="en-US" sz="3200" b="1" dirty="0">
                <a:solidFill>
                  <a:srgbClr val="FF5599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pic>
          <p:nvPicPr>
            <p:cNvPr id="22" name="图片 3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1590625" y="987574"/>
              <a:ext cx="6581775" cy="792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" name="文本框 26"/>
          <p:cNvSpPr txBox="1">
            <a:spLocks noChangeArrowheads="1"/>
          </p:cNvSpPr>
          <p:nvPr/>
        </p:nvSpPr>
        <p:spPr bwMode="auto">
          <a:xfrm>
            <a:off x="2411760" y="1347616"/>
            <a:ext cx="4524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7</a:t>
            </a:r>
          </a:p>
        </p:txBody>
      </p:sp>
      <p:sp>
        <p:nvSpPr>
          <p:cNvPr id="24" name="文本框 8"/>
          <p:cNvSpPr txBox="1">
            <a:spLocks noChangeArrowheads="1"/>
          </p:cNvSpPr>
          <p:nvPr/>
        </p:nvSpPr>
        <p:spPr bwMode="auto">
          <a:xfrm>
            <a:off x="3944891" y="1322537"/>
            <a:ext cx="6254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18</a:t>
            </a:r>
          </a:p>
        </p:txBody>
      </p:sp>
      <p:sp>
        <p:nvSpPr>
          <p:cNvPr id="25" name="文本框 9"/>
          <p:cNvSpPr txBox="1">
            <a:spLocks noChangeArrowheads="1"/>
          </p:cNvSpPr>
          <p:nvPr/>
        </p:nvSpPr>
        <p:spPr bwMode="auto">
          <a:xfrm>
            <a:off x="5024391" y="987575"/>
            <a:ext cx="4540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</a:p>
        </p:txBody>
      </p:sp>
      <p:sp>
        <p:nvSpPr>
          <p:cNvPr id="26" name="文本框 13"/>
          <p:cNvSpPr txBox="1">
            <a:spLocks noChangeArrowheads="1"/>
          </p:cNvSpPr>
          <p:nvPr/>
        </p:nvSpPr>
        <p:spPr bwMode="auto">
          <a:xfrm>
            <a:off x="6581725" y="987575"/>
            <a:ext cx="4445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6</a:t>
            </a:r>
          </a:p>
        </p:txBody>
      </p:sp>
      <p:sp>
        <p:nvSpPr>
          <p:cNvPr id="27" name="文本框 14"/>
          <p:cNvSpPr txBox="1">
            <a:spLocks noChangeArrowheads="1"/>
          </p:cNvSpPr>
          <p:nvPr/>
        </p:nvSpPr>
        <p:spPr bwMode="auto">
          <a:xfrm>
            <a:off x="7596141" y="1322537"/>
            <a:ext cx="5175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92082" y="492073"/>
            <a:ext cx="366860" cy="456338"/>
          </a:xfrm>
          <a:prstGeom prst="rect">
            <a:avLst/>
          </a:prstGeom>
        </p:spPr>
      </p:pic>
      <p:sp>
        <p:nvSpPr>
          <p:cNvPr id="21" name="文本框 14"/>
          <p:cNvSpPr txBox="1"/>
          <p:nvPr/>
        </p:nvSpPr>
        <p:spPr>
          <a:xfrm>
            <a:off x="611560" y="411510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课堂</a:t>
            </a:r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练习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51520" y="2283626"/>
            <a:ext cx="1181558" cy="1693256"/>
          </a:xfrm>
          <a:prstGeom prst="rect">
            <a:avLst/>
          </a:prstGeom>
        </p:spPr>
      </p:pic>
      <p:grpSp>
        <p:nvGrpSpPr>
          <p:cNvPr id="30" name="组合 29"/>
          <p:cNvGrpSpPr/>
          <p:nvPr/>
        </p:nvGrpSpPr>
        <p:grpSpPr>
          <a:xfrm>
            <a:off x="7936163" y="4576043"/>
            <a:ext cx="1105042" cy="370719"/>
            <a:chOff x="7643422" y="4681236"/>
            <a:chExt cx="1105042" cy="370719"/>
          </a:xfrm>
        </p:grpSpPr>
        <p:pic>
          <p:nvPicPr>
            <p:cNvPr id="31" name="图片 30">
              <a:hlinkClick r:id="rId6" action="ppaction://hlinksldjump"/>
            </p:cNvPr>
            <p:cNvPicPr>
              <a:picLocks noChangeAspect="1"/>
            </p:cNvPicPr>
            <p:nvPr/>
          </p:nvPicPr>
          <p:blipFill>
            <a:blip r:embed="rId7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32" name="文本框 26">
              <a:hlinkClick r:id="rId6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23" grpId="0"/>
      <p:bldP spid="24" grpId="0"/>
      <p:bldP spid="25" grpId="0"/>
      <p:bldP spid="26" grpId="0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文本框 39942"/>
          <p:cNvSpPr txBox="1">
            <a:spLocks noChangeArrowheads="1"/>
          </p:cNvSpPr>
          <p:nvPr/>
        </p:nvSpPr>
        <p:spPr bwMode="auto">
          <a:xfrm>
            <a:off x="624631" y="505223"/>
            <a:ext cx="62007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en-US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.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指出下面哪些分数是最简分数。</a:t>
            </a:r>
            <a:endParaRPr lang="zh-CN" altLang="en-US" sz="2400" b="1" dirty="0">
              <a:solidFill>
                <a:srgbClr val="FF5599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196979" y="1545705"/>
            <a:ext cx="7516267" cy="810022"/>
            <a:chOff x="1196975" y="1419225"/>
            <a:chExt cx="7516267" cy="810022"/>
          </a:xfrm>
        </p:grpSpPr>
        <p:grpSp>
          <p:nvGrpSpPr>
            <p:cNvPr id="14" name="组合 13"/>
            <p:cNvGrpSpPr/>
            <p:nvPr/>
          </p:nvGrpSpPr>
          <p:grpSpPr>
            <a:xfrm>
              <a:off x="1196975" y="1419225"/>
              <a:ext cx="7516267" cy="810022"/>
              <a:chOff x="1403502" y="1563283"/>
              <a:chExt cx="7516267" cy="810022"/>
            </a:xfrm>
          </p:grpSpPr>
          <p:grpSp>
            <p:nvGrpSpPr>
              <p:cNvPr id="15" name="组合 14"/>
              <p:cNvGrpSpPr/>
              <p:nvPr/>
            </p:nvGrpSpPr>
            <p:grpSpPr>
              <a:xfrm>
                <a:off x="1403502" y="1590668"/>
                <a:ext cx="7516267" cy="782637"/>
                <a:chOff x="1403502" y="1590668"/>
                <a:chExt cx="7516267" cy="782637"/>
              </a:xfrm>
            </p:grpSpPr>
            <p:grpSp>
              <p:nvGrpSpPr>
                <p:cNvPr id="20" name="组合 19"/>
                <p:cNvGrpSpPr/>
                <p:nvPr/>
              </p:nvGrpSpPr>
              <p:grpSpPr>
                <a:xfrm>
                  <a:off x="1403502" y="1590668"/>
                  <a:ext cx="1073324" cy="628253"/>
                  <a:chOff x="1029447" y="2094724"/>
                  <a:chExt cx="1073324" cy="628253"/>
                </a:xfrm>
              </p:grpSpPr>
              <p:graphicFrame>
                <p:nvGraphicFramePr>
                  <p:cNvPr id="24" name="对象 23">
                    <a:hlinkClick r:id="" action="ppaction://ole?verb=1"/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1029447" y="2102264"/>
                  <a:ext cx="220663" cy="620713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32879" name="公式" r:id="rId3" imgW="139700" imgH="393700" progId="Equation.3">
                          <p:embed/>
                        </p:oleObj>
                      </mc:Choice>
                      <mc:Fallback>
                        <p:oleObj name="公式" r:id="rId3" imgW="139700" imgH="393700" progId="Equation.3">
                          <p:embed/>
                          <p:pic>
                            <p:nvPicPr>
                              <p:cNvPr id="0" name="Picture 65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4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029447" y="2102264"/>
                                <a:ext cx="220663" cy="620713"/>
                              </a:xfrm>
                              <a:prstGeom prst="rect">
                                <a:avLst/>
                              </a:prstGeom>
                              <a:noFill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25" name="对象 24">
                    <a:hlinkClick r:id="" action="ppaction://ole?verb=1"/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1861471" y="2094724"/>
                  <a:ext cx="241300" cy="620712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32880" name="公式" r:id="rId5" imgW="152400" imgH="393700" progId="Equation.3">
                          <p:embed/>
                        </p:oleObj>
                      </mc:Choice>
                      <mc:Fallback>
                        <p:oleObj name="公式" r:id="rId5" imgW="152400" imgH="393700" progId="Equation.3">
                          <p:embed/>
                          <p:pic>
                            <p:nvPicPr>
                              <p:cNvPr id="0" name="Picture 66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6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861471" y="2094724"/>
                                <a:ext cx="241300" cy="620712"/>
                              </a:xfrm>
                              <a:prstGeom prst="rect">
                                <a:avLst/>
                              </a:prstGeom>
                              <a:noFill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p:grpSp>
            <p:grpSp>
              <p:nvGrpSpPr>
                <p:cNvPr id="21" name="组合 20"/>
                <p:cNvGrpSpPr/>
                <p:nvPr/>
              </p:nvGrpSpPr>
              <p:grpSpPr>
                <a:xfrm>
                  <a:off x="3050335" y="1590668"/>
                  <a:ext cx="5869434" cy="782637"/>
                  <a:chOff x="56703" y="1861121"/>
                  <a:chExt cx="5869434" cy="782637"/>
                </a:xfrm>
              </p:grpSpPr>
              <p:sp>
                <p:nvSpPr>
                  <p:cNvPr id="22" name="TextBox 21"/>
                  <p:cNvSpPr txBox="1"/>
                  <p:nvPr/>
                </p:nvSpPr>
                <p:spPr>
                  <a:xfrm>
                    <a:off x="1138238" y="2182093"/>
                    <a:ext cx="4787899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zh-CN" altLang="en-US" sz="2400" b="1" dirty="0" smtClean="0">
                        <a:latin typeface="楷体" panose="02010609060101010101" pitchFamily="49" charset="-122"/>
                        <a:ea typeface="楷体" panose="02010609060101010101" pitchFamily="49" charset="-122"/>
                      </a:rPr>
                      <a:t>     </a:t>
                    </a:r>
                    <a:endParaRPr lang="zh-CN" altLang="en-US" sz="2400" b="1" dirty="0">
                      <a:latin typeface="楷体" panose="02010609060101010101" pitchFamily="49" charset="-122"/>
                      <a:ea typeface="楷体" panose="02010609060101010101" pitchFamily="49" charset="-122"/>
                    </a:endParaRPr>
                  </a:p>
                </p:txBody>
              </p:sp>
              <p:graphicFrame>
                <p:nvGraphicFramePr>
                  <p:cNvPr id="23" name="对象 22">
                    <a:hlinkClick r:id="" action="ppaction://ole?verb=1"/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56703" y="1861121"/>
                  <a:ext cx="219075" cy="620712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32881" name="公式" r:id="rId7" imgW="139700" imgH="393700" progId="Equation.3">
                          <p:embed/>
                        </p:oleObj>
                      </mc:Choice>
                      <mc:Fallback>
                        <p:oleObj name="公式" r:id="rId7" imgW="139700" imgH="393700" progId="Equation.3">
                          <p:embed/>
                          <p:pic>
                            <p:nvPicPr>
                              <p:cNvPr id="0" name="Picture 67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8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56703" y="1861121"/>
                                <a:ext cx="219075" cy="620712"/>
                              </a:xfrm>
                              <a:prstGeom prst="rect">
                                <a:avLst/>
                              </a:prstGeom>
                              <a:noFill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p:grpSp>
          </p:grpSp>
          <p:graphicFrame>
            <p:nvGraphicFramePr>
              <p:cNvPr id="16" name="对象 15">
                <a:hlinkClick r:id="" action="ppaction://ole?verb=1"/>
              </p:cNvPr>
              <p:cNvGraphicFramePr>
                <a:graphicFrameLocks noChangeAspect="1"/>
              </p:cNvGraphicFramePr>
              <p:nvPr/>
            </p:nvGraphicFramePr>
            <p:xfrm>
              <a:off x="3891289" y="1563680"/>
              <a:ext cx="322262" cy="62071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2882" name="公式" r:id="rId9" imgW="203200" imgH="393700" progId="Equation.3">
                      <p:embed/>
                    </p:oleObj>
                  </mc:Choice>
                  <mc:Fallback>
                    <p:oleObj name="公式" r:id="rId9" imgW="203200" imgH="393700" progId="Equation.3">
                      <p:embed/>
                      <p:pic>
                        <p:nvPicPr>
                          <p:cNvPr id="0" name="Picture 6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891289" y="1563680"/>
                            <a:ext cx="322262" cy="620713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7" name="对象 16">
                <a:hlinkClick r:id="" action="ppaction://ole?verb=1"/>
              </p:cNvPr>
              <p:cNvGraphicFramePr>
                <a:graphicFrameLocks noChangeAspect="1"/>
              </p:cNvGraphicFramePr>
              <p:nvPr/>
            </p:nvGraphicFramePr>
            <p:xfrm>
              <a:off x="4744296" y="1563680"/>
              <a:ext cx="322263" cy="62071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2883" name="公式" r:id="rId11" imgW="203200" imgH="393700" progId="Equation.3">
                      <p:embed/>
                    </p:oleObj>
                  </mc:Choice>
                  <mc:Fallback>
                    <p:oleObj name="公式" r:id="rId11" imgW="203200" imgH="393700" progId="Equation.3">
                      <p:embed/>
                      <p:pic>
                        <p:nvPicPr>
                          <p:cNvPr id="0" name="Picture 6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744296" y="1563680"/>
                            <a:ext cx="322263" cy="620713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8" name="对象 17">
                <a:hlinkClick r:id="" action="ppaction://ole?verb=1"/>
              </p:cNvPr>
              <p:cNvGraphicFramePr>
                <a:graphicFrameLocks noChangeAspect="1"/>
              </p:cNvGraphicFramePr>
              <p:nvPr/>
            </p:nvGraphicFramePr>
            <p:xfrm>
              <a:off x="5505602" y="1563283"/>
              <a:ext cx="322263" cy="62071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2884" name="公式" r:id="rId13" imgW="203200" imgH="393700" progId="Equation.3">
                      <p:embed/>
                    </p:oleObj>
                  </mc:Choice>
                  <mc:Fallback>
                    <p:oleObj name="公式" r:id="rId13" imgW="203200" imgH="393700" progId="Equation.3">
                      <p:embed/>
                      <p:pic>
                        <p:nvPicPr>
                          <p:cNvPr id="0" name="Picture 7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505602" y="1563283"/>
                            <a:ext cx="322263" cy="620713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26" name="对象 25">
              <a:hlinkClick r:id="" action="ppaction://ole?verb=1"/>
            </p:cNvPr>
            <p:cNvGraphicFramePr>
              <a:graphicFrameLocks noChangeAspect="1"/>
            </p:cNvGraphicFramePr>
            <p:nvPr/>
          </p:nvGraphicFramePr>
          <p:xfrm>
            <a:off x="6049937" y="1419622"/>
            <a:ext cx="322263" cy="6207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885" name="公式" r:id="rId15" imgW="203200" imgH="393700" progId="Equation.3">
                    <p:embed/>
                  </p:oleObj>
                </mc:Choice>
                <mc:Fallback>
                  <p:oleObj name="公式" r:id="rId15" imgW="203200" imgH="393700" progId="Equation.3">
                    <p:embed/>
                    <p:pic>
                      <p:nvPicPr>
                        <p:cNvPr id="0" name="Picture 7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49937" y="1419622"/>
                          <a:ext cx="322263" cy="6207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" name="组合 3"/>
          <p:cNvGrpSpPr/>
          <p:nvPr/>
        </p:nvGrpSpPr>
        <p:grpSpPr>
          <a:xfrm>
            <a:off x="1221850" y="2859782"/>
            <a:ext cx="5006337" cy="648072"/>
            <a:chOff x="1221847" y="2859782"/>
            <a:chExt cx="5006337" cy="648072"/>
          </a:xfrm>
        </p:grpSpPr>
        <p:sp>
          <p:nvSpPr>
            <p:cNvPr id="3" name="TextBox 2"/>
            <p:cNvSpPr txBox="1"/>
            <p:nvPr/>
          </p:nvSpPr>
          <p:spPr>
            <a:xfrm>
              <a:off x="1221847" y="2974181"/>
              <a:ext cx="50063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  、 、  、  是最简分数。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graphicFrame>
          <p:nvGraphicFramePr>
            <p:cNvPr id="28" name="对象 27">
              <a:hlinkClick r:id="" action="ppaction://ole?verb=1"/>
            </p:cNvPr>
            <p:cNvGraphicFramePr>
              <a:graphicFrameLocks noChangeAspect="1"/>
            </p:cNvGraphicFramePr>
            <p:nvPr/>
          </p:nvGraphicFramePr>
          <p:xfrm>
            <a:off x="1349375" y="2859782"/>
            <a:ext cx="220663" cy="6207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886" name="公式" r:id="rId17" imgW="139700" imgH="393700" progId="Equation.3">
                    <p:embed/>
                  </p:oleObj>
                </mc:Choice>
                <mc:Fallback>
                  <p:oleObj name="公式" r:id="rId17" imgW="139700" imgH="393700" progId="Equation.3">
                    <p:embed/>
                    <p:pic>
                      <p:nvPicPr>
                        <p:cNvPr id="0" name="Picture 7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49375" y="2859782"/>
                          <a:ext cx="220663" cy="6207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9" name="对象 28">
              <a:hlinkClick r:id="" action="ppaction://ole?verb=1"/>
            </p:cNvPr>
            <p:cNvGraphicFramePr>
              <a:graphicFrameLocks noChangeAspect="1"/>
            </p:cNvGraphicFramePr>
            <p:nvPr/>
          </p:nvGraphicFramePr>
          <p:xfrm>
            <a:off x="1835696" y="2859782"/>
            <a:ext cx="219075" cy="6207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887" name="公式" r:id="rId18" imgW="139700" imgH="393700" progId="Equation.3">
                    <p:embed/>
                  </p:oleObj>
                </mc:Choice>
                <mc:Fallback>
                  <p:oleObj name="公式" r:id="rId18" imgW="139700" imgH="393700" progId="Equation.3">
                    <p:embed/>
                    <p:pic>
                      <p:nvPicPr>
                        <p:cNvPr id="0" name="Picture 7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35696" y="2859782"/>
                          <a:ext cx="219075" cy="6207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" name="对象 29">
              <a:hlinkClick r:id="" action="ppaction://ole?verb=1"/>
            </p:cNvPr>
            <p:cNvGraphicFramePr>
              <a:graphicFrameLocks noChangeAspect="1"/>
            </p:cNvGraphicFramePr>
            <p:nvPr/>
          </p:nvGraphicFramePr>
          <p:xfrm>
            <a:off x="2267744" y="2887141"/>
            <a:ext cx="322263" cy="6207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888" name="公式" r:id="rId19" imgW="203200" imgH="393700" progId="Equation.3">
                    <p:embed/>
                  </p:oleObj>
                </mc:Choice>
                <mc:Fallback>
                  <p:oleObj name="公式" r:id="rId19" imgW="203200" imgH="393700" progId="Equation.3">
                    <p:embed/>
                    <p:pic>
                      <p:nvPicPr>
                        <p:cNvPr id="0" name="Picture 7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67744" y="2887141"/>
                          <a:ext cx="322263" cy="6207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" name="对象 30">
              <a:hlinkClick r:id="" action="ppaction://ole?verb=1"/>
            </p:cNvPr>
            <p:cNvGraphicFramePr>
              <a:graphicFrameLocks noChangeAspect="1"/>
            </p:cNvGraphicFramePr>
            <p:nvPr/>
          </p:nvGraphicFramePr>
          <p:xfrm>
            <a:off x="2843808" y="2859782"/>
            <a:ext cx="322263" cy="6207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889" name="公式" r:id="rId20" imgW="203200" imgH="393700" progId="Equation.3">
                    <p:embed/>
                  </p:oleObj>
                </mc:Choice>
                <mc:Fallback>
                  <p:oleObj name="公式" r:id="rId20" imgW="203200" imgH="393700" progId="Equation.3">
                    <p:embed/>
                    <p:pic>
                      <p:nvPicPr>
                        <p:cNvPr id="0" name="Picture 7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43808" y="2859782"/>
                          <a:ext cx="322263" cy="6207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2" name="组合 31"/>
          <p:cNvGrpSpPr/>
          <p:nvPr/>
        </p:nvGrpSpPr>
        <p:grpSpPr>
          <a:xfrm>
            <a:off x="7936163" y="4576043"/>
            <a:ext cx="1105042" cy="370719"/>
            <a:chOff x="7643422" y="4681236"/>
            <a:chExt cx="1105042" cy="370719"/>
          </a:xfrm>
        </p:grpSpPr>
        <p:pic>
          <p:nvPicPr>
            <p:cNvPr id="33" name="图片 32">
              <a:hlinkClick r:id="rId21" action="ppaction://hlinksldjump"/>
            </p:cNvPr>
            <p:cNvPicPr>
              <a:picLocks noChangeAspect="1"/>
            </p:cNvPicPr>
            <p:nvPr/>
          </p:nvPicPr>
          <p:blipFill>
            <a:blip r:embed="rId22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34" name="文本框 26">
              <a:hlinkClick r:id="rId21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build="allAtOnce" bldLvl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AutoShape 2" descr="http://img2.imgtn.bdimg.com/it/u=1049026395,1642732007&amp;fm=26&amp;gp=0.jpg"/>
          <p:cNvSpPr>
            <a:spLocks noChangeAspect="1" noChangeArrowheads="1"/>
          </p:cNvSpPr>
          <p:nvPr/>
        </p:nvSpPr>
        <p:spPr bwMode="auto">
          <a:xfrm>
            <a:off x="23813" y="428625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/>
          <a:p>
            <a:endParaRPr lang="zh-CN" altLang="en-US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49154" name="文本框 19"/>
          <p:cNvSpPr txBox="1">
            <a:spLocks noChangeArrowheads="1"/>
          </p:cNvSpPr>
          <p:nvPr/>
        </p:nvSpPr>
        <p:spPr bwMode="auto">
          <a:xfrm>
            <a:off x="433388" y="280990"/>
            <a:ext cx="1104900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r>
              <a:rPr lang="zh-CN" altLang="en-US" sz="1800" b="1">
                <a:solidFill>
                  <a:schemeClr val="bg1"/>
                </a:solidFill>
                <a:latin typeface="微软雅黑" panose="020B0503020204020204" pitchFamily="34" charset="-122"/>
              </a:rPr>
              <a:t>同步练习</a:t>
            </a:r>
          </a:p>
        </p:txBody>
      </p:sp>
      <p:pic>
        <p:nvPicPr>
          <p:cNvPr id="57" name="Picture 2" descr="D:\童晓芳\个人专业成长\各类撰稿\20180605路编1-6下册《课件》\课件专用人物图\16.jpg"/>
          <p:cNvPicPr>
            <a:picLocks noChangeAspect="1" noChangeArrowheads="1"/>
          </p:cNvPicPr>
          <p:nvPr/>
        </p:nvPicPr>
        <p:blipFill rotWithShape="1">
          <a:blip r:embed="rId3" cstate="email"/>
          <a:srcRect l="13607" t="7226" r="20399" b="15496"/>
          <a:stretch>
            <a:fillRect/>
          </a:stretch>
        </p:blipFill>
        <p:spPr bwMode="auto">
          <a:xfrm>
            <a:off x="6228184" y="3078282"/>
            <a:ext cx="1077654" cy="1008204"/>
          </a:xfrm>
          <a:prstGeom prst="rect">
            <a:avLst/>
          </a:prstGeom>
          <a:noFill/>
        </p:spPr>
      </p:pic>
      <p:sp>
        <p:nvSpPr>
          <p:cNvPr id="70" name="文本框 39942"/>
          <p:cNvSpPr txBox="1">
            <a:spLocks noChangeArrowheads="1"/>
          </p:cNvSpPr>
          <p:nvPr/>
        </p:nvSpPr>
        <p:spPr bwMode="auto">
          <a:xfrm>
            <a:off x="395536" y="519804"/>
            <a:ext cx="82514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en-US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.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分别说出下面各分数的分子和分母有没有公因数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或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en-US" sz="2400" b="1" dirty="0">
              <a:solidFill>
                <a:srgbClr val="FF5599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2013609" y="1074936"/>
            <a:ext cx="5335531" cy="810022"/>
            <a:chOff x="1433515" y="1563283"/>
            <a:chExt cx="7486254" cy="810022"/>
          </a:xfrm>
        </p:grpSpPr>
        <p:grpSp>
          <p:nvGrpSpPr>
            <p:cNvPr id="21" name="组合 20"/>
            <p:cNvGrpSpPr/>
            <p:nvPr/>
          </p:nvGrpSpPr>
          <p:grpSpPr>
            <a:xfrm>
              <a:off x="1433515" y="1581217"/>
              <a:ext cx="7486254" cy="792088"/>
              <a:chOff x="1433515" y="1581217"/>
              <a:chExt cx="7486254" cy="792088"/>
            </a:xfrm>
          </p:grpSpPr>
          <p:grpSp>
            <p:nvGrpSpPr>
              <p:cNvPr id="25" name="组合 24"/>
              <p:cNvGrpSpPr/>
              <p:nvPr/>
            </p:nvGrpSpPr>
            <p:grpSpPr>
              <a:xfrm>
                <a:off x="1433515" y="1581217"/>
                <a:ext cx="1229805" cy="630039"/>
                <a:chOff x="1059460" y="2085273"/>
                <a:chExt cx="1229805" cy="630039"/>
              </a:xfrm>
            </p:grpSpPr>
            <p:graphicFrame>
              <p:nvGraphicFramePr>
                <p:cNvPr id="29" name="对象 28">
                  <a:hlinkClick r:id="" action="ppaction://ole?verb=1"/>
                </p:cNvPr>
                <p:cNvGraphicFramePr>
                  <a:graphicFrameLocks noChangeAspect="1"/>
                </p:cNvGraphicFramePr>
                <p:nvPr/>
              </p:nvGraphicFramePr>
              <p:xfrm>
                <a:off x="1059460" y="2085273"/>
                <a:ext cx="457610" cy="620713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33850" name="公式" r:id="rId4" imgW="203200" imgH="393700" progId="Equation.3">
                        <p:embed/>
                      </p:oleObj>
                    </mc:Choice>
                    <mc:Fallback>
                      <p:oleObj name="公式" r:id="rId4" imgW="203200" imgH="393700" progId="Equation.3">
                        <p:embed/>
                        <p:pic>
                          <p:nvPicPr>
                            <p:cNvPr id="0" name="Picture 32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059460" y="2085273"/>
                              <a:ext cx="457610" cy="620713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30" name="对象 29">
                  <a:hlinkClick r:id="" action="ppaction://ole?verb=1"/>
                </p:cNvPr>
                <p:cNvGraphicFramePr>
                  <a:graphicFrameLocks noChangeAspect="1"/>
                </p:cNvGraphicFramePr>
                <p:nvPr/>
              </p:nvGraphicFramePr>
              <p:xfrm>
                <a:off x="1800970" y="2094600"/>
                <a:ext cx="488295" cy="620712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33851" name="公式" r:id="rId6" imgW="228600" imgH="393700" progId="Equation.3">
                        <p:embed/>
                      </p:oleObj>
                    </mc:Choice>
                    <mc:Fallback>
                      <p:oleObj name="公式" r:id="rId6" imgW="228600" imgH="393700" progId="Equation.3">
                        <p:embed/>
                        <p:pic>
                          <p:nvPicPr>
                            <p:cNvPr id="0" name="Picture 33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7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800970" y="2094600"/>
                              <a:ext cx="488295" cy="620712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grpSp>
            <p:nvGrpSpPr>
              <p:cNvPr id="26" name="组合 25"/>
              <p:cNvGrpSpPr/>
              <p:nvPr/>
            </p:nvGrpSpPr>
            <p:grpSpPr>
              <a:xfrm>
                <a:off x="3051600" y="1590544"/>
                <a:ext cx="5868169" cy="782761"/>
                <a:chOff x="57968" y="1860997"/>
                <a:chExt cx="5868169" cy="782761"/>
              </a:xfrm>
            </p:grpSpPr>
            <p:sp>
              <p:nvSpPr>
                <p:cNvPr id="27" name="TextBox 26"/>
                <p:cNvSpPr txBox="1"/>
                <p:nvPr/>
              </p:nvSpPr>
              <p:spPr>
                <a:xfrm>
                  <a:off x="1138238" y="2182093"/>
                  <a:ext cx="4787899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sz="2400" dirty="0" smtClean="0">
                      <a:latin typeface="楷体" panose="02010609060101010101" pitchFamily="49" charset="-122"/>
                      <a:ea typeface="楷体" panose="02010609060101010101" pitchFamily="49" charset="-122"/>
                    </a:rPr>
                    <a:t>     </a:t>
                  </a:r>
                  <a:endParaRPr lang="zh-CN" altLang="en-US" sz="2400" dirty="0">
                    <a:latin typeface="楷体" panose="02010609060101010101" pitchFamily="49" charset="-122"/>
                    <a:ea typeface="楷体" panose="02010609060101010101" pitchFamily="49" charset="-122"/>
                  </a:endParaRPr>
                </a:p>
              </p:txBody>
            </p:sp>
            <p:graphicFrame>
              <p:nvGraphicFramePr>
                <p:cNvPr id="28" name="对象 27">
                  <a:hlinkClick r:id="" action="ppaction://ole?verb=1"/>
                </p:cNvPr>
                <p:cNvGraphicFramePr>
                  <a:graphicFrameLocks noChangeAspect="1"/>
                </p:cNvGraphicFramePr>
                <p:nvPr/>
              </p:nvGraphicFramePr>
              <p:xfrm>
                <a:off x="57968" y="1860997"/>
                <a:ext cx="735866" cy="620712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33852" name="公式" r:id="rId8" imgW="228600" imgH="393700" progId="Equation.3">
                        <p:embed/>
                      </p:oleObj>
                    </mc:Choice>
                    <mc:Fallback>
                      <p:oleObj name="公式" r:id="rId8" imgW="228600" imgH="393700" progId="Equation.3">
                        <p:embed/>
                        <p:pic>
                          <p:nvPicPr>
                            <p:cNvPr id="0" name="Picture 34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9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57968" y="1860997"/>
                              <a:ext cx="735866" cy="620712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</p:grpSp>
        <p:graphicFrame>
          <p:nvGraphicFramePr>
            <p:cNvPr id="22" name="对象 21">
              <a:hlinkClick r:id="" action="ppaction://ole?verb=1"/>
            </p:cNvPr>
            <p:cNvGraphicFramePr>
              <a:graphicFrameLocks noChangeAspect="1"/>
            </p:cNvGraphicFramePr>
            <p:nvPr/>
          </p:nvGraphicFramePr>
          <p:xfrm>
            <a:off x="3881589" y="1563556"/>
            <a:ext cx="535387" cy="6207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853" name="公式" r:id="rId10" imgW="215900" imgH="393065" progId="Equation.3">
                    <p:embed/>
                  </p:oleObj>
                </mc:Choice>
                <mc:Fallback>
                  <p:oleObj name="公式" r:id="rId10" imgW="215900" imgH="393065" progId="Equation.3">
                    <p:embed/>
                    <p:pic>
                      <p:nvPicPr>
                        <p:cNvPr id="0" name="Picture 3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81589" y="1563556"/>
                          <a:ext cx="535387" cy="6207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" name="对象 22">
              <a:hlinkClick r:id="" action="ppaction://ole?verb=1"/>
            </p:cNvPr>
            <p:cNvGraphicFramePr>
              <a:graphicFrameLocks noChangeAspect="1"/>
            </p:cNvGraphicFramePr>
            <p:nvPr/>
          </p:nvGraphicFramePr>
          <p:xfrm>
            <a:off x="4775029" y="1563556"/>
            <a:ext cx="652287" cy="6207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854" name="公式" r:id="rId12" imgW="228600" imgH="393700" progId="Equation.3">
                    <p:embed/>
                  </p:oleObj>
                </mc:Choice>
                <mc:Fallback>
                  <p:oleObj name="公式" r:id="rId12" imgW="228600" imgH="393700" progId="Equation.3">
                    <p:embed/>
                    <p:pic>
                      <p:nvPicPr>
                        <p:cNvPr id="0" name="Picture 3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75029" y="1563556"/>
                          <a:ext cx="652287" cy="6207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4" name="对象 23">
              <a:hlinkClick r:id="" action="ppaction://ole?verb=1"/>
            </p:cNvPr>
            <p:cNvGraphicFramePr>
              <a:graphicFrameLocks noChangeAspect="1"/>
            </p:cNvGraphicFramePr>
            <p:nvPr/>
          </p:nvGraphicFramePr>
          <p:xfrm>
            <a:off x="5608392" y="1563283"/>
            <a:ext cx="627197" cy="6207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855" name="公式" r:id="rId14" imgW="203200" imgH="393700" progId="Equation.3">
                    <p:embed/>
                  </p:oleObj>
                </mc:Choice>
                <mc:Fallback>
                  <p:oleObj name="公式" r:id="rId14" imgW="203200" imgH="393700" progId="Equation.3">
                    <p:embed/>
                    <p:pic>
                      <p:nvPicPr>
                        <p:cNvPr id="0" name="Picture 3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08392" y="1563283"/>
                          <a:ext cx="627197" cy="6207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1" name="圆角矩形标注 30"/>
          <p:cNvSpPr/>
          <p:nvPr/>
        </p:nvSpPr>
        <p:spPr>
          <a:xfrm>
            <a:off x="2339754" y="1995780"/>
            <a:ext cx="2703083" cy="373912"/>
          </a:xfrm>
          <a:prstGeom prst="wedgeRoundRectCallout">
            <a:avLst>
              <a:gd name="adj1" fmla="val 60637"/>
              <a:gd name="adj2" fmla="val 4886"/>
              <a:gd name="adj3" fmla="val 16667"/>
            </a:avLst>
          </a:prstGeom>
          <a:pattFill prst="pct5">
            <a:fgClr>
              <a:schemeClr val="bg1"/>
            </a:fgClr>
            <a:bgClr>
              <a:schemeClr val="bg1"/>
            </a:bgClr>
          </a:patt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9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和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15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有公因数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2" name="圆角矩形标注 31"/>
          <p:cNvSpPr/>
          <p:nvPr/>
        </p:nvSpPr>
        <p:spPr>
          <a:xfrm>
            <a:off x="2492156" y="2427828"/>
            <a:ext cx="2703083" cy="345394"/>
          </a:xfrm>
          <a:prstGeom prst="wedgeRoundRectCallout">
            <a:avLst>
              <a:gd name="adj1" fmla="val 60637"/>
              <a:gd name="adj2" fmla="val 4886"/>
              <a:gd name="adj3" fmla="val 16667"/>
            </a:avLst>
          </a:prstGeom>
          <a:pattFill prst="pct5">
            <a:fgClr>
              <a:schemeClr val="bg1"/>
            </a:fgClr>
            <a:bgClr>
              <a:schemeClr val="bg1"/>
            </a:bgClr>
          </a:patt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25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和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有公因数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3" name="圆角矩形标注 32"/>
          <p:cNvSpPr/>
          <p:nvPr/>
        </p:nvSpPr>
        <p:spPr>
          <a:xfrm>
            <a:off x="2644553" y="2859876"/>
            <a:ext cx="2703083" cy="360040"/>
          </a:xfrm>
          <a:prstGeom prst="wedgeRoundRectCallout">
            <a:avLst>
              <a:gd name="adj1" fmla="val 60637"/>
              <a:gd name="adj2" fmla="val 4886"/>
              <a:gd name="adj3" fmla="val 16667"/>
            </a:avLst>
          </a:prstGeom>
          <a:pattFill prst="pct5">
            <a:fgClr>
              <a:schemeClr val="bg1"/>
            </a:fgClr>
            <a:bgClr>
              <a:schemeClr val="bg1"/>
            </a:bgClr>
          </a:patt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14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和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42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有公因数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4" name="圆角矩形标注 33"/>
          <p:cNvSpPr/>
          <p:nvPr/>
        </p:nvSpPr>
        <p:spPr>
          <a:xfrm>
            <a:off x="2696438" y="3291831"/>
            <a:ext cx="3160283" cy="360040"/>
          </a:xfrm>
          <a:prstGeom prst="wedgeRoundRectCallout">
            <a:avLst>
              <a:gd name="adj1" fmla="val 60637"/>
              <a:gd name="adj2" fmla="val 4886"/>
              <a:gd name="adj3" fmla="val 16667"/>
            </a:avLst>
          </a:prstGeom>
          <a:pattFill prst="pct5">
            <a:fgClr>
              <a:schemeClr val="bg1"/>
            </a:fgClr>
            <a:bgClr>
              <a:schemeClr val="bg1"/>
            </a:bgClr>
          </a:patt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30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和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36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有公因数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5" name="圆角矩形标注 34"/>
          <p:cNvSpPr/>
          <p:nvPr/>
        </p:nvSpPr>
        <p:spPr>
          <a:xfrm>
            <a:off x="2890104" y="3867894"/>
            <a:ext cx="3196704" cy="360040"/>
          </a:xfrm>
          <a:prstGeom prst="wedgeRoundRectCallout">
            <a:avLst>
              <a:gd name="adj1" fmla="val 60637"/>
              <a:gd name="adj2" fmla="val 4886"/>
              <a:gd name="adj3" fmla="val 16667"/>
            </a:avLst>
          </a:prstGeom>
          <a:pattFill prst="pct5">
            <a:fgClr>
              <a:schemeClr val="bg1"/>
            </a:fgClr>
            <a:bgClr>
              <a:schemeClr val="bg1"/>
            </a:bgClr>
          </a:patt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45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和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15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有公因数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6" name="圆角矩形标注 35"/>
          <p:cNvSpPr/>
          <p:nvPr/>
        </p:nvSpPr>
        <p:spPr>
          <a:xfrm>
            <a:off x="3329833" y="4374585"/>
            <a:ext cx="2703083" cy="360040"/>
          </a:xfrm>
          <a:prstGeom prst="wedgeRoundRectCallout">
            <a:avLst>
              <a:gd name="adj1" fmla="val 60637"/>
              <a:gd name="adj2" fmla="val 4886"/>
              <a:gd name="adj3" fmla="val 16667"/>
            </a:avLst>
          </a:prstGeom>
          <a:pattFill prst="pct5">
            <a:fgClr>
              <a:schemeClr val="bg1"/>
            </a:fgClr>
            <a:bgClr>
              <a:schemeClr val="bg1"/>
            </a:bgClr>
          </a:patt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18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和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51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有公因数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7936163" y="4576043"/>
            <a:ext cx="1105042" cy="370719"/>
            <a:chOff x="7643422" y="4681236"/>
            <a:chExt cx="1105042" cy="370719"/>
          </a:xfrm>
        </p:grpSpPr>
        <p:pic>
          <p:nvPicPr>
            <p:cNvPr id="38" name="图片 37">
              <a:hlinkClick r:id="rId16" action="ppaction://hlinksldjump"/>
            </p:cNvPr>
            <p:cNvPicPr>
              <a:picLocks noChangeAspect="1"/>
            </p:cNvPicPr>
            <p:nvPr/>
          </p:nvPicPr>
          <p:blipFill>
            <a:blip r:embed="rId17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39" name="文本框 26">
              <a:hlinkClick r:id="rId16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build="allAtOnce" bldLvl="0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AutoShape 2" descr="http://img2.imgtn.bdimg.com/it/u=1049026395,1642732007&amp;fm=26&amp;gp=0.jpg"/>
          <p:cNvSpPr>
            <a:spLocks noChangeAspect="1" noChangeArrowheads="1"/>
          </p:cNvSpPr>
          <p:nvPr/>
        </p:nvSpPr>
        <p:spPr bwMode="auto">
          <a:xfrm>
            <a:off x="23813" y="428625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/>
          <a:p>
            <a:endParaRPr lang="zh-CN" altLang="en-US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49154" name="文本框 19"/>
          <p:cNvSpPr txBox="1">
            <a:spLocks noChangeArrowheads="1"/>
          </p:cNvSpPr>
          <p:nvPr/>
        </p:nvSpPr>
        <p:spPr bwMode="auto">
          <a:xfrm>
            <a:off x="433388" y="280990"/>
            <a:ext cx="1104900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r>
              <a:rPr lang="zh-CN" altLang="en-US" sz="1800" b="1">
                <a:solidFill>
                  <a:schemeClr val="bg1"/>
                </a:solidFill>
                <a:latin typeface="微软雅黑" panose="020B0503020204020204" pitchFamily="34" charset="-122"/>
              </a:rPr>
              <a:t>同步练习</a:t>
            </a:r>
          </a:p>
        </p:txBody>
      </p:sp>
      <p:sp>
        <p:nvSpPr>
          <p:cNvPr id="152" name="文本框 39942"/>
          <p:cNvSpPr txBox="1">
            <a:spLocks noChangeArrowheads="1"/>
          </p:cNvSpPr>
          <p:nvPr/>
        </p:nvSpPr>
        <p:spPr bwMode="auto">
          <a:xfrm>
            <a:off x="395536" y="627534"/>
            <a:ext cx="77787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en-US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.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把没有约成最简分数的约成最简分数。</a:t>
            </a:r>
            <a:endParaRPr lang="zh-CN" altLang="en-US" sz="2800" b="1" dirty="0">
              <a:solidFill>
                <a:srgbClr val="FF5599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4683" name="Picture 34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82617" y="1798028"/>
            <a:ext cx="5837659" cy="791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685" name="Picture 34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59636" y="1654012"/>
            <a:ext cx="5813845" cy="1132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686" name="Picture 350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206996" y="1654011"/>
            <a:ext cx="5957292" cy="1133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687" name="Picture 35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213470" y="1726018"/>
            <a:ext cx="6238850" cy="1057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5" name="组合 14"/>
          <p:cNvGrpSpPr/>
          <p:nvPr/>
        </p:nvGrpSpPr>
        <p:grpSpPr>
          <a:xfrm>
            <a:off x="7936163" y="4576043"/>
            <a:ext cx="1105042" cy="370719"/>
            <a:chOff x="7643422" y="4681236"/>
            <a:chExt cx="1105042" cy="370719"/>
          </a:xfrm>
        </p:grpSpPr>
        <p:pic>
          <p:nvPicPr>
            <p:cNvPr id="16" name="图片 15">
              <a:hlinkClick r:id="rId6" action="ppaction://hlinksldjump"/>
            </p:cNvPr>
            <p:cNvPicPr>
              <a:picLocks noChangeAspect="1"/>
            </p:cNvPicPr>
            <p:nvPr/>
          </p:nvPicPr>
          <p:blipFill>
            <a:blip r:embed="rId7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18" name="文本框 26">
              <a:hlinkClick r:id="rId6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" grpId="0" build="allAtOnce" bldLvl="0"/>
    </p:bldLst>
  </p:timing>
</p:sld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461</Words>
  <Application>Microsoft Office PowerPoint</Application>
  <PresentationFormat>全屏显示(16:9)</PresentationFormat>
  <Paragraphs>87</Paragraphs>
  <Slides>13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13</vt:i4>
      </vt:variant>
    </vt:vector>
  </HeadingPairs>
  <TitlesOfParts>
    <vt:vector size="25" baseType="lpstr">
      <vt:lpstr>Calibri</vt:lpstr>
      <vt:lpstr>华文楷体</vt:lpstr>
      <vt:lpstr>黑体</vt:lpstr>
      <vt:lpstr>楷体</vt:lpstr>
      <vt:lpstr>宋体</vt:lpstr>
      <vt:lpstr>Arial</vt:lpstr>
      <vt:lpstr>微软雅黑</vt:lpstr>
      <vt:lpstr>幼圆</vt:lpstr>
      <vt:lpstr>Times New Roman</vt:lpstr>
      <vt:lpstr>WWW.2PPT.COM</vt:lpstr>
      <vt:lpstr>公式</vt:lpstr>
      <vt:lpstr>Equation.3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/>
  <dc:description>www.ppt818.com-提供资源下载</dc:description>
  <cp:lastModifiedBy/>
  <cp:revision>1</cp:revision>
  <dcterms:created xsi:type="dcterms:W3CDTF">2017-03-17T02:28:00Z</dcterms:created>
  <dcterms:modified xsi:type="dcterms:W3CDTF">2023-01-16T23:08:26Z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6A2815717DD140F483350D498860E705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