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C80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844" y="1218"/>
      </p:cViewPr>
      <p:guideLst>
        <p:guide pos="416"/>
        <p:guide pos="7256"/>
        <p:guide orient="horz" pos="648"/>
        <p:guide orient="horz" pos="709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A2CC8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A2CC8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1" t="867" r="1431" b="618"/>
          <a:stretch>
            <a:fillRect/>
          </a:stretch>
        </p:blipFill>
        <p:spPr>
          <a:xfrm>
            <a:off x="-2597035" y="-1"/>
            <a:ext cx="6986498" cy="6863788"/>
          </a:xfrm>
          <a:custGeom>
            <a:avLst/>
            <a:gdLst>
              <a:gd name="connsiteX0" fmla="*/ 0 w 6986498"/>
              <a:gd name="connsiteY0" fmla="*/ 0 h 6863788"/>
              <a:gd name="connsiteX1" fmla="*/ 3003866 w 6986498"/>
              <a:gd name="connsiteY1" fmla="*/ 0 h 6863788"/>
              <a:gd name="connsiteX2" fmla="*/ 4374308 w 6986498"/>
              <a:gd name="connsiteY2" fmla="*/ 3426108 h 6863788"/>
              <a:gd name="connsiteX3" fmla="*/ 3001551 w 6986498"/>
              <a:gd name="connsiteY3" fmla="*/ 6858001 h 6863788"/>
              <a:gd name="connsiteX4" fmla="*/ 3124261 w 6986498"/>
              <a:gd name="connsiteY4" fmla="*/ 6858001 h 6863788"/>
              <a:gd name="connsiteX5" fmla="*/ 4497018 w 6986498"/>
              <a:gd name="connsiteY5" fmla="*/ 3426108 h 6863788"/>
              <a:gd name="connsiteX6" fmla="*/ 3126576 w 6986498"/>
              <a:gd name="connsiteY6" fmla="*/ 1 h 6863788"/>
              <a:gd name="connsiteX7" fmla="*/ 5613741 w 6986498"/>
              <a:gd name="connsiteY7" fmla="*/ 1 h 6863788"/>
              <a:gd name="connsiteX8" fmla="*/ 6986498 w 6986498"/>
              <a:gd name="connsiteY8" fmla="*/ 3431895 h 6863788"/>
              <a:gd name="connsiteX9" fmla="*/ 5613741 w 6986498"/>
              <a:gd name="connsiteY9" fmla="*/ 6863788 h 6863788"/>
              <a:gd name="connsiteX10" fmla="*/ 122711 w 6986498"/>
              <a:gd name="connsiteY10" fmla="*/ 6863788 h 6863788"/>
              <a:gd name="connsiteX11" fmla="*/ 122711 w 6986498"/>
              <a:gd name="connsiteY11" fmla="*/ 6858001 h 6863788"/>
              <a:gd name="connsiteX12" fmla="*/ 0 w 6986498"/>
              <a:gd name="connsiteY12" fmla="*/ 6858001 h 6863788"/>
              <a:gd name="connsiteX13" fmla="*/ 0 w 6986498"/>
              <a:gd name="connsiteY13" fmla="*/ 0 h 686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86498" h="6863788">
                <a:moveTo>
                  <a:pt x="0" y="0"/>
                </a:moveTo>
                <a:lnTo>
                  <a:pt x="3003866" y="0"/>
                </a:lnTo>
                <a:lnTo>
                  <a:pt x="4374308" y="3426108"/>
                </a:lnTo>
                <a:lnTo>
                  <a:pt x="3001551" y="6858001"/>
                </a:lnTo>
                <a:lnTo>
                  <a:pt x="3124261" y="6858001"/>
                </a:lnTo>
                <a:lnTo>
                  <a:pt x="4497018" y="3426108"/>
                </a:lnTo>
                <a:lnTo>
                  <a:pt x="3126576" y="1"/>
                </a:lnTo>
                <a:lnTo>
                  <a:pt x="5613741" y="1"/>
                </a:lnTo>
                <a:lnTo>
                  <a:pt x="6986498" y="3431895"/>
                </a:lnTo>
                <a:lnTo>
                  <a:pt x="5613741" y="6863788"/>
                </a:lnTo>
                <a:lnTo>
                  <a:pt x="122711" y="6863788"/>
                </a:lnTo>
                <a:lnTo>
                  <a:pt x="122711" y="6858001"/>
                </a:lnTo>
                <a:lnTo>
                  <a:pt x="0" y="685800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43826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2CC8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A2CC8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6.1 </a:t>
                  </a:r>
                  <a:r>
                    <a:rPr lang="en-US" altLang="zh-CN" sz="5400" b="1" dirty="0">
                      <a:solidFill>
                        <a:srgbClr val="A2CC8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9</a:t>
                  </a:r>
                  <a:r>
                    <a:rPr lang="zh-CN" altLang="en-US" sz="5400" b="1" dirty="0">
                      <a:solidFill>
                        <a:srgbClr val="A2CC8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的乘法口诀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A2CC8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第四单元  表内乘法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7818"/>
            <a:ext cx="4062342" cy="298450"/>
          </a:xfrm>
          <a:prstGeom prst="rect">
            <a:avLst/>
          </a:prstGeom>
          <a:solidFill>
            <a:srgbClr val="A2CC8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人教版小学数学二年级上册</a:t>
            </a:r>
          </a:p>
        </p:txBody>
      </p:sp>
      <p:sp>
        <p:nvSpPr>
          <p:cNvPr id="35" name="矩形 34"/>
          <p:cNvSpPr/>
          <p:nvPr/>
        </p:nvSpPr>
        <p:spPr>
          <a:xfrm rot="1331889">
            <a:off x="3660438" y="4251364"/>
            <a:ext cx="156095" cy="2676330"/>
          </a:xfrm>
          <a:prstGeom prst="rect">
            <a:avLst/>
          </a:prstGeom>
          <a:solidFill>
            <a:srgbClr val="A2C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Box 153"/>
          <p:cNvSpPr txBox="1"/>
          <p:nvPr/>
        </p:nvSpPr>
        <p:spPr>
          <a:xfrm>
            <a:off x="8162411" y="2924864"/>
            <a:ext cx="173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×    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5942219" y="2912160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×  </a:t>
            </a:r>
            <a:r>
              <a:rPr kumimoji="0" lang="en-US" altLang="zh-CN" sz="24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254684" y="2892272"/>
            <a:ext cx="227674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3      3       9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13629" y="2544102"/>
            <a:ext cx="324036" cy="32403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682879" y="2242714"/>
            <a:ext cx="639434" cy="648072"/>
            <a:chOff x="2267744" y="980728"/>
            <a:chExt cx="639434" cy="648072"/>
          </a:xfrm>
        </p:grpSpPr>
        <p:sp>
          <p:nvSpPr>
            <p:cNvPr id="4" name="矩形 3"/>
            <p:cNvSpPr/>
            <p:nvPr/>
          </p:nvSpPr>
          <p:spPr>
            <a:xfrm>
              <a:off x="2267744" y="98072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583142" y="98072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267744" y="130476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583142" y="130476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408700" y="1896030"/>
            <a:ext cx="964868" cy="972108"/>
            <a:chOff x="4380266" y="656692"/>
            <a:chExt cx="964868" cy="972108"/>
          </a:xfrm>
        </p:grpSpPr>
        <p:sp>
          <p:nvSpPr>
            <p:cNvPr id="9" name="矩形 8"/>
            <p:cNvSpPr/>
            <p:nvPr/>
          </p:nvSpPr>
          <p:spPr>
            <a:xfrm>
              <a:off x="4380266" y="65669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695664" y="65669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380266" y="98072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695664" y="98072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5021098" y="65669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5021098" y="98072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380266" y="130476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695664" y="130476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5021098" y="130476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4448045" y="3722775"/>
            <a:ext cx="1257391" cy="1258049"/>
            <a:chOff x="813202" y="3501008"/>
            <a:chExt cx="1608902" cy="1609744"/>
          </a:xfrm>
        </p:grpSpPr>
        <p:sp>
          <p:nvSpPr>
            <p:cNvPr id="63" name="矩形 62"/>
            <p:cNvSpPr/>
            <p:nvPr/>
          </p:nvSpPr>
          <p:spPr>
            <a:xfrm>
              <a:off x="813202" y="350100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1128600" y="350100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813202" y="382504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1128600" y="382504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1454034" y="350100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1454034" y="382504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813202" y="414908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1128600" y="414908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1454034" y="414908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1772307" y="350100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2097741" y="350100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1772307" y="382504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2097741" y="382504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1772307" y="414908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2097741" y="414908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813202" y="447219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1128600" y="447219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1454034" y="447219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1772307" y="447219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2097741" y="447219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813529" y="478671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1128927" y="478671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1454361" y="478671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1772634" y="478671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2098068" y="478671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7203984" y="3686487"/>
            <a:ext cx="1327446" cy="1334206"/>
            <a:chOff x="4271501" y="3025979"/>
            <a:chExt cx="1926053" cy="1935862"/>
          </a:xfrm>
        </p:grpSpPr>
        <p:sp>
          <p:nvSpPr>
            <p:cNvPr id="90" name="矩形 89"/>
            <p:cNvSpPr/>
            <p:nvPr/>
          </p:nvSpPr>
          <p:spPr>
            <a:xfrm>
              <a:off x="4271501" y="302597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4586899" y="302597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4271501" y="3350015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4586899" y="3350015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4912333" y="302597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4912333" y="3350015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4271501" y="367405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4586899" y="367405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4912333" y="367405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5232359" y="302597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5547757" y="302597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5873191" y="302597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5229366" y="335348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5544764" y="335348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5870198" y="335348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5232686" y="367751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5548084" y="367751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5873518" y="367751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4271501" y="398626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>
              <a:off x="4586899" y="398626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271501" y="431030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4586899" y="431030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>
              <a:off x="4912333" y="398626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" name="矩形 112"/>
            <p:cNvSpPr/>
            <p:nvPr/>
          </p:nvSpPr>
          <p:spPr>
            <a:xfrm>
              <a:off x="4912333" y="431030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4271501" y="463433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4586899" y="463433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4912333" y="463433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5232359" y="398626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5547757" y="398626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5873191" y="398626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5229366" y="431376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1" name="矩形 120"/>
            <p:cNvSpPr/>
            <p:nvPr/>
          </p:nvSpPr>
          <p:spPr>
            <a:xfrm>
              <a:off x="5544764" y="431376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>
              <a:off x="5870198" y="431376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5232686" y="4637805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" name="矩形 123"/>
            <p:cNvSpPr/>
            <p:nvPr/>
          </p:nvSpPr>
          <p:spPr>
            <a:xfrm>
              <a:off x="5548084" y="4637805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>
              <a:off x="5873518" y="4637805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8604968" y="1795989"/>
            <a:ext cx="1041897" cy="1055702"/>
            <a:chOff x="6515889" y="483541"/>
            <a:chExt cx="1279195" cy="1296144"/>
          </a:xfrm>
        </p:grpSpPr>
        <p:sp>
          <p:nvSpPr>
            <p:cNvPr id="38" name="矩形 37"/>
            <p:cNvSpPr/>
            <p:nvPr/>
          </p:nvSpPr>
          <p:spPr>
            <a:xfrm>
              <a:off x="6516216" y="48354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6831614" y="48354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6516216" y="807577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6831614" y="807577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7155650" y="48354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7471048" y="48354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7155650" y="807577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7471048" y="807577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7" name="矩形 126"/>
            <p:cNvSpPr/>
            <p:nvPr/>
          </p:nvSpPr>
          <p:spPr>
            <a:xfrm>
              <a:off x="6515889" y="1131613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8" name="矩形 127"/>
            <p:cNvSpPr/>
            <p:nvPr/>
          </p:nvSpPr>
          <p:spPr>
            <a:xfrm>
              <a:off x="6831287" y="1131613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6515889" y="145564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6831287" y="145564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155323" y="1131613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7470721" y="1131613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7155323" y="145564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4" name="矩形 133"/>
            <p:cNvSpPr/>
            <p:nvPr/>
          </p:nvSpPr>
          <p:spPr>
            <a:xfrm>
              <a:off x="7470721" y="145564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24" name="TextBox 1023"/>
          <p:cNvSpPr txBox="1"/>
          <p:nvPr/>
        </p:nvSpPr>
        <p:spPr>
          <a:xfrm>
            <a:off x="3024143" y="219741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337665" y="25103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816947" y="3053702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1×1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858609" y="18280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393915" y="24047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510758" y="3053702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2×2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732736" y="152057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7373568" y="224271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56660" y="5717785"/>
            <a:ext cx="1096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25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36……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都是正方形数。想一想，还有哪些数也是正方形数？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8381326" y="2912160"/>
            <a:ext cx="2135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     </a:t>
            </a:r>
            <a:r>
              <a:rPr kumimoji="0" lang="en-US" altLang="zh-CN" sz="24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4    16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180720" y="5165190"/>
            <a:ext cx="2283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5       5    25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945427" y="5218473"/>
            <a:ext cx="2132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6      6     36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56660" y="1248727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正方形数</a:t>
            </a:r>
          </a:p>
        </p:txBody>
      </p:sp>
      <p:sp>
        <p:nvSpPr>
          <p:cNvPr id="7" name="矩形 6"/>
          <p:cNvSpPr/>
          <p:nvPr/>
        </p:nvSpPr>
        <p:spPr>
          <a:xfrm>
            <a:off x="6215148" y="2961448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5" name="矩形 134"/>
          <p:cNvSpPr/>
          <p:nvPr/>
        </p:nvSpPr>
        <p:spPr>
          <a:xfrm>
            <a:off x="6912156" y="2942525"/>
            <a:ext cx="407539" cy="4030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6" name="矩形 135"/>
          <p:cNvSpPr/>
          <p:nvPr/>
        </p:nvSpPr>
        <p:spPr>
          <a:xfrm>
            <a:off x="7626395" y="2948280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8381326" y="2961448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9078334" y="2961710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9758727" y="2967528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932164" y="5165190"/>
            <a:ext cx="173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×    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159" name="矩形 158"/>
          <p:cNvSpPr/>
          <p:nvPr/>
        </p:nvSpPr>
        <p:spPr>
          <a:xfrm>
            <a:off x="4150360" y="5205960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4847368" y="5206222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5527761" y="5212040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683458" y="5256759"/>
            <a:ext cx="173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×    </a:t>
            </a:r>
            <a:r>
              <a:rPr kumimoji="0" lang="en-US" altLang="zh-CN" sz="24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163" name="矩形 162"/>
          <p:cNvSpPr/>
          <p:nvPr/>
        </p:nvSpPr>
        <p:spPr>
          <a:xfrm>
            <a:off x="6899061" y="5263210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7596069" y="5263472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5" name="矩形 164"/>
          <p:cNvSpPr/>
          <p:nvPr/>
        </p:nvSpPr>
        <p:spPr>
          <a:xfrm>
            <a:off x="8276462" y="5269290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145" grpId="0"/>
      <p:bldP spid="148" grpId="0"/>
      <p:bldP spid="150" grpId="0"/>
      <p:bldP spid="152" grpId="0"/>
      <p:bldP spid="1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554413" y="1028700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170363" y="1639888"/>
            <a:ext cx="576262" cy="576262"/>
          </a:xfrm>
          <a:prstGeom prst="rect">
            <a:avLst/>
          </a:prstGeom>
          <a:solidFill>
            <a:srgbClr val="FF0000">
              <a:alpha val="41000"/>
            </a:srgbClr>
          </a:solidFill>
          <a:ln w="317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70364" y="1639889"/>
            <a:ext cx="1152525" cy="1150937"/>
          </a:xfrm>
          <a:prstGeom prst="rect">
            <a:avLst/>
          </a:prstGeom>
          <a:solidFill>
            <a:schemeClr val="accent6">
              <a:alpha val="90000"/>
            </a:schemeClr>
          </a:solidFill>
          <a:ln w="317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70364" y="1651001"/>
            <a:ext cx="1760537" cy="1719263"/>
          </a:xfrm>
          <a:prstGeom prst="rect">
            <a:avLst/>
          </a:prstGeom>
          <a:solidFill>
            <a:srgbClr val="CCFFCC">
              <a:alpha val="97000"/>
            </a:srgbClr>
          </a:solidFill>
          <a:ln w="31750">
            <a:solidFill>
              <a:srgbClr val="99FF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51314" y="1657350"/>
            <a:ext cx="2408237" cy="2268538"/>
          </a:xfrm>
          <a:prstGeom prst="rect">
            <a:avLst/>
          </a:prstGeom>
          <a:solidFill>
            <a:srgbClr val="00FF00">
              <a:alpha val="96863"/>
            </a:srgbClr>
          </a:solidFill>
          <a:ln w="31750"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70363" y="1657350"/>
            <a:ext cx="2984500" cy="2827338"/>
          </a:xfrm>
          <a:prstGeom prst="rect">
            <a:avLst/>
          </a:prstGeom>
          <a:solidFill>
            <a:srgbClr val="00FFFF">
              <a:alpha val="96863"/>
            </a:srgbClr>
          </a:solidFill>
          <a:ln w="31750"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51313" y="1639888"/>
            <a:ext cx="3579812" cy="3421062"/>
          </a:xfrm>
          <a:prstGeom prst="rect">
            <a:avLst/>
          </a:prstGeom>
          <a:solidFill>
            <a:srgbClr val="0099FF">
              <a:alpha val="79000"/>
            </a:srgbClr>
          </a:solidFill>
          <a:ln w="317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51314" y="1665289"/>
            <a:ext cx="4154487" cy="3971925"/>
          </a:xfrm>
          <a:prstGeom prst="rect">
            <a:avLst/>
          </a:prstGeom>
          <a:solidFill>
            <a:srgbClr val="CC99FF">
              <a:alpha val="78824"/>
            </a:srgbClr>
          </a:solidFill>
          <a:ln w="317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151314" y="1665288"/>
            <a:ext cx="4803775" cy="4546600"/>
          </a:xfrm>
          <a:prstGeom prst="rect">
            <a:avLst/>
          </a:prstGeom>
          <a:solidFill>
            <a:srgbClr val="FF33CC">
              <a:alpha val="78824"/>
            </a:srgbClr>
          </a:solidFill>
          <a:ln w="31750">
            <a:solidFill>
              <a:srgbClr val="CC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65600" y="1639888"/>
            <a:ext cx="5346700" cy="5148262"/>
          </a:xfrm>
          <a:prstGeom prst="rect">
            <a:avLst/>
          </a:prstGeom>
          <a:solidFill>
            <a:srgbClr val="FFC000">
              <a:alpha val="79000"/>
            </a:srgbClr>
          </a:solidFill>
          <a:ln w="31750">
            <a:solidFill>
              <a:srgbClr val="9933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3143872" y="1027510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3139628" y="1029157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3144732" y="1028039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144732" y="1028700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4" name="直接连接符 3"/>
          <p:cNvCxnSpPr/>
          <p:nvPr/>
        </p:nvCxnSpPr>
        <p:spPr>
          <a:xfrm>
            <a:off x="3745912" y="1676857"/>
            <a:ext cx="5365750" cy="5111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328900" y="3916025"/>
            <a:ext cx="595312" cy="576262"/>
          </a:xfrm>
          <a:prstGeom prst="rect">
            <a:avLst/>
          </a:prstGeom>
          <a:solidFill>
            <a:srgbClr val="CC99FF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24404" y="5077659"/>
            <a:ext cx="601662" cy="574675"/>
          </a:xfrm>
          <a:prstGeom prst="rect">
            <a:avLst/>
          </a:prstGeom>
          <a:solidFill>
            <a:srgbClr val="CC99FF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29053" y="3357540"/>
            <a:ext cx="607060" cy="575945"/>
          </a:xfrm>
          <a:prstGeom prst="rect">
            <a:avLst/>
          </a:prstGeom>
          <a:solidFill>
            <a:srgbClr val="99FF66"/>
          </a:solidFill>
          <a:ln w="127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542963" y="5649451"/>
            <a:ext cx="581024" cy="561305"/>
          </a:xfrm>
          <a:prstGeom prst="rect">
            <a:avLst/>
          </a:prstGeom>
          <a:solidFill>
            <a:srgbClr val="99FF66"/>
          </a:solidFill>
          <a:ln w="127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535479" y="2780959"/>
            <a:ext cx="572135" cy="57658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34950" y="3940632"/>
            <a:ext cx="585787" cy="537368"/>
          </a:xfrm>
          <a:prstGeom prst="rect">
            <a:avLst/>
          </a:prstGeom>
          <a:solidFill>
            <a:srgbClr val="00B0F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41632" y="6242977"/>
            <a:ext cx="576262" cy="5456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929053" y="5077119"/>
            <a:ext cx="605790" cy="576580"/>
          </a:xfrm>
          <a:prstGeom prst="rect">
            <a:avLst/>
          </a:prstGeom>
          <a:solidFill>
            <a:srgbClr val="FF33CC"/>
          </a:solidFill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123988" y="2783910"/>
            <a:ext cx="602079" cy="574675"/>
          </a:xfrm>
          <a:prstGeom prst="rect">
            <a:avLst/>
          </a:prstGeom>
          <a:solidFill>
            <a:srgbClr val="00B0F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328900" y="5648781"/>
            <a:ext cx="595312" cy="561974"/>
          </a:xfrm>
          <a:prstGeom prst="rect">
            <a:avLst/>
          </a:prstGeom>
          <a:solidFill>
            <a:srgbClr val="FF33CC"/>
          </a:solidFill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3" grpId="0" animBg="1"/>
      <p:bldP spid="14" grpId="0" animBg="1"/>
      <p:bldP spid="14" grpId="1" animBg="1"/>
      <p:bldP spid="14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2923952" y="575417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925088" y="575417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49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81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725288" y="1770409"/>
          <a:ext cx="597694" cy="3998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7101552" y="1770977"/>
          <a:ext cx="597694" cy="3998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146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15640" y="3484313"/>
          <a:ext cx="1793082" cy="571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146"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矩形 19"/>
          <p:cNvSpPr/>
          <p:nvPr/>
        </p:nvSpPr>
        <p:spPr>
          <a:xfrm>
            <a:off x="2637056" y="387969"/>
            <a:ext cx="64087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02802" y="1180057"/>
            <a:ext cx="898351" cy="5256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2" name="TextBox 3"/>
          <p:cNvSpPr txBox="1">
            <a:spLocks noChangeArrowheads="1"/>
          </p:cNvSpPr>
          <p:nvPr/>
        </p:nvSpPr>
        <p:spPr bwMode="auto">
          <a:xfrm>
            <a:off x="660400" y="2160812"/>
            <a:ext cx="481091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看一看：观察表格的特点。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想一想：你准备用哪种规律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填一填：看谁填得又快又对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说一说：小组交流</a:t>
            </a:r>
            <a:endParaRPr kumimoji="0" lang="zh-CN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 rot="20840501">
            <a:off x="4601320" y="5435590"/>
            <a:ext cx="576263" cy="576263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 rot="348652">
            <a:off x="1552612" y="5407063"/>
            <a:ext cx="574675" cy="576262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 rot="348652">
            <a:off x="3984885" y="4680644"/>
            <a:ext cx="576262" cy="576263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 rot="348652">
            <a:off x="7032661" y="5613438"/>
            <a:ext cx="576262" cy="576262"/>
          </a:xfrm>
          <a:prstGeom prst="rect">
            <a:avLst/>
          </a:prstGeom>
          <a:solidFill>
            <a:srgbClr val="66FF33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 rot="348652">
            <a:off x="2957549" y="5305463"/>
            <a:ext cx="576263" cy="576262"/>
          </a:xfrm>
          <a:prstGeom prst="rect">
            <a:avLst/>
          </a:prstGeom>
          <a:solidFill>
            <a:srgbClr val="66FF33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rot="20822280">
            <a:off x="5830924" y="5026063"/>
            <a:ext cx="576263" cy="576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rot="1372803">
            <a:off x="8149010" y="5018633"/>
            <a:ext cx="576263" cy="576263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64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3" name="图片 12" descr="C:\Users\zq\AppData\Roaming\Tencent\Users\40359681\QQ\WinTemp\RichOle\BN68N@5DXTBM7$IKE9]MAXV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234" y="1573548"/>
            <a:ext cx="3117281" cy="289193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690322" y="1351540"/>
            <a:ext cx="12426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活动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2:</a:t>
            </a:r>
          </a:p>
        </p:txBody>
      </p:sp>
      <p:sp>
        <p:nvSpPr>
          <p:cNvPr id="19" name="矩形 18"/>
          <p:cNvSpPr/>
          <p:nvPr/>
        </p:nvSpPr>
        <p:spPr>
          <a:xfrm rot="348652">
            <a:off x="2033729" y="1248011"/>
            <a:ext cx="723464" cy="730274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挖</a:t>
            </a:r>
          </a:p>
        </p:txBody>
      </p:sp>
      <p:sp>
        <p:nvSpPr>
          <p:cNvPr id="20" name="矩形 19"/>
          <p:cNvSpPr/>
          <p:nvPr/>
        </p:nvSpPr>
        <p:spPr>
          <a:xfrm rot="20840501">
            <a:off x="2995008" y="1202577"/>
            <a:ext cx="741942" cy="741942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挖</a:t>
            </a:r>
          </a:p>
        </p:txBody>
      </p:sp>
      <p:sp>
        <p:nvSpPr>
          <p:cNvPr id="21" name="矩形 20"/>
          <p:cNvSpPr/>
          <p:nvPr/>
        </p:nvSpPr>
        <p:spPr>
          <a:xfrm rot="348885">
            <a:off x="3971428" y="1207486"/>
            <a:ext cx="732125" cy="7321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宝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fill="remove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7" presetClass="emph" presetSubtype="0" fill="remove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1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7" presetID="27" presetClass="emph" presetSubtype="0" fill="remove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684" y="3688636"/>
            <a:ext cx="1750201" cy="1632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图片 1" descr="无标题"/>
          <p:cNvPicPr>
            <a:picLocks noChangeAspect="1"/>
          </p:cNvPicPr>
          <p:nvPr/>
        </p:nvPicPr>
        <p:blipFill>
          <a:blip r:embed="rId4"/>
          <a:srcRect l="460" t="-733" r="50491" b="27817"/>
          <a:stretch>
            <a:fillRect/>
          </a:stretch>
        </p:blipFill>
        <p:spPr>
          <a:xfrm>
            <a:off x="7120527" y="1659445"/>
            <a:ext cx="1729815" cy="1607808"/>
          </a:xfrm>
          <a:prstGeom prst="rect">
            <a:avLst/>
          </a:prstGeom>
        </p:spPr>
      </p:pic>
      <p:pic>
        <p:nvPicPr>
          <p:cNvPr id="4" name="图片 3" descr="a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426106" y="1668390"/>
            <a:ext cx="1790129" cy="1619181"/>
          </a:xfrm>
          <a:prstGeom prst="rect">
            <a:avLst/>
          </a:prstGeom>
        </p:spPr>
      </p:pic>
      <p:pic>
        <p:nvPicPr>
          <p:cNvPr id="5" name="图片 4" descr="t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426106" y="3688636"/>
            <a:ext cx="1886977" cy="1654681"/>
          </a:xfrm>
          <a:prstGeom prst="rect">
            <a:avLst/>
          </a:prstGeom>
        </p:spPr>
      </p:pic>
      <p:pic>
        <p:nvPicPr>
          <p:cNvPr id="6" name="图片 5" descr="a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474529" y="1517919"/>
            <a:ext cx="1790129" cy="1619181"/>
          </a:xfrm>
          <a:prstGeom prst="rect">
            <a:avLst/>
          </a:prstGeom>
        </p:spPr>
      </p:pic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187" y="3845353"/>
            <a:ext cx="1773201" cy="162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038" y="3821721"/>
            <a:ext cx="1762765" cy="162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901" y="1594677"/>
            <a:ext cx="1489048" cy="136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859" y="1596649"/>
            <a:ext cx="1447763" cy="133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026" y="1620456"/>
            <a:ext cx="1476643" cy="1358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2" name="TextBox 3"/>
          <p:cNvSpPr txBox="1">
            <a:spLocks noChangeArrowheads="1"/>
          </p:cNvSpPr>
          <p:nvPr/>
        </p:nvSpPr>
        <p:spPr bwMode="auto">
          <a:xfrm>
            <a:off x="630478" y="2272351"/>
            <a:ext cx="600658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选一选：两人一组选择要挑战的题。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想一想：用到了哪一种规律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填一填：看谁填得又快又对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04272" y="4341862"/>
            <a:ext cx="1338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一星级★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82410" y="4341862"/>
            <a:ext cx="175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二星级★ ★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698580" y="4341862"/>
            <a:ext cx="2114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三星级★ ★ ★</a:t>
            </a:r>
          </a:p>
        </p:txBody>
      </p:sp>
      <p:sp>
        <p:nvSpPr>
          <p:cNvPr id="35" name="TextBox 2"/>
          <p:cNvSpPr txBox="1">
            <a:spLocks noChangeArrowheads="1"/>
          </p:cNvSpPr>
          <p:nvPr/>
        </p:nvSpPr>
        <p:spPr bwMode="auto">
          <a:xfrm>
            <a:off x="660400" y="1463079"/>
            <a:ext cx="12426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活动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3:</a:t>
            </a:r>
          </a:p>
        </p:txBody>
      </p:sp>
      <p:sp>
        <p:nvSpPr>
          <p:cNvPr id="36" name="矩形 35"/>
          <p:cNvSpPr/>
          <p:nvPr/>
        </p:nvSpPr>
        <p:spPr>
          <a:xfrm rot="348652">
            <a:off x="2003807" y="1359550"/>
            <a:ext cx="723464" cy="730274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挑</a:t>
            </a:r>
          </a:p>
        </p:txBody>
      </p:sp>
      <p:sp>
        <p:nvSpPr>
          <p:cNvPr id="37" name="矩形 36"/>
          <p:cNvSpPr/>
          <p:nvPr/>
        </p:nvSpPr>
        <p:spPr>
          <a:xfrm rot="20840501">
            <a:off x="2965086" y="1314116"/>
            <a:ext cx="741942" cy="741942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战</a:t>
            </a:r>
          </a:p>
        </p:txBody>
      </p:sp>
      <p:sp>
        <p:nvSpPr>
          <p:cNvPr id="38" name="矩形 37"/>
          <p:cNvSpPr/>
          <p:nvPr/>
        </p:nvSpPr>
        <p:spPr>
          <a:xfrm rot="348885">
            <a:off x="3941506" y="1319025"/>
            <a:ext cx="732125" cy="7321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</a:t>
            </a:r>
          </a:p>
        </p:txBody>
      </p:sp>
      <p:sp>
        <p:nvSpPr>
          <p:cNvPr id="16" name="矩形 15"/>
          <p:cNvSpPr/>
          <p:nvPr/>
        </p:nvSpPr>
        <p:spPr>
          <a:xfrm rot="20634364">
            <a:off x="4919894" y="1242028"/>
            <a:ext cx="790591" cy="788412"/>
          </a:xfrm>
          <a:prstGeom prst="rect">
            <a:avLst/>
          </a:prstGeom>
          <a:solidFill>
            <a:srgbClr val="66FF33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</a:t>
            </a:r>
          </a:p>
        </p:txBody>
      </p:sp>
      <p:sp>
        <p:nvSpPr>
          <p:cNvPr id="3" name="AutoShape 1" descr="C:\Users\zq\AppData\Roaming\Tencent\Users\40359681\QQ\WinTemp\RichOle\A%ZJ`6IXKMI8{JQLATW$P.png"/>
          <p:cNvSpPr>
            <a:spLocks noChangeAspect="1" noChangeArrowheads="1"/>
          </p:cNvSpPr>
          <p:nvPr/>
        </p:nvSpPr>
        <p:spPr bwMode="auto">
          <a:xfrm>
            <a:off x="192856" y="49953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AutoShape 2" descr="C:\Users\zq\AppData\Roaming\Tencent\Users\40359681\QQ\WinTemp\RichOle\A%ZJ`6IXKMI8{JQLATW$P.png"/>
          <p:cNvSpPr>
            <a:spLocks noChangeAspect="1" noChangeArrowheads="1"/>
          </p:cNvSpPr>
          <p:nvPr/>
        </p:nvSpPr>
        <p:spPr bwMode="auto">
          <a:xfrm>
            <a:off x="345256" y="65193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027" name="Picture 3" descr="C:\Users\zq\AppData\Roaming\Tencent\Users\40359681\QQ\WinTemp\RichOle\~0(FI]`GF4LQ([A0R`(QX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010" y="2712657"/>
            <a:ext cx="1437793" cy="142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q\AppData\Roaming\Tencent\Users\40359681\QQ\WinTemp\RichOle\0A6VH[N302D7G{HD{G}RPB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616" y="2724871"/>
            <a:ext cx="1472100" cy="143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q\AppData\Roaming\Tencent\Users\40359681\QQ\WinTemp\RichOle\C@UF]~{]GBR]T@XZ$)$53{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183" y="2709473"/>
            <a:ext cx="1425560" cy="143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1" t="867" r="1431" b="618"/>
          <a:stretch>
            <a:fillRect/>
          </a:stretch>
        </p:blipFill>
        <p:spPr>
          <a:xfrm>
            <a:off x="-2597035" y="-1"/>
            <a:ext cx="6986498" cy="6863788"/>
          </a:xfrm>
          <a:custGeom>
            <a:avLst/>
            <a:gdLst>
              <a:gd name="connsiteX0" fmla="*/ 0 w 6986498"/>
              <a:gd name="connsiteY0" fmla="*/ 0 h 6863788"/>
              <a:gd name="connsiteX1" fmla="*/ 3003866 w 6986498"/>
              <a:gd name="connsiteY1" fmla="*/ 0 h 6863788"/>
              <a:gd name="connsiteX2" fmla="*/ 4374308 w 6986498"/>
              <a:gd name="connsiteY2" fmla="*/ 3426108 h 6863788"/>
              <a:gd name="connsiteX3" fmla="*/ 3001551 w 6986498"/>
              <a:gd name="connsiteY3" fmla="*/ 6858001 h 6863788"/>
              <a:gd name="connsiteX4" fmla="*/ 3124261 w 6986498"/>
              <a:gd name="connsiteY4" fmla="*/ 6858001 h 6863788"/>
              <a:gd name="connsiteX5" fmla="*/ 4497018 w 6986498"/>
              <a:gd name="connsiteY5" fmla="*/ 3426108 h 6863788"/>
              <a:gd name="connsiteX6" fmla="*/ 3126576 w 6986498"/>
              <a:gd name="connsiteY6" fmla="*/ 1 h 6863788"/>
              <a:gd name="connsiteX7" fmla="*/ 5613741 w 6986498"/>
              <a:gd name="connsiteY7" fmla="*/ 1 h 6863788"/>
              <a:gd name="connsiteX8" fmla="*/ 6986498 w 6986498"/>
              <a:gd name="connsiteY8" fmla="*/ 3431895 h 6863788"/>
              <a:gd name="connsiteX9" fmla="*/ 5613741 w 6986498"/>
              <a:gd name="connsiteY9" fmla="*/ 6863788 h 6863788"/>
              <a:gd name="connsiteX10" fmla="*/ 122711 w 6986498"/>
              <a:gd name="connsiteY10" fmla="*/ 6863788 h 6863788"/>
              <a:gd name="connsiteX11" fmla="*/ 122711 w 6986498"/>
              <a:gd name="connsiteY11" fmla="*/ 6858001 h 6863788"/>
              <a:gd name="connsiteX12" fmla="*/ 0 w 6986498"/>
              <a:gd name="connsiteY12" fmla="*/ 6858001 h 6863788"/>
              <a:gd name="connsiteX13" fmla="*/ 0 w 6986498"/>
              <a:gd name="connsiteY13" fmla="*/ 0 h 686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86498" h="6863788">
                <a:moveTo>
                  <a:pt x="0" y="0"/>
                </a:moveTo>
                <a:lnTo>
                  <a:pt x="3003866" y="0"/>
                </a:lnTo>
                <a:lnTo>
                  <a:pt x="4374308" y="3426108"/>
                </a:lnTo>
                <a:lnTo>
                  <a:pt x="3001551" y="6858001"/>
                </a:lnTo>
                <a:lnTo>
                  <a:pt x="3124261" y="6858001"/>
                </a:lnTo>
                <a:lnTo>
                  <a:pt x="4497018" y="3426108"/>
                </a:lnTo>
                <a:lnTo>
                  <a:pt x="3126576" y="1"/>
                </a:lnTo>
                <a:lnTo>
                  <a:pt x="5613741" y="1"/>
                </a:lnTo>
                <a:lnTo>
                  <a:pt x="6986498" y="3431895"/>
                </a:lnTo>
                <a:lnTo>
                  <a:pt x="5613741" y="6863788"/>
                </a:lnTo>
                <a:lnTo>
                  <a:pt x="122711" y="6863788"/>
                </a:lnTo>
                <a:lnTo>
                  <a:pt x="122711" y="6858001"/>
                </a:lnTo>
                <a:lnTo>
                  <a:pt x="0" y="685800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43826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2CC8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A2CC8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第四单元  表内乘法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A2CC8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35" name="矩形 34"/>
          <p:cNvSpPr/>
          <p:nvPr/>
        </p:nvSpPr>
        <p:spPr>
          <a:xfrm rot="1331889">
            <a:off x="3660438" y="4251364"/>
            <a:ext cx="156095" cy="2676330"/>
          </a:xfrm>
          <a:prstGeom prst="rect">
            <a:avLst/>
          </a:prstGeom>
          <a:solidFill>
            <a:srgbClr val="A2C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9286" y="1209041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根据数，写出乘法口诀</a:t>
            </a:r>
          </a:p>
        </p:txBody>
      </p:sp>
      <p:sp>
        <p:nvSpPr>
          <p:cNvPr id="3" name="矩形 2"/>
          <p:cNvSpPr/>
          <p:nvPr/>
        </p:nvSpPr>
        <p:spPr>
          <a:xfrm>
            <a:off x="2136140" y="2117100"/>
            <a:ext cx="677398" cy="575945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</a:t>
            </a:r>
          </a:p>
        </p:txBody>
      </p:sp>
      <p:sp>
        <p:nvSpPr>
          <p:cNvPr id="4" name="矩形 3"/>
          <p:cNvSpPr/>
          <p:nvPr/>
        </p:nvSpPr>
        <p:spPr>
          <a:xfrm>
            <a:off x="3701218" y="1934358"/>
            <a:ext cx="666947" cy="575945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64</a:t>
            </a:r>
          </a:p>
        </p:txBody>
      </p:sp>
      <p:sp>
        <p:nvSpPr>
          <p:cNvPr id="5" name="矩形 4"/>
          <p:cNvSpPr/>
          <p:nvPr/>
        </p:nvSpPr>
        <p:spPr>
          <a:xfrm>
            <a:off x="6239752" y="1740178"/>
            <a:ext cx="661019" cy="575945"/>
          </a:xfrm>
          <a:prstGeom prst="rect">
            <a:avLst/>
          </a:prstGeom>
          <a:solidFill>
            <a:srgbClr val="1FBF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" name="矩形 5"/>
          <p:cNvSpPr/>
          <p:nvPr/>
        </p:nvSpPr>
        <p:spPr>
          <a:xfrm>
            <a:off x="8712288" y="1453148"/>
            <a:ext cx="591646" cy="575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</a:p>
        </p:txBody>
      </p:sp>
      <p:sp>
        <p:nvSpPr>
          <p:cNvPr id="7" name="矩形 6"/>
          <p:cNvSpPr/>
          <p:nvPr/>
        </p:nvSpPr>
        <p:spPr>
          <a:xfrm>
            <a:off x="5004337" y="1829127"/>
            <a:ext cx="612692" cy="5759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</a:t>
            </a:r>
          </a:p>
        </p:txBody>
      </p:sp>
      <p:sp>
        <p:nvSpPr>
          <p:cNvPr id="8" name="矩形 7"/>
          <p:cNvSpPr/>
          <p:nvPr/>
        </p:nvSpPr>
        <p:spPr>
          <a:xfrm>
            <a:off x="7482277" y="1628776"/>
            <a:ext cx="658034" cy="57594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559561" y="3715386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四八三十二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3180081" y="3226436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八八六十四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368166" y="4048761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七八五十六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5839461" y="3310256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三四十二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7423786" y="4220211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九九八十一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9048116" y="4868546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三八二十四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5839461" y="4868546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二六十二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9048116" y="3715386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四六二十四</a:t>
            </a: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mph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mph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1" presetClass="entr" presetSubtype="0" fill="hold" grpId="1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0" presetClass="entr" presetSubtype="0" fill="hold" grpId="1" nodeType="afterEffect">
                                  <p:stCondLst>
                                    <p:cond delay="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50" presetClass="entr" presetSubtype="0" decel="10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"/>
                            </p:stCondLst>
                            <p:childTnLst>
                              <p:par>
                                <p:cTn id="64" presetID="35" presetClass="entr" presetSubtype="0" fill="hold" grpId="1" nodeType="after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6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8" presetClass="entr" presetSubtype="0" ac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41" presetClass="entr" presetSubtype="0" fill="hold" grpId="2" nodeType="afterEffect">
                                  <p:stCondLst>
                                    <p:cond delay="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4" grpId="7" animBg="1"/>
      <p:bldP spid="4" grpId="8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7" grpId="8" animBg="1"/>
      <p:bldP spid="7" grpId="9" animBg="1"/>
      <p:bldP spid="8" grpId="0" animBg="1"/>
      <p:bldP spid="8" grpId="1" animBg="1"/>
      <p:bldP spid="8" grpId="2" animBg="1"/>
      <p:bldP spid="9" grpId="0" bldLvl="0" animBg="1"/>
      <p:bldP spid="11" grpId="0" bldLvl="0" animBg="1"/>
      <p:bldP spid="12" grpId="0" animBg="1"/>
      <p:bldP spid="12" grpId="1" bldLvl="0" animBg="1"/>
      <p:bldP spid="13" grpId="0" animBg="1"/>
      <p:bldP spid="13" grpId="1" bldLvl="0" animBg="1"/>
      <p:bldP spid="14" grpId="0" animBg="1"/>
      <p:bldP spid="14" grpId="1" bldLvl="0" animBg="1"/>
      <p:bldP spid="15" grpId="0" animBg="1"/>
      <p:bldP spid="15" grpId="1" bldLvl="0" animBg="1"/>
      <p:bldP spid="16" grpId="0" animBg="1"/>
      <p:bldP spid="16" grpId="1" bldLvl="0" animBg="1"/>
      <p:bldP spid="17" grpId="0" animBg="1"/>
      <p:bldP spid="17" grpId="1" animBg="1"/>
      <p:bldP spid="17" grpId="2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688658" y="1844676"/>
          <a:ext cx="8794116" cy="4307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75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24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一一得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一二得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二二得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一三得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二三得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三三得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32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一四得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二四得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四四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58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一五得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二五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三五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四五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五五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35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一六得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三六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五六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六六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74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一七得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二七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三七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四七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五七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六七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七七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3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一八得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二八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五八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六八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87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一九得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三九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四九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五九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六九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七九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八九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圆角矩形 2"/>
          <p:cNvSpPr/>
          <p:nvPr/>
        </p:nvSpPr>
        <p:spPr>
          <a:xfrm>
            <a:off x="5586493" y="1973811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七八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6810773" y="2333856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二六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9619378" y="2477366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四六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6739018" y="1397866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三四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3354468" y="2045566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四八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9835278" y="1541376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三八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8250953" y="1829666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九九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4506993" y="1469621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八八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64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5 0.03796 L -0.00495 0.05023 L -0.00026 0.06574 L 0.00547 0.07639 L 0.00885 0.08704 L 0.01341 0.0993 L 0.01927 0.10995 L 0.02617 0.12222 L 0.03294 0.13449 L 0.0388 0.14676 L 0.04336 0.15741 L 0.05364 0.17592 L 0.0595 0.1912 L 0.06627 0.20185 L 0.07213 0.21574 L 0.0789 0.22801 L 0.0858 0.24028 L 0.0927 0.25393 L 0.09843 0.2662 L 0.10533 0.28472 L 0.10885 0.29676 L 0.11341 0.30903 L 0.11797 0.32454 L 0.12252 0.33819 L 0.12838 0.35509 L 0.1306 0.36574 L 0.1375 0.38264 L 0.14557 0.39954 L 0.1513 0.41481 L 0.1582 0.42546 L 0.16627 0.43935 L 0.17539 0.45602 L 0.18463 0.47291 L 0.19153 0.48518 L 0.19843 0.49583 L 0.20182 0.50671 L 0.20872 0.51736 L 0.21211 0.52801 L 0.21914 0.53889 L 0.22369 0.54954 L 0.22942 0.56018 L 0.23737 0.56782 L 0.24323 0.5787 L 0.24778 0.58935 L 0.25351 0.6 L 0.25586 0.61065 L 0.26276 0.62153 L 0.26731 0.63217 L 0.26849 0.64606 L 0.27304 0.65833 L 0.27877 0.67037 L 0.28346 0.68125 L 0.28802 0.69352 L 0.29257 0.71018 L 0.2983 0.72407 " pathEditMode="relative" rAng="0" ptsTypes="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8" y="3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5 0.03681 L 0.01536 0.04745 L 0.01875 0.05972 L 0.02344 0.0706 L 0.03034 0.08287 L 0.03489 0.09491 L 0.04062 0.1088 L 0.04974 0.12569 L 0.05664 0.13796 L 0.06367 0.15463 L 0.07617 0.17153 L 0.0888 0.19607 L 0.09453 0.20694 L 0.10377 0.22685 L 0.11185 0.24051 L 0.12096 0.25741 L 0.13255 0.27569 L 0.14049 0.28958 L 0.14974 0.30324 L 0.15885 0.31389 L 0.175 0.33079 L 0.1888 0.34769 L 0.20143 0.36157 L 0.21289 0.37824 L 0.21979 0.39051 L 0.23242 0.41343 L 0.24153 0.42894 L 0.24844 0.4412 L 0.25547 0.45648 L 0.26341 0.47014 L 0.27604 0.49306 L 0.28867 0.50995 L 0.29674 0.52222 L 0.30703 0.53912 L 0.3151 0.55139 L 0.31966 0.56366 L 0.3289 0.57593 L 0.33698 0.58357 L 0.34726 0.5912 L 0.35651 0.59884 L 0.36445 0.60185 L 0.37721 0.61111 L 0.38633 0.62037 L 0.39896 0.62639 L 0.40807 0.63565 L 0.41732 0.6463 L 0.42539 0.65857 L 0.43802 0.67384 L 0.45065 0.68148 L 0.45976 0.69074 L 0.47018 0.70139 L 0.47591 0.71204 L 0.48047 0.72292 L 0.48737 0.73819 L 0.49883 0.75648 L 0.50573 0.76875 L 0.5138 0.77801 L 0.52187 0.78264 L 0.52982 0.78727 L 0.54023 0.79028 L 0.5483 0.79491 L 0.55859 0.80255 L 0.57122 0.80417 L 0.58268 0.81019 L 0.59192 0.81019 L 0.60221 0.81019 L 0.61028 0.81019 L 0.61836 0.80857 " pathEditMode="relative" rAng="0" ptsTypes="AAAAAAAAAAAAAAA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26" y="3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3819 L 0.00781 0.05046 L 0.00898 0.06111 L 0.01367 0.07176 L 0.01823 0.08403 L 0.02513 0.09931 L 0.03307 0.11481 L 0.04115 0.12546 L 0.04922 0.13912 L 0.05846 0.15301 L 0.06758 0.16829 L 0.07565 0.18056 L 0.08476 0.19745 L 0.09049 0.20972 L 0.10091 0.22801 L 0.1112 0.24954 L 0.11588 0.26019 L 0.12266 0.27546 L 0.12838 0.28935 L 0.13529 0.30301 L 0.14101 0.31829 L 0.14805 0.3338 L 0.15599 0.34745 L 0.16523 0.36435 L 0.17096 0.375 L 0.17786 0.38889 L 0.18581 0.40417 L 0.19284 0.42083 L 0.19844 0.43472 L 0.20299 0.44537 L 0.21003 0.46065 L 0.21458 0.47454 L 0.2237 0.49306 L 0.22956 0.50509 L 0.23633 0.52176 L 0.24323 0.53287 L 0.24909 0.54352 L 0.25586 0.55417 L 0.2651 0.57083 L 0.28698 0.60625 L 0.29609 0.6213 L 0.30872 0.63843 L 0.3168 0.64769 L 0.32487 0.6537 L 0.33177 0.66435 L 0.33867 0.67662 L 0.34323 0.6875 L 0.34896 0.69815 L 0.35586 0.71204 L 0.36159 0.72269 L 0.36732 0.73333 L 0.37656 0.73634 L 0.38463 0.73194 " pathEditMode="relative" rAng="0" ptsTypes="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41" y="3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47 0.02361 L -0.02747 0.03426 L -0.02747 0.04676 L -0.02747 0.0588 L -0.02747 0.06968 L -0.02865 0.08195 L -0.02982 0.09399 L -0.0332 0.10787 L -0.03672 0.12315 L -0.0401 0.13542 L -0.04596 0.15232 L -0.05052 0.16459 L -0.05508 0.17824 L -0.05963 0.19213 L -0.06419 0.20278 L -0.06888 0.21366 L -0.07461 0.22593 L -0.0793 0.23658 L -0.08385 0.24723 L -0.08945 0.25949 L -0.09753 0.27176 L -0.10221 0.28241 L -0.10911 0.2963 L -0.11706 0.31019 L -0.12057 0.32084 L -0.12865 0.3375 L -0.13203 0.34838 L -0.13776 0.35903 L -0.14349 0.36991 L -0.147 0.38056 L -0.15039 0.39121 L -0.15495 0.40186 L -0.15846 0.41274 L -0.16302 0.42338 L -0.16641 0.43403 L -0.16888 0.4463 L -0.17344 0.46019 L -0.17682 0.47246 L -0.17904 0.48311 L -0.18138 0.49375 L -0.18255 0.50463 L -0.18372 0.51528 " pathEditMode="relative" rAng="0" ptsTypes="AAAAAAAAAAAAAAAAAAAAAAAAAAAAAAAAAAAAAAAA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3" y="2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17 0.03426 L 0.05117 0.0449 L 0.05 0.05578 L 0.04427 0.06944 L 0.03737 0.08171 L 0.02695 0.09259 L 0.01901 0.1 L 0.01094 0.10625 L 0.00169 0.11389 L -0.00742 0.1199 L -0.01654 0.12615 L -0.02695 0.13541 L -0.03724 0.14444 L -0.04531 0.15231 L -0.05677 0.16296 L -0.06602 0.17222 L -0.07409 0.17824 L -0.08438 0.18889 L -0.09349 0.19351 L -0.10273 0.20115 L -0.11081 0.2074 L -0.11888 0.21203 L -0.12917 0.21944 L -0.14063 0.22731 L -0.14987 0.23194 L -0.16484 0.23935 L -0.17396 0.2456 L -0.18203 0.25185 L -0.1901 0.25787 L -0.19922 0.26551 L -0.20729 0.27314 L -0.21758 0.28379 L -0.22565 0.29467 L -0.23372 0.30532 L -0.23945 0.31597 L -0.24518 0.32685 L -0.24974 0.33889 L -0.25664 0.35439 L -0.26237 0.36666 L -0.2681 0.38194 L -0.27044 0.39259 L -0.27383 0.40324 L -0.27617 0.41551 L -0.28073 0.43101 L -0.28659 0.44305 L -0.2888 0.45393 L -0.29232 0.4662 L -0.29688 0.47847 L -0.29922 0.49213 L -0.30143 0.50277 L -0.3026 0.51666 L -0.30378 0.52893 " pathEditMode="relative" rAng="0" ptsTypes="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7" y="2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57 0.00023 L 0.02799 0.02014 L 0.03008 0.03078 L 0.03437 0.04606 L 0.0388 0.05995 L 0.0431 0.07384 L 0.04739 0.08912 L 0.05169 0.10439 L 0.05716 0.11967 L 0.06042 0.13217 L 0.06693 0.15046 L 0.07122 0.16736 L 0.07656 0.18426 L 0.08099 0.19953 L 0.08529 0.21643 L 0.09062 0.23472 L 0.09713 0.25324 L 0.10247 0.27152 L 0.1069 0.2868 L 0.11341 0.3037 L 0.11875 0.31898 L 0.12526 0.33449 L 0.1306 0.34814 L 0.13724 0.36365 L 0.14466 0.38657 L 0.15013 0.39722 L 0.15338 0.41111 L 0.15768 0.42176 L 0.16315 0.43564 L 0.16849 0.44629 L 0.175 0.4618 L 0.18047 0.47245 L 0.18581 0.48773 L 0.19127 0.50139 L 0.19779 0.51203 L 0.20534 0.53078 L 0.21289 0.54745 L 0.21823 0.5581 L 0.23125 0.58287 L 0.23776 0.59467 L 0.24531 0.61041 L 0.25182 0.62407 L 0.25833 0.63472 L 0.26471 0.65023 L 0.27018 0.66111 L 0.27565 0.67314 L 0.27877 0.68402 L 0.28424 0.69629 L 0.29075 0.71458 L 0.29401 0.72685 L 0.29935 0.74074 L 0.3026 0.75439 L 0.3069 0.76828 L 0.31016 0.77893 L 0.31445 0.79421 L 0.31667 0.80671 L 0.31992 0.81736 " pathEditMode="relative" rAng="0" ptsTypes="AAAAAAAAAAAAAAAAAAAAAAAAAAAAAAAAAAAAAAAAAAAAAAAAAAAAAAA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18" y="4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76 0.00671 L -0.01914 0.02199 L -0.02383 0.03426 L -0.03073 0.04953 L -0.03881 0.06643 L -0.04336 0.0787 L -0.04909 0.09236 L -0.05365 0.10463 L -0.05938 0.1199 L -0.06511 0.1368 L -0.06966 0.15208 L -0.07552 0.16759 L -0.07774 0.17824 L -0.08464 0.1949 L -0.08815 0.2074 L -0.09388 0.21944 L -0.09961 0.23472 L -0.10534 0.24861 L -0.11446 0.26551 L -0.12136 0.27777 L -0.12943 0.29143 L -0.1375 0.30532 L -0.14558 0.31597 L -0.15586 0.32685 L -0.16615 0.33588 L -0.17539 0.34514 L -0.18685 0.36041 L -0.19844 0.37106 L -0.2099 0.38333 L -0.22136 0.39097 L -0.2306 0.40185 L -0.23854 0.41088 L -0.25118 0.42176 L -0.26381 0.43379 L -0.27305 0.44166 L -0.28685 0.4537 L -0.29714 0.4662 L -0.31094 0.47986 L -0.32357 0.4949 L -0.33737 0.5074 L -0.35118 0.52129 L -0.36381 0.53796 L -0.37292 0.54699 L -0.38099 0.55648 L -0.39245 0.56852 L -0.40274 0.58078 L -0.41315 0.59166 L -0.42123 0.60393 L -0.43034 0.61597 L -0.44076 0.62986 L -0.45104 0.64352 L -0.46016 0.65602 L -0.46823 0.66666 L -0.47513 0.68333 L -0.48086 0.69421 L -0.48776 0.70509 L -0.49128 0.71713 L -0.49466 0.72801 L -0.49584 0.73865 L -0.50157 0.75555 L -0.50391 0.76944 L -0.50743 0.78009 L -0.51302 0.79375 L -0.5211 0.78773 " pathEditMode="relative" rAng="0" ptsTypes="AAAAAAAAAAAAAAAAA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73" y="3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278 L -0.00026 0.02107 L -0.00248 0.03171 L -0.0082 0.04259 L -0.01289 0.05463 L -0.01849 0.07454 L -0.02318 0.08843 L -0.02774 0.1007 L -0.03464 0.11597 L -0.04505 0.13588 L -0.05065 0.14815 L -0.05768 0.1588 L -0.06328 0.16945 L -0.06914 0.18195 L -0.07591 0.19398 L -0.08177 0.20486 L -0.0944 0.22315 L -0.10013 0.23704 L -0.11042 0.25533 L -0.11732 0.26759 L -0.12878 0.2875 L -0.13802 0.29815 L -0.14727 0.3088 L -0.15521 0.31806 L -0.16901 0.33195 L -0.18399 0.3456 L -0.19206 0.35324 L -0.2 0.36111 L -0.20925 0.36875 L -0.21953 0.3794 L -0.22761 0.38704 L -0.23789 0.3963 L -0.24597 0.40394 L -0.25287 0.41458 L -0.2586 0.42685 L -0.26784 0.43912 L -0.27695 0.44838 L -0.28503 0.4544 L -0.29766 0.46065 L -0.31029 0.46829 L -0.32175 0.47431 L -0.33099 0.47894 L -0.33906 0.48195 L -0.34935 0.48495 L -0.3586 0.48958 L -0.36654 0.49421 L -0.37461 0.50046 L -0.38268 0.50949 L -0.39076 0.51713 " pathEditMode="relative" rAng="0" ptsTypes="AAAAAAAAAAAAAAAAAAAAAAAAAAAAAAAAAAAAAAAAAAAAAAA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35" y="2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660400" y="1107218"/>
          <a:ext cx="7888080" cy="5026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6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62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6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62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76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79111" marR="79111" marT="39556" marB="39556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7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07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86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6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6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07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17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76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362010" y="173084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横看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→</a:t>
            </a:r>
          </a:p>
        </p:txBody>
      </p:sp>
      <p:sp>
        <p:nvSpPr>
          <p:cNvPr id="4" name="文本框 3"/>
          <p:cNvSpPr txBox="1"/>
          <p:nvPr/>
        </p:nvSpPr>
        <p:spPr>
          <a:xfrm rot="16200000">
            <a:off x="3283396" y="964220"/>
            <a:ext cx="553998" cy="10566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竖看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↓</a:t>
            </a:r>
          </a:p>
        </p:txBody>
      </p:sp>
      <p:graphicFrame>
        <p:nvGraphicFramePr>
          <p:cNvPr id="6" name="表格 5"/>
          <p:cNvGraphicFramePr/>
          <p:nvPr/>
        </p:nvGraphicFramePr>
        <p:xfrm>
          <a:off x="3560396" y="1811512"/>
          <a:ext cx="68453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3561032" y="2315702"/>
          <a:ext cx="135064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/>
          <p:nvPr/>
        </p:nvGraphicFramePr>
        <p:xfrm>
          <a:off x="3561032" y="2819257"/>
          <a:ext cx="201485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/>
          <p:nvPr/>
        </p:nvGraphicFramePr>
        <p:xfrm>
          <a:off x="3561032" y="3323447"/>
          <a:ext cx="268541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/>
          <p:nvPr/>
        </p:nvGraphicFramePr>
        <p:xfrm>
          <a:off x="3561032" y="3827637"/>
          <a:ext cx="332930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/>
          <p:nvPr/>
        </p:nvGraphicFramePr>
        <p:xfrm>
          <a:off x="3561031" y="4331827"/>
          <a:ext cx="400558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/>
          <p:nvPr/>
        </p:nvGraphicFramePr>
        <p:xfrm>
          <a:off x="3562302" y="4835382"/>
          <a:ext cx="469709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/>
          <p:nvPr/>
        </p:nvGraphicFramePr>
        <p:xfrm>
          <a:off x="3561667" y="5339572"/>
          <a:ext cx="538162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4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/>
          <p:nvPr/>
        </p:nvGraphicFramePr>
        <p:xfrm>
          <a:off x="3561032" y="5843762"/>
          <a:ext cx="608647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7037E-7 L 0.00209 0.577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59259E-6 L 0.60403 -0.00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95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099245" y="1424415"/>
          <a:ext cx="5993510" cy="5043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0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78968">
                <a:tc>
                  <a:txBody>
                    <a:bodyPr/>
                    <a:lstStyle/>
                    <a:p>
                      <a:r>
                        <a:rPr lang="en-US" altLang="zh-CN" sz="13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13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55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55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242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714183" y="1213263"/>
          <a:ext cx="3721811" cy="3676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50069">
                <a:tc>
                  <a:txBody>
                    <a:bodyPr/>
                    <a:lstStyle/>
                    <a:p>
                      <a:r>
                        <a:rPr lang="en-US" altLang="zh-CN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76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221" name="TextBox 2"/>
          <p:cNvSpPr txBox="1">
            <a:spLocks noChangeArrowheads="1"/>
          </p:cNvSpPr>
          <p:nvPr/>
        </p:nvSpPr>
        <p:spPr bwMode="auto">
          <a:xfrm>
            <a:off x="690322" y="1351540"/>
            <a:ext cx="12426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活动</a:t>
            </a: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1:</a:t>
            </a:r>
          </a:p>
        </p:txBody>
      </p:sp>
      <p:sp>
        <p:nvSpPr>
          <p:cNvPr id="4222" name="TextBox 3"/>
          <p:cNvSpPr txBox="1">
            <a:spLocks noChangeArrowheads="1"/>
          </p:cNvSpPr>
          <p:nvPr/>
        </p:nvSpPr>
        <p:spPr bwMode="auto">
          <a:xfrm>
            <a:off x="660400" y="2212590"/>
            <a:ext cx="481091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找一找，找到位置送回家。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想一想，有什么规律。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贴一贴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完成作品贴到展板上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赏一赏，欣赏其他作品。</a:t>
            </a:r>
            <a:endParaRPr kumimoji="0" lang="zh-CN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 rot="348652">
            <a:off x="2033729" y="1248011"/>
            <a:ext cx="723464" cy="730274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贴</a:t>
            </a:r>
          </a:p>
        </p:txBody>
      </p:sp>
      <p:sp>
        <p:nvSpPr>
          <p:cNvPr id="14" name="矩形 13"/>
          <p:cNvSpPr/>
          <p:nvPr/>
        </p:nvSpPr>
        <p:spPr>
          <a:xfrm rot="20840501">
            <a:off x="2995008" y="1202577"/>
            <a:ext cx="741942" cy="741942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贴</a:t>
            </a:r>
          </a:p>
        </p:txBody>
      </p:sp>
      <p:sp>
        <p:nvSpPr>
          <p:cNvPr id="15" name="矩形 14"/>
          <p:cNvSpPr/>
          <p:nvPr/>
        </p:nvSpPr>
        <p:spPr>
          <a:xfrm rot="348885">
            <a:off x="3971428" y="1207486"/>
            <a:ext cx="732125" cy="7321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乐</a:t>
            </a:r>
          </a:p>
        </p:txBody>
      </p:sp>
      <p:sp>
        <p:nvSpPr>
          <p:cNvPr id="16" name="矩形 15"/>
          <p:cNvSpPr/>
          <p:nvPr/>
        </p:nvSpPr>
        <p:spPr>
          <a:xfrm rot="20840501">
            <a:off x="4176377" y="5577663"/>
            <a:ext cx="576263" cy="576263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 rot="348652">
            <a:off x="1078442" y="5707709"/>
            <a:ext cx="574675" cy="576262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 rot="348652">
            <a:off x="3510715" y="4981290"/>
            <a:ext cx="576262" cy="576263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 rot="348652">
            <a:off x="6508041" y="5599553"/>
            <a:ext cx="826848" cy="576262"/>
          </a:xfrm>
          <a:prstGeom prst="rect">
            <a:avLst/>
          </a:prstGeom>
          <a:solidFill>
            <a:srgbClr val="66FF33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 rot="348652">
            <a:off x="2483379" y="5606109"/>
            <a:ext cx="576263" cy="576262"/>
          </a:xfrm>
          <a:prstGeom prst="rect">
            <a:avLst/>
          </a:prstGeom>
          <a:solidFill>
            <a:srgbClr val="66FF33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 rot="20822280">
            <a:off x="5356754" y="5326709"/>
            <a:ext cx="576263" cy="576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 rot="1372803">
            <a:off x="7674840" y="5319279"/>
            <a:ext cx="576263" cy="576263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64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fill="remove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5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7" presetClass="emph" presetSubtype="0" fill="remove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1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7" presetID="27" presetClass="emph" presetSubtype="0" fill="remove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195850" y="1547222"/>
          <a:ext cx="3721890" cy="4880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7900">
                <a:tc>
                  <a:txBody>
                    <a:bodyPr/>
                    <a:lstStyle/>
                    <a:p>
                      <a:r>
                        <a:rPr lang="en-US" altLang="zh-CN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457574" y="1547222"/>
          <a:ext cx="3721890" cy="4880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7901">
                <a:tc>
                  <a:txBody>
                    <a:bodyPr/>
                    <a:lstStyle/>
                    <a:p>
                      <a:r>
                        <a:rPr lang="en-US" altLang="zh-CN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569142" y="1913143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569142" y="2286435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569142" y="2646475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569142" y="3012263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569142" y="3379807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2569142" y="3753099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2569142" y="4118887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569142" y="4492179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569142" y="4852219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6830660" y="1912941"/>
          <a:ext cx="372110" cy="4514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7204040" y="1912941"/>
          <a:ext cx="372110" cy="4514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6" name="表格 25"/>
          <p:cNvGraphicFramePr>
            <a:graphicFrameLocks noGrp="1"/>
          </p:cNvGraphicFramePr>
          <p:nvPr/>
        </p:nvGraphicFramePr>
        <p:xfrm>
          <a:off x="7583135" y="1912942"/>
          <a:ext cx="372110" cy="4514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7955245" y="1912941"/>
          <a:ext cx="372110" cy="4513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8" name="表格 27"/>
          <p:cNvGraphicFramePr>
            <a:graphicFrameLocks noGrp="1"/>
          </p:cNvGraphicFramePr>
          <p:nvPr/>
        </p:nvGraphicFramePr>
        <p:xfrm>
          <a:off x="8324180" y="1912941"/>
          <a:ext cx="372110" cy="4513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8689940" y="1912941"/>
          <a:ext cx="372110" cy="4513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9069035" y="1905956"/>
          <a:ext cx="372110" cy="452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927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9436700" y="1907227"/>
          <a:ext cx="372110" cy="4519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927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/>
        </p:nvGraphicFramePr>
        <p:xfrm>
          <a:off x="9802460" y="1912942"/>
          <a:ext cx="372110" cy="4512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3" name="矩形 32"/>
          <p:cNvSpPr/>
          <p:nvPr/>
        </p:nvSpPr>
        <p:spPr>
          <a:xfrm>
            <a:off x="342832" y="1713653"/>
            <a:ext cx="1871778" cy="74194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→横看</a:t>
            </a:r>
          </a:p>
        </p:txBody>
      </p:sp>
      <p:sp>
        <p:nvSpPr>
          <p:cNvPr id="34" name="矩形 33"/>
          <p:cNvSpPr/>
          <p:nvPr/>
        </p:nvSpPr>
        <p:spPr>
          <a:xfrm>
            <a:off x="6452402" y="971711"/>
            <a:ext cx="1871778" cy="74194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竖看</a:t>
            </a:r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7123606" y="1085850"/>
            <a:ext cx="11791" cy="3927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569142" y="5233470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2569142" y="5975150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2569142" y="5604310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"/>
                            </p:stCondLst>
                            <p:childTnLst>
                              <p:par>
                                <p:cTn id="25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00"/>
                            </p:stCondLst>
                            <p:childTnLst>
                              <p:par>
                                <p:cTn id="2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800"/>
                            </p:stCondLst>
                            <p:childTnLst>
                              <p:par>
                                <p:cTn id="33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300"/>
                            </p:stCondLst>
                            <p:childTnLst>
                              <p:par>
                                <p:cTn id="3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800"/>
                            </p:stCondLst>
                            <p:childTnLst>
                              <p:par>
                                <p:cTn id="41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3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00"/>
                            </p:stCondLst>
                            <p:childTnLst>
                              <p:par>
                                <p:cTn id="4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0.00069 L 0.22188 -0.0009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4" y="-2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24531 -0.0002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556035" y="1197741"/>
          <a:ext cx="5079930" cy="48950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6217"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1136</Words>
  <Application>Microsoft Office PowerPoint</Application>
  <PresentationFormat>宽屏</PresentationFormat>
  <Paragraphs>842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FandolFang R</vt:lpstr>
      <vt:lpstr>等线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2020-06-22T09:57:00Z</dcterms:created>
  <dcterms:modified xsi:type="dcterms:W3CDTF">2023-01-16T23:08:37Z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E922755DAFB34AA09E31838E247568C7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