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9" r:id="rId2"/>
    <p:sldId id="257" r:id="rId3"/>
    <p:sldId id="260" r:id="rId4"/>
    <p:sldId id="274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996600"/>
    <a:srgbClr val="33CC33"/>
    <a:srgbClr val="CCFF66"/>
    <a:srgbClr val="CCFF99"/>
    <a:srgbClr val="FF00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DFKai-SB" pitchFamily="65" charset="-12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3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DFKai-SB" pitchFamily="65" charset="-120"/>
              </a:defRPr>
            </a:lvl1pPr>
          </a:lstStyle>
          <a:p>
            <a:pPr>
              <a:defRPr/>
            </a:pPr>
            <a:fld id="{647A8760-9E6D-4EDC-A9A9-311EB107C462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2253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125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dirty="0" smtClean="0"/>
              <a:t>单击此处编辑母版文本样式</a:t>
            </a:r>
          </a:p>
          <a:p>
            <a:pPr lvl="1"/>
            <a:r>
              <a:rPr lang="zh-CN" altLang="en-US" noProof="0" dirty="0" smtClean="0"/>
              <a:t>第二级</a:t>
            </a:r>
          </a:p>
          <a:p>
            <a:pPr lvl="2"/>
            <a:r>
              <a:rPr lang="zh-CN" altLang="en-US" noProof="0" dirty="0" smtClean="0"/>
              <a:t>第三级</a:t>
            </a:r>
          </a:p>
          <a:p>
            <a:pPr lvl="3"/>
            <a:r>
              <a:rPr lang="zh-CN" altLang="en-US" noProof="0" dirty="0" smtClean="0"/>
              <a:t>第四级</a:t>
            </a:r>
          </a:p>
          <a:p>
            <a:pPr lvl="4"/>
            <a:r>
              <a:rPr lang="zh-CN" altLang="en-US" noProof="0" dirty="0" smtClean="0"/>
              <a:t>第五级</a:t>
            </a:r>
          </a:p>
        </p:txBody>
      </p:sp>
      <p:sp>
        <p:nvSpPr>
          <p:cNvPr id="5126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DFKai-SB" pitchFamily="65" charset="-12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7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DFKai-SB" pitchFamily="65" charset="-120"/>
              </a:defRPr>
            </a:lvl1pPr>
          </a:lstStyle>
          <a:p>
            <a:pPr>
              <a:defRPr/>
            </a:pPr>
            <a:fld id="{99398FEC-E6E9-4102-BF75-8CC7F38D1598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DFKai-SB" pitchFamily="65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DFKai-SB" pitchFamily="65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DFKai-SB" pitchFamily="65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DFKai-SB" pitchFamily="65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DFKai-SB" pitchFamily="65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398FEC-E6E9-4102-BF75-8CC7F38D1598}" type="slidenum">
              <a:rPr lang="zh-CN" altLang="en-US" smtClean="0"/>
              <a:t>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B590CAE1-9CA7-431E-88A4-3591CAA74213}" type="slidenum">
              <a:rPr lang="zh-CN" altLang="en-US" smtClean="0">
                <a:ea typeface="DFKai-SB" pitchFamily="65" charset="-120"/>
              </a:rPr>
              <a:t>10</a:t>
            </a:fld>
            <a:endParaRPr lang="zh-CN" altLang="en-US" smtClean="0">
              <a:ea typeface="DFKai-SB" pitchFamily="65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1A16AEB2-8A22-4386-B0CA-36D94B7E07E5}" type="slidenum">
              <a:rPr lang="zh-CN" altLang="en-US" smtClean="0">
                <a:ea typeface="DFKai-SB" pitchFamily="65" charset="-120"/>
              </a:rPr>
              <a:t>14</a:t>
            </a:fld>
            <a:endParaRPr lang="zh-CN" altLang="en-US" smtClean="0">
              <a:ea typeface="DFKai-SB" pitchFamily="65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82721D95-3280-4F5D-85DF-DE215DE997EA}" type="slidenum">
              <a:rPr lang="zh-CN" altLang="en-US" smtClean="0">
                <a:ea typeface="DFKai-SB" pitchFamily="65" charset="-120"/>
              </a:rPr>
              <a:t>15</a:t>
            </a:fld>
            <a:endParaRPr lang="zh-CN" altLang="en-US" smtClean="0">
              <a:ea typeface="DFKai-SB" pitchFamily="65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0DEC74EA-DFAD-4F1F-9BB8-09DC9DC89198}" type="slidenum">
              <a:rPr lang="zh-CN" altLang="en-US" smtClean="0">
                <a:ea typeface="DFKai-SB" pitchFamily="65" charset="-120"/>
              </a:rPr>
              <a:t>16</a:t>
            </a:fld>
            <a:endParaRPr lang="zh-CN" altLang="en-US" smtClean="0">
              <a:ea typeface="DFKai-SB" pitchFamily="65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8A0CBAA0-7B18-499F-93CC-7903281DFB98}" type="slidenum">
              <a:rPr lang="zh-CN" altLang="en-US" smtClean="0">
                <a:ea typeface="DFKai-SB" pitchFamily="65" charset="-120"/>
              </a:rPr>
              <a:t>17</a:t>
            </a:fld>
            <a:endParaRPr lang="zh-CN" altLang="en-US" smtClean="0">
              <a:ea typeface="DFKai-SB" pitchFamily="65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6689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6689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TW" smtClean="0"/>
              <a:t>按一下以編輯母片標題樣式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924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TW" smtClean="0"/>
              <a:t>按一下以編輯母片</a:t>
            </a:r>
          </a:p>
          <a:p>
            <a:pPr lvl="1"/>
            <a:r>
              <a:rPr lang="zh-TW" smtClean="0"/>
              <a:t>第二層</a:t>
            </a:r>
          </a:p>
          <a:p>
            <a:pPr lvl="2"/>
            <a:r>
              <a:rPr lang="zh-TW" smtClean="0"/>
              <a:t>第三層</a:t>
            </a:r>
          </a:p>
          <a:p>
            <a:pPr lvl="3"/>
            <a:r>
              <a:rPr lang="zh-TW" smtClean="0"/>
              <a:t>第四層</a:t>
            </a:r>
          </a:p>
          <a:p>
            <a:pPr lvl="4"/>
            <a:r>
              <a:rPr lang="zh-TW" smtClean="0"/>
              <a:t>第五層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DFKai-SB" pitchFamily="65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DFKai-SB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DFKai-SB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DFKai-SB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DFKai-SB" pitchFamily="65" charset="-12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PMingLiU" pitchFamily="18" charset="-12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PMingLiU" pitchFamily="18" charset="-12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PMingLiU" pitchFamily="18" charset="-12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DFKai-SB" pitchFamily="65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DFKai-SB" pitchFamily="65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DFKai-SB" pitchFamily="65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DFKai-SB" pitchFamily="65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DFKai-SB" pitchFamily="65" charset="-12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Unit4PartALetstalk&#35838;&#25991;&#24405;&#38899;.mp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Unit4PartALetstalk&#35838;&#25991;&#21160;&#30011;.avi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Unit4PartCListenandmatch&#35838;&#25991;&#24405;&#38899;.mp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26032;&#35838;&#23548;&#20837;&#27468;&#26354;&#65306;Letshaveapicnictoday.sw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 bwMode="auto">
          <a:xfrm>
            <a:off x="1447800" y="1066800"/>
            <a:ext cx="6248400" cy="3429000"/>
          </a:xfrm>
          <a:prstGeom prst="roundRect">
            <a:avLst/>
          </a:prstGeom>
          <a:solidFill>
            <a:schemeClr val="accent3">
              <a:alpha val="76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 dirty="0">
              <a:solidFill>
                <a:schemeClr val="tx1"/>
              </a:solidFill>
              <a:ea typeface="DFKai-SB" pitchFamily="65" charset="-120"/>
            </a:endParaRPr>
          </a:p>
        </p:txBody>
      </p:sp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0" y="1360928"/>
            <a:ext cx="9144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陕旅版英语六年级上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册</a:t>
            </a:r>
            <a:endParaRPr lang="en-US" altLang="zh-CN" sz="4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/>
            <a:endParaRPr lang="en-US" altLang="zh-CN" sz="4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/>
            <a:r>
              <a:rPr lang="en-US" altLang="zh-CN" sz="44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Unit4 </a:t>
            </a:r>
            <a:r>
              <a:rPr lang="en-US" altLang="zh-CN" sz="4400" b="1" dirty="0">
                <a:solidFill>
                  <a:srgbClr val="0099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Let’s Go on a Picnic</a:t>
            </a:r>
          </a:p>
          <a:p>
            <a:pPr algn="ctr" eaLnBrk="1" hangingPunct="1"/>
            <a:r>
              <a:rPr lang="zh-CN" altLang="en-US" sz="4400" b="1" dirty="0">
                <a:solidFill>
                  <a:srgbClr val="0099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en-US" altLang="zh-CN" sz="4400" b="1" dirty="0">
                <a:solidFill>
                  <a:srgbClr val="0099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4400" b="1" dirty="0">
                <a:solidFill>
                  <a:srgbClr val="0099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课时</a:t>
            </a:r>
          </a:p>
        </p:txBody>
      </p:sp>
      <p:sp>
        <p:nvSpPr>
          <p:cNvPr id="7" name="矩形 6"/>
          <p:cNvSpPr/>
          <p:nvPr/>
        </p:nvSpPr>
        <p:spPr>
          <a:xfrm>
            <a:off x="2924754" y="5943534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762000"/>
            <a:ext cx="860742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"/>
          <p:cNvSpPr>
            <a:spLocks noChangeArrowheads="1"/>
          </p:cNvSpPr>
          <p:nvPr/>
        </p:nvSpPr>
        <p:spPr bwMode="auto">
          <a:xfrm>
            <a:off x="609600" y="1828800"/>
            <a:ext cx="6494463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3200" dirty="0">
                <a:cs typeface="Arial" panose="020B0604020202020204" pitchFamily="34" charset="0"/>
              </a:rPr>
              <a:t>1. Is Alice free next Sunday?</a:t>
            </a:r>
          </a:p>
          <a:p>
            <a:pPr eaLnBrk="0" hangingPunct="0">
              <a:buFontTx/>
              <a:buNone/>
            </a:pPr>
            <a:endParaRPr lang="en-US" altLang="zh-CN" sz="3200" dirty="0">
              <a:cs typeface="Arial" panose="020B0604020202020204" pitchFamily="34" charset="0"/>
            </a:endParaRPr>
          </a:p>
          <a:p>
            <a:pPr eaLnBrk="0" hangingPunct="0">
              <a:buFontTx/>
              <a:buNone/>
            </a:pPr>
            <a:r>
              <a:rPr lang="en-US" altLang="zh-CN" sz="3200" dirty="0">
                <a:cs typeface="Arial" panose="020B0604020202020204" pitchFamily="34" charset="0"/>
              </a:rPr>
              <a:t>2. Where will they have the picnic?</a:t>
            </a:r>
          </a:p>
          <a:p>
            <a:pPr eaLnBrk="0" hangingPunct="0">
              <a:buFontTx/>
              <a:buNone/>
            </a:pPr>
            <a:endParaRPr lang="en-US" altLang="zh-CN" sz="3200" dirty="0">
              <a:cs typeface="Arial" panose="020B0604020202020204" pitchFamily="34" charset="0"/>
            </a:endParaRPr>
          </a:p>
          <a:p>
            <a:pPr eaLnBrk="0" hangingPunct="0">
              <a:buFontTx/>
              <a:buNone/>
            </a:pPr>
            <a:r>
              <a:rPr lang="en-US" altLang="zh-CN" sz="3200" dirty="0">
                <a:cs typeface="Arial" panose="020B0604020202020204" pitchFamily="34" charset="0"/>
              </a:rPr>
              <a:t>3. When will they meet? Why?</a:t>
            </a: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3733800" y="1066800"/>
            <a:ext cx="1757363" cy="584200"/>
          </a:xfrm>
          <a:prstGeom prst="rect">
            <a:avLst/>
          </a:prstGeom>
          <a:solidFill>
            <a:srgbClr val="CCFF99"/>
          </a:solidFill>
          <a:ln w="28575">
            <a:solidFill>
              <a:schemeClr val="tx1"/>
            </a:solidFill>
            <a:miter lim="800000"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zh-CN" sz="3200" dirty="0">
                <a:cs typeface="Arial" panose="020B0604020202020204" pitchFamily="34" charset="0"/>
              </a:rPr>
              <a:t>Answers</a:t>
            </a:r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1143000" y="2362200"/>
            <a:ext cx="2008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2800" i="1" dirty="0">
                <a:solidFill>
                  <a:srgbClr val="FF0000"/>
                </a:solidFill>
                <a:cs typeface="Arial" panose="020B0604020202020204" pitchFamily="34" charset="0"/>
              </a:rPr>
              <a:t>Yes, she is.</a:t>
            </a:r>
          </a:p>
        </p:txBody>
      </p:sp>
      <p:sp>
        <p:nvSpPr>
          <p:cNvPr id="14341" name="Rectangle 9"/>
          <p:cNvSpPr>
            <a:spLocks noChangeArrowheads="1"/>
          </p:cNvSpPr>
          <p:nvPr/>
        </p:nvSpPr>
        <p:spPr bwMode="auto">
          <a:xfrm>
            <a:off x="1143000" y="3276600"/>
            <a:ext cx="5962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2800" i="1" dirty="0">
                <a:solidFill>
                  <a:srgbClr val="FF0000"/>
                </a:solidFill>
                <a:cs typeface="Arial" panose="020B0604020202020204" pitchFamily="34" charset="0"/>
              </a:rPr>
              <a:t>They will have the picnic in the park.</a:t>
            </a:r>
          </a:p>
        </p:txBody>
      </p:sp>
      <p:sp>
        <p:nvSpPr>
          <p:cNvPr id="14342" name="Rectangle 9"/>
          <p:cNvSpPr>
            <a:spLocks noChangeArrowheads="1"/>
          </p:cNvSpPr>
          <p:nvPr/>
        </p:nvSpPr>
        <p:spPr bwMode="auto">
          <a:xfrm>
            <a:off x="1143000" y="4419600"/>
            <a:ext cx="6096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altLang="zh-CN" sz="2800" i="1" dirty="0">
                <a:solidFill>
                  <a:srgbClr val="FF0000"/>
                </a:solidFill>
                <a:cs typeface="Arial" panose="020B0604020202020204" pitchFamily="34" charset="0"/>
              </a:rPr>
              <a:t>They will meet at 8:00. Because they want to get to the park early and come back early.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/>
      <p:bldP spid="143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7"/>
          <p:cNvSpPr txBox="1">
            <a:spLocks noChangeArrowheads="1"/>
          </p:cNvSpPr>
          <p:nvPr/>
        </p:nvSpPr>
        <p:spPr bwMode="auto">
          <a:xfrm>
            <a:off x="1905000" y="381000"/>
            <a:ext cx="548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观看课文动画并大声跟读</a:t>
            </a:r>
          </a:p>
        </p:txBody>
      </p:sp>
      <p:pic>
        <p:nvPicPr>
          <p:cNvPr id="16387" name="Picture 4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1143000"/>
            <a:ext cx="8077200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7"/>
          <p:cNvSpPr txBox="1">
            <a:spLocks noChangeArrowheads="1"/>
          </p:cNvSpPr>
          <p:nvPr/>
        </p:nvSpPr>
        <p:spPr bwMode="auto">
          <a:xfrm>
            <a:off x="1447800" y="1447800"/>
            <a:ext cx="70104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altLang="zh-CN" sz="3200" dirty="0">
                <a:ea typeface="宋体" panose="02010600030101010101" pitchFamily="2" charset="-122"/>
                <a:cs typeface="Arial" panose="020B0604020202020204" pitchFamily="34" charset="0"/>
              </a:rPr>
              <a:t>---Are you free next Saturday?</a:t>
            </a:r>
          </a:p>
          <a:p>
            <a:pPr eaLnBrk="1" hangingPunct="1"/>
            <a:r>
              <a:rPr lang="zh-CN" altLang="en-US" sz="3200" dirty="0">
                <a:ea typeface="宋体" panose="02010600030101010101" pitchFamily="2" charset="-122"/>
                <a:cs typeface="Arial" panose="020B0604020202020204" pitchFamily="34" charset="0"/>
              </a:rPr>
              <a:t>你下周六有空吗？</a:t>
            </a:r>
            <a:endParaRPr lang="en-US" altLang="zh-CN" sz="3200" dirty="0"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eaLnBrk="1" hangingPunct="1"/>
            <a:r>
              <a:rPr lang="en-US" altLang="zh-CN" sz="3200" dirty="0">
                <a:ea typeface="宋体" panose="02010600030101010101" pitchFamily="2" charset="-122"/>
                <a:cs typeface="Arial" panose="020B0604020202020204" pitchFamily="34" charset="0"/>
              </a:rPr>
              <a:t>---Yes. What’s up?</a:t>
            </a:r>
          </a:p>
          <a:p>
            <a:pPr eaLnBrk="1" hangingPunct="1"/>
            <a:r>
              <a:rPr lang="zh-CN" altLang="en-US" sz="3200" dirty="0">
                <a:ea typeface="宋体" panose="02010600030101010101" pitchFamily="2" charset="-122"/>
                <a:cs typeface="Arial" panose="020B0604020202020204" pitchFamily="34" charset="0"/>
              </a:rPr>
              <a:t>有。怎么了？</a:t>
            </a:r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990600" y="762000"/>
            <a:ext cx="754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疑难讲解</a:t>
            </a:r>
          </a:p>
        </p:txBody>
      </p:sp>
      <p:sp>
        <p:nvSpPr>
          <p:cNvPr id="17412" name="TextBox 7"/>
          <p:cNvSpPr txBox="1">
            <a:spLocks noChangeArrowheads="1"/>
          </p:cNvSpPr>
          <p:nvPr/>
        </p:nvSpPr>
        <p:spPr bwMode="auto">
          <a:xfrm>
            <a:off x="1524000" y="3733800"/>
            <a:ext cx="6629400" cy="2246313"/>
          </a:xfrm>
          <a:prstGeom prst="rect">
            <a:avLst/>
          </a:prstGeom>
          <a:noFill/>
          <a:ln w="9525">
            <a:solidFill>
              <a:srgbClr val="CCFF6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What’s up?</a:t>
            </a:r>
            <a:r>
              <a:rPr lang="zh-CN" altLang="en-US" sz="2800" dirty="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什么事？怎么啦？</a:t>
            </a:r>
            <a:r>
              <a:rPr lang="zh-CN" altLang="en-US" sz="2800" dirty="0">
                <a:ea typeface="宋体" panose="02010600030101010101" pitchFamily="2" charset="-122"/>
                <a:cs typeface="Arial" panose="020B0604020202020204" pitchFamily="34" charset="0"/>
              </a:rPr>
              <a:t>口语交流中用以询问对方有何需求或建议等。</a:t>
            </a:r>
            <a:endParaRPr lang="en-US" altLang="zh-CN" sz="2800" dirty="0"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eaLnBrk="1" hangingPunct="1"/>
            <a:r>
              <a:rPr lang="zh-CN" altLang="en-US" sz="2800" dirty="0">
                <a:ea typeface="宋体" panose="02010600030101010101" pitchFamily="2" charset="-122"/>
                <a:cs typeface="Arial" panose="020B0604020202020204" pitchFamily="34" charset="0"/>
              </a:rPr>
              <a:t>例如：</a:t>
            </a:r>
            <a:endParaRPr lang="en-US" altLang="zh-CN" sz="2800" dirty="0"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  <a:cs typeface="Arial" panose="020B0604020202020204" pitchFamily="34" charset="0"/>
              </a:rPr>
              <a:t>---Can you help me?</a:t>
            </a: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  <a:cs typeface="Arial" panose="020B0604020202020204" pitchFamily="34" charset="0"/>
              </a:rPr>
              <a:t>---Yes. What’s up?</a:t>
            </a:r>
            <a:endParaRPr lang="zh-CN" altLang="en-US" sz="2800" dirty="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0" y="457200"/>
            <a:ext cx="754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  <a:hlinkClick r:id="rId3" action="ppaction://hlinkfile"/>
              </a:rPr>
              <a:t>Listen and match</a:t>
            </a:r>
            <a:endParaRPr lang="zh-CN" altLang="en-US" sz="3200" b="1">
              <a:solidFill>
                <a:srgbClr val="FF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175" y="1600200"/>
            <a:ext cx="91471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>
            <a:cxnSpLocks noChangeShapeType="1"/>
          </p:cNvCxnSpPr>
          <p:nvPr/>
        </p:nvCxnSpPr>
        <p:spPr bwMode="auto">
          <a:xfrm flipV="1">
            <a:off x="914400" y="2895600"/>
            <a:ext cx="4953000" cy="114300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接连接符 8"/>
          <p:cNvCxnSpPr>
            <a:cxnSpLocks noChangeShapeType="1"/>
          </p:cNvCxnSpPr>
          <p:nvPr/>
        </p:nvCxnSpPr>
        <p:spPr bwMode="auto">
          <a:xfrm flipV="1">
            <a:off x="2667000" y="2971800"/>
            <a:ext cx="5029200" cy="99060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直接连接符 9"/>
          <p:cNvCxnSpPr>
            <a:cxnSpLocks noChangeShapeType="1"/>
          </p:cNvCxnSpPr>
          <p:nvPr/>
        </p:nvCxnSpPr>
        <p:spPr bwMode="auto">
          <a:xfrm rot="10800000">
            <a:off x="2590800" y="3048000"/>
            <a:ext cx="1905000" cy="91440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直接连接符 12"/>
          <p:cNvCxnSpPr>
            <a:cxnSpLocks noChangeShapeType="1"/>
          </p:cNvCxnSpPr>
          <p:nvPr/>
        </p:nvCxnSpPr>
        <p:spPr bwMode="auto">
          <a:xfrm rot="10800000">
            <a:off x="4495800" y="2895600"/>
            <a:ext cx="1752600" cy="106680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直接连接符 14"/>
          <p:cNvCxnSpPr>
            <a:cxnSpLocks noChangeShapeType="1"/>
          </p:cNvCxnSpPr>
          <p:nvPr/>
        </p:nvCxnSpPr>
        <p:spPr bwMode="auto">
          <a:xfrm rot="10800000">
            <a:off x="838200" y="3124200"/>
            <a:ext cx="7467600" cy="83820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304800"/>
            <a:ext cx="7772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</a:rPr>
              <a:t>Ask and answer</a:t>
            </a:r>
            <a:endParaRPr lang="zh-CN" altLang="en-US" sz="3200" b="1" dirty="0">
              <a:solidFill>
                <a:srgbClr val="FF0000"/>
              </a:solidFill>
              <a:latin typeface="+mn-lt"/>
              <a:ea typeface="宋体" panose="02010600030101010101" pitchFamily="2" charset="-122"/>
            </a:endParaRPr>
          </a:p>
        </p:txBody>
      </p:sp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838200"/>
            <a:ext cx="4976813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1295400"/>
            <a:ext cx="8839200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</a:rPr>
              <a:t>What shall I do?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latin typeface="+mn-lt"/>
                <a:ea typeface="宋体" panose="02010600030101010101" pitchFamily="2" charset="-122"/>
              </a:rPr>
              <a:t>不知自己未来活动应该怎么安排。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</a:rPr>
              <a:t>Will you...? </a:t>
            </a:r>
            <a:r>
              <a:rPr lang="zh-CN" altLang="en-US" sz="3200" dirty="0">
                <a:latin typeface="+mn-lt"/>
                <a:ea typeface="宋体" panose="02010600030101010101" pitchFamily="2" charset="-122"/>
              </a:rPr>
              <a:t>给人提建议。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</a:rPr>
              <a:t>I wouldn’t like to do that. </a:t>
            </a:r>
            <a:r>
              <a:rPr lang="zh-CN" altLang="en-US" sz="3200" dirty="0">
                <a:latin typeface="+mn-lt"/>
                <a:ea typeface="宋体" panose="02010600030101010101" pitchFamily="2" charset="-122"/>
              </a:rPr>
              <a:t>表明自己不喜欢的活动。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</a:rPr>
              <a:t>What would you like to do? </a:t>
            </a:r>
            <a:r>
              <a:rPr lang="zh-CN" altLang="en-US" sz="3200" dirty="0">
                <a:latin typeface="+mn-lt"/>
                <a:ea typeface="宋体" panose="02010600030101010101" pitchFamily="2" charset="-122"/>
              </a:rPr>
              <a:t>询问对方的喜好。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</a:rPr>
              <a:t>I’d like to... </a:t>
            </a:r>
            <a:r>
              <a:rPr lang="zh-CN" altLang="en-US" sz="3200" dirty="0">
                <a:latin typeface="+mn-lt"/>
                <a:ea typeface="宋体" panose="02010600030101010101" pitchFamily="2" charset="-122"/>
              </a:rPr>
              <a:t>表明自己的喜好</a:t>
            </a:r>
            <a:r>
              <a:rPr lang="zh-CN" altLang="en-US" sz="3200" dirty="0" smtClean="0">
                <a:latin typeface="+mn-lt"/>
                <a:ea typeface="宋体" panose="02010600030101010101" pitchFamily="2" charset="-122"/>
              </a:rPr>
              <a:t>。 </a:t>
            </a:r>
            <a:endParaRPr lang="zh-CN" altLang="en-US" sz="3200" dirty="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20483" name="Rectangle 1"/>
          <p:cNvSpPr>
            <a:spLocks noChangeArrowheads="1"/>
          </p:cNvSpPr>
          <p:nvPr/>
        </p:nvSpPr>
        <p:spPr bwMode="auto">
          <a:xfrm>
            <a:off x="0" y="3124200"/>
            <a:ext cx="1146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zh-CN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1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0" y="121920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4000" b="1" dirty="0">
                <a:solidFill>
                  <a:srgbClr val="FF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Pair work</a:t>
            </a:r>
            <a:endParaRPr lang="zh-CN" altLang="en-US" sz="4000" b="1" dirty="0">
              <a:solidFill>
                <a:srgbClr val="FF00FF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0" y="3124200"/>
            <a:ext cx="1146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zh-CN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1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/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762000" y="1981200"/>
            <a:ext cx="7696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zh-CN" altLang="en-US" sz="3200" dirty="0">
                <a:ea typeface="宋体" panose="02010600030101010101" pitchFamily="2" charset="-122"/>
                <a:cs typeface="Arial" panose="020B0604020202020204" pitchFamily="34" charset="0"/>
              </a:rPr>
              <a:t>两人一组，根据个人的活动安排及喜好，从</a:t>
            </a:r>
            <a:r>
              <a:rPr lang="en-US" altLang="zh-CN" sz="3200" dirty="0">
                <a:ea typeface="宋体" panose="02010600030101010101" pitchFamily="2" charset="-122"/>
                <a:cs typeface="Arial" panose="020B0604020202020204" pitchFamily="34" charset="0"/>
              </a:rPr>
              <a:t>Activity Bank</a:t>
            </a:r>
            <a:r>
              <a:rPr lang="zh-CN" altLang="en-US" sz="3200" dirty="0">
                <a:ea typeface="宋体" panose="02010600030101010101" pitchFamily="2" charset="-122"/>
                <a:cs typeface="Arial" panose="020B0604020202020204" pitchFamily="34" charset="0"/>
              </a:rPr>
              <a:t>中选择短语做对话。</a:t>
            </a:r>
          </a:p>
        </p:txBody>
      </p:sp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84" y="3464711"/>
            <a:ext cx="69342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400800" y="5181600"/>
            <a:ext cx="2133600" cy="83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>
              <a:ea typeface="DFKai-SB" pitchFamily="65" charset="-120"/>
            </a:endParaRP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685800" y="838200"/>
            <a:ext cx="251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教学目标：</a:t>
            </a: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533400" y="1600200"/>
            <a:ext cx="81534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altLang="zh-CN" sz="2800" dirty="0">
                <a:ea typeface="宋体" panose="02010600030101010101" pitchFamily="2" charset="-122"/>
                <a:cs typeface="Arial" panose="020B0604020202020204" pitchFamily="34" charset="0"/>
              </a:rPr>
              <a:t>1. </a:t>
            </a:r>
            <a:r>
              <a:rPr lang="zh-CN" altLang="en-US" sz="2800" dirty="0">
                <a:ea typeface="宋体" panose="02010600030101010101" pitchFamily="2" charset="-122"/>
                <a:cs typeface="Arial" panose="020B0604020202020204" pitchFamily="34" charset="0"/>
              </a:rPr>
              <a:t>能听懂、理解</a:t>
            </a:r>
            <a:r>
              <a:rPr lang="en-US" altLang="zh-CN" sz="2800" dirty="0">
                <a:ea typeface="宋体" panose="02010600030101010101" pitchFamily="2" charset="-122"/>
                <a:cs typeface="Arial" panose="020B0604020202020204" pitchFamily="34" charset="0"/>
              </a:rPr>
              <a:t>Let’s talk</a:t>
            </a:r>
            <a:r>
              <a:rPr lang="zh-CN" altLang="en-US" sz="2800" dirty="0">
                <a:ea typeface="宋体" panose="02010600030101010101" pitchFamily="2" charset="-122"/>
                <a:cs typeface="Arial" panose="020B0604020202020204" pitchFamily="34" charset="0"/>
              </a:rPr>
              <a:t>部分的对话。</a:t>
            </a: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  <a:cs typeface="Arial" panose="020B0604020202020204" pitchFamily="34" charset="0"/>
              </a:rPr>
              <a:t>2. </a:t>
            </a:r>
            <a:r>
              <a:rPr lang="zh-CN" altLang="en-US" sz="2800" dirty="0">
                <a:ea typeface="宋体" panose="02010600030101010101" pitchFamily="2" charset="-122"/>
                <a:cs typeface="Arial" panose="020B0604020202020204" pitchFamily="34" charset="0"/>
              </a:rPr>
              <a:t>能灵活运用</a:t>
            </a:r>
            <a:r>
              <a:rPr lang="en-US" altLang="zh-CN" sz="2800" dirty="0">
                <a:ea typeface="宋体" panose="02010600030101010101" pitchFamily="2" charset="-122"/>
                <a:cs typeface="Arial" panose="020B0604020202020204" pitchFamily="34" charset="0"/>
              </a:rPr>
              <a:t>shall</a:t>
            </a:r>
            <a:r>
              <a:rPr lang="zh-CN" altLang="en-US" sz="2800" dirty="0">
                <a:ea typeface="宋体" panose="02010600030101010101" pitchFamily="2" charset="-122"/>
                <a:cs typeface="Arial" panose="020B0604020202020204" pitchFamily="34" charset="0"/>
              </a:rPr>
              <a:t>和</a:t>
            </a:r>
            <a:r>
              <a:rPr lang="en-US" altLang="zh-CN" sz="2800" dirty="0">
                <a:ea typeface="宋体" panose="02010600030101010101" pitchFamily="2" charset="-122"/>
                <a:cs typeface="Arial" panose="020B0604020202020204" pitchFamily="34" charset="0"/>
              </a:rPr>
              <a:t>will</a:t>
            </a:r>
            <a:r>
              <a:rPr lang="zh-CN" altLang="en-US" sz="2800" dirty="0">
                <a:ea typeface="宋体" panose="02010600030101010101" pitchFamily="2" charset="-122"/>
                <a:cs typeface="Arial" panose="020B0604020202020204" pitchFamily="34" charset="0"/>
              </a:rPr>
              <a:t>表达将要做的事情，理解</a:t>
            </a:r>
            <a:r>
              <a:rPr lang="en-US" altLang="zh-CN" sz="2800" dirty="0">
                <a:ea typeface="宋体" panose="02010600030101010101" pitchFamily="2" charset="-122"/>
                <a:cs typeface="Arial" panose="020B0604020202020204" pitchFamily="34" charset="0"/>
              </a:rPr>
              <a:t>shall</a:t>
            </a:r>
            <a:r>
              <a:rPr lang="zh-CN" altLang="en-US" sz="2800" dirty="0">
                <a:ea typeface="宋体" panose="02010600030101010101" pitchFamily="2" charset="-122"/>
                <a:cs typeface="Arial" panose="020B0604020202020204" pitchFamily="34" charset="0"/>
              </a:rPr>
              <a:t>在第一人称疑问句的结构中还可表示提出建议，征求意见的用法。</a:t>
            </a: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  <a:cs typeface="Arial" panose="020B0604020202020204" pitchFamily="34" charset="0"/>
              </a:rPr>
              <a:t>3. </a:t>
            </a:r>
            <a:r>
              <a:rPr lang="zh-CN" altLang="en-US" sz="2800" dirty="0">
                <a:ea typeface="宋体" panose="02010600030101010101" pitchFamily="2" charset="-122"/>
                <a:cs typeface="Arial" panose="020B0604020202020204" pitchFamily="34" charset="0"/>
              </a:rPr>
              <a:t>能在日常生活中灵活运用以下句型进行交流。</a:t>
            </a: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  <a:cs typeface="Arial" panose="020B0604020202020204" pitchFamily="34" charset="0"/>
              </a:rPr>
              <a:t>—Are you free next Saturday?</a:t>
            </a:r>
            <a:endParaRPr lang="zh-CN" altLang="en-US" sz="2800" dirty="0"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  <a:cs typeface="Arial" panose="020B0604020202020204" pitchFamily="34" charset="0"/>
              </a:rPr>
              <a:t>—Yes. What’s up?</a:t>
            </a:r>
            <a:endParaRPr lang="zh-CN" altLang="en-US" sz="2800" dirty="0"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  <a:cs typeface="Arial" panose="020B0604020202020204" pitchFamily="34" charset="0"/>
              </a:rPr>
              <a:t>What shall we take?</a:t>
            </a:r>
            <a:endParaRPr lang="zh-CN" altLang="en-US" sz="2800" dirty="0"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  <a:cs typeface="Arial" panose="020B0604020202020204" pitchFamily="34" charset="0"/>
              </a:rPr>
              <a:t>Shall we meet at the gate of the park?</a:t>
            </a:r>
            <a:endParaRPr lang="zh-CN" altLang="en-US" sz="2800" dirty="0"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  <a:cs typeface="Arial" panose="020B0604020202020204" pitchFamily="34" charset="0"/>
              </a:rPr>
              <a:t>When shall we meet, 8:00 or 8:30?</a:t>
            </a:r>
            <a:endParaRPr lang="zh-CN" altLang="en-US" sz="2800" dirty="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3124200" y="1066800"/>
            <a:ext cx="2819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4000" b="1">
                <a:solidFill>
                  <a:srgbClr val="FF00FF"/>
                </a:solidFill>
                <a:latin typeface="Comic Sans MS" panose="030F0702030302020204" pitchFamily="66" charset="0"/>
                <a:ea typeface="DFKai-SB" pitchFamily="65" charset="-120"/>
              </a:rPr>
              <a:t>Let’s sing</a:t>
            </a:r>
            <a:endParaRPr lang="zh-CN" altLang="en-US" sz="4000" b="1">
              <a:solidFill>
                <a:srgbClr val="FF00FF"/>
              </a:solidFill>
              <a:latin typeface="Comic Sans MS" panose="030F0702030302020204" pitchFamily="66" charset="0"/>
              <a:ea typeface="DFKai-SB" pitchFamily="65" charset="-120"/>
            </a:endParaRPr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83500" y="76200"/>
            <a:ext cx="14605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Administrator\Desktop\素材\新课导入歌曲：Let’s have a picnic today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828800"/>
            <a:ext cx="569595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3124200" y="1066800"/>
            <a:ext cx="2819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4000" b="1">
                <a:solidFill>
                  <a:srgbClr val="FF0066"/>
                </a:solidFill>
                <a:latin typeface="Comic Sans MS" panose="030F0702030302020204" pitchFamily="66" charset="0"/>
                <a:ea typeface="DFKai-SB" pitchFamily="65" charset="-120"/>
              </a:rPr>
              <a:t>Free talk</a:t>
            </a:r>
            <a:endParaRPr lang="zh-CN" altLang="en-US" sz="4000" b="1">
              <a:solidFill>
                <a:srgbClr val="FF0066"/>
              </a:solidFill>
              <a:latin typeface="Comic Sans MS" panose="030F0702030302020204" pitchFamily="66" charset="0"/>
              <a:ea typeface="DFKai-SB" pitchFamily="65" charset="-120"/>
            </a:endParaRPr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914400" y="2032000"/>
            <a:ext cx="7467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3200">
                <a:ea typeface="DFKai-SB" pitchFamily="65" charset="-120"/>
              </a:rPr>
              <a:t>What do you often do on weekends?</a:t>
            </a:r>
          </a:p>
        </p:txBody>
      </p:sp>
      <p:pic>
        <p:nvPicPr>
          <p:cNvPr id="70658" name="Picture 2" descr="c:\users\ADMINI~1\appdata\roaming\360se6\USERDA~1\Temp\214235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794000"/>
            <a:ext cx="6096000" cy="3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85800"/>
            <a:ext cx="868680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剪去对角的矩形 4"/>
          <p:cNvSpPr/>
          <p:nvPr/>
        </p:nvSpPr>
        <p:spPr bwMode="auto">
          <a:xfrm>
            <a:off x="1066800" y="1752600"/>
            <a:ext cx="7315200" cy="2514600"/>
          </a:xfrm>
          <a:prstGeom prst="snip2DiagRect">
            <a:avLst/>
          </a:prstGeom>
          <a:noFill/>
          <a:ln w="9525" cap="flat" cmpd="sng" algn="ctr">
            <a:solidFill>
              <a:srgbClr val="FF00FF"/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1066800" y="1981200"/>
            <a:ext cx="73152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altLang="zh-CN" sz="3200" dirty="0"/>
              <a:t>The weekend is coming, what will you do on Saturday and Sunday?</a:t>
            </a:r>
          </a:p>
          <a:p>
            <a:pPr eaLnBrk="1" hangingPunct="1"/>
            <a:r>
              <a:rPr lang="en-US" altLang="zh-CN" sz="3200" dirty="0"/>
              <a:t>Will you play sports? </a:t>
            </a:r>
          </a:p>
          <a:p>
            <a:pPr eaLnBrk="1" hangingPunct="1"/>
            <a:r>
              <a:rPr lang="en-US" altLang="zh-CN" sz="3200" dirty="0"/>
              <a:t>Will you go on a picnic?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2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6"/>
          <p:cNvSpPr txBox="1">
            <a:spLocks noChangeArrowheads="1"/>
          </p:cNvSpPr>
          <p:nvPr/>
        </p:nvSpPr>
        <p:spPr bwMode="auto">
          <a:xfrm>
            <a:off x="457200" y="2057400"/>
            <a:ext cx="86868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altLang="zh-CN" sz="3200" dirty="0">
                <a:ea typeface="DFKai-SB" pitchFamily="65" charset="-120"/>
              </a:rPr>
              <a:t>Tomorrow is Saturday, </a:t>
            </a:r>
            <a:r>
              <a:rPr lang="en-US" altLang="zh-CN" sz="3200" dirty="0">
                <a:solidFill>
                  <a:srgbClr val="FF0000"/>
                </a:solidFill>
                <a:ea typeface="DFKai-SB" pitchFamily="65" charset="-120"/>
              </a:rPr>
              <a:t>shall </a:t>
            </a:r>
            <a:r>
              <a:rPr lang="en-US" altLang="zh-CN" sz="3200" dirty="0">
                <a:ea typeface="DFKai-SB" pitchFamily="65" charset="-120"/>
              </a:rPr>
              <a:t>we go on a picnic?</a:t>
            </a:r>
          </a:p>
          <a:p>
            <a:pPr eaLnBrk="1" hangingPunct="1"/>
            <a:endParaRPr lang="en-US" altLang="zh-CN" sz="3200" dirty="0">
              <a:ea typeface="DFKai-SB" pitchFamily="65" charset="-120"/>
            </a:endParaRPr>
          </a:p>
          <a:p>
            <a:pPr eaLnBrk="1" hangingPunct="1"/>
            <a:r>
              <a:rPr lang="en-US" altLang="zh-CN" sz="3200" dirty="0">
                <a:ea typeface="DFKai-SB" pitchFamily="65" charset="-120"/>
              </a:rPr>
              <a:t>What </a:t>
            </a:r>
            <a:r>
              <a:rPr lang="en-US" altLang="zh-CN" sz="3200" dirty="0">
                <a:solidFill>
                  <a:srgbClr val="FF0000"/>
                </a:solidFill>
                <a:ea typeface="DFKai-SB" pitchFamily="65" charset="-120"/>
              </a:rPr>
              <a:t>shall</a:t>
            </a:r>
            <a:r>
              <a:rPr lang="en-US" altLang="zh-CN" sz="3200" dirty="0">
                <a:ea typeface="DFKai-SB" pitchFamily="65" charset="-120"/>
              </a:rPr>
              <a:t> we take?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我们要带些什么呢？</a:t>
            </a:r>
            <a:endParaRPr lang="en-US" altLang="zh-CN" sz="3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/>
            <a:endParaRPr lang="en-US" altLang="zh-CN" sz="3200" dirty="0">
              <a:ea typeface="DFKai-SB" pitchFamily="65" charset="-120"/>
            </a:endParaRPr>
          </a:p>
          <a:p>
            <a:pPr eaLnBrk="1" hangingPunct="1"/>
            <a:r>
              <a:rPr lang="en-US" altLang="zh-CN" sz="3200" dirty="0">
                <a:solidFill>
                  <a:srgbClr val="FF0000"/>
                </a:solidFill>
                <a:ea typeface="DFKai-SB" pitchFamily="65" charset="-120"/>
              </a:rPr>
              <a:t>Shall</a:t>
            </a:r>
            <a:r>
              <a:rPr lang="en-US" altLang="zh-CN" sz="3200" dirty="0">
                <a:ea typeface="DFKai-SB" pitchFamily="65" charset="-120"/>
              </a:rPr>
              <a:t> we take some food and drinks?</a:t>
            </a:r>
          </a:p>
          <a:p>
            <a:pPr eaLnBrk="1" hangingPunct="1"/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我们要带一些食物和饮料吗？</a:t>
            </a:r>
          </a:p>
        </p:txBody>
      </p:sp>
      <p:sp>
        <p:nvSpPr>
          <p:cNvPr id="11267" name="云形标注 4"/>
          <p:cNvSpPr>
            <a:spLocks noChangeArrowheads="1"/>
          </p:cNvSpPr>
          <p:nvPr/>
        </p:nvSpPr>
        <p:spPr bwMode="auto">
          <a:xfrm>
            <a:off x="5791200" y="228600"/>
            <a:ext cx="3352800" cy="1676400"/>
          </a:xfrm>
          <a:prstGeom prst="cloudCallout">
            <a:avLst>
              <a:gd name="adj1" fmla="val -17102"/>
              <a:gd name="adj2" fmla="val 67810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 sz="2400">
              <a:ea typeface="DFKai-SB" pitchFamily="65" charset="-120"/>
            </a:endParaRPr>
          </a:p>
        </p:txBody>
      </p:sp>
      <p:pic>
        <p:nvPicPr>
          <p:cNvPr id="11268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59563" y="457200"/>
            <a:ext cx="1646237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6"/>
          <p:cNvSpPr txBox="1">
            <a:spLocks noChangeArrowheads="1"/>
          </p:cNvSpPr>
          <p:nvPr/>
        </p:nvSpPr>
        <p:spPr bwMode="auto">
          <a:xfrm>
            <a:off x="762000" y="1905000"/>
            <a:ext cx="80772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zh-CN" altLang="en-US" sz="3200" dirty="0">
                <a:ea typeface="宋体" panose="02010600030101010101" pitchFamily="2" charset="-122"/>
                <a:cs typeface="Arial" panose="020B0604020202020204" pitchFamily="34" charset="0"/>
              </a:rPr>
              <a:t>句中所用的</a:t>
            </a:r>
            <a:r>
              <a:rPr lang="en-US" altLang="zh-CN" sz="3200" dirty="0">
                <a:ea typeface="宋体" panose="02010600030101010101" pitchFamily="2" charset="-122"/>
                <a:cs typeface="Arial" panose="020B0604020202020204" pitchFamily="34" charset="0"/>
              </a:rPr>
              <a:t>shall</a:t>
            </a:r>
            <a:r>
              <a:rPr lang="zh-CN" altLang="en-US" sz="3200" dirty="0">
                <a:ea typeface="宋体" panose="02010600030101010101" pitchFamily="2" charset="-122"/>
                <a:cs typeface="Arial" panose="020B0604020202020204" pitchFamily="34" charset="0"/>
              </a:rPr>
              <a:t>是动词的将来时态，用来表示将要做的事或将要出现的情况。只用于第一人称。</a:t>
            </a:r>
            <a:endParaRPr lang="en-US" altLang="zh-CN" sz="3200" dirty="0"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eaLnBrk="1" hangingPunct="1"/>
            <a:r>
              <a:rPr lang="zh-CN" altLang="en-US" sz="3200" dirty="0">
                <a:ea typeface="宋体" panose="02010600030101010101" pitchFamily="2" charset="-122"/>
                <a:cs typeface="Arial" panose="020B0604020202020204" pitchFamily="34" charset="0"/>
              </a:rPr>
              <a:t>例如：</a:t>
            </a:r>
            <a:endParaRPr lang="en-US" altLang="zh-CN" sz="3200" dirty="0"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eaLnBrk="1" hangingPunct="1"/>
            <a:r>
              <a:rPr lang="en-US" altLang="zh-CN" sz="3200" i="1" dirty="0">
                <a:ea typeface="宋体" panose="02010600030101010101" pitchFamily="2" charset="-122"/>
                <a:cs typeface="Arial" panose="020B0604020202020204" pitchFamily="34" charset="0"/>
              </a:rPr>
              <a:t>We shall go on a picnic tomorrow.</a:t>
            </a:r>
          </a:p>
          <a:p>
            <a:pPr eaLnBrk="1" hangingPunct="1"/>
            <a:r>
              <a:rPr lang="zh-CN" altLang="en-US" sz="3200" i="1" dirty="0">
                <a:ea typeface="宋体" panose="02010600030101010101" pitchFamily="2" charset="-122"/>
                <a:cs typeface="Arial" panose="020B0604020202020204" pitchFamily="34" charset="0"/>
              </a:rPr>
              <a:t>我们明天要去野餐。</a:t>
            </a:r>
          </a:p>
        </p:txBody>
      </p:sp>
      <p:sp>
        <p:nvSpPr>
          <p:cNvPr id="12291" name="TextBox 5"/>
          <p:cNvSpPr txBox="1">
            <a:spLocks noChangeArrowheads="1"/>
          </p:cNvSpPr>
          <p:nvPr/>
        </p:nvSpPr>
        <p:spPr bwMode="auto">
          <a:xfrm>
            <a:off x="3048000" y="990600"/>
            <a:ext cx="2971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4800" b="1" dirty="0">
                <a:solidFill>
                  <a:srgbClr val="996600"/>
                </a:solidFill>
                <a:latin typeface="Jokerman" panose="04090605060D06020702" pitchFamily="82" charset="0"/>
              </a:rPr>
              <a:t>Tips </a:t>
            </a:r>
            <a:endParaRPr lang="zh-CN" altLang="en-US" sz="4800" b="1" dirty="0">
              <a:solidFill>
                <a:srgbClr val="996600"/>
              </a:solidFill>
              <a:latin typeface="Jokerman" panose="04090605060D060207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8"/>
          <p:cNvSpPr>
            <a:spLocks noChangeArrowheads="1"/>
          </p:cNvSpPr>
          <p:nvPr/>
        </p:nvSpPr>
        <p:spPr bwMode="auto">
          <a:xfrm>
            <a:off x="609600" y="762000"/>
            <a:ext cx="8001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dirty="0"/>
              <a:t>Please read the dialogue and try to answer the questions.</a:t>
            </a:r>
            <a:endParaRPr lang="zh-CN" altLang="en-US" sz="3200" dirty="0"/>
          </a:p>
        </p:txBody>
      </p:sp>
      <p:sp>
        <p:nvSpPr>
          <p:cNvPr id="12291" name="Rectangle 9"/>
          <p:cNvSpPr>
            <a:spLocks noChangeArrowheads="1"/>
          </p:cNvSpPr>
          <p:nvPr/>
        </p:nvSpPr>
        <p:spPr bwMode="auto">
          <a:xfrm>
            <a:off x="533400" y="1905000"/>
            <a:ext cx="6494463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3200" dirty="0">
                <a:cs typeface="Arial" panose="020B0604020202020204" pitchFamily="34" charset="0"/>
              </a:rPr>
              <a:t>1. Is Alice free next Sunday?</a:t>
            </a:r>
          </a:p>
          <a:p>
            <a:pPr eaLnBrk="0" hangingPunct="0">
              <a:buFontTx/>
              <a:buNone/>
            </a:pPr>
            <a:endParaRPr lang="en-US" altLang="zh-CN" sz="3200" dirty="0">
              <a:cs typeface="Arial" panose="020B0604020202020204" pitchFamily="34" charset="0"/>
            </a:endParaRPr>
          </a:p>
          <a:p>
            <a:pPr eaLnBrk="0" hangingPunct="0">
              <a:buFontTx/>
              <a:buNone/>
            </a:pPr>
            <a:r>
              <a:rPr lang="en-US" altLang="zh-CN" sz="3200" dirty="0">
                <a:cs typeface="Arial" panose="020B0604020202020204" pitchFamily="34" charset="0"/>
              </a:rPr>
              <a:t>2. Where will they have the picnic?</a:t>
            </a:r>
          </a:p>
          <a:p>
            <a:pPr eaLnBrk="0" hangingPunct="0">
              <a:buFontTx/>
              <a:buNone/>
            </a:pPr>
            <a:endParaRPr lang="en-US" altLang="zh-CN" sz="3200" dirty="0">
              <a:cs typeface="Arial" panose="020B0604020202020204" pitchFamily="34" charset="0"/>
            </a:endParaRPr>
          </a:p>
          <a:p>
            <a:pPr eaLnBrk="0" hangingPunct="0">
              <a:buFontTx/>
              <a:buNone/>
            </a:pPr>
            <a:r>
              <a:rPr lang="en-US" altLang="zh-CN" sz="3200" dirty="0">
                <a:cs typeface="Arial" panose="020B0604020202020204" pitchFamily="34" charset="0"/>
              </a:rPr>
              <a:t>3. When will they meet? 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/>
    </p:bldLst>
  </p:timing>
</p:sld>
</file>

<file path=ppt/theme/theme1.xml><?xml version="1.0" encoding="utf-8"?>
<a:theme xmlns:a="http://schemas.openxmlformats.org/drawingml/2006/main" name="WWW.2PPT.COM&#10;">
  <a:themeElements>
    <a:clrScheme name="3_ABC_Powerbar Rhe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ABC_Powerbar Rhea">
      <a:majorFont>
        <a:latin typeface="Arial"/>
        <a:ea typeface="PMingLiU"/>
        <a:cs typeface=""/>
      </a:majorFont>
      <a:minorFont>
        <a:latin typeface="Arial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PMingLiU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PMingLiU" pitchFamily="18" charset="-120"/>
          </a:defRPr>
        </a:defPPr>
      </a:lstStyle>
    </a:lnDef>
  </a:objectDefaults>
  <a:extraClrSchemeLst>
    <a:extraClrScheme>
      <a:clrScheme name="3_ABC_Powerbar Rhe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BC_Powerbar Rhe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BC_Powerbar Rhe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BC_Powerbar Rhe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BC_Powerbar Rhe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BC_Powerbar Rhe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BC_Powerbar Rhe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BC_Powerbar Rhe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BC_Powerbar Rhe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BC_Powerbar Rhe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BC_Powerbar Rhe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BC_Powerbar Rhe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499</Words>
  <Application>Microsoft Office PowerPoint</Application>
  <PresentationFormat>全屏显示(4:3)</PresentationFormat>
  <Paragraphs>74</Paragraphs>
  <Slides>17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DFKai-SB</vt:lpstr>
      <vt:lpstr>PMingLiU</vt:lpstr>
      <vt:lpstr>楷体</vt:lpstr>
      <vt:lpstr>宋体</vt:lpstr>
      <vt:lpstr>微软雅黑</vt:lpstr>
      <vt:lpstr>Arial</vt:lpstr>
      <vt:lpstr>Calibri</vt:lpstr>
      <vt:lpstr>Comic Sans MS</vt:lpstr>
      <vt:lpstr>Jokerman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2022-01-21T07:10:27Z</dcterms:created>
  <dcterms:modified xsi:type="dcterms:W3CDTF">2023-01-16T23:08:52Z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2052-11.1.0.11294</vt:lpwstr>
  </property>
  <property fmtid="{D5CDD505-2E9C-101B-9397-08002B2CF9AE}" pid="4" name="ICV">
    <vt:lpwstr>CE69F1B0385640338D661D6C73C3668E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