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9" r:id="rId5"/>
    <p:sldId id="260" r:id="rId6"/>
    <p:sldId id="261" r:id="rId7"/>
    <p:sldId id="262" r:id="rId8"/>
    <p:sldId id="264" r:id="rId9"/>
    <p:sldId id="266" r:id="rId10"/>
    <p:sldId id="270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54BC3-74BA-4ED6-A54A-93CFC159CDC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51E61-BA70-46FA-8547-CF1367BA0D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D36BB-AB52-4869-817A-E7EB66DB227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60CB5-BC9A-495A-AAFF-8228A4C49F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99CA2-7DA6-4B7F-8AE9-7C64E920867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6B500-A2F2-4E0B-9171-E5FA259C6FA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4A2F4-696D-4004-A24F-4AFFBF857DB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9275F-DFD3-49E0-852F-6DD49E576F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094CE-B4A6-46D8-88D7-FA8DB338FAD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D5655-E4DF-4EEF-BCD4-91BFBFB25D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52D1D-493E-46FF-9DE1-8B43846FCDC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7C41F-DD95-4B3C-8ED6-8E475E896C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12BC4-B646-48B5-B8AB-9D19AD40762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83553-8FAE-47CF-A5E4-05F601DFD08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61C5F-1F80-4D4E-8635-DB09FAEA9FE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7195D-91F8-4E7A-A363-D3180CF610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34A67-2D0E-4906-B30D-C5CDFD3CA84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EFA0B-0699-4974-AA1A-3B5E9209F8C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D1A7C-13E4-4E21-AFEE-1711AD4E346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D1452-F66C-44B9-A0DC-A4F1F6A339D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22C76-1C87-4C32-84B1-67F0A6789AC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2CAB1-5C86-4172-871C-881BD721C5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18F9DA-520A-4179-96AC-4B85C5FDAE5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00A21F2-447A-4B7D-88A8-039730E927E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338985" y="1124744"/>
            <a:ext cx="63579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冀教版六年级下册第四单元</a:t>
            </a:r>
          </a:p>
        </p:txBody>
      </p:sp>
      <p:sp>
        <p:nvSpPr>
          <p:cNvPr id="5" name="矩形 4"/>
          <p:cNvSpPr/>
          <p:nvPr/>
        </p:nvSpPr>
        <p:spPr>
          <a:xfrm>
            <a:off x="640519" y="2492896"/>
            <a:ext cx="7874271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体会数据产生的误导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589240"/>
            <a:ext cx="914399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3" descr="图片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357188"/>
            <a:ext cx="9334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1071563" y="428625"/>
            <a:ext cx="77866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为了维持人体的需要，除了正常的饮食外，一个人每天应饮水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1400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毫升。下表是丫丫一周饮水情况。</a:t>
            </a:r>
          </a:p>
        </p:txBody>
      </p:sp>
      <p:pic>
        <p:nvPicPr>
          <p:cNvPr id="11268" name="图片 5" descr="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143125"/>
            <a:ext cx="91440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642938" y="4000500"/>
            <a:ext cx="8096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304800">
              <a:tabLst>
                <a:tab pos="609600" algn="l"/>
              </a:tabLst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、分析数据，请你谈谈对丫丫饮水这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indent="304800">
              <a:tabLst>
                <a:tab pos="609600" algn="l"/>
              </a:tabLst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件事情有什么看法？</a:t>
            </a:r>
            <a:endParaRPr lang="zh-CN" altLang="en-US" sz="48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476250" y="1143000"/>
            <a:ext cx="8235950" cy="3714750"/>
          </a:xfrm>
          <a:solidFill>
            <a:srgbClr val="FFFF99"/>
          </a:solidFill>
        </p:spPr>
        <p:txBody>
          <a:bodyPr/>
          <a:lstStyle/>
          <a:p>
            <a:pPr eaLnBrk="1" hangingPunct="1">
              <a:lnSpc>
                <a:spcPct val="115000"/>
              </a:lnSpc>
              <a:buFontTx/>
              <a:buNone/>
            </a:pPr>
            <a:r>
              <a:rPr kumimoji="1"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 </a:t>
            </a:r>
            <a:r>
              <a:rPr kumimoji="1"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某次数学考试小淘气得了</a:t>
            </a:r>
            <a:r>
              <a:rPr kumimoji="1"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78</a:t>
            </a:r>
            <a:r>
              <a:rPr kumimoji="1"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分</a:t>
            </a:r>
            <a:r>
              <a:rPr kumimoji="1"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kumimoji="1"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全班</a:t>
            </a:r>
            <a:r>
              <a:rPr kumimoji="1"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30</a:t>
            </a:r>
            <a:r>
              <a:rPr kumimoji="1"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人</a:t>
            </a:r>
            <a:r>
              <a:rPr kumimoji="1"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kumimoji="1"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其他同学的成绩为</a:t>
            </a:r>
            <a:r>
              <a:rPr kumimoji="1"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kumimoji="1"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个</a:t>
            </a:r>
            <a:r>
              <a:rPr kumimoji="1"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kumimoji="1"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分</a:t>
            </a:r>
            <a:r>
              <a:rPr kumimoji="1"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,4</a:t>
            </a:r>
            <a:r>
              <a:rPr kumimoji="1"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个</a:t>
            </a:r>
            <a:r>
              <a:rPr kumimoji="1"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90</a:t>
            </a:r>
            <a:r>
              <a:rPr kumimoji="1"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分</a:t>
            </a:r>
            <a:r>
              <a:rPr kumimoji="1"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,22</a:t>
            </a:r>
            <a:r>
              <a:rPr kumimoji="1"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个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kumimoji="1"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80</a:t>
            </a:r>
            <a:r>
              <a:rPr kumimoji="1"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分</a:t>
            </a:r>
            <a:r>
              <a:rPr kumimoji="1"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kumimoji="1"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以及一个</a:t>
            </a:r>
            <a:r>
              <a:rPr kumimoji="1"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kumimoji="1"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分和一个</a:t>
            </a:r>
            <a:r>
              <a:rPr kumimoji="1"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kumimoji="1"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分。全班的平均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kumimoji="1"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分是</a:t>
            </a:r>
            <a:r>
              <a:rPr kumimoji="1"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77</a:t>
            </a:r>
            <a:r>
              <a:rPr kumimoji="1"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分，所以他告诉妈妈他的成绩处于“中上水平”请问小淘气有没有欺骗妈妈呢？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1" lang="en-US" altLang="zh-CN" sz="3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76250" y="285750"/>
            <a:ext cx="5957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4400" b="1" dirty="0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议一议</a:t>
            </a:r>
            <a:r>
              <a:rPr kumimoji="1" lang="en-US" altLang="zh-CN" sz="4400" b="1" dirty="0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:</a:t>
            </a:r>
            <a:r>
              <a:rPr kumimoji="1" lang="zh-CN" altLang="en-US" sz="4400" b="1" dirty="0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小淘气汇报成绩</a:t>
            </a:r>
          </a:p>
        </p:txBody>
      </p:sp>
      <p:pic>
        <p:nvPicPr>
          <p:cNvPr id="12292" name="Picture 4" descr="男孩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43813" y="4143375"/>
            <a:ext cx="11620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0"/>
            <a:ext cx="648335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、下列几种情况一般使用什么数？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184150" y="908050"/>
            <a:ext cx="8820150" cy="10731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(1) .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要表示同学们最喜欢的动画片，应该选取（      ）</a:t>
            </a:r>
          </a:p>
          <a:p>
            <a:pPr eaLnBrk="1" hangingPunct="1">
              <a:lnSpc>
                <a:spcPct val="115000"/>
              </a:lnSpc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 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A  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平均数      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B  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中位数      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C  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众数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61925" y="2276475"/>
            <a:ext cx="8820150" cy="2074863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(2).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五年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(1)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班有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50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人，五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(2)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班有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45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人，要比较两个班平         均成绩，应该选取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(        )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  <a:p>
            <a:pPr eaLnBrk="1" hangingPunct="1">
              <a:lnSpc>
                <a:spcPct val="115000"/>
              </a:lnSpc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 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A 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平均数       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B 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中位数      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C 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众数</a:t>
            </a:r>
          </a:p>
          <a:p>
            <a:pPr eaLnBrk="1" hangingPunct="1">
              <a:lnSpc>
                <a:spcPct val="115000"/>
              </a:lnSpc>
            </a:pPr>
            <a:endParaRPr kumimoji="1" lang="en-US" altLang="zh-CN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190500" y="4689475"/>
            <a:ext cx="8820150" cy="15636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(3).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在演讲比赛中，某个选手想知道自己处于什 么水平，应该选取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(          )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  <a:p>
            <a:pPr>
              <a:lnSpc>
                <a:spcPct val="115000"/>
              </a:lnSpc>
            </a:pP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A 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平均数        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B 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中位数        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C 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众</a:t>
            </a:r>
            <a:r>
              <a:rPr kumimoji="1"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数 </a:t>
            </a:r>
            <a:endParaRPr kumimoji="1"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2520" name="Text Box 8"/>
          <p:cNvSpPr txBox="1">
            <a:spLocks noChangeArrowheads="1"/>
          </p:cNvSpPr>
          <p:nvPr/>
        </p:nvSpPr>
        <p:spPr bwMode="auto">
          <a:xfrm>
            <a:off x="7632700" y="908050"/>
            <a:ext cx="368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</a:p>
        </p:txBody>
      </p:sp>
      <p:sp>
        <p:nvSpPr>
          <p:cNvPr id="192521" name="Text Box 9"/>
          <p:cNvSpPr txBox="1">
            <a:spLocks noChangeArrowheads="1"/>
          </p:cNvSpPr>
          <p:nvPr/>
        </p:nvSpPr>
        <p:spPr bwMode="auto">
          <a:xfrm>
            <a:off x="3286125" y="2798763"/>
            <a:ext cx="368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</a:p>
        </p:txBody>
      </p:sp>
      <p:sp>
        <p:nvSpPr>
          <p:cNvPr id="192522" name="Text Box 10"/>
          <p:cNvSpPr txBox="1">
            <a:spLocks noChangeArrowheads="1"/>
          </p:cNvSpPr>
          <p:nvPr/>
        </p:nvSpPr>
        <p:spPr bwMode="auto">
          <a:xfrm>
            <a:off x="2071688" y="5214938"/>
            <a:ext cx="368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20" grpId="0"/>
      <p:bldP spid="192521" grpId="0"/>
      <p:bldP spid="1925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69930" y="928670"/>
            <a:ext cx="3602268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课堂小结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214438" y="3000375"/>
            <a:ext cx="6429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谈一谈这节课你收获了什么？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57422" y="85531"/>
            <a:ext cx="3910046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2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教学目标</a:t>
            </a: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705707" y="1286402"/>
            <a:ext cx="7962081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304800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、结合具体事例，经历数据分析、问题讨论等体会数据产生误导的过程。</a:t>
            </a:r>
          </a:p>
          <a:p>
            <a:pPr indent="304800" eaLnBrk="0" hangingPunct="0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、能够用统计量分析问题，初步体会数据可能产生误导，能选择合适的统计量表示数据的特征。</a:t>
            </a:r>
          </a:p>
          <a:p>
            <a:pPr indent="304800" eaLnBrk="0" hangingPunct="0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、体验用数据说明问题的科学性，认识到许多实际问题可以借助数学的思想和方法来解决。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3" descr="图片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1438"/>
            <a:ext cx="9334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071563" y="357188"/>
            <a:ext cx="2857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公司招聘职员。</a:t>
            </a:r>
          </a:p>
        </p:txBody>
      </p:sp>
      <p:pic>
        <p:nvPicPr>
          <p:cNvPr id="4100" name="图片 5" descr="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75" y="928688"/>
            <a:ext cx="3643313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1071563" y="3273425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下面是这个公司现有人员的工资统计情况。</a:t>
            </a:r>
          </a:p>
        </p:txBody>
      </p:sp>
      <p:pic>
        <p:nvPicPr>
          <p:cNvPr id="4102" name="图片 7" descr="3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57313" y="3786188"/>
            <a:ext cx="7081837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43000" y="5286375"/>
            <a:ext cx="77866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分析统计表，你对这个公司人员的工资有什么看法？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928688" y="428625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下面是这个公司现有人员的工资统计情况。</a:t>
            </a:r>
          </a:p>
        </p:txBody>
      </p:sp>
      <p:pic>
        <p:nvPicPr>
          <p:cNvPr id="5123" name="图片 4" descr="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1357313"/>
            <a:ext cx="7081838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2286000" y="3000375"/>
            <a:ext cx="4071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平均数和众数是多少？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0" y="3930650"/>
            <a:ext cx="40719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平均数：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2300</a:t>
            </a:r>
          </a:p>
          <a:p>
            <a:pPr eaLnBrk="1" hangingPunct="1"/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众数：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1800</a:t>
            </a:r>
            <a:endParaRPr lang="zh-CN" altLang="en-US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57188" y="2795588"/>
            <a:ext cx="8358187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说一说：</a:t>
            </a:r>
            <a:endParaRPr lang="en-US" altLang="zh-CN" sz="48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  <a:p>
            <a:pPr eaLnBrk="1" hangingPunct="1"/>
            <a:endParaRPr lang="en-US" altLang="zh-CN" sz="4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你对这个公司的招聘广告有什么看法？</a:t>
            </a:r>
          </a:p>
        </p:txBody>
      </p:sp>
      <p:pic>
        <p:nvPicPr>
          <p:cNvPr id="6147" name="图片 10" descr="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88" y="500063"/>
            <a:ext cx="3643312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3" descr="图片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1438"/>
            <a:ext cx="9334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1071563" y="142875"/>
            <a:ext cx="77866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根据有关规定，初中生每天的作业量不得超过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分钟。某中学调查了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名学生一天完成作业的时间，结果如下：</a:t>
            </a:r>
          </a:p>
        </p:txBody>
      </p:sp>
      <p:pic>
        <p:nvPicPr>
          <p:cNvPr id="7172" name="图片 5" descr="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813" y="1857375"/>
            <a:ext cx="77152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857250" y="3416300"/>
            <a:ext cx="7572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）作业时间的众数是几？中位数是几？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1500188" y="4357688"/>
            <a:ext cx="5786437" cy="8572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众数是</a:t>
            </a:r>
            <a:r>
              <a:rPr 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因为完成作业用</a:t>
            </a:r>
            <a:r>
              <a:rPr 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小时的人最多，所以众数是</a:t>
            </a:r>
            <a:r>
              <a:rPr 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中位数是</a:t>
            </a:r>
            <a:r>
              <a:rPr 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928688" y="857250"/>
            <a:ext cx="7572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）平均每个学生用的时间是多少？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85875" y="1630363"/>
            <a:ext cx="4857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12+15×2+3×3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÷30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85875" y="2428875"/>
            <a:ext cx="3071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=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1.7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（小时）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00125" y="3786188"/>
            <a:ext cx="75723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）你认为这条的作业量合适吗？为什么？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3" descr="图片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357188"/>
            <a:ext cx="9334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071563" y="428625"/>
            <a:ext cx="77866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为了维持人体的需要，除了正常的饮食外，一个人每天应饮水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1400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毫升。下表是丫丫一周饮水情况。</a:t>
            </a:r>
          </a:p>
        </p:txBody>
      </p:sp>
      <p:pic>
        <p:nvPicPr>
          <p:cNvPr id="9220" name="图片 5" descr="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143125"/>
            <a:ext cx="91440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1"/>
          <p:cNvSpPr>
            <a:spLocks noChangeArrowheads="1"/>
          </p:cNvSpPr>
          <p:nvPr/>
        </p:nvSpPr>
        <p:spPr bwMode="auto">
          <a:xfrm>
            <a:off x="500063" y="4354513"/>
            <a:ext cx="809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304800">
              <a:tabLst>
                <a:tab pos="609600" algn="l"/>
              </a:tabLst>
            </a:pP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、通过图中的信息你了解到了什么？</a:t>
            </a:r>
            <a:endParaRPr lang="zh-CN" altLang="en-US" sz="4800" b="1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4"/>
          <p:cNvSpPr>
            <a:spLocks noChangeArrowheads="1"/>
          </p:cNvSpPr>
          <p:nvPr/>
        </p:nvSpPr>
        <p:spPr bwMode="auto">
          <a:xfrm>
            <a:off x="714375" y="3943350"/>
            <a:ext cx="800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、这组数据中的平均数、众数和中位数是多少？</a:t>
            </a:r>
          </a:p>
        </p:txBody>
      </p:sp>
      <p:pic>
        <p:nvPicPr>
          <p:cNvPr id="10243" name="图片 5" descr="图片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357188"/>
            <a:ext cx="9334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1071563" y="428625"/>
            <a:ext cx="77866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为了维持人体的需要，除了正常的饮食外，一个人每天应饮水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1400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毫升。下表是丫丫一周饮水情况。</a:t>
            </a:r>
          </a:p>
        </p:txBody>
      </p:sp>
      <p:pic>
        <p:nvPicPr>
          <p:cNvPr id="10245" name="图片 7" descr="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143125"/>
            <a:ext cx="91440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578</Words>
  <Application>Microsoft Office PowerPoint</Application>
  <PresentationFormat>全屏显示(4:3)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华文楷体</vt:lpstr>
      <vt:lpstr>华文隶书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2014-03-01T02:16:00Z</dcterms:created>
  <dcterms:modified xsi:type="dcterms:W3CDTF">2023-01-16T23:08:56Z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80D6B27D61C24207A36A1225658D9467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