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47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9900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/>
    <p:restoredTop sz="94660"/>
  </p:normalViewPr>
  <p:slideViewPr>
    <p:cSldViewPr showGuides="1">
      <p:cViewPr>
        <p:scale>
          <a:sx n="100" d="100"/>
          <a:sy n="100" d="100"/>
        </p:scale>
        <p:origin x="-366" y="-264"/>
      </p:cViewPr>
      <p:guideLst>
        <p:guide orient="horz" pos="2160"/>
        <p:guide pos="29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54470-B74F-49EA-8B82-F04BF4EEF80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E5931-5813-4304-AE2A-CB816F8AE0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A3494-AA65-4A3A-BFAE-6A8265F481D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8B20B-4CC4-4A88-A1C6-86F7490EE8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8B20B-4CC4-4A88-A1C6-86F7490EE88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C1691-04C8-4B7B-A965-F6BBA4C15F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C1691-04C8-4B7B-A965-F6BBA4C15F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C1691-04C8-4B7B-A965-F6BBA4C15F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C1691-04C8-4B7B-A965-F6BBA4C15F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C1691-04C8-4B7B-A965-F6BBA4C15F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C1691-04C8-4B7B-A965-F6BBA4C15F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C1691-04C8-4B7B-A965-F6BBA4C15F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C1691-04C8-4B7B-A965-F6BBA4C15F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C1691-04C8-4B7B-A965-F6BBA4C15F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C1691-04C8-4B7B-A965-F6BBA4C15F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C1691-04C8-4B7B-A965-F6BBA4C15F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reeform 5"/>
          <p:cNvSpPr/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anose="020F0502020204030204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anose="020F050202020403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istrator\&#26700;&#38754;\&#20864;&#25945;7&#19979;Unit%207&#35838;&#20214;&#65288;&#35201;&#36716;&#25104;1+1&#26684;&#24335;&#65289;\Lesson%2042\L42&#35838;&#25991;&#26391;&#35835;.mp3" TargetMode="External"/><Relationship Id="rId1" Type="http://schemas.microsoft.com/office/2007/relationships/media" Target="file:///C:\Documents%20and%20Settings\Administrator\&#26700;&#38754;\&#20864;&#25945;7&#19979;Unit%207&#35838;&#20214;&#65288;&#35201;&#36716;&#25104;1+1&#26684;&#24335;&#65289;\Lesson%2042\L42&#35838;&#25991;&#26391;&#35835;.mp3" TargetMode="Externa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9.jpeg"/><Relationship Id="rId2" Type="http://schemas.openxmlformats.org/officeDocument/2006/relationships/audio" Target="file:///C:\Documents%20and%20Settings\Administrator\&#26700;&#38754;\&#20864;&#25945;7&#19979;Unit%207&#35838;&#20214;&#65288;&#35201;&#36716;&#25104;1+1&#26684;&#24335;&#65289;\Lesson%2042\L42-No.2.mp3" TargetMode="External"/><Relationship Id="rId1" Type="http://schemas.microsoft.com/office/2007/relationships/media" Target="file:///C:\Documents%20and%20Settings\Administrator\&#26700;&#38754;\&#20864;&#25945;7&#19979;Unit%207&#35838;&#20214;&#65288;&#35201;&#36716;&#25104;1+1&#26684;&#24335;&#65289;\Lesson%2042\L42-No.2.mp3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GIF"/><Relationship Id="rId4" Type="http://schemas.openxmlformats.org/officeDocument/2006/relationships/image" Target="../media/image26.GIF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33"/>
          <p:cNvSpPr txBox="1"/>
          <p:nvPr/>
        </p:nvSpPr>
        <p:spPr>
          <a:xfrm>
            <a:off x="4495800" y="533400"/>
            <a:ext cx="4197350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七年级英语（</a:t>
            </a:r>
            <a:r>
              <a:rPr lang="en-US" altLang="zh-CN" sz="2400" b="1" dirty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JJ</a:t>
            </a:r>
            <a:r>
              <a:rPr lang="zh-CN" altLang="en-US" sz="2400" b="1" dirty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下</a:t>
            </a:r>
            <a:r>
              <a:rPr lang="zh-CN" altLang="en-US" sz="2400" b="1" dirty="0" smtClean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）教学</a:t>
            </a:r>
            <a:r>
              <a:rPr lang="zh-CN" altLang="en-US" sz="2400" b="1" dirty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课件</a:t>
            </a:r>
          </a:p>
        </p:txBody>
      </p:sp>
      <p:sp>
        <p:nvSpPr>
          <p:cNvPr id="5123" name="Text Box 11"/>
          <p:cNvSpPr txBox="1"/>
          <p:nvPr/>
        </p:nvSpPr>
        <p:spPr>
          <a:xfrm>
            <a:off x="0" y="2641937"/>
            <a:ext cx="9144000" cy="1015663"/>
          </a:xfrm>
          <a:prstGeom prst="rect">
            <a:avLst/>
          </a:prstGeom>
          <a:solidFill>
            <a:schemeClr val="bg1">
              <a:alpha val="39998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b="1" dirty="0" smtClean="0">
                <a:latin typeface="Times New Roman" panose="02020603050405020304" pitchFamily="18" charset="0"/>
                <a:sym typeface="+mn-ea"/>
              </a:rPr>
              <a:t>Know </a:t>
            </a:r>
            <a:r>
              <a:rPr lang="en-US" altLang="zh-CN" sz="6000" b="1" dirty="0">
                <a:latin typeface="Times New Roman" panose="02020603050405020304" pitchFamily="18" charset="0"/>
                <a:sym typeface="+mn-ea"/>
              </a:rPr>
              <a:t>Yourself</a:t>
            </a:r>
            <a:endParaRPr lang="zh-CN" altLang="en-US" sz="6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文本框 5"/>
          <p:cNvSpPr txBox="1"/>
          <p:nvPr/>
        </p:nvSpPr>
        <p:spPr>
          <a:xfrm>
            <a:off x="739917" y="1289625"/>
            <a:ext cx="7714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微软雅黑" panose="020B0503020204020204" charset="-122"/>
                <a:ea typeface="微软雅黑" panose="020B0503020204020204" charset="-122"/>
              </a:rPr>
              <a:t>Unit 7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3200" dirty="0" smtClean="0">
                <a:latin typeface="微软雅黑" panose="020B0503020204020204" charset="-122"/>
                <a:ea typeface="微软雅黑" panose="020B0503020204020204" charset="-122"/>
              </a:rPr>
              <a:t> Sports and Good Health</a:t>
            </a:r>
            <a:endParaRPr lang="zh-CN" altLang="en-US" sz="32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50154" y="53340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/>
          <p:nvPr/>
        </p:nvSpPr>
        <p:spPr>
          <a:xfrm>
            <a:off x="2317750" y="787400"/>
            <a:ext cx="4508500" cy="681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tooth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n.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pl.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牙齿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53" name="Rectangle 5"/>
          <p:cNvSpPr/>
          <p:nvPr/>
        </p:nvSpPr>
        <p:spPr>
          <a:xfrm>
            <a:off x="1751330" y="5306695"/>
            <a:ext cx="6319520" cy="1272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effectLst/>
                <a:latin typeface="Times New Roman" panose="02020603050405020304" pitchFamily="18" charset="0"/>
              </a:rPr>
              <a:t>I </a:t>
            </a:r>
            <a:r>
              <a:rPr lang="en-US" altLang="en-US" sz="3200" b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brush </a:t>
            </a:r>
            <a:r>
              <a:rPr lang="en-US" altLang="zh-CN" sz="3200" b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my</a:t>
            </a:r>
            <a:r>
              <a:rPr lang="en-US" altLang="en-US" sz="3200" b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teeth</a:t>
            </a:r>
            <a:r>
              <a:rPr lang="en-US" altLang="en-US" sz="3200" b="1">
                <a:effectLst/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effectLst/>
                <a:latin typeface="Times New Roman" panose="02020603050405020304" pitchFamily="18" charset="0"/>
              </a:rPr>
              <a:t>three times </a:t>
            </a:r>
            <a:r>
              <a:rPr lang="en-US" altLang="en-US" sz="3200" b="1">
                <a:effectLst/>
                <a:latin typeface="Times New Roman" panose="02020603050405020304" pitchFamily="18" charset="0"/>
              </a:rPr>
              <a:t>a day. </a:t>
            </a:r>
            <a:r>
              <a:rPr lang="zh-CN" altLang="en-US" sz="3200" b="1" dirty="0">
                <a:effectLst/>
                <a:latin typeface="Times New Roman" panose="02020603050405020304" pitchFamily="18" charset="0"/>
              </a:rPr>
              <a:t>我每天刷三次牙</a:t>
            </a:r>
            <a:r>
              <a:rPr lang="en-US" altLang="en-US" sz="3200" b="1">
                <a:effectLst/>
                <a:latin typeface="Times New Roman" panose="02020603050405020304" pitchFamily="18" charset="0"/>
              </a:rPr>
              <a:t>。 </a:t>
            </a:r>
            <a:endParaRPr lang="en-US" altLang="en-US" sz="3200" b="1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104457" name="Picture 9" descr="1930031444106513298910096423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51330" y="1468755"/>
            <a:ext cx="5188585" cy="3838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  <p:bldP spid="1044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/>
          <p:nvPr/>
        </p:nvSpPr>
        <p:spPr>
          <a:xfrm>
            <a:off x="915035" y="822325"/>
            <a:ext cx="8277225" cy="681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organized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i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adj.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做事有条理的； 有组织的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477" name="Rectangle 5"/>
          <p:cNvSpPr/>
          <p:nvPr/>
        </p:nvSpPr>
        <p:spPr>
          <a:xfrm>
            <a:off x="914400" y="1676400"/>
            <a:ext cx="3886200" cy="2453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Are you a very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organized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person?</a:t>
            </a: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你是一个做事非常有条理的人吗？</a:t>
            </a:r>
          </a:p>
        </p:txBody>
      </p:sp>
      <p:pic>
        <p:nvPicPr>
          <p:cNvPr id="105486" name="Picture 14" descr="45e775fa4dc10a0d9f5146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04105" y="1504315"/>
            <a:ext cx="3502660" cy="309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487" name="Rectangle 15"/>
          <p:cNvSpPr/>
          <p:nvPr/>
        </p:nvSpPr>
        <p:spPr>
          <a:xfrm>
            <a:off x="3519805" y="5085080"/>
            <a:ext cx="5486400" cy="1272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Is it clean and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organized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它干净、有条理吗？</a:t>
            </a:r>
          </a:p>
        </p:txBody>
      </p:sp>
      <p:pic>
        <p:nvPicPr>
          <p:cNvPr id="105491" name="Picture 19" descr="200912301531565591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3845" y="4274820"/>
            <a:ext cx="3144520" cy="24028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  <p:bldP spid="105477" grpId="0"/>
      <p:bldP spid="1054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5"/>
          <p:cNvSpPr/>
          <p:nvPr/>
        </p:nvSpPr>
        <p:spPr>
          <a:xfrm>
            <a:off x="914400" y="553085"/>
            <a:ext cx="7097713" cy="6819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</a:t>
            </a:r>
            <a:r>
              <a:rPr lang="en-US" altLang="zh-CN" sz="3200" b="1" i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杂乱；肮脏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34" name="Rectangle 6"/>
          <p:cNvSpPr/>
          <p:nvPr/>
        </p:nvSpPr>
        <p:spPr>
          <a:xfrm>
            <a:off x="4343400" y="2271713"/>
            <a:ext cx="4419600" cy="18630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room is in a terrible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房间里脏乱不堪。</a:t>
            </a:r>
          </a:p>
        </p:txBody>
      </p:sp>
      <p:pic>
        <p:nvPicPr>
          <p:cNvPr id="99338" name="Picture 10" descr="0208_9195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577975"/>
            <a:ext cx="3898900" cy="3789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9339" name="Rectangle 11"/>
          <p:cNvSpPr/>
          <p:nvPr/>
        </p:nvSpPr>
        <p:spPr>
          <a:xfrm>
            <a:off x="1108075" y="5447348"/>
            <a:ext cx="7543800" cy="1272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 made such a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of my life.</a:t>
            </a: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我把自己的生活弄得一团糟。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  <p:bldP spid="99334" grpId="0"/>
      <p:bldP spid="993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/>
          <p:nvPr/>
        </p:nvSpPr>
        <p:spPr>
          <a:xfrm>
            <a:off x="3657600" y="1544320"/>
            <a:ext cx="5105400" cy="2453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Modern music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in Italy. </a:t>
            </a: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现代音乐是在意大利发展起来的。</a:t>
            </a:r>
          </a:p>
        </p:txBody>
      </p:sp>
      <p:sp>
        <p:nvSpPr>
          <p:cNvPr id="102410" name="Rectangle 10"/>
          <p:cNvSpPr/>
          <p:nvPr/>
        </p:nvSpPr>
        <p:spPr>
          <a:xfrm>
            <a:off x="1536700" y="720725"/>
            <a:ext cx="6642100" cy="681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en-US" altLang="zh-CN" sz="3200" b="1" i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i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发展；使形成；培育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12" name="Picture 12" descr="3125420_140329041363_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354320" y="3378200"/>
            <a:ext cx="3409315" cy="33724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14" name="Picture 14" descr="121730237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1630" y="1544955"/>
            <a:ext cx="3110230" cy="34842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15" name="Rectangle 15"/>
          <p:cNvSpPr/>
          <p:nvPr/>
        </p:nvSpPr>
        <p:spPr>
          <a:xfrm>
            <a:off x="435610" y="5132705"/>
            <a:ext cx="4918710" cy="1272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Plants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from seeds. </a:t>
            </a:r>
          </a:p>
          <a:p>
            <a:pPr algn="r"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植物由种子发育而成。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  <p:bldP spid="102410" grpId="0"/>
      <p:bldP spid="1024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文本框 124930"/>
          <p:cNvSpPr txBox="1"/>
          <p:nvPr/>
        </p:nvSpPr>
        <p:spPr>
          <a:xfrm>
            <a:off x="635635" y="282575"/>
            <a:ext cx="3455035" cy="6554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>
                <a:latin typeface="Times New Roman" panose="02020603050405020304" pitchFamily="18" charset="0"/>
              </a:rPr>
              <a:t>work for</a:t>
            </a:r>
          </a:p>
          <a:p>
            <a:pPr algn="r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>
                <a:latin typeface="Times New Roman" panose="02020603050405020304" pitchFamily="18" charset="0"/>
              </a:rPr>
              <a:t>write down</a:t>
            </a:r>
          </a:p>
          <a:p>
            <a:pPr algn="r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>
                <a:latin typeface="Times New Roman" panose="02020603050405020304" pitchFamily="18" charset="0"/>
              </a:rPr>
              <a:t>improve myself</a:t>
            </a:r>
          </a:p>
          <a:p>
            <a:pPr algn="r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>
                <a:latin typeface="Times New Roman" panose="02020603050405020304" pitchFamily="18" charset="0"/>
              </a:rPr>
              <a:t>brush one's teeth</a:t>
            </a:r>
          </a:p>
          <a:p>
            <a:pPr algn="r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>
                <a:latin typeface="Times New Roman" panose="02020603050405020304" pitchFamily="18" charset="0"/>
              </a:rPr>
              <a:t>three times a day</a:t>
            </a:r>
          </a:p>
          <a:p>
            <a:pPr algn="r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>
                <a:latin typeface="Times New Roman" panose="02020603050405020304" pitchFamily="18" charset="0"/>
              </a:rPr>
              <a:t>eight glasses of water</a:t>
            </a:r>
          </a:p>
          <a:p>
            <a:pPr algn="r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>
                <a:latin typeface="Times New Roman" panose="02020603050405020304" pitchFamily="18" charset="0"/>
              </a:rPr>
              <a:t>make one's bed</a:t>
            </a:r>
          </a:p>
          <a:p>
            <a:pPr algn="r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>
                <a:latin typeface="Times New Roman" panose="02020603050405020304" pitchFamily="18" charset="0"/>
              </a:rPr>
              <a:t>lead the way to</a:t>
            </a:r>
          </a:p>
          <a:p>
            <a:pPr algn="r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>
                <a:latin typeface="Times New Roman" panose="02020603050405020304" pitchFamily="18" charset="0"/>
              </a:rPr>
              <a:t>a few times</a:t>
            </a:r>
          </a:p>
          <a:p>
            <a:pPr algn="r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>
                <a:latin typeface="Times New Roman" panose="02020603050405020304" pitchFamily="18" charset="0"/>
              </a:rPr>
              <a:t>work on</a:t>
            </a:r>
          </a:p>
        </p:txBody>
      </p:sp>
      <p:sp>
        <p:nvSpPr>
          <p:cNvPr id="124932" name="文本框 124931"/>
          <p:cNvSpPr txBox="1"/>
          <p:nvPr/>
        </p:nvSpPr>
        <p:spPr>
          <a:xfrm>
            <a:off x="4281170" y="282575"/>
            <a:ext cx="4602480" cy="6554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对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......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有效果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写下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提高自己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刷牙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一天三次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八杯水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整理床铺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带路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引领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之路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几次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致力于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/>
      <p:bldP spid="1249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/>
          <p:nvPr/>
        </p:nvSpPr>
        <p:spPr>
          <a:xfrm>
            <a:off x="582930" y="1975168"/>
            <a:ext cx="7632700" cy="452310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zh-CN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Know yourself! This is the first step towards success. But how? Try this! Take a piece of paper and write down a list of your habits. </a:t>
            </a:r>
          </a:p>
          <a:p>
            <a:pPr>
              <a:lnSpc>
                <a:spcPct val="150000"/>
              </a:lnSpc>
            </a:pPr>
            <a:r>
              <a:rPr lang="zh-CN" altLang="zh-CN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I made two lists. There is a list of my good habits and a list of my bad habits.</a:t>
            </a:r>
          </a:p>
        </p:txBody>
      </p:sp>
      <p:sp>
        <p:nvSpPr>
          <p:cNvPr id="5" name="矩形 4"/>
          <p:cNvSpPr/>
          <p:nvPr/>
        </p:nvSpPr>
        <p:spPr>
          <a:xfrm>
            <a:off x="2980373" y="405765"/>
            <a:ext cx="318325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</a:p>
        </p:txBody>
      </p:sp>
      <p:sp>
        <p:nvSpPr>
          <p:cNvPr id="11266" name="文本框 23557"/>
          <p:cNvSpPr txBox="1"/>
          <p:nvPr/>
        </p:nvSpPr>
        <p:spPr>
          <a:xfrm>
            <a:off x="421005" y="1330325"/>
            <a:ext cx="36576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600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Listen and read.</a:t>
            </a:r>
          </a:p>
        </p:txBody>
      </p:sp>
      <p:pic>
        <p:nvPicPr>
          <p:cNvPr id="2" name="L42课文朗读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92245" y="148336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1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19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7620" y="-23495"/>
            <a:ext cx="9039860" cy="7178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Good Habits</a:t>
            </a:r>
          </a:p>
          <a:p>
            <a:pPr indent="2667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·I usually get up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early.I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often wake up at </a:t>
            </a:r>
          </a:p>
          <a:p>
            <a:pPr indent="2667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6</a:t>
            </a:r>
            <a:r>
              <a:rPr lang="zh-CN" sz="3200" b="1" dirty="0">
                <a:solidFill>
                  <a:srgbClr val="0000FF"/>
                </a:solidFill>
                <a:ea typeface="宋体" panose="02010600030101010101" pitchFamily="2" charset="-122"/>
              </a:rPr>
              <a:t>：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30 in the morning.</a:t>
            </a:r>
            <a:endParaRPr lang="zh-CN" sz="3200" b="1" dirty="0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indent="2667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·I always eat breakfast.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·I brush my teeth three times a day. </a:t>
            </a:r>
          </a:p>
          <a:p>
            <a:pPr indent="2667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·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 drink eight glasses of water a day.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Bad Habits</a:t>
            </a:r>
          </a:p>
          <a:p>
            <a:pPr indent="2667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·I don't get enough exercise.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·I spend too many hours watching TV.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·I don't always make my bed.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·I am not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organized.And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my room is always a</a:t>
            </a:r>
          </a:p>
          <a:p>
            <a:pPr indent="2667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mess.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/>
          <p:nvPr/>
        </p:nvSpPr>
        <p:spPr>
          <a:xfrm>
            <a:off x="316865" y="725805"/>
            <a:ext cx="8510905" cy="540639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zh-CN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Good habits lead the way to good health and success! Look at your lists. Are there any bad habits? How can you change those habits?</a:t>
            </a:r>
          </a:p>
          <a:p>
            <a:pPr>
              <a:lnSpc>
                <a:spcPct val="120000"/>
              </a:lnSpc>
            </a:pPr>
            <a:r>
              <a:rPr lang="zh-CN" altLang="zh-CN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Develop your good habits and improve yourself! I tried it and it worked for me.</a:t>
            </a:r>
          </a:p>
          <a:p>
            <a:pPr>
              <a:lnSpc>
                <a:spcPct val="120000"/>
              </a:lnSpc>
            </a:pPr>
            <a:r>
              <a:rPr lang="zh-CN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   Now I watch TV only a few times a week. I often play basketball after school. And I keep my room clean and organized. I still don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’</a:t>
            </a:r>
            <a:r>
              <a:rPr lang="zh-CN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t always make my bed, but I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’</a:t>
            </a:r>
            <a:r>
              <a:rPr lang="zh-CN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m working on it.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3"/>
          <p:cNvSpPr txBox="1"/>
          <p:nvPr/>
        </p:nvSpPr>
        <p:spPr>
          <a:xfrm>
            <a:off x="939800" y="725170"/>
            <a:ext cx="81368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Read the lesson and fill in the blanks.</a:t>
            </a:r>
          </a:p>
        </p:txBody>
      </p:sp>
      <p:sp>
        <p:nvSpPr>
          <p:cNvPr id="5" name="Rectangle 3"/>
          <p:cNvSpPr/>
          <p:nvPr/>
        </p:nvSpPr>
        <p:spPr>
          <a:xfrm>
            <a:off x="94615" y="1173480"/>
            <a:ext cx="8667115" cy="31686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1.	Know yourself! This is the _______ step towards success.</a:t>
            </a:r>
          </a:p>
          <a:p>
            <a:pPr marL="609600" indent="-609600" eaLnBrk="1" hangingPunct="1">
              <a:lnSpc>
                <a:spcPct val="140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2.	I _______ too many hours watching TV.</a:t>
            </a:r>
          </a:p>
          <a:p>
            <a:pPr marL="609600" indent="-609600" eaLnBrk="1" hangingPunct="1">
              <a:lnSpc>
                <a:spcPct val="140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3.	Good habits _______ the way to good health and success!</a:t>
            </a:r>
          </a:p>
          <a:p>
            <a:pPr marL="609600" indent="-609600" eaLnBrk="1" hangingPunct="1">
              <a:lnSpc>
                <a:spcPct val="140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4.	Look at your lists. Are there any bad _______?</a:t>
            </a:r>
          </a:p>
          <a:p>
            <a:pPr marL="609600" indent="-609600" eaLnBrk="1" hangingPunct="1">
              <a:lnSpc>
                <a:spcPct val="140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5.	We should _______ our rooms clean and organized!</a:t>
            </a:r>
          </a:p>
        </p:txBody>
      </p:sp>
      <p:sp>
        <p:nvSpPr>
          <p:cNvPr id="6" name="Text Box 8"/>
          <p:cNvSpPr txBox="1"/>
          <p:nvPr/>
        </p:nvSpPr>
        <p:spPr>
          <a:xfrm>
            <a:off x="1101408" y="2800033"/>
            <a:ext cx="13684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spend</a:t>
            </a:r>
          </a:p>
        </p:txBody>
      </p:sp>
      <p:sp>
        <p:nvSpPr>
          <p:cNvPr id="7" name="Text Box 8"/>
          <p:cNvSpPr txBox="1"/>
          <p:nvPr/>
        </p:nvSpPr>
        <p:spPr>
          <a:xfrm>
            <a:off x="3167698" y="3500120"/>
            <a:ext cx="10810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lead</a:t>
            </a:r>
          </a:p>
        </p:txBody>
      </p:sp>
      <p:sp>
        <p:nvSpPr>
          <p:cNvPr id="8" name="Text Box 8"/>
          <p:cNvSpPr txBox="1"/>
          <p:nvPr/>
        </p:nvSpPr>
        <p:spPr>
          <a:xfrm>
            <a:off x="7218998" y="4818380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habits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909570" y="5523548"/>
            <a:ext cx="108108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keep</a:t>
            </a:r>
          </a:p>
        </p:txBody>
      </p:sp>
      <p:sp>
        <p:nvSpPr>
          <p:cNvPr id="10" name="Text Box 8"/>
          <p:cNvSpPr txBox="1"/>
          <p:nvPr/>
        </p:nvSpPr>
        <p:spPr>
          <a:xfrm>
            <a:off x="5621973" y="1370013"/>
            <a:ext cx="10810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first</a:t>
            </a:r>
          </a:p>
        </p:txBody>
      </p:sp>
      <p:grpSp>
        <p:nvGrpSpPr>
          <p:cNvPr id="15368" name="组合 13"/>
          <p:cNvGrpSpPr/>
          <p:nvPr/>
        </p:nvGrpSpPr>
        <p:grpSpPr>
          <a:xfrm>
            <a:off x="313055" y="687070"/>
            <a:ext cx="903288" cy="614363"/>
            <a:chOff x="3132610" y="5588000"/>
            <a:chExt cx="902097" cy="612834"/>
          </a:xfrm>
        </p:grpSpPr>
        <p:sp>
          <p:nvSpPr>
            <p:cNvPr id="15371" name="椭圆 9"/>
            <p:cNvSpPr/>
            <p:nvPr/>
          </p:nvSpPr>
          <p:spPr>
            <a:xfrm>
              <a:off x="3132610" y="5626105"/>
              <a:ext cx="626141" cy="574729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5372" name="文本框 10"/>
            <p:cNvSpPr txBox="1"/>
            <p:nvPr/>
          </p:nvSpPr>
          <p:spPr>
            <a:xfrm>
              <a:off x="3242545" y="5588000"/>
              <a:ext cx="792162" cy="584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b="1" dirty="0">
                  <a:solidFill>
                    <a:srgbClr val="7030A0"/>
                  </a:solidFill>
                </a:rPr>
                <a:t>1</a:t>
              </a:r>
              <a:endParaRPr lang="zh-CN" altLang="en-US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16385" name="文本框 26627"/>
          <p:cNvSpPr txBox="1"/>
          <p:nvPr/>
        </p:nvSpPr>
        <p:spPr>
          <a:xfrm>
            <a:off x="2696845" y="42863"/>
            <a:ext cx="2526665" cy="643890"/>
          </a:xfrm>
          <a:prstGeom prst="rect">
            <a:avLst/>
          </a:prstGeom>
          <a:solidFill>
            <a:srgbClr val="FFCC66"/>
          </a:solidFill>
          <a:ln w="9525">
            <a:noFill/>
          </a:ln>
        </p:spPr>
        <p:txBody>
          <a:bodyPr wrap="none" lIns="91429" tIns="45715" rIns="91429" bIns="45715" anchor="t">
            <a:spAutoFit/>
          </a:bodyPr>
          <a:lstStyle/>
          <a:p>
            <a:pPr defTabSz="913130" eaLnBrk="0" hangingPunct="0"/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Let’s Do It!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23"/>
          <p:cNvSpPr txBox="1">
            <a:spLocks noChangeArrowheads="1"/>
          </p:cNvSpPr>
          <p:nvPr/>
        </p:nvSpPr>
        <p:spPr bwMode="auto">
          <a:xfrm>
            <a:off x="483870" y="553085"/>
            <a:ext cx="8547735" cy="15684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Listen to the statements and match the people with the habits. Then Draw       for good habits or       for bad habits.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287588" y="2291398"/>
            <a:ext cx="6227763" cy="42497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609600" marR="0" lvl="0" indent="-609600" algn="l" defTabSz="914400" rtl="0" eaLnBrk="1" fontAlgn="base" latinLnBrk="0" hangingPunct="1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I brush my teeth three times a day. (   )</a:t>
            </a:r>
          </a:p>
          <a:p>
            <a:pPr marL="609600" marR="0" lvl="0" indent="-609600" algn="l" defTabSz="914400" rtl="0" eaLnBrk="1" fontAlgn="base" latinLnBrk="0" hangingPunct="1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I always get up early.                        (   )</a:t>
            </a:r>
          </a:p>
          <a:p>
            <a:pPr marL="609600" marR="0" lvl="0" indent="-609600" algn="l" defTabSz="914400" rtl="0" eaLnBrk="1" fontAlgn="base" latinLnBrk="0" hangingPunct="1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I spent too much time on the computer.</a:t>
            </a:r>
          </a:p>
          <a:p>
            <a:pPr marL="609600" marR="0" lvl="0" indent="-609600" algn="l" defTabSz="914400" rtl="0" eaLnBrk="1" fontAlgn="base" latinLnBrk="0" hangingPunct="1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                                                           </a:t>
            </a:r>
            <a:r>
              <a:rPr lang="en-US" altLang="zh-CN" sz="2800" b="1" noProof="0" dirty="0" smtClean="0">
                <a:ln>
                  <a:noFill/>
                </a:ln>
                <a:effectLst/>
                <a:uLnTx/>
                <a:uFillTx/>
                <a:latin typeface="+mn-lt"/>
                <a:sym typeface="+mn-ea"/>
              </a:rPr>
              <a:t>(   )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        </a:t>
            </a:r>
          </a:p>
          <a:p>
            <a:pPr marL="609600" marR="0" lvl="0" indent="-609600" algn="l" defTabSz="914400" rtl="0" eaLnBrk="1" fontAlgn="base" latinLnBrk="0" hangingPunct="1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I often play basketball with my friends </a:t>
            </a:r>
          </a:p>
          <a:p>
            <a:pPr marL="609600" marR="0" lvl="0" indent="-609600" algn="l" defTabSz="914400" rtl="0" eaLnBrk="1" fontAlgn="base" latinLnBrk="0" hangingPunct="1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  after school.                                    (   )</a:t>
            </a:r>
          </a:p>
          <a:p>
            <a:pPr marL="609600" marR="0" lvl="0" indent="-609600" algn="l" defTabSz="914400" rtl="0" eaLnBrk="1" fontAlgn="base" latinLnBrk="0" hangingPunct="1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I always keep my room clean and </a:t>
            </a:r>
          </a:p>
          <a:p>
            <a:pPr marL="609600" marR="0" lvl="0" indent="-609600" algn="l" defTabSz="914400" rtl="0" eaLnBrk="1" fontAlgn="base" latinLnBrk="0" hangingPunct="1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  organized.            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                          (   )</a:t>
            </a:r>
          </a:p>
        </p:txBody>
      </p:sp>
      <p:pic>
        <p:nvPicPr>
          <p:cNvPr id="81924" name="Picture 10" descr="WML`ZUS$8NCVU(%7M%5VUJ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760" y="1154430"/>
            <a:ext cx="401638" cy="401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25" name="Picture 11" descr="~LWHD)}S}%DE5RTOO[CVEI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233" y="1684655"/>
            <a:ext cx="358775" cy="35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26" name="Picture 12" descr="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288" y="5122863"/>
            <a:ext cx="863600" cy="788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27" name="Picture 13" descr="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2601913"/>
            <a:ext cx="668338" cy="792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28" name="Picture 14" descr="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288" y="3825875"/>
            <a:ext cx="703262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87" name="Line 15"/>
          <p:cNvSpPr>
            <a:spLocks noChangeShapeType="1"/>
          </p:cNvSpPr>
          <p:nvPr/>
        </p:nvSpPr>
        <p:spPr bwMode="auto">
          <a:xfrm>
            <a:off x="992505" y="3033395"/>
            <a:ext cx="1295400" cy="15128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9888" name="Picture 16" descr="WML`ZUS$8NCVU(%7M%5VUJ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775" y="4973003"/>
            <a:ext cx="401638" cy="401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9" name="Line 9"/>
          <p:cNvSpPr/>
          <p:nvPr/>
        </p:nvSpPr>
        <p:spPr>
          <a:xfrm flipV="1">
            <a:off x="1098550" y="2602230"/>
            <a:ext cx="1396365" cy="1691640"/>
          </a:xfrm>
          <a:prstGeom prst="line">
            <a:avLst/>
          </a:prstGeom>
          <a:ln w="76200" cap="flat" cmpd="tri">
            <a:solidFill>
              <a:srgbClr val="00FF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1" name="Line 11"/>
          <p:cNvSpPr/>
          <p:nvPr/>
        </p:nvSpPr>
        <p:spPr>
          <a:xfrm>
            <a:off x="1184593" y="5578158"/>
            <a:ext cx="1223962" cy="73025"/>
          </a:xfrm>
          <a:prstGeom prst="line">
            <a:avLst/>
          </a:prstGeom>
          <a:ln w="76200" cap="flat" cmpd="tri">
            <a:solidFill>
              <a:srgbClr val="00FFFF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3" name="Line 13"/>
          <p:cNvSpPr/>
          <p:nvPr/>
        </p:nvSpPr>
        <p:spPr>
          <a:xfrm flipV="1">
            <a:off x="992505" y="3616960"/>
            <a:ext cx="1416050" cy="1665605"/>
          </a:xfrm>
          <a:prstGeom prst="line">
            <a:avLst/>
          </a:prstGeom>
          <a:ln w="76200" cap="flat" cmpd="tri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7" name="Line 7"/>
          <p:cNvSpPr/>
          <p:nvPr/>
        </p:nvSpPr>
        <p:spPr>
          <a:xfrm flipV="1">
            <a:off x="911860" y="3033395"/>
            <a:ext cx="1583055" cy="1260475"/>
          </a:xfrm>
          <a:prstGeom prst="line">
            <a:avLst/>
          </a:prstGeom>
          <a:ln w="76200" cap="flat" cmpd="tri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" name="Picture 16" descr="WML`ZUS$8NCVU(%7M%5VUJ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775" y="6053773"/>
            <a:ext cx="401638" cy="401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16" descr="WML`ZUS$8NCVU(%7M%5VUJ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955" y="2992438"/>
            <a:ext cx="401638" cy="401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6" descr="WML`ZUS$8NCVU(%7M%5VUJ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6365" y="2467928"/>
            <a:ext cx="401638" cy="401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1" descr="~LWHD)}S}%DE5RTOO[CVEI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638" y="4006850"/>
            <a:ext cx="358775" cy="3587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8" name="组合 13"/>
          <p:cNvGrpSpPr/>
          <p:nvPr/>
        </p:nvGrpSpPr>
        <p:grpSpPr>
          <a:xfrm>
            <a:off x="-62865" y="514985"/>
            <a:ext cx="903288" cy="614363"/>
            <a:chOff x="3132610" y="5588000"/>
            <a:chExt cx="902097" cy="612834"/>
          </a:xfrm>
        </p:grpSpPr>
        <p:sp>
          <p:nvSpPr>
            <p:cNvPr id="8" name="椭圆 9"/>
            <p:cNvSpPr/>
            <p:nvPr/>
          </p:nvSpPr>
          <p:spPr>
            <a:xfrm>
              <a:off x="3132610" y="5626105"/>
              <a:ext cx="626141" cy="574729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5372" name="文本框 10"/>
            <p:cNvSpPr txBox="1"/>
            <p:nvPr/>
          </p:nvSpPr>
          <p:spPr>
            <a:xfrm>
              <a:off x="3242545" y="5588000"/>
              <a:ext cx="792162" cy="582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b="1" dirty="0">
                  <a:solidFill>
                    <a:srgbClr val="7030A0"/>
                  </a:solidFill>
                </a:rPr>
                <a:t>2</a:t>
              </a:r>
              <a:endParaRPr lang="zh-CN" altLang="en-US" b="1" dirty="0">
                <a:solidFill>
                  <a:srgbClr val="7030A0"/>
                </a:solidFill>
              </a:endParaRPr>
            </a:p>
          </p:txBody>
        </p:sp>
      </p:grpSp>
      <p:pic>
        <p:nvPicPr>
          <p:cNvPr id="2" name="L42-No.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96275" y="11938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6070" y="914400"/>
            <a:ext cx="8837930" cy="571500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1" lang="en-US" altLang="zh-CN" sz="2800" b="1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Key words &amp; phrases: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1" lang="en-US" altLang="zh-CN" sz="2800" b="1" strike="noStrike" noProof="0" dirty="0"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step, towards, brush, tooth, organized, mess, develop, work for, write down, improve myself, brush one's teeth, make one's bed, lead the way to, work on </a:t>
            </a:r>
            <a:endParaRPr kumimoji="1" lang="en-US" altLang="zh-CN" sz="2800" b="1" strike="noStrike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1" lang="en-US" altLang="zh-CN" sz="2800" b="1" kern="120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Key sentences:</a:t>
            </a:r>
            <a:endParaRPr lang="zh-CN" altLang="en-US" sz="2800" b="1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1.This is the first step towards success.　</a:t>
            </a:r>
          </a:p>
          <a:p>
            <a:pPr marL="0" marR="0" lvl="0" indent="0" algn="l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2.Take a piece of paper and write down a list of your habits.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23795" y="53340"/>
            <a:ext cx="429641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Targets</a:t>
            </a: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23"/>
          <p:cNvSpPr txBox="1"/>
          <p:nvPr/>
        </p:nvSpPr>
        <p:spPr>
          <a:xfrm>
            <a:off x="827405" y="332105"/>
            <a:ext cx="8171180" cy="1137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Fill in the blanks with thee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phrases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in the box.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609090" y="1469390"/>
            <a:ext cx="6607810" cy="11245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algn="ctr" defTabSz="914400" eaLnBrk="1" hangingPunct="1">
              <a:lnSpc>
                <a:spcPct val="12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write </a:t>
            </a:r>
            <a:r>
              <a:rPr kumimoji="0" lang="en-US" altLang="zh-CN" sz="2800" b="1" kern="1200" cap="none" spc="0" normalizeH="0" baseline="0" noProof="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down     make my bed     work </a:t>
            </a:r>
            <a:r>
              <a:rPr kumimoji="0" lang="en-US" altLang="zh-CN" sz="2800" b="1" kern="1200" cap="none" spc="0" normalizeH="0" baseline="0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on                        improve </a:t>
            </a:r>
            <a:r>
              <a:rPr kumimoji="0" lang="en-US" altLang="zh-CN" sz="2800" b="1" kern="1200" cap="none" spc="0" normalizeH="0" baseline="0" noProof="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myself     work for</a:t>
            </a:r>
          </a:p>
        </p:txBody>
      </p:sp>
      <p:sp>
        <p:nvSpPr>
          <p:cNvPr id="81925" name="Text Box 5"/>
          <p:cNvSpPr txBox="1"/>
          <p:nvPr/>
        </p:nvSpPr>
        <p:spPr>
          <a:xfrm>
            <a:off x="250825" y="2478405"/>
            <a:ext cx="8893175" cy="435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1.	Will you be my partner? Then we can _______the project together.</a:t>
            </a:r>
          </a:p>
          <a:p>
            <a:pPr marL="342900" indent="-3429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2.	He is very sick. Are you sure this medicine will ________him?</a:t>
            </a:r>
          </a:p>
          <a:p>
            <a:pPr marL="342900" indent="-3429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3.	I was in a hurry this morning and I didn’t have time to ______________.</a:t>
            </a:r>
          </a:p>
          <a:p>
            <a:pPr marL="342900" indent="-3429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4.	I am changing my bad habits. I want to ____________.</a:t>
            </a:r>
          </a:p>
          <a:p>
            <a:pPr marL="342900" indent="-3429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5.	Please ____________your e-mail address. I will send you the pictures.</a:t>
            </a:r>
          </a:p>
        </p:txBody>
      </p:sp>
      <p:sp>
        <p:nvSpPr>
          <p:cNvPr id="81926" name="Rectangle 6"/>
          <p:cNvSpPr/>
          <p:nvPr/>
        </p:nvSpPr>
        <p:spPr>
          <a:xfrm>
            <a:off x="6438583" y="2568575"/>
            <a:ext cx="143700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work on</a:t>
            </a:r>
          </a:p>
        </p:txBody>
      </p:sp>
      <p:sp>
        <p:nvSpPr>
          <p:cNvPr id="81927" name="Rectangle 7"/>
          <p:cNvSpPr/>
          <p:nvPr/>
        </p:nvSpPr>
        <p:spPr>
          <a:xfrm>
            <a:off x="767398" y="4831080"/>
            <a:ext cx="230568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make my bed </a:t>
            </a:r>
          </a:p>
        </p:txBody>
      </p:sp>
      <p:sp>
        <p:nvSpPr>
          <p:cNvPr id="81928" name="Rectangle 8"/>
          <p:cNvSpPr/>
          <p:nvPr/>
        </p:nvSpPr>
        <p:spPr>
          <a:xfrm>
            <a:off x="574675" y="3986213"/>
            <a:ext cx="159766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work for </a:t>
            </a:r>
          </a:p>
        </p:txBody>
      </p:sp>
      <p:sp>
        <p:nvSpPr>
          <p:cNvPr id="81929" name="Rectangle 9"/>
          <p:cNvSpPr/>
          <p:nvPr/>
        </p:nvSpPr>
        <p:spPr>
          <a:xfrm>
            <a:off x="6551295" y="5353050"/>
            <a:ext cx="25927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improve myself </a:t>
            </a:r>
          </a:p>
        </p:txBody>
      </p:sp>
      <p:sp>
        <p:nvSpPr>
          <p:cNvPr id="81930" name="Rectangle 10"/>
          <p:cNvSpPr/>
          <p:nvPr/>
        </p:nvSpPr>
        <p:spPr>
          <a:xfrm>
            <a:off x="1679258" y="5792470"/>
            <a:ext cx="197993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write down </a:t>
            </a:r>
          </a:p>
        </p:txBody>
      </p:sp>
      <p:grpSp>
        <p:nvGrpSpPr>
          <p:cNvPr id="15368" name="组合 13"/>
          <p:cNvGrpSpPr/>
          <p:nvPr/>
        </p:nvGrpSpPr>
        <p:grpSpPr>
          <a:xfrm>
            <a:off x="140970" y="497205"/>
            <a:ext cx="903288" cy="691833"/>
            <a:chOff x="3132610" y="5510723"/>
            <a:chExt cx="902097" cy="690111"/>
          </a:xfrm>
        </p:grpSpPr>
        <p:sp>
          <p:nvSpPr>
            <p:cNvPr id="15371" name="椭圆 9"/>
            <p:cNvSpPr/>
            <p:nvPr/>
          </p:nvSpPr>
          <p:spPr>
            <a:xfrm>
              <a:off x="3132610" y="5626105"/>
              <a:ext cx="626141" cy="574729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5372" name="文本框 10"/>
            <p:cNvSpPr txBox="1"/>
            <p:nvPr/>
          </p:nvSpPr>
          <p:spPr>
            <a:xfrm>
              <a:off x="3242545" y="5510723"/>
              <a:ext cx="792162" cy="582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b="1" dirty="0">
                  <a:solidFill>
                    <a:srgbClr val="7030A0"/>
                  </a:solidFill>
                </a:rPr>
                <a:t>3</a:t>
              </a:r>
              <a:endParaRPr lang="zh-CN" altLang="en-US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5" grpId="0"/>
      <p:bldP spid="81926" grpId="0"/>
      <p:bldP spid="81927" grpId="0"/>
      <p:bldP spid="81928" grpId="0"/>
      <p:bldP spid="81929" grpId="0"/>
      <p:bldP spid="819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23"/>
          <p:cNvSpPr txBox="1"/>
          <p:nvPr/>
        </p:nvSpPr>
        <p:spPr>
          <a:xfrm>
            <a:off x="323850" y="603250"/>
            <a:ext cx="865695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 Work in pairs. Do you know yourself? Talk about your habits. Make a list of your good habits and a list of you bad habits. Talk about them.</a:t>
            </a:r>
          </a:p>
        </p:txBody>
      </p:sp>
      <p:sp>
        <p:nvSpPr>
          <p:cNvPr id="83972" name="AutoShape 4"/>
          <p:cNvSpPr/>
          <p:nvPr/>
        </p:nvSpPr>
        <p:spPr>
          <a:xfrm>
            <a:off x="323850" y="2635250"/>
            <a:ext cx="4032250" cy="3529330"/>
          </a:xfrm>
          <a:prstGeom prst="roundRect">
            <a:avLst>
              <a:gd name="adj" fmla="val 16667"/>
            </a:avLst>
          </a:prstGeom>
          <a:solidFill>
            <a:srgbClr val="33CCFF">
              <a:alpha val="20000"/>
            </a:srgbClr>
          </a:solidFill>
          <a:ln w="9525">
            <a:noFill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good habits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</a:t>
            </a: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3" name="AutoShape 5"/>
          <p:cNvSpPr/>
          <p:nvPr/>
        </p:nvSpPr>
        <p:spPr>
          <a:xfrm>
            <a:off x="4489450" y="2635250"/>
            <a:ext cx="4186555" cy="3457575"/>
          </a:xfrm>
          <a:prstGeom prst="roundRect">
            <a:avLst>
              <a:gd name="adj" fmla="val 16667"/>
            </a:avLst>
          </a:prstGeom>
          <a:solidFill>
            <a:srgbClr val="33CCFF">
              <a:alpha val="20000"/>
            </a:srgbClr>
          </a:solidFill>
          <a:ln w="9525">
            <a:noFill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bad habits</a:t>
            </a:r>
          </a:p>
          <a:p>
            <a:pPr algn="ctr" eaLnBrk="1" hangingPunct="1"/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</a:t>
            </a: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368" name="组合 13"/>
          <p:cNvGrpSpPr/>
          <p:nvPr/>
        </p:nvGrpSpPr>
        <p:grpSpPr>
          <a:xfrm>
            <a:off x="160020" y="520700"/>
            <a:ext cx="903288" cy="614363"/>
            <a:chOff x="3132610" y="5588000"/>
            <a:chExt cx="902097" cy="612834"/>
          </a:xfrm>
        </p:grpSpPr>
        <p:sp>
          <p:nvSpPr>
            <p:cNvPr id="15371" name="椭圆 9"/>
            <p:cNvSpPr/>
            <p:nvPr/>
          </p:nvSpPr>
          <p:spPr>
            <a:xfrm>
              <a:off x="3132610" y="5626105"/>
              <a:ext cx="626141" cy="574729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5372" name="文本框 10"/>
            <p:cNvSpPr txBox="1"/>
            <p:nvPr/>
          </p:nvSpPr>
          <p:spPr>
            <a:xfrm>
              <a:off x="3242545" y="5588000"/>
              <a:ext cx="792162" cy="582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b="1" dirty="0">
                  <a:solidFill>
                    <a:srgbClr val="7030A0"/>
                  </a:solidFill>
                </a:rPr>
                <a:t>4</a:t>
              </a:r>
              <a:endParaRPr lang="zh-CN" altLang="en-US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bldLvl="0" animBg="1"/>
      <p:bldP spid="8397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783" name="Text Box 15"/>
          <p:cNvSpPr txBox="1">
            <a:spLocks noChangeArrowheads="1"/>
          </p:cNvSpPr>
          <p:nvPr/>
        </p:nvSpPr>
        <p:spPr bwMode="auto">
          <a:xfrm>
            <a:off x="382270" y="1260475"/>
            <a:ext cx="8573770" cy="526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1．This is the first </a:t>
            </a:r>
            <a:r>
              <a:rPr kumimoji="0" lang="en-US" altLang="zh-CN" sz="2800" b="1" kern="1200" cap="none" spc="0" normalizeH="0" baseline="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step towards </a:t>
            </a: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success.</a:t>
            </a: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(1)</a:t>
            </a:r>
            <a:r>
              <a:rPr kumimoji="0" lang="en-US" altLang="zh-CN" sz="2800" b="1" kern="1200" cap="none" spc="0" normalizeH="0" baseline="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step </a:t>
            </a: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作可数名词，意为“步骤，脚步”。</a:t>
            </a: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常用短语：</a:t>
            </a:r>
            <a:r>
              <a:rPr kumimoji="0" lang="en-US" altLang="zh-CN" sz="2800" b="1" kern="1200" cap="none" spc="0" normalizeH="0" baseline="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step by step</a:t>
            </a: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一步步地；</a:t>
            </a:r>
            <a:r>
              <a:rPr kumimoji="0" lang="en-US" altLang="zh-CN" sz="2800" b="1" kern="1200" cap="none" spc="0" normalizeH="0" baseline="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take steps to do sth.</a:t>
            </a: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采取措施做某事。如：We should deal with this problem step by step.我们应该一步一步地解决这个问题。</a:t>
            </a: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(2)</a:t>
            </a:r>
            <a:r>
              <a:rPr kumimoji="0" lang="en-US" altLang="zh-CN" sz="2800" b="1" kern="1200" cap="none" spc="0" normalizeH="0" baseline="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towards </a:t>
            </a: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作介词，意为“向，朝向”，可与to替换使用。如：The house is towards south.这栋房子朝南。</a:t>
            </a:r>
          </a:p>
        </p:txBody>
      </p:sp>
      <p:sp>
        <p:nvSpPr>
          <p:cNvPr id="5" name="矩形 4"/>
          <p:cNvSpPr/>
          <p:nvPr/>
        </p:nvSpPr>
        <p:spPr>
          <a:xfrm>
            <a:off x="2500948" y="492125"/>
            <a:ext cx="414083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783" name="Text Box 15"/>
          <p:cNvSpPr txBox="1">
            <a:spLocks noChangeArrowheads="1"/>
          </p:cNvSpPr>
          <p:nvPr/>
        </p:nvSpPr>
        <p:spPr bwMode="auto">
          <a:xfrm>
            <a:off x="358775" y="601345"/>
            <a:ext cx="7850188" cy="526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2．Take a piece of paper and</a:t>
            </a:r>
            <a:r>
              <a:rPr kumimoji="0" lang="en-US" altLang="zh-CN" sz="2800" b="1" kern="1200" cap="none" spc="0" normalizeH="0" baseline="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write down </a:t>
            </a: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 list of your habits.　</a:t>
            </a: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write down</a:t>
            </a: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是动词短语，意为“写下，记下”。因为down是副词，其后面的宾语如果是代词，则要放在down的前面；如果后面的宾语是名词，则放在down的前面或者后面均可。如：This rule is very important.You must write it down.这条规则很重要。你必须把它记下来。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783" name="Text Box 15"/>
          <p:cNvSpPr txBox="1">
            <a:spLocks noChangeArrowheads="1"/>
          </p:cNvSpPr>
          <p:nvPr/>
        </p:nvSpPr>
        <p:spPr bwMode="auto">
          <a:xfrm>
            <a:off x="259080" y="334645"/>
            <a:ext cx="8806180" cy="655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3．I </a:t>
            </a:r>
            <a:r>
              <a:rPr kumimoji="0" lang="en-US" altLang="zh-CN" sz="2800" b="1" kern="1200" cap="none" spc="0" normalizeH="0" baseline="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brush</a:t>
            </a: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my </a:t>
            </a:r>
            <a:r>
              <a:rPr kumimoji="0" lang="en-US" altLang="zh-CN" sz="2800" b="1" kern="1200" cap="none" spc="0" normalizeH="0" baseline="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teeth</a:t>
            </a: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three times a day.　</a:t>
            </a: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(1)</a:t>
            </a:r>
            <a:r>
              <a:rPr kumimoji="0" lang="en-US" altLang="zh-CN" sz="2800" b="1" kern="1200" cap="none" spc="0" normalizeH="0" baseline="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brush</a:t>
            </a: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作动词，意为“刷”。常用短语：</a:t>
            </a:r>
            <a:r>
              <a:rPr kumimoji="0" lang="en-US" altLang="zh-CN" sz="2800" b="1" kern="1200" cap="none" spc="0" normalizeH="0" baseline="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brush one's teeth</a:t>
            </a: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刷牙。如：You should brush your teeth every day.你应该每天刷牙。</a:t>
            </a: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【</a:t>
            </a:r>
            <a:r>
              <a:rPr lang="en-US" altLang="zh-CN" sz="2800" b="1" noProof="0" dirty="0" smtClean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拓展</a:t>
            </a:r>
            <a:r>
              <a:rPr kumimoji="0" lang="zh-CN" altLang="en-US" sz="2800" b="1" kern="1200" cap="none" spc="0" normalizeH="0" baseline="0" noProof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】</a:t>
            </a: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brush作名词，意为“刷子”，其复数形式为brushes。</a:t>
            </a: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(2)</a:t>
            </a:r>
            <a:r>
              <a:rPr kumimoji="0" lang="en-US" altLang="zh-CN" sz="2800" b="1" kern="1200" cap="none" spc="0" normalizeH="0" baseline="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teeth</a:t>
            </a: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是可数名词tooth的复数形式，意为“牙齿”。注意tooth在变复数形式时，是把中间的oo改为ee。如：How many times do you brush your teeth every day？</a:t>
            </a: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你每天刷几次牙。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783" name="Text Box 15"/>
          <p:cNvSpPr txBox="1">
            <a:spLocks noChangeArrowheads="1"/>
          </p:cNvSpPr>
          <p:nvPr/>
        </p:nvSpPr>
        <p:spPr bwMode="auto">
          <a:xfrm>
            <a:off x="305435" y="671830"/>
            <a:ext cx="8780145" cy="526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4．I am not </a:t>
            </a:r>
            <a:r>
              <a:rPr kumimoji="0" lang="en-US" altLang="zh-CN" sz="2800" b="1" kern="1200" cap="none" spc="0" normalizeH="0" baseline="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organized</a:t>
            </a: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　</a:t>
            </a: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organized</a:t>
            </a: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作形容词，意为“做事有条理的，有组织的”。其动词形式为organize(组织)。如：Our class is an organized group.我们班是一个有条理的集体。</a:t>
            </a: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5．And my room is always a </a:t>
            </a:r>
            <a:r>
              <a:rPr kumimoji="0" lang="en-US" altLang="zh-CN" sz="2800" b="1" kern="1200" cap="none" spc="0" normalizeH="0" baseline="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mess.</a:t>
            </a:r>
            <a:endParaRPr kumimoji="0" lang="en-US" altLang="zh-CN" sz="2800" b="1" kern="1200" cap="none" spc="0" normalizeH="0" baseline="0" noProof="0" dirty="0" smtClean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　</a:t>
            </a:r>
            <a:r>
              <a:rPr kumimoji="0" lang="en-US" altLang="zh-CN" sz="2800" b="1" kern="1200" cap="none" spc="0" normalizeH="0" baseline="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mess</a:t>
            </a: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作名词，意为“杂乱”。常用短语：</a:t>
            </a:r>
            <a:r>
              <a:rPr kumimoji="0" lang="en-US" altLang="zh-CN" sz="2800" b="1" kern="1200" cap="none" spc="0" normalizeH="0" baseline="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make a mess</a:t>
            </a: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弄得一团糟；</a:t>
            </a:r>
            <a:r>
              <a:rPr kumimoji="0" lang="en-US" altLang="zh-CN" sz="2800" b="1" kern="1200" cap="none" spc="0" normalizeH="0" baseline="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in a mess</a:t>
            </a: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一团糟。如：Your room is really in a mess.你的房间真的是一团糟。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80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80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80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80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0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80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783" name="Text Box 15"/>
          <p:cNvSpPr txBox="1">
            <a:spLocks noChangeArrowheads="1"/>
          </p:cNvSpPr>
          <p:nvPr/>
        </p:nvSpPr>
        <p:spPr bwMode="auto">
          <a:xfrm>
            <a:off x="266700" y="904240"/>
            <a:ext cx="8780145" cy="396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6．Good habits </a:t>
            </a:r>
            <a:r>
              <a:rPr kumimoji="0" lang="en-US" altLang="zh-CN" sz="2800" b="1" kern="1200" cap="none" spc="0" normalizeH="0" baseline="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lead the way to</a:t>
            </a: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good health and success！　</a:t>
            </a: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lead the way to</a:t>
            </a: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意为“引领；带领”。其中to是介词，后跟表示成功、希望等的名词。它后面还可跟地点名词，表示“通往某地”。</a:t>
            </a: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如：The star leads the way to the right direction.那颗星星指引着通向正确的方向。</a:t>
            </a:r>
          </a:p>
        </p:txBody>
      </p:sp>
      <p:pic>
        <p:nvPicPr>
          <p:cNvPr id="2" name="图片 1" descr="图片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50155" y="4117340"/>
            <a:ext cx="1407160" cy="261366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/>
          <p:nvPr/>
        </p:nvSpPr>
        <p:spPr>
          <a:xfrm>
            <a:off x="269875" y="1840548"/>
            <a:ext cx="8604250" cy="3969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algn="l"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1. My mother ________ (wake) me up at 6:00 yesterday.</a:t>
            </a:r>
          </a:p>
          <a:p>
            <a:pPr marL="457200" indent="-457200" algn="l"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2. I walk to school ________(one) a week. I usually ride my bicycle.</a:t>
            </a:r>
          </a:p>
          <a:p>
            <a:pPr marL="457200" indent="-457200" algn="l"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3. You need to eat ________ (few) donuts than before.</a:t>
            </a:r>
          </a:p>
          <a:p>
            <a:pPr marL="457200" indent="-457200" algn="l"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4. It takes me half an hour ________ (do) my homework every day.</a:t>
            </a:r>
          </a:p>
        </p:txBody>
      </p:sp>
      <p:sp>
        <p:nvSpPr>
          <p:cNvPr id="54277" name="Text Box 5"/>
          <p:cNvSpPr txBox="1"/>
          <p:nvPr/>
        </p:nvSpPr>
        <p:spPr>
          <a:xfrm>
            <a:off x="2511108" y="1940560"/>
            <a:ext cx="17303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woke </a:t>
            </a:r>
          </a:p>
        </p:txBody>
      </p:sp>
      <p:sp>
        <p:nvSpPr>
          <p:cNvPr id="54278" name="Text Box 6"/>
          <p:cNvSpPr txBox="1"/>
          <p:nvPr/>
        </p:nvSpPr>
        <p:spPr>
          <a:xfrm>
            <a:off x="3161030" y="2614613"/>
            <a:ext cx="12969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once</a:t>
            </a:r>
          </a:p>
        </p:txBody>
      </p:sp>
      <p:sp>
        <p:nvSpPr>
          <p:cNvPr id="54279" name="Text Box 7"/>
          <p:cNvSpPr txBox="1"/>
          <p:nvPr/>
        </p:nvSpPr>
        <p:spPr>
          <a:xfrm>
            <a:off x="3161030" y="3883025"/>
            <a:ext cx="17710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fewer</a:t>
            </a:r>
          </a:p>
        </p:txBody>
      </p:sp>
      <p:sp>
        <p:nvSpPr>
          <p:cNvPr id="54280" name="Text Box 8"/>
          <p:cNvSpPr txBox="1"/>
          <p:nvPr/>
        </p:nvSpPr>
        <p:spPr>
          <a:xfrm>
            <a:off x="4587240" y="4585970"/>
            <a:ext cx="10845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to do</a:t>
            </a:r>
          </a:p>
        </p:txBody>
      </p:sp>
      <p:sp>
        <p:nvSpPr>
          <p:cNvPr id="87048" name="文本框 1"/>
          <p:cNvSpPr txBox="1"/>
          <p:nvPr/>
        </p:nvSpPr>
        <p:spPr>
          <a:xfrm>
            <a:off x="269875" y="1379220"/>
            <a:ext cx="60845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一、用所给词的适当形式填空。</a:t>
            </a:r>
          </a:p>
        </p:txBody>
      </p:sp>
      <p:sp>
        <p:nvSpPr>
          <p:cNvPr id="2" name="矩形 1"/>
          <p:cNvSpPr/>
          <p:nvPr/>
        </p:nvSpPr>
        <p:spPr>
          <a:xfrm>
            <a:off x="3160713" y="494665"/>
            <a:ext cx="240728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7" grpId="0"/>
      <p:bldP spid="54278" grpId="0"/>
      <p:bldP spid="54279" grpId="0"/>
      <p:bldP spid="542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/>
          <p:nvPr/>
        </p:nvSpPr>
        <p:spPr>
          <a:xfrm>
            <a:off x="297180" y="1486695"/>
            <a:ext cx="8280400" cy="452310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1.Don’t  spend too much time ____ computer games.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play      B.  playing       C. to play     D. plays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She brushes her ___ three ___a day.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tooth; time   B. teeth; time 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teeth; times  D. tooth; times</a:t>
            </a:r>
            <a:endParaRPr lang="en-US" altLang="zh-CN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5301" name="Picture 5" descr="5.gif (4577 bytes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805" y="2622550"/>
            <a:ext cx="1392238" cy="1392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2" name="Picture 6" descr="5.gif (4577 bytes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3" y="5150168"/>
            <a:ext cx="1392237" cy="1392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069" name="文本框 6"/>
          <p:cNvSpPr txBox="1"/>
          <p:nvPr/>
        </p:nvSpPr>
        <p:spPr>
          <a:xfrm>
            <a:off x="387033" y="1165543"/>
            <a:ext cx="45354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二、单项选择。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/>
          <p:nvPr/>
        </p:nvSpPr>
        <p:spPr>
          <a:xfrm>
            <a:off x="264160" y="149860"/>
            <a:ext cx="8675370" cy="673925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He went shopping and bought ___books.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few  B. a few  C. little  D. a little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4.I’m not organized. And my room is always a ___.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clean  B. tidy  C. mess  D. clear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5.We should develop our good habits and improve ___.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myself                B. yourself 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ourselves           D. themselves</a:t>
            </a:r>
            <a:endParaRPr lang="en-US" altLang="zh-CN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6323" name="Picture 3" descr="5.gif (4577 bytes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760" y="820420"/>
            <a:ext cx="1392238" cy="1392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4" name="Picture 4" descr="5.gif (4577 bytes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830" y="3059430"/>
            <a:ext cx="1392238" cy="1392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5" name="Picture 5" descr="5.gif (4577 bytes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55" y="5925820"/>
            <a:ext cx="1367790" cy="13677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6705" y="608330"/>
            <a:ext cx="860806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3.I brush my teeth three times a day.　</a:t>
            </a:r>
          </a:p>
          <a:p>
            <a:pPr marL="0" marR="0" lvl="0" indent="0" algn="l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4.I am not organized.　</a:t>
            </a:r>
          </a:p>
          <a:p>
            <a:pPr marL="0" marR="0" lvl="0" indent="0" algn="l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5.And my room is always a mess.　</a:t>
            </a:r>
          </a:p>
          <a:p>
            <a:pPr marL="0" marR="0" lvl="0" indent="0" algn="l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6.Good habits lead the way to good health and success!　</a:t>
            </a:r>
          </a:p>
          <a:p>
            <a:pPr marL="0" marR="0" lvl="0" indent="0" algn="l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7.I tried it and it worked for me.</a:t>
            </a:r>
            <a:endParaRPr lang="zh-CN" altLang="en-US" sz="2800" dirty="0"/>
          </a:p>
        </p:txBody>
      </p:sp>
      <p:pic>
        <p:nvPicPr>
          <p:cNvPr id="5" name="图片 4" descr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360" y="3841115"/>
            <a:ext cx="3809365" cy="285686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/>
          <p:nvPr/>
        </p:nvSpPr>
        <p:spPr>
          <a:xfrm>
            <a:off x="269875" y="983933"/>
            <a:ext cx="8604250" cy="56889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algn="l"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1. 保持平静是在考试中获胜的第一步。</a:t>
            </a:r>
          </a:p>
          <a:p>
            <a:pPr marL="457200" indent="-457200" algn="l"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Keeping peaceful is ________________ to become</a:t>
            </a:r>
          </a:p>
          <a:p>
            <a:pPr marL="457200" indent="-457200" algn="l"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winners in the exam.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marL="457200" indent="-457200" algn="l"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2. 刷牙的时候请关掉水。</a:t>
            </a:r>
          </a:p>
          <a:p>
            <a:pPr marL="457200" indent="-457200" algn="l"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Please turn off the water when you ________________.</a:t>
            </a:r>
          </a:p>
          <a:p>
            <a:pPr marL="457200" indent="-457200" algn="l"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3. 我没有参与任何有组织的犯罪。</a:t>
            </a:r>
          </a:p>
          <a:p>
            <a:pPr marL="457200" indent="-457200" algn="l"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I didn't have any connections to ________ crime.</a:t>
            </a:r>
          </a:p>
          <a:p>
            <a:pPr marL="457200" indent="-457200" algn="l"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4. 团结在一起，我们甚至将迈向更大的成功。</a:t>
            </a:r>
          </a:p>
          <a:p>
            <a:pPr marL="457200" indent="-457200" algn="l"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Together, we will ________________ even greater</a:t>
            </a:r>
          </a:p>
          <a:p>
            <a:pPr marL="457200" indent="-457200" algn="l"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success.</a:t>
            </a:r>
          </a:p>
        </p:txBody>
      </p:sp>
      <p:sp>
        <p:nvSpPr>
          <p:cNvPr id="54277" name="Text Box 5"/>
          <p:cNvSpPr txBox="1"/>
          <p:nvPr/>
        </p:nvSpPr>
        <p:spPr>
          <a:xfrm>
            <a:off x="3358515" y="1591945"/>
            <a:ext cx="24269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the first step </a:t>
            </a:r>
          </a:p>
        </p:txBody>
      </p:sp>
      <p:sp>
        <p:nvSpPr>
          <p:cNvPr id="54278" name="Text Box 6"/>
          <p:cNvSpPr txBox="1"/>
          <p:nvPr/>
        </p:nvSpPr>
        <p:spPr>
          <a:xfrm>
            <a:off x="5653405" y="3221990"/>
            <a:ext cx="28473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brush your teeth</a:t>
            </a:r>
          </a:p>
        </p:txBody>
      </p:sp>
      <p:sp>
        <p:nvSpPr>
          <p:cNvPr id="54279" name="Text Box 7"/>
          <p:cNvSpPr txBox="1"/>
          <p:nvPr/>
        </p:nvSpPr>
        <p:spPr>
          <a:xfrm>
            <a:off x="5164455" y="4399280"/>
            <a:ext cx="17710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organized</a:t>
            </a:r>
          </a:p>
        </p:txBody>
      </p:sp>
      <p:sp>
        <p:nvSpPr>
          <p:cNvPr id="54280" name="Text Box 8"/>
          <p:cNvSpPr txBox="1"/>
          <p:nvPr/>
        </p:nvSpPr>
        <p:spPr>
          <a:xfrm>
            <a:off x="3086735" y="5541645"/>
            <a:ext cx="26987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lead the way to　</a:t>
            </a:r>
          </a:p>
        </p:txBody>
      </p:sp>
      <p:sp>
        <p:nvSpPr>
          <p:cNvPr id="87048" name="文本框 1"/>
          <p:cNvSpPr txBox="1"/>
          <p:nvPr/>
        </p:nvSpPr>
        <p:spPr>
          <a:xfrm>
            <a:off x="269875" y="400685"/>
            <a:ext cx="60845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三、根据汉语意思完成句子。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7" grpId="0"/>
      <p:bldP spid="54278" grpId="0"/>
      <p:bldP spid="54279" grpId="0"/>
      <p:bldP spid="5428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7170" y="1733550"/>
            <a:ext cx="8906510" cy="3969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Knowing ourselves is the first step towards success. </a:t>
            </a:r>
          </a:p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kumimoji="0" lang="en-US" altLang="zh-CN" sz="2800" b="1" kern="1200" cap="none" spc="0" normalizeH="0" baseline="0" noProof="1">
                <a:latin typeface="Times New Roman" panose="02020603050405020304" pitchFamily="18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First we make our habits, then our habits make us.</a:t>
            </a:r>
            <a:r>
              <a:rPr kumimoji="0" lang="en-US" altLang="zh-CN" sz="2800" b="1" kern="1200" cap="none" spc="0" normalizeH="0" baseline="0" noProof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r>
              <a:rPr kumimoji="0" lang="en-US" altLang="zh-CN" sz="2800" b="1" kern="1200" cap="none" spc="0" normalizeH="0" baseline="0" noProof="1">
                <a:latin typeface="Times New Roman" panose="02020603050405020304" pitchFamily="18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kumimoji="0" lang="en-US" altLang="zh-CN" sz="2800" b="1" kern="1200" cap="none" spc="0" normalizeH="0" baseline="0" noProof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Everyone has both good habits and bad habits. Develop your good habits</a:t>
            </a:r>
            <a:r>
              <a:rPr kumimoji="0" lang="en-US" altLang="zh-CN" sz="2800" b="1" kern="1200" cap="none" spc="0" normalizeH="0" baseline="0" noProof="1">
                <a:latin typeface="Times New Roman" panose="02020603050405020304" pitchFamily="18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kumimoji="0" lang="en-US" altLang="zh-CN" sz="2800" b="1" kern="1200" cap="none" spc="0" normalizeH="0" baseline="0" noProof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change your bad habits and improve yourself</a:t>
            </a:r>
            <a:r>
              <a:rPr kumimoji="0" lang="en-US" altLang="zh-CN" sz="2800" b="1" kern="1200" cap="none" spc="0" normalizeH="0" baseline="0" noProof="1">
                <a:latin typeface="Times New Roman" panose="02020603050405020304" pitchFamily="18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r>
              <a:rPr kumimoji="0" lang="en-US" altLang="zh-CN" sz="2800" b="1" kern="1200" cap="none" spc="0" normalizeH="0" baseline="0" noProof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In this way,</a:t>
            </a:r>
            <a:r>
              <a:rPr kumimoji="0" lang="en-US" altLang="zh-CN" sz="2800" b="1" kern="1200" cap="none" spc="0" normalizeH="0" baseline="0" noProof="1">
                <a:latin typeface="Times New Roman" panose="02020603050405020304" pitchFamily="18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kumimoji="0" lang="en-US" altLang="zh-CN" sz="2800" b="1" kern="1200" cap="none" spc="0" normalizeH="0" baseline="0" noProof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you can be close to success. And you will succeed if you try your best. </a:t>
            </a:r>
          </a:p>
        </p:txBody>
      </p:sp>
      <p:sp>
        <p:nvSpPr>
          <p:cNvPr id="54277" name="Text Box 5"/>
          <p:cNvSpPr txBox="1"/>
          <p:nvPr/>
        </p:nvSpPr>
        <p:spPr>
          <a:xfrm>
            <a:off x="2436495" y="933450"/>
            <a:ext cx="36410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Teacher's advice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27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/>
          <p:nvPr/>
        </p:nvSpPr>
        <p:spPr>
          <a:xfrm>
            <a:off x="192088" y="2201228"/>
            <a:ext cx="8569325" cy="39693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1" fontAlgn="t"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Learned some new words and phrases: </a:t>
            </a:r>
            <a:r>
              <a:rPr kumimoji="1" lang="en-US" altLang="zh-CN" sz="2800" b="1" noProof="0" dirty="0"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step, towards, brush, tooth, organized, mess, develop, work for, write down, improve myself, brush one's teeth, make one's bed, lead the way to, work on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t"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2. Learned to talk about your good habits and your </a:t>
            </a:r>
          </a:p>
          <a:p>
            <a:pPr fontAlgn="t"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bad habits.</a:t>
            </a: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</a:p>
        </p:txBody>
      </p:sp>
      <p:pic>
        <p:nvPicPr>
          <p:cNvPr id="31747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767513" y="404813"/>
            <a:ext cx="2130425" cy="1962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379980" y="1092835"/>
            <a:ext cx="352488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74180" y="4572635"/>
            <a:ext cx="1855788" cy="1914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3"/>
          <p:cNvSpPr txBox="1"/>
          <p:nvPr/>
        </p:nvSpPr>
        <p:spPr>
          <a:xfrm>
            <a:off x="717868" y="2166620"/>
            <a:ext cx="7170737" cy="28898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42925" indent="-542925">
              <a:lnSpc>
                <a:spcPct val="130000"/>
              </a:lnSpc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Review and recite the imporant </a:t>
            </a:r>
          </a:p>
          <a:p>
            <a:pPr marL="542925" indent="-542925">
              <a:lnSpc>
                <a:spcPct val="130000"/>
              </a:lnSpc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points of Lesson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42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542925" indent="-542925">
              <a:lnSpc>
                <a:spcPct val="130000"/>
              </a:lnSpc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Try to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write down a list of your bad habits and find out how to get rid of (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改掉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them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542925" indent="-542925">
              <a:lnSpc>
                <a:spcPct val="130000"/>
              </a:lnSpc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Preview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Unit 8, 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Lesson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43</a:t>
            </a:r>
            <a:r>
              <a:rPr lang="zh-CN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zh-C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77186" y="1247140"/>
            <a:ext cx="285242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27" name="Picture 19" descr="24545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57165" y="3388360"/>
            <a:ext cx="3808095" cy="2910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4216" name="Text Box 8"/>
          <p:cNvSpPr txBox="1"/>
          <p:nvPr/>
        </p:nvSpPr>
        <p:spPr>
          <a:xfrm>
            <a:off x="380365" y="1296670"/>
            <a:ext cx="5097145" cy="3876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</a:t>
            </a:r>
            <a:r>
              <a:rPr lang="en-US" altLang="zh-CN" sz="3200" b="1" dirty="0">
                <a:latin typeface="Times New Roman" panose="02020603050405020304" pitchFamily="18" charset="0"/>
              </a:rPr>
              <a:t>Do you know yourself?</a:t>
            </a:r>
          </a:p>
          <a:p>
            <a:pPr marL="342900" indent="-342900" algn="l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Did you finish your homework  yesterday?</a:t>
            </a:r>
          </a:p>
          <a:p>
            <a:pPr marL="342900" indent="-342900" algn="l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Do you always help your mother with housework?</a:t>
            </a:r>
          </a:p>
        </p:txBody>
      </p:sp>
      <p:sp>
        <p:nvSpPr>
          <p:cNvPr id="2" name="矩形 1"/>
          <p:cNvSpPr/>
          <p:nvPr/>
        </p:nvSpPr>
        <p:spPr>
          <a:xfrm>
            <a:off x="3388995" y="236855"/>
            <a:ext cx="19989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Lead in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4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94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/>
          </p:cNvSpPr>
          <p:nvPr>
            <p:ph type="title" idx="4294967295"/>
          </p:nvPr>
        </p:nvSpPr>
        <p:spPr>
          <a:xfrm>
            <a:off x="264477" y="762000"/>
            <a:ext cx="8229600" cy="1141413"/>
          </a:xfrm>
        </p:spPr>
        <p:txBody>
          <a:bodyPr vert="horz" wrap="square" lIns="91440" tIns="45720" rIns="91440" bIns="45720" anchor="ctr"/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Good habits or bad habits?</a:t>
            </a:r>
          </a:p>
        </p:txBody>
      </p:sp>
      <p:pic>
        <p:nvPicPr>
          <p:cNvPr id="4100" name="Picture 4" descr="Img3090978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80" y="2306320"/>
            <a:ext cx="4186555" cy="3303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5" descr="115648429_21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" y="2306320"/>
            <a:ext cx="2984500" cy="3304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6" descr="Img31970979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3895" y="2379345"/>
            <a:ext cx="1121410" cy="1122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7" descr="Img31971035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27780" y="3959860"/>
            <a:ext cx="1102995" cy="11328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/>
          </p:cNvSpPr>
          <p:nvPr>
            <p:ph type="title" idx="4294967295"/>
          </p:nvPr>
        </p:nvSpPr>
        <p:spPr>
          <a:xfrm>
            <a:off x="249872" y="533400"/>
            <a:ext cx="8188325" cy="657225"/>
          </a:xfrm>
        </p:spPr>
        <p:txBody>
          <a:bodyPr vert="horz" wrap="square" lIns="91440" tIns="45720" rIns="91440" bIns="45720" anchor="ctr"/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Good habits or bad habits?</a:t>
            </a:r>
          </a:p>
        </p:txBody>
      </p:sp>
      <p:pic>
        <p:nvPicPr>
          <p:cNvPr id="5124" name="Picture 4" descr="201305200712214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" y="2583180"/>
            <a:ext cx="3025775" cy="3611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5" descr="20111212051419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395" y="2516505"/>
            <a:ext cx="2477770" cy="3589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6" descr="75544620021633046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980" y="2516505"/>
            <a:ext cx="2714625" cy="3679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7" descr="Img31970979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44035" y="1612265"/>
            <a:ext cx="904240" cy="904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8" descr="Img31971035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68120" y="1652270"/>
            <a:ext cx="906145" cy="93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9" descr="Img31971035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975475" y="1591945"/>
            <a:ext cx="901065" cy="9245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51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51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" fill="hold"/>
                                        <p:tgtEl>
                                          <p:spTgt spid="51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2" name="Rectangle 10"/>
          <p:cNvSpPr/>
          <p:nvPr/>
        </p:nvSpPr>
        <p:spPr>
          <a:xfrm>
            <a:off x="4034790" y="2240915"/>
            <a:ext cx="405701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en-US" altLang="zh-CN" sz="3200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步骤；脚步</a:t>
            </a:r>
          </a:p>
        </p:txBody>
      </p:sp>
      <p:sp>
        <p:nvSpPr>
          <p:cNvPr id="38947" name="Rectangle 35"/>
          <p:cNvSpPr/>
          <p:nvPr/>
        </p:nvSpPr>
        <p:spPr>
          <a:xfrm>
            <a:off x="4034790" y="2951480"/>
            <a:ext cx="4615180" cy="2651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Listening is the first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step</a:t>
            </a:r>
            <a:r>
              <a:rPr lang="en-US" altLang="zh-CN" sz="3200" b="1" dirty="0">
                <a:latin typeface="Times New Roman" panose="02020603050405020304" pitchFamily="18" charset="0"/>
              </a:rPr>
              <a:t> towards success.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倾听是通向成功的第一步。</a:t>
            </a:r>
          </a:p>
        </p:txBody>
      </p:sp>
      <p:pic>
        <p:nvPicPr>
          <p:cNvPr id="38951" name="Picture 39" descr="131546955357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" y="1878965"/>
            <a:ext cx="3430270" cy="3971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1738630" y="763270"/>
            <a:ext cx="566674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Words and expressions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/>
      <p:bldP spid="389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/>
          <p:nvPr/>
        </p:nvSpPr>
        <p:spPr>
          <a:xfrm>
            <a:off x="2315845" y="847725"/>
            <a:ext cx="4512945" cy="681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towards</a:t>
            </a:r>
            <a:r>
              <a:rPr lang="en-US" altLang="zh-CN" sz="3200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prep.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向；朝向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12" name="Rectangle 8"/>
          <p:cNvSpPr/>
          <p:nvPr/>
        </p:nvSpPr>
        <p:spPr>
          <a:xfrm>
            <a:off x="584835" y="4135438"/>
            <a:ext cx="7543800" cy="2453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He </a:t>
            </a:r>
            <a:r>
              <a:rPr lang="en-US" altLang="zh-CN" sz="3200" b="1" dirty="0">
                <a:latin typeface="Times New Roman" panose="02020603050405020304" pitchFamily="18" charset="0"/>
              </a:rPr>
              <a:t>help</a:t>
            </a:r>
            <a:r>
              <a:rPr lang="en-US" altLang="en-US" sz="3200" b="1" dirty="0">
                <a:latin typeface="Times New Roman" panose="02020603050405020304" pitchFamily="18" charset="0"/>
              </a:rPr>
              <a:t>ed</a:t>
            </a:r>
            <a:r>
              <a:rPr lang="en-US" altLang="zh-CN" sz="3200" b="1" dirty="0">
                <a:latin typeface="Times New Roman" panose="02020603050405020304" pitchFamily="18" charset="0"/>
              </a:rPr>
              <a:t> an old woman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walk </a:t>
            </a:r>
            <a:r>
              <a:rPr lang="en-US" altLang="en-US" sz="3200" b="1" dirty="0">
                <a:latin typeface="Times New Roman" panose="02020603050405020304" pitchFamily="18" charset="0"/>
              </a:rPr>
              <a:t>across the street and </a:t>
            </a:r>
            <a:r>
              <a:rPr lang="en-US" altLang="zh-CN" sz="3200" b="1" dirty="0">
                <a:latin typeface="Times New Roman" panose="02020603050405020304" pitchFamily="18" charset="0"/>
              </a:rPr>
              <a:t>then </a:t>
            </a:r>
            <a:r>
              <a:rPr lang="en-US" altLang="en-US" sz="3200" b="1" dirty="0">
                <a:latin typeface="Times New Roman" panose="02020603050405020304" pitchFamily="18" charset="0"/>
              </a:rPr>
              <a:t>ran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towards </a:t>
            </a:r>
            <a:r>
              <a:rPr lang="en-US" altLang="en-US" sz="3200" b="1" dirty="0">
                <a:latin typeface="Times New Roman" panose="02020603050405020304" pitchFamily="18" charset="0"/>
              </a:rPr>
              <a:t>me. </a:t>
            </a: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他帮助一位老妇人过马路，然后就向我跑来</a:t>
            </a:r>
            <a:r>
              <a:rPr lang="en-US" altLang="en-US" sz="3200" b="1" dirty="0">
                <a:latin typeface="Times New Roman" panose="02020603050405020304" pitchFamily="18" charset="0"/>
              </a:rPr>
              <a:t>。</a:t>
            </a:r>
          </a:p>
        </p:txBody>
      </p:sp>
      <p:pic>
        <p:nvPicPr>
          <p:cNvPr id="98316" name="Picture 12" descr="20120608160747_20969_60779_90w3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53640" y="1803718"/>
            <a:ext cx="3805238" cy="2241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78" name="Rectangle 42"/>
          <p:cNvSpPr/>
          <p:nvPr/>
        </p:nvSpPr>
        <p:spPr>
          <a:xfrm>
            <a:off x="232410" y="4150995"/>
            <a:ext cx="6400800" cy="18630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We should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brush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our teeth at least twice a day. </a:t>
            </a: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我们每天应该至少刷两次牙。 </a:t>
            </a:r>
          </a:p>
        </p:txBody>
      </p:sp>
      <p:sp>
        <p:nvSpPr>
          <p:cNvPr id="39961" name="Rectangle 25"/>
          <p:cNvSpPr/>
          <p:nvPr/>
        </p:nvSpPr>
        <p:spPr>
          <a:xfrm>
            <a:off x="956310" y="1873885"/>
            <a:ext cx="4495800" cy="18630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painted the wall with a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brush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她用刷子涂墙。 </a:t>
            </a:r>
          </a:p>
        </p:txBody>
      </p:sp>
      <p:sp>
        <p:nvSpPr>
          <p:cNvPr id="39962" name="Rectangle 26"/>
          <p:cNvSpPr/>
          <p:nvPr/>
        </p:nvSpPr>
        <p:spPr>
          <a:xfrm>
            <a:off x="1057910" y="1027430"/>
            <a:ext cx="4749800" cy="681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brush</a:t>
            </a:r>
            <a:r>
              <a:rPr lang="en-US" altLang="zh-CN" sz="3200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刷子</a:t>
            </a:r>
            <a:r>
              <a:rPr lang="zh-CN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. 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刷</a:t>
            </a:r>
          </a:p>
        </p:txBody>
      </p:sp>
      <p:pic>
        <p:nvPicPr>
          <p:cNvPr id="39975" name="Picture 39" descr="2008327154215631_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628640" y="1260475"/>
            <a:ext cx="2465070" cy="2647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80" name="Picture 44" descr="20081211313937_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454140" y="4292600"/>
            <a:ext cx="2154555" cy="2397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8" grpId="0"/>
      <p:bldP spid="39961" grpId="0"/>
      <p:bldP spid="3996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">
  <a:themeElements>
    <a:clrScheme name="热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热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TM01859868[[fn=热]]</Template>
  <TotalTime>0</TotalTime>
  <Words>1423</Words>
  <Application>Microsoft Office PowerPoint</Application>
  <PresentationFormat>全屏显示(4:3)</PresentationFormat>
  <Paragraphs>206</Paragraphs>
  <Slides>33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华文细黑</vt:lpstr>
      <vt:lpstr>宋体</vt:lpstr>
      <vt:lpstr>微软雅黑</vt:lpstr>
      <vt:lpstr>Arial</vt:lpstr>
      <vt:lpstr>Calibri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Good habits or bad habits?</vt:lpstr>
      <vt:lpstr>Good habits or bad habits?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2018-05-17T01:32:00Z</dcterms:created>
  <dcterms:modified xsi:type="dcterms:W3CDTF">2023-01-16T23:09:01Z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2052-11.1.0.11294</vt:lpwstr>
  </property>
  <property fmtid="{D5CDD505-2E9C-101B-9397-08002B2CF9AE}" pid="4" name="ICV">
    <vt:lpwstr>48952E3DBE4B4D54A15E799EDA1AB426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