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4" r:id="rId3"/>
    <p:sldId id="331" r:id="rId4"/>
    <p:sldId id="344" r:id="rId5"/>
    <p:sldId id="345" r:id="rId6"/>
    <p:sldId id="351" r:id="rId7"/>
    <p:sldId id="352" r:id="rId8"/>
    <p:sldId id="353" r:id="rId9"/>
    <p:sldId id="347" r:id="rId10"/>
    <p:sldId id="348" r:id="rId11"/>
    <p:sldId id="349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DA589A9-32C7-4631-A318-28B4C559A15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12E621-26EC-4F71-902F-53158E76771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12E621-26EC-4F71-902F-53158E76771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8AC89-11E4-4D06-90CB-BDA8D89D719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A1FC-BD46-4F6C-999E-A3C01DD261C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178B-0EF6-4724-B8E9-30D53677886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5AAD-CD42-43F7-9D75-25F3992A720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6825-91CA-41A6-9832-55B19823D20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A1979-AFDC-4296-939E-14486CBEF3A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CE07-0622-49D5-B317-9D3E6919677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48BA-1135-43E3-BDF6-F53E51CF399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E864-968B-4FCC-B853-AE923252F48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3B11-691B-4114-BCC7-885FFC135B1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2876-A623-49FA-95B7-4C0B1FFD0869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BC512F1-0D47-43AA-94BC-5F6B8F0FDA1E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1160;&#30011;&#27427;&#36175;&#65306;Toysstore1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Unit6PartBLetlearnmore&#35838;&#25991;&#24405;&#38899;1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Unit6PartBLetslearnmore&#35838;&#25991;&#24405;&#38899;2.mp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Unit6PartBLetslearnmore&#35838;&#25991;&#24405;&#38899;3.mp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317" y="692696"/>
            <a:ext cx="9144000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40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40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40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4800" kern="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  <a:sym typeface="Calibri" panose="020F0502020204030204" pitchFamily="34" charset="0"/>
              </a:rPr>
              <a:t>Unit6 Look at My Toys! </a:t>
            </a:r>
            <a: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3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2916437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88" y="428625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Ask and answer </a:t>
            </a:r>
            <a:r>
              <a:rPr lang="zh-CN" altLang="en-US" sz="3200" b="1" dirty="0">
                <a:latin typeface="+mn-lt"/>
              </a:rPr>
              <a:t>同桌之间互相问答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285875"/>
            <a:ext cx="76803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00125"/>
            <a:ext cx="7585075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714375" y="785813"/>
            <a:ext cx="7915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/>
              <a:t>动画欣赏：</a:t>
            </a:r>
            <a:r>
              <a:rPr lang="en-US" altLang="zh-CN" sz="4000"/>
              <a:t>Toys store</a:t>
            </a:r>
          </a:p>
          <a:p>
            <a:pPr algn="ctr" eaLnBrk="1" hangingPunct="1"/>
            <a:r>
              <a:rPr lang="zh-CN" altLang="en-US" sz="4000"/>
              <a:t>看看在玩具商店里发生了什么？</a:t>
            </a:r>
          </a:p>
        </p:txBody>
      </p:sp>
      <p:pic>
        <p:nvPicPr>
          <p:cNvPr id="3077" name="Picture 5" descr="C:\Users\Administrator\Desktop\素材\动画欣赏：Toysstore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071688"/>
            <a:ext cx="5072062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心形 6"/>
          <p:cNvSpPr/>
          <p:nvPr/>
        </p:nvSpPr>
        <p:spPr bwMode="auto">
          <a:xfrm>
            <a:off x="3429000" y="142875"/>
            <a:ext cx="2786063" cy="18573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642938" y="200025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向别人展示自己的物品时用句型：</a:t>
            </a:r>
          </a:p>
        </p:txBody>
      </p:sp>
      <p:sp>
        <p:nvSpPr>
          <p:cNvPr id="4100" name="矩形 5"/>
          <p:cNvSpPr>
            <a:spLocks noChangeArrowheads="1"/>
          </p:cNvSpPr>
          <p:nvPr/>
        </p:nvSpPr>
        <p:spPr bwMode="auto">
          <a:xfrm>
            <a:off x="714375" y="2643188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Look at my toys! I have…</a:t>
            </a:r>
          </a:p>
          <a:p>
            <a:r>
              <a:rPr lang="zh-CN" altLang="en-US" sz="3600"/>
              <a:t>看我的玩具！我有</a:t>
            </a:r>
            <a:r>
              <a:rPr lang="en-US" altLang="zh-CN" sz="3600"/>
              <a:t>……</a:t>
            </a:r>
          </a:p>
        </p:txBody>
      </p:sp>
      <p:sp>
        <p:nvSpPr>
          <p:cNvPr id="4101" name="矩形 7"/>
          <p:cNvSpPr>
            <a:spLocks noChangeArrowheads="1"/>
          </p:cNvSpPr>
          <p:nvPr/>
        </p:nvSpPr>
        <p:spPr bwMode="auto">
          <a:xfrm>
            <a:off x="714375" y="4500563"/>
            <a:ext cx="6215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They are nice. / How nice!</a:t>
            </a:r>
          </a:p>
          <a:p>
            <a:r>
              <a:rPr lang="zh-CN" altLang="en-US" sz="3600"/>
              <a:t>好漂亮！</a:t>
            </a:r>
          </a:p>
        </p:txBody>
      </p:sp>
      <p:sp>
        <p:nvSpPr>
          <p:cNvPr id="4102" name="矩形 8"/>
          <p:cNvSpPr>
            <a:spLocks noChangeArrowheads="1"/>
          </p:cNvSpPr>
          <p:nvPr/>
        </p:nvSpPr>
        <p:spPr bwMode="auto">
          <a:xfrm>
            <a:off x="714375" y="3929063"/>
            <a:ext cx="5262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/>
              <a:t>夸赞别人的东西用句型：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00" grpId="0"/>
      <p:bldP spid="4101" grpId="0"/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心形 6"/>
          <p:cNvSpPr/>
          <p:nvPr/>
        </p:nvSpPr>
        <p:spPr bwMode="auto">
          <a:xfrm>
            <a:off x="3429000" y="214313"/>
            <a:ext cx="2786063" cy="18573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85813" y="2286000"/>
            <a:ext cx="7786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/>
              <a:t>当你问别人是否有某物时用的的句型：</a:t>
            </a:r>
            <a:endParaRPr lang="en-US" altLang="zh-CN" sz="3600" b="1"/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1071563" y="3071813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66"/>
                </a:solidFill>
              </a:rPr>
              <a:t>Do you have…? </a:t>
            </a:r>
          </a:p>
          <a:p>
            <a:r>
              <a:rPr lang="zh-CN" altLang="en-US" sz="3600">
                <a:solidFill>
                  <a:srgbClr val="FF0066"/>
                </a:solidFill>
              </a:rPr>
              <a:t>回答用：</a:t>
            </a:r>
            <a:r>
              <a:rPr lang="en-US" altLang="zh-CN" sz="3600">
                <a:solidFill>
                  <a:srgbClr val="FF0066"/>
                </a:solidFill>
              </a:rPr>
              <a:t>Yes, I do./ No, 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85938"/>
            <a:ext cx="66357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4"/>
          <p:cNvSpPr>
            <a:spLocks noChangeArrowheads="1"/>
          </p:cNvSpPr>
          <p:nvPr/>
        </p:nvSpPr>
        <p:spPr bwMode="auto">
          <a:xfrm>
            <a:off x="1428750" y="714375"/>
            <a:ext cx="53578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</a:rPr>
              <a:t>听录音，回答问题：</a:t>
            </a:r>
            <a:endParaRPr lang="en-US" altLang="zh-CN" sz="2800">
              <a:solidFill>
                <a:srgbClr val="0000FF"/>
              </a:solidFill>
            </a:endParaRPr>
          </a:p>
          <a:p>
            <a:r>
              <a:rPr lang="en-US" altLang="zh-CN" sz="2800">
                <a:solidFill>
                  <a:srgbClr val="0000FF"/>
                </a:solidFill>
              </a:rPr>
              <a:t>Does Su Nan have toys?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285875"/>
            <a:ext cx="7188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1428750" y="714375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录音中出现了哪个学过的单词？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57313"/>
            <a:ext cx="676751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428750" y="714375"/>
            <a:ext cx="5233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</a:rPr>
              <a:t>录音中出现了哪个学过的单词？</a:t>
            </a:r>
            <a:endParaRPr lang="en-US" altLang="zh-CN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4"/>
          <p:cNvSpPr>
            <a:spLocks noChangeArrowheads="1"/>
          </p:cNvSpPr>
          <p:nvPr/>
        </p:nvSpPr>
        <p:spPr bwMode="auto">
          <a:xfrm>
            <a:off x="187325" y="1500188"/>
            <a:ext cx="8956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</a:rPr>
              <a:t>these</a:t>
            </a:r>
            <a:r>
              <a:rPr lang="zh-CN" altLang="en-US" sz="4400">
                <a:solidFill>
                  <a:srgbClr val="0000FF"/>
                </a:solidFill>
              </a:rPr>
              <a:t>和</a:t>
            </a:r>
            <a:r>
              <a:rPr lang="en-US" altLang="zh-CN" sz="4400">
                <a:solidFill>
                  <a:srgbClr val="0000FF"/>
                </a:solidFill>
              </a:rPr>
              <a:t>those</a:t>
            </a:r>
            <a:r>
              <a:rPr lang="zh-CN" altLang="en-US" sz="4400">
                <a:solidFill>
                  <a:srgbClr val="0000FF"/>
                </a:solidFill>
              </a:rPr>
              <a:t>的用法点拨</a:t>
            </a:r>
            <a:endParaRPr lang="en-US" altLang="zh-CN" sz="4400">
              <a:solidFill>
                <a:srgbClr val="0000FF"/>
              </a:solidFill>
            </a:endParaRPr>
          </a:p>
          <a:p>
            <a:r>
              <a:rPr lang="zh-CN" altLang="en-US" sz="3600">
                <a:solidFill>
                  <a:srgbClr val="0000FF"/>
                </a:solidFill>
              </a:rPr>
              <a:t>都指复数事物，即两个或两个以上的事物。</a:t>
            </a:r>
          </a:p>
          <a:p>
            <a:r>
              <a:rPr lang="en-US" altLang="zh-CN" sz="3600">
                <a:solidFill>
                  <a:srgbClr val="0000FF"/>
                </a:solidFill>
              </a:rPr>
              <a:t>these</a:t>
            </a:r>
            <a:r>
              <a:rPr lang="zh-CN" altLang="en-US" sz="3600">
                <a:solidFill>
                  <a:srgbClr val="0000FF"/>
                </a:solidFill>
              </a:rPr>
              <a:t>“这些”近指</a:t>
            </a:r>
            <a:endParaRPr lang="en-US" altLang="zh-CN" sz="3600">
              <a:solidFill>
                <a:srgbClr val="0000FF"/>
              </a:solidFill>
            </a:endParaRPr>
          </a:p>
          <a:p>
            <a:r>
              <a:rPr lang="en-US" altLang="zh-CN" sz="3600">
                <a:solidFill>
                  <a:srgbClr val="0000FF"/>
                </a:solidFill>
              </a:rPr>
              <a:t>What are these? </a:t>
            </a:r>
            <a:r>
              <a:rPr lang="zh-CN" altLang="en-US" sz="3600">
                <a:solidFill>
                  <a:srgbClr val="0000FF"/>
                </a:solidFill>
              </a:rPr>
              <a:t>这些是什么？</a:t>
            </a:r>
            <a:endParaRPr lang="en-US" altLang="zh-CN" sz="3600">
              <a:solidFill>
                <a:srgbClr val="0000FF"/>
              </a:solidFill>
            </a:endParaRPr>
          </a:p>
          <a:p>
            <a:r>
              <a:rPr lang="en-US" altLang="zh-CN" sz="3600">
                <a:solidFill>
                  <a:srgbClr val="0000FF"/>
                </a:solidFill>
              </a:rPr>
              <a:t>those</a:t>
            </a:r>
            <a:r>
              <a:rPr lang="zh-CN" altLang="en-US" sz="3600">
                <a:solidFill>
                  <a:srgbClr val="0000FF"/>
                </a:solidFill>
              </a:rPr>
              <a:t>“那些”远指</a:t>
            </a:r>
            <a:endParaRPr lang="en-US" altLang="zh-CN" sz="3600">
              <a:solidFill>
                <a:srgbClr val="0000FF"/>
              </a:solidFill>
            </a:endParaRPr>
          </a:p>
          <a:p>
            <a:r>
              <a:rPr lang="en-US" altLang="zh-CN" sz="3600">
                <a:solidFill>
                  <a:srgbClr val="0000FF"/>
                </a:solidFill>
              </a:rPr>
              <a:t>What are those? </a:t>
            </a:r>
            <a:r>
              <a:rPr lang="zh-CN" altLang="en-US" sz="3600">
                <a:solidFill>
                  <a:srgbClr val="0000FF"/>
                </a:solidFill>
              </a:rPr>
              <a:t>那些是什么？</a:t>
            </a:r>
            <a:endParaRPr lang="en-US" altLang="zh-CN" sz="36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42938" y="357188"/>
            <a:ext cx="821531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Summary </a:t>
            </a:r>
          </a:p>
          <a:p>
            <a:pPr eaLnBrk="1" hangingPunct="1"/>
            <a:r>
              <a:rPr lang="zh-CN" altLang="en-US" sz="3600" dirty="0"/>
              <a:t>当你问别人“这些是什么？”时可以用下面的句型：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What are these?</a:t>
            </a:r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They are…</a:t>
            </a:r>
            <a:endParaRPr lang="en-US" altLang="zh-CN" sz="3600" dirty="0"/>
          </a:p>
          <a:p>
            <a:pPr eaLnBrk="1" hangingPunct="1"/>
            <a:r>
              <a:rPr lang="zh-CN" altLang="en-US" sz="3600" dirty="0"/>
              <a:t>当你问别人“那些是什么？”时可以用下面的句型：</a:t>
            </a:r>
            <a:endParaRPr lang="en-US" altLang="zh-CN" sz="3600" dirty="0"/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What are those?</a:t>
            </a:r>
          </a:p>
          <a:p>
            <a:pPr eaLnBrk="1" hangingPunct="1"/>
            <a:r>
              <a:rPr lang="en-US" altLang="zh-CN" sz="3600" dirty="0">
                <a:solidFill>
                  <a:srgbClr val="FF6600"/>
                </a:solidFill>
              </a:rPr>
              <a:t>They are</a:t>
            </a:r>
            <a:r>
              <a:rPr lang="en-US" altLang="zh-CN" sz="3600" dirty="0" smtClean="0">
                <a:solidFill>
                  <a:srgbClr val="FF6600"/>
                </a:solidFill>
              </a:rPr>
              <a:t>… </a:t>
            </a:r>
            <a:endParaRPr lang="en-US" altLang="zh-CN" sz="3600" dirty="0"/>
          </a:p>
          <a:p>
            <a:pPr eaLnBrk="1" hangingPunct="1"/>
            <a:endParaRPr lang="en-US" altLang="zh-CN" sz="36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0f32129df6288039fa13d52a233c822dacbdb5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244</Words>
  <Application>Microsoft Office PowerPoint</Application>
  <PresentationFormat>全屏显示(4:3)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2023-01-16T23:09:11Z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4DC706EDE5A74D16962401E4FF1EC962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