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91" r:id="rId2"/>
    <p:sldId id="313" r:id="rId3"/>
    <p:sldId id="301" r:id="rId4"/>
    <p:sldId id="323" r:id="rId5"/>
    <p:sldId id="312" r:id="rId6"/>
    <p:sldId id="314" r:id="rId7"/>
    <p:sldId id="315" r:id="rId8"/>
    <p:sldId id="316" r:id="rId9"/>
    <p:sldId id="302" r:id="rId10"/>
    <p:sldId id="299" r:id="rId11"/>
    <p:sldId id="320" r:id="rId12"/>
    <p:sldId id="319" r:id="rId13"/>
    <p:sldId id="321" r:id="rId14"/>
    <p:sldId id="304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FFF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94" y="-90"/>
      </p:cViewPr>
      <p:guideLst>
        <p:guide orient="horz" pos="21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2C63E-BBC2-4116-95FE-58FBD6BB63D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C5511-6A04-46FF-A26E-D5A2E6FA11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C5511-6A04-46FF-A26E-D5A2E6FA11D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5306" y="365128"/>
            <a:ext cx="2629023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41" y="365128"/>
            <a:ext cx="7734659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28" y="274641"/>
            <a:ext cx="10973309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5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5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37E2F3-F6A3-4944-9889-FB205100563B}" type="slidenum">
              <a:rPr lang="en-US" altLang="zh-CN" sz="1500" smtClean="0">
                <a:solidFill>
                  <a:schemeClr val="tx1"/>
                </a:solidFill>
                <a:latin typeface="Arial" panose="020B0604020202020204" pitchFamily="34" charset="0"/>
              </a:rPr>
              <a:t>‹#›</a:t>
            </a:fld>
            <a:endParaRPr lang="en-US" altLang="zh-CN" sz="15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91" y="1709742"/>
            <a:ext cx="105160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91" y="4589466"/>
            <a:ext cx="1051608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39" y="1825625"/>
            <a:ext cx="518184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485" y="1825625"/>
            <a:ext cx="518184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7" y="365127"/>
            <a:ext cx="10516088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828" y="1681163"/>
            <a:ext cx="515802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828" y="2505075"/>
            <a:ext cx="515802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487" y="1681163"/>
            <a:ext cx="51834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487" y="2505075"/>
            <a:ext cx="518342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8" y="457200"/>
            <a:ext cx="39324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428" y="987428"/>
            <a:ext cx="61724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28" y="2057401"/>
            <a:ext cx="39324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8" y="457200"/>
            <a:ext cx="39324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428" y="987428"/>
            <a:ext cx="61724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28" y="2057401"/>
            <a:ext cx="39324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69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39" y="365127"/>
            <a:ext cx="10516088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39" y="1825625"/>
            <a:ext cx="10516088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41" y="6356353"/>
            <a:ext cx="2743327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6ED0-AA46-4CFD-86B8-6D744F1514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789" y="6356353"/>
            <a:ext cx="4114991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001" y="6356353"/>
            <a:ext cx="2743327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7B0C-EF36-4A23-ACF6-7420039BA1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/>
          </p:cNvSpPr>
          <p:nvPr>
            <p:ph type="title"/>
          </p:nvPr>
        </p:nvSpPr>
        <p:spPr>
          <a:xfrm>
            <a:off x="0" y="1889950"/>
            <a:ext cx="12192000" cy="1184176"/>
          </a:xfrm>
        </p:spPr>
        <p:txBody>
          <a:bodyPr wrap="square" lIns="91440" tIns="45720" rIns="91440" bIns="45720" anchor="b">
            <a:noAutofit/>
          </a:bodyPr>
          <a:lstStyle/>
          <a:p>
            <a:pPr algn="ctr">
              <a:lnSpc>
                <a:spcPct val="150000"/>
              </a:lnSpc>
            </a:pPr>
            <a:r>
              <a:rPr sz="6000" b="1" dirty="0" smtClean="0">
                <a:solidFill>
                  <a:srgbClr val="FFFF00"/>
                </a:solidFill>
                <a:ea typeface="黑体" panose="02010609060101010101" pitchFamily="49" charset="-122"/>
                <a:cs typeface="+mn-ea"/>
                <a:sym typeface="+mn-lt"/>
              </a:rPr>
              <a:t>10.6</a:t>
            </a:r>
            <a:r>
              <a:rPr lang="en-US" sz="6000" b="1" dirty="0" smtClean="0">
                <a:solidFill>
                  <a:srgbClr val="FFFF00"/>
                </a:solidFill>
                <a:ea typeface="黑体" panose="02010609060101010101" pitchFamily="49" charset="-122"/>
                <a:cs typeface="+mn-ea"/>
                <a:sym typeface="+mn-lt"/>
              </a:rPr>
              <a:t>   </a:t>
            </a:r>
            <a:r>
              <a:rPr sz="6000" b="1" dirty="0" err="1" smtClean="0">
                <a:solidFill>
                  <a:srgbClr val="FFFF00"/>
                </a:solidFill>
                <a:ea typeface="黑体" panose="02010609060101010101" pitchFamily="49" charset="-122"/>
                <a:cs typeface="+mn-ea"/>
                <a:sym typeface="+mn-lt"/>
              </a:rPr>
              <a:t>一次函数的应用</a:t>
            </a:r>
            <a:endParaRPr sz="6000" b="1" dirty="0">
              <a:solidFill>
                <a:srgbClr val="FFFF00"/>
              </a:solidFill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38205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265"/>
          <p:cNvSpPr>
            <a:spLocks noGrp="1"/>
          </p:cNvSpPr>
          <p:nvPr/>
        </p:nvSpPr>
        <p:spPr>
          <a:xfrm>
            <a:off x="1360806" y="327660"/>
            <a:ext cx="9361805" cy="825500"/>
          </a:xfrm>
          <a:prstGeom prst="rect">
            <a:avLst/>
          </a:prstGeom>
        </p:spPr>
        <p:txBody>
          <a:bodyPr vert="horz" lIns="91438" tIns="45719" rIns="91438" bIns="45719" rtlCol="0" anchor="b">
            <a:normAutofit fontScale="90000"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6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延伸至解应用题的步骤（同理可得，化繁为简。）</a:t>
            </a:r>
          </a:p>
        </p:txBody>
      </p:sp>
      <p:sp>
        <p:nvSpPr>
          <p:cNvPr id="11267" name="矩形 11266"/>
          <p:cNvSpPr>
            <a:spLocks noGrp="1"/>
          </p:cNvSpPr>
          <p:nvPr/>
        </p:nvSpPr>
        <p:spPr>
          <a:xfrm>
            <a:off x="1649729" y="1423035"/>
            <a:ext cx="8060691" cy="464058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342900" lvl="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设未知数</a:t>
            </a:r>
          </a:p>
          <a:p>
            <a:pPr marL="342900" lvl="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找等量或不等量关系，列出关系式；</a:t>
            </a:r>
          </a:p>
          <a:p>
            <a:pPr marL="342900" lvl="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化简，整理成标准形式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方程、不等式、一次函数、二次函数等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；</a:t>
            </a:r>
          </a:p>
          <a:p>
            <a:pPr marL="342900" lvl="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求自变量取值范围；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利用函数知识，求解；</a:t>
            </a:r>
          </a:p>
          <a:p>
            <a:pPr marL="342900" lvl="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结合实际，给出结论。</a:t>
            </a:r>
          </a:p>
          <a:p>
            <a:pPr marL="342900" lvl="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99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/>
          <p:nvPr/>
        </p:nvSpPr>
        <p:spPr>
          <a:xfrm>
            <a:off x="417831" y="346710"/>
            <a:ext cx="11170920" cy="5909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FF00"/>
                </a:solidFill>
                <a:latin typeface="Arial" panose="020B0604020202020204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/>
              </a:rPr>
              <a:t>巩固训练：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1.如图，OB，AB分别表示甲、乙两名同学运动的一次函数图象，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图中s与t分别表示运动路程和时间，已知甲的速度比乙快，下列说法：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①射线AB表示甲的路程与时间的函数关系；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②甲的速度比乙快1.5米/秒；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③甲让乙先跑12米；</a:t>
            </a:r>
          </a:p>
          <a:p>
            <a:pPr>
              <a:lnSpc>
                <a:spcPct val="150000"/>
              </a:lnSpc>
            </a:pPr>
            <a:endParaRPr lang="zh-CN" altLang="en-US" sz="2800" b="1" dirty="0">
              <a:solidFill>
                <a:srgbClr val="FFFF00"/>
              </a:solidFill>
              <a:latin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④8秒钟后，甲超过了乙，其中正确的有</a:t>
            </a:r>
            <a:r>
              <a:rPr lang="zh-CN" altLang="en-US" sz="2800" b="1" u="sng" dirty="0">
                <a:solidFill>
                  <a:srgbClr val="FFFF00"/>
                </a:solidFill>
                <a:latin typeface="Arial" panose="020B0604020202020204"/>
              </a:rPr>
              <a:t>                </a:t>
            </a: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400" b="1" dirty="0">
              <a:solidFill>
                <a:srgbClr val="FFFF00"/>
              </a:solidFill>
              <a:latin typeface="Arial" panose="020B0604020202020204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71742" y="2675257"/>
            <a:ext cx="3066415" cy="2136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/>
          <p:nvPr/>
        </p:nvSpPr>
        <p:spPr>
          <a:xfrm>
            <a:off x="604520" y="563245"/>
            <a:ext cx="10982960" cy="47089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FF00"/>
                </a:solidFill>
                <a:latin typeface="Arial" panose="020B0604020202020204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/>
              </a:rPr>
              <a:t>巩固训练：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2.为丰富学生们的课余生活，提高身体素质，中学计划开学前购买篮球和排球共20个，已知篮球每个80元，排球每个60元，设购买篮球x个，购买篮球和排球的总费用为y元.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（1）求y与x的函数表达式；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（2）如果要求篮球的个数不少于排球个数的3倍，应如何购买才能使总费用最少？最少费用是多少元？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/>
          <p:nvPr/>
        </p:nvSpPr>
        <p:spPr>
          <a:xfrm>
            <a:off x="1181100" y="302261"/>
            <a:ext cx="9829165" cy="60016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/>
              </a:rPr>
              <a:t>能力提高：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车间共有工人20名. 已知每名工人每天可制造甲种零件6个或乙种零件5个，每制造一个甲种零件可创利润150元，每制造一个乙种零件可创利润260元. 车间每天安排x名工人制造甲种零件，其余工人制造乙种零件.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（1）请写出此车间每天所创利润y（元）与x（人）之间的函数表达式；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</a:rPr>
              <a:t>（2）如果要使车间每天所创利润不低于24000元，你认为至少要安排多少名工人制造乙种零件？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/>
          <p:nvPr/>
        </p:nvSpPr>
        <p:spPr>
          <a:xfrm>
            <a:off x="6465569" y="363220"/>
            <a:ext cx="5281931" cy="61247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ct val="50000"/>
              </a:spcAft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/>
              </a:rPr>
              <a:t>总结寄语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FF00"/>
                </a:solidFill>
                <a:latin typeface="Arial" panose="020B0604020202020204"/>
              </a:rPr>
              <a:t>同学们在这节课中，你的大脑飞速的运转，在发现题与题间共通处解决疑惑的同时，你也令自己变得越来越聪明，越来越细心严谨。你剖析了自我，挑战了自我，提升了自我，这正是数学的魅力，改变自我，加油吧。数学的天空自由的去翱翔吧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7349" y="363220"/>
            <a:ext cx="5469891" cy="547842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ct val="5000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/>
              </a:rPr>
              <a:t>课堂收获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/>
              </a:rPr>
              <a:t>       </a:t>
            </a: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  <a:sym typeface="+mn-ea"/>
              </a:rPr>
              <a:t>1、实际问题分析，学会了借助一次函数刻画现实世界数量关系.</a:t>
            </a:r>
            <a:endParaRPr lang="zh-CN" altLang="en-US" sz="2800" b="1" dirty="0">
              <a:solidFill>
                <a:srgbClr val="FFFF00"/>
              </a:solidFill>
              <a:latin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Arial" panose="020B0604020202020204"/>
                <a:sym typeface="+mn-ea"/>
              </a:rPr>
              <a:t>       2、感悟了数形结合、转化和建模的数学思想，增强了应用意识，提高了分析问题和解决问题的能力.</a:t>
            </a:r>
            <a:endParaRPr lang="zh-CN" altLang="en-US" sz="2800" dirty="0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11266"/>
          <p:cNvSpPr>
            <a:spLocks noGrp="1"/>
          </p:cNvSpPr>
          <p:nvPr/>
        </p:nvSpPr>
        <p:spPr>
          <a:xfrm>
            <a:off x="379097" y="4337685"/>
            <a:ext cx="5245735" cy="223647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、看左图，结合10.5一次函数与一元一次不等式求当300≤y≤900时，对应x的取值范围？</a:t>
            </a:r>
          </a:p>
        </p:txBody>
      </p:sp>
      <p:sp>
        <p:nvSpPr>
          <p:cNvPr id="2" name="矩形 1"/>
          <p:cNvSpPr>
            <a:spLocks noGrp="1"/>
          </p:cNvSpPr>
          <p:nvPr/>
        </p:nvSpPr>
        <p:spPr>
          <a:xfrm>
            <a:off x="6076949" y="992505"/>
            <a:ext cx="5693411" cy="39954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再</a:t>
            </a:r>
            <a:r>
              <a:rPr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看</a:t>
            </a:r>
            <a:r>
              <a:rPr 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左</a:t>
            </a:r>
            <a:r>
              <a:rPr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图，某航空公司规定，旅客所携带行李的质量</a:t>
            </a:r>
            <a:r>
              <a:rPr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(kg)</a:t>
            </a:r>
            <a:r>
              <a:rPr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与其运费</a:t>
            </a:r>
            <a:r>
              <a:rPr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(元)由</a:t>
            </a:r>
            <a:r>
              <a:rPr 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左</a:t>
            </a:r>
            <a:r>
              <a:rPr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图所示的一次函数图象确定，如果旅客缴纳的运费在300元到900之间，那么你能否猜测出行李的质量范围？</a:t>
            </a:r>
          </a:p>
        </p:txBody>
      </p:sp>
      <p:pic>
        <p:nvPicPr>
          <p:cNvPr id="3" name="Picture 96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15" y="401320"/>
            <a:ext cx="3934460" cy="39979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>
            <a:spLocks noGrp="1"/>
          </p:cNvSpPr>
          <p:nvPr/>
        </p:nvSpPr>
        <p:spPr>
          <a:xfrm>
            <a:off x="6076951" y="5074285"/>
            <a:ext cx="5596255" cy="149987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分析：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到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的转化，即数学理论到现实生活的转化，即数学应用。</a:t>
            </a:r>
          </a:p>
        </p:txBody>
      </p:sp>
      <p:sp>
        <p:nvSpPr>
          <p:cNvPr id="6" name="矩形 5"/>
          <p:cNvSpPr>
            <a:spLocks noGrp="1"/>
          </p:cNvSpPr>
          <p:nvPr/>
        </p:nvSpPr>
        <p:spPr>
          <a:xfrm>
            <a:off x="2489201" y="96522"/>
            <a:ext cx="6772275" cy="781685"/>
          </a:xfrm>
          <a:prstGeom prst="rect">
            <a:avLst/>
          </a:prstGeom>
        </p:spPr>
        <p:txBody>
          <a:bodyPr vert="horz" lIns="91438" tIns="45719" rIns="91438" bIns="45719" rtlCol="0" anchor="b">
            <a:norm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8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为有源头活水来</a:t>
            </a:r>
            <a:r>
              <a:rPr lang="en-US" altLang="zh-CN" sz="28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--</a:t>
            </a:r>
            <a:r>
              <a:rPr lang="zh-CN" altLang="en-US" sz="28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理论转化实际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文本框 6146"/>
          <p:cNvSpPr txBox="1"/>
          <p:nvPr/>
        </p:nvSpPr>
        <p:spPr>
          <a:xfrm>
            <a:off x="1907540" y="567692"/>
            <a:ext cx="9144000" cy="5265544"/>
          </a:xfrm>
          <a:prstGeom prst="rect">
            <a:avLst/>
          </a:prstGeom>
          <a:noFill/>
          <a:ln w="9525">
            <a:noFill/>
          </a:ln>
        </p:spPr>
        <p:txBody>
          <a:bodyPr wrap="square" lIns="90170" tIns="46990" rIns="90170" bIns="46990">
            <a:spAutoFit/>
          </a:bodyPr>
          <a:lstStyle/>
          <a:p>
            <a:pPr algn="l" eaLnBrk="0" hangingPunct="0"/>
            <a:r>
              <a:rPr lang="zh-CN" altLang="en-US" sz="4800" b="1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学习的目的在于应用，日常生活中，工农业生产及商业活动中，方案的最优化问题、最值问题、以及盈利最大、用料最省、设计最佳等都与函数有关。这节课让我们共同走进</a:t>
            </a:r>
            <a:r>
              <a:rPr lang="en-US" altLang="zh-CN" sz="4800" b="1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10.6</a:t>
            </a:r>
            <a:r>
              <a:rPr lang="zh-CN" altLang="en-US" sz="4800" b="1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一次函数的应用，领略数学的奇妙与魅力。</a:t>
            </a:r>
          </a:p>
        </p:txBody>
      </p:sp>
      <p:pic>
        <p:nvPicPr>
          <p:cNvPr id="6149" name="Picture 5" descr="image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195" y="1905"/>
            <a:ext cx="5373688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6" descr="image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521" y="1905"/>
            <a:ext cx="5202239" cy="68595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/>
          <p:nvPr/>
        </p:nvSpPr>
        <p:spPr>
          <a:xfrm>
            <a:off x="1181100" y="792482"/>
            <a:ext cx="9829165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/>
              </a:rPr>
              <a:t>学 习 目 标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/>
              </a:rPr>
              <a:t>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FF00"/>
                </a:solidFill>
                <a:latin typeface="Arial" panose="020B0604020202020204"/>
              </a:rPr>
              <a:t>1、通过对实际问题分析，体会一次函数是刻画现实世界数量关系的模型.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FF00"/>
                </a:solidFill>
                <a:latin typeface="Arial" panose="020B0604020202020204"/>
              </a:rPr>
              <a:t>2、能用一次函数解决简单的实际问题，感悟数形结合、转化和建模的数学思想，增强应用意识，提高分析问题和解决问题的能力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/>
                <a:sym typeface="+mn-ea"/>
              </a:rPr>
              <a:t>.</a:t>
            </a:r>
            <a:endParaRPr lang="zh-CN" altLang="en-US" sz="3200" b="1" dirty="0">
              <a:solidFill>
                <a:srgbClr val="FFFF00"/>
              </a:solidFill>
              <a:latin typeface="Arial" panose="020B0604020202020204"/>
            </a:endParaRPr>
          </a:p>
          <a:p>
            <a:pPr>
              <a:lnSpc>
                <a:spcPct val="150000"/>
              </a:lnSpc>
            </a:pPr>
            <a:endParaRPr lang="zh-CN" altLang="en-US" sz="3200" b="1" dirty="0">
              <a:solidFill>
                <a:srgbClr val="FFFF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265"/>
          <p:cNvSpPr>
            <a:spLocks noGrp="1"/>
          </p:cNvSpPr>
          <p:nvPr/>
        </p:nvSpPr>
        <p:spPr>
          <a:xfrm>
            <a:off x="2654300" y="284482"/>
            <a:ext cx="6461760" cy="781685"/>
          </a:xfrm>
          <a:prstGeom prst="rect">
            <a:avLst/>
          </a:prstGeom>
        </p:spPr>
        <p:txBody>
          <a:bodyPr vert="horz" lIns="91438" tIns="45719" rIns="91438" bIns="45719" rtlCol="0" anchor="b">
            <a:normAutofit fontScale="87500" lnSpcReduction="10000"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6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温故知新</a:t>
            </a:r>
            <a:r>
              <a:rPr lang="en-US" altLang="zh-CN" sz="36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---</a:t>
            </a:r>
            <a:r>
              <a:rPr lang="zh-CN" altLang="zh-CN" sz="36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化繁为简</a:t>
            </a:r>
          </a:p>
        </p:txBody>
      </p:sp>
      <p:sp>
        <p:nvSpPr>
          <p:cNvPr id="11267" name="矩形 11266"/>
          <p:cNvSpPr>
            <a:spLocks noGrp="1"/>
          </p:cNvSpPr>
          <p:nvPr/>
        </p:nvSpPr>
        <p:spPr>
          <a:xfrm>
            <a:off x="377826" y="1181100"/>
            <a:ext cx="11436985" cy="141478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之前学过的应用题主要有列一元一次方程解应用题、列分式方程解应用题、列一元一次不等式解应用题。应用题基本题型你记得有哪些呢？</a:t>
            </a:r>
            <a:endParaRPr lang="zh-CN" altLang="en-US" sz="2800" b="1" dirty="0">
              <a:solidFill>
                <a:srgbClr val="000099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243" name="文本占位符 10242"/>
          <p:cNvSpPr>
            <a:spLocks noGrp="1"/>
          </p:cNvSpPr>
          <p:nvPr>
            <p:ph type="body" sz="half" idx="1"/>
          </p:nvPr>
        </p:nvSpPr>
        <p:spPr>
          <a:xfrm>
            <a:off x="546735" y="2797810"/>
            <a:ext cx="4855211" cy="3387090"/>
          </a:xfrm>
          <a:solidFill>
            <a:srgbClr val="FFFFFF">
              <a:alpha val="100000"/>
            </a:srgbClr>
          </a:solidFill>
          <a:ln w="19050">
            <a:solidFill>
              <a:srgbClr val="FF0000"/>
            </a:solidFill>
          </a:ln>
        </p:spPr>
        <p:txBody>
          <a:bodyPr vert="horz" wrap="square" lIns="90170" tIns="46990" rIns="90170" bIns="46990" anchor="t">
            <a:normAutofit fontScale="95000" lnSpcReduction="10000"/>
          </a:bodyPr>
          <a:lstStyle/>
          <a:p>
            <a:pPr marL="1905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销售问题    工程问题</a:t>
            </a:r>
          </a:p>
          <a:p>
            <a:pPr marL="1905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路程问题    积分问题</a:t>
            </a:r>
          </a:p>
          <a:p>
            <a:pPr marL="1905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比较问题    车费问题</a:t>
            </a:r>
          </a:p>
          <a:p>
            <a:pPr marL="1905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增减问题    方案选择</a:t>
            </a:r>
          </a:p>
          <a:p>
            <a:pPr marL="1905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。。。。。。（中考重点）</a:t>
            </a:r>
            <a:endParaRPr lang="en-US" altLang="zh-CN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marL="1905" indent="-1905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800" b="1" dirty="0">
              <a:solidFill>
                <a:srgbClr val="FF0101"/>
              </a:solidFill>
              <a:latin typeface="宋体" panose="02010600030101010101" pitchFamily="2" charset="-122"/>
            </a:endParaRPr>
          </a:p>
        </p:txBody>
      </p:sp>
      <p:sp>
        <p:nvSpPr>
          <p:cNvPr id="10244" name="矩形 10243"/>
          <p:cNvSpPr>
            <a:spLocks noGrp="1"/>
          </p:cNvSpPr>
          <p:nvPr/>
        </p:nvSpPr>
        <p:spPr>
          <a:xfrm>
            <a:off x="5888357" y="2797810"/>
            <a:ext cx="5220335" cy="3387090"/>
          </a:xfrm>
          <a:prstGeom prst="rect">
            <a:avLst/>
          </a:pr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 vert="horz" wrap="square" lIns="90170" tIns="46990" rIns="90170" bIns="46990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b="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180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180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</a:lstStyle>
          <a:p>
            <a:pPr marL="1905" lvl="0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>
                <a:solidFill>
                  <a:srgbClr val="FF010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数学的魅力与奇妙：</a:t>
            </a:r>
          </a:p>
          <a:p>
            <a:pPr marL="1905" lvl="0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>
                <a:solidFill>
                  <a:srgbClr val="FF010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题异，理相通，同理可得。</a:t>
            </a:r>
          </a:p>
          <a:p>
            <a:pPr marL="1905" lvl="0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>
                <a:solidFill>
                  <a:srgbClr val="FF010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化繁为简，解决实际问题。</a:t>
            </a:r>
          </a:p>
          <a:p>
            <a:pPr marL="1905" lvl="0" indent="-1905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>
                <a:solidFill>
                  <a:srgbClr val="FF010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应用于生活，服务于生活。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265"/>
          <p:cNvSpPr>
            <a:spLocks noGrp="1"/>
          </p:cNvSpPr>
          <p:nvPr/>
        </p:nvSpPr>
        <p:spPr>
          <a:xfrm>
            <a:off x="3276600" y="245747"/>
            <a:ext cx="5638800" cy="835025"/>
          </a:xfrm>
          <a:prstGeom prst="rect">
            <a:avLst/>
          </a:prstGeom>
        </p:spPr>
        <p:txBody>
          <a:bodyPr vert="horz" lIns="91438" tIns="45719" rIns="91438" bIns="45719" rtlCol="0" anchor="b">
            <a:normAutofit fontScale="92500" lnSpcReduction="10000"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6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学 以 致 用</a:t>
            </a:r>
          </a:p>
        </p:txBody>
      </p:sp>
      <p:sp>
        <p:nvSpPr>
          <p:cNvPr id="11267" name="矩形 11266"/>
          <p:cNvSpPr>
            <a:spLocks noGrp="1"/>
          </p:cNvSpPr>
          <p:nvPr/>
        </p:nvSpPr>
        <p:spPr>
          <a:xfrm>
            <a:off x="1457960" y="1080772"/>
            <a:ext cx="9128125" cy="305879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练习：如图，李大爷要围成一个矩形菜园ABCD，菜园的一边利用足够长的墙，用篱笆围成的另外三边总长应恰好为24米．设BC边的长为x米，AB边的长为y米，则y与x之间的函数关系式是？</a:t>
            </a:r>
          </a:p>
        </p:txBody>
      </p:sp>
      <p:sp>
        <p:nvSpPr>
          <p:cNvPr id="4" name="矩形 3"/>
          <p:cNvSpPr>
            <a:spLocks noGrp="1"/>
          </p:cNvSpPr>
          <p:nvPr/>
        </p:nvSpPr>
        <p:spPr>
          <a:xfrm>
            <a:off x="5913756" y="4006850"/>
            <a:ext cx="4957445" cy="10388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y＝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— 0.5 x + 12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0 ≤ x 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≤ 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24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</a:p>
        </p:txBody>
      </p:sp>
      <p:pic>
        <p:nvPicPr>
          <p:cNvPr id="6" name="图片 6" descr="微信图片_201804171957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809" y="4006850"/>
            <a:ext cx="3823971" cy="23495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265"/>
          <p:cNvSpPr>
            <a:spLocks noGrp="1"/>
          </p:cNvSpPr>
          <p:nvPr/>
        </p:nvSpPr>
        <p:spPr>
          <a:xfrm>
            <a:off x="3276600" y="231777"/>
            <a:ext cx="5638800" cy="730885"/>
          </a:xfrm>
          <a:prstGeom prst="rect">
            <a:avLst/>
          </a:prstGeom>
        </p:spPr>
        <p:txBody>
          <a:bodyPr vert="horz" lIns="91438" tIns="45719" rIns="91438" bIns="45719" rtlCol="0" anchor="b">
            <a:normAutofit fontScale="90000" lnSpcReduction="20000"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600" dirty="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典 例 剖 析</a:t>
            </a:r>
          </a:p>
        </p:txBody>
      </p:sp>
      <p:sp>
        <p:nvSpPr>
          <p:cNvPr id="11267" name="矩形 11266"/>
          <p:cNvSpPr>
            <a:spLocks noGrp="1"/>
          </p:cNvSpPr>
          <p:nvPr/>
        </p:nvSpPr>
        <p:spPr>
          <a:xfrm>
            <a:off x="639445" y="1098552"/>
            <a:ext cx="6141720" cy="538543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例1：某林场计划购买甲、乙两种树苗共3万株，甲种树苗每株25元，乙种树苗每株40元．相关资料表明：甲、乙两种树苗的成活率分别为80%、90%．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（1）若购买这两种树苗共用去90万元，则甲、乙两种树苗各购买多少株？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（2）若要使这批树苗的总成活率不低于85%，则甲种树苗至多购买多少株？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（3）在（2）的条件下，应如何选购树苗，使购买树苗的费用最低？并求出最低费用</a:t>
            </a:r>
            <a:r>
              <a:rPr lang="zh-CN" alt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．</a:t>
            </a:r>
            <a:endParaRPr lang="zh-CN" altLang="en-US" sz="2800" b="1" dirty="0">
              <a:solidFill>
                <a:srgbClr val="FFFF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>
            <a:spLocks noGrp="1"/>
          </p:cNvSpPr>
          <p:nvPr/>
        </p:nvSpPr>
        <p:spPr>
          <a:xfrm>
            <a:off x="7086601" y="1098552"/>
            <a:ext cx="4684395" cy="538543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分析：（1）根据关键语“甲、乙共3万株”和“购买两种树苗共用90万元”，列方程组求解．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（2）找到关键语“树苗成活率不低于85%”，进而找所求量的关系，列不等式求甲树苗的取值范围．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（3）根据题意列出购买两种树苗的费用之和与甲种树苗的函数关系式，根据一次函数的性质求出最低费用</a:t>
            </a:r>
            <a:r>
              <a:rPr lang="zh-CN" alt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．</a:t>
            </a:r>
            <a:endParaRPr lang="zh-CN" altLang="en-US" sz="2800" b="1" dirty="0">
              <a:solidFill>
                <a:srgbClr val="FFFF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265"/>
          <p:cNvSpPr>
            <a:spLocks noGrp="1"/>
          </p:cNvSpPr>
          <p:nvPr/>
        </p:nvSpPr>
        <p:spPr>
          <a:xfrm>
            <a:off x="4474211" y="111125"/>
            <a:ext cx="3243580" cy="797560"/>
          </a:xfrm>
          <a:prstGeom prst="rect">
            <a:avLst/>
          </a:prstGeom>
        </p:spPr>
        <p:txBody>
          <a:bodyPr vert="horz" lIns="91438" tIns="45719" rIns="91438" bIns="45719" rtlCol="0" anchor="b">
            <a:normAutofit fontScale="90000" lnSpcReduction="10000"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600">
                <a:ln w="9525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典 例 剖 析</a:t>
            </a:r>
          </a:p>
        </p:txBody>
      </p:sp>
      <p:sp>
        <p:nvSpPr>
          <p:cNvPr id="11267" name="矩形 11266"/>
          <p:cNvSpPr>
            <a:spLocks noGrp="1"/>
          </p:cNvSpPr>
          <p:nvPr/>
        </p:nvSpPr>
        <p:spPr>
          <a:xfrm>
            <a:off x="810261" y="1098552"/>
            <a:ext cx="5278755" cy="52952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解：（1）设购买甲种树苗x万株，则乙种树苗y万株，由题意得：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x+y=3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5x+40y＝90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解得x=2,y=1  经检验 符合题意</a:t>
            </a:r>
            <a:endParaRPr lang="en-US" altLang="zh-CN" sz="2800" b="1" dirty="0">
              <a:solidFill>
                <a:srgbClr val="FFFF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答：购买甲种树苗2万株，乙种树苗1万株．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（2）设甲种树苗购买z万株，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由题意得：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80%z+90%（3-z）≥3×8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%，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解得z≤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1.5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．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答：甲种树苗至多购买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1.5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万株．</a:t>
            </a:r>
          </a:p>
          <a:p>
            <a:pPr marL="342900" lvl="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99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>
            <a:spLocks noGrp="1"/>
          </p:cNvSpPr>
          <p:nvPr/>
        </p:nvSpPr>
        <p:spPr>
          <a:xfrm>
            <a:off x="6496052" y="1098552"/>
            <a:ext cx="4573905" cy="40633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（3）设购买两种树苗的费用之和为m，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则m=25z+40（3-z）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</a:t>
            </a:r>
            <a:r>
              <a:rPr lang="zh-CN" altLang="en-US" sz="2800" b="1" dirty="0">
                <a:solidFill>
                  <a:srgbClr val="FFFF00"/>
                </a:solidFill>
                <a:latin typeface="黑体" panose="02010609060101010101" pitchFamily="49" charset="-122"/>
              </a:rPr>
              <a:t>- 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15z+120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m随z的增大而减小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解得z≤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1.5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∴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当z=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1.5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时，m取最小值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最小值为</a:t>
            </a:r>
            <a:endParaRPr lang="en-US" altLang="zh-CN" sz="2800" b="1" dirty="0">
              <a:solidFill>
                <a:srgbClr val="FFFF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黑体" panose="02010609060101010101" pitchFamily="49" charset="-122"/>
              </a:rPr>
              <a:t>- 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15×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1.5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+120=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165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（万元）</a:t>
            </a:r>
          </a:p>
          <a:p>
            <a:pPr marL="342900" lvl="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99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>
            <a:spLocks noGrp="1"/>
          </p:cNvSpPr>
          <p:nvPr/>
        </p:nvSpPr>
        <p:spPr>
          <a:xfrm>
            <a:off x="6496051" y="5161917"/>
            <a:ext cx="4178935" cy="10661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尝试总结整理解应用题的一般步骤？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217"/>
          <p:cNvSpPr txBox="1"/>
          <p:nvPr/>
        </p:nvSpPr>
        <p:spPr>
          <a:xfrm>
            <a:off x="2424113" y="1844675"/>
            <a:ext cx="1728787" cy="525785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800" b="0">
                <a:solidFill>
                  <a:srgbClr val="0000FF"/>
                </a:solidFill>
                <a:latin typeface="Arial" panose="020B0604020202020204"/>
              </a:rPr>
              <a:t>实际问题</a:t>
            </a:r>
          </a:p>
        </p:txBody>
      </p:sp>
      <p:grpSp>
        <p:nvGrpSpPr>
          <p:cNvPr id="9219" name="组合 9218"/>
          <p:cNvGrpSpPr/>
          <p:nvPr/>
        </p:nvGrpSpPr>
        <p:grpSpPr>
          <a:xfrm>
            <a:off x="4259264" y="1844677"/>
            <a:ext cx="2701925" cy="525463"/>
            <a:chOff x="68" y="0"/>
            <a:chExt cx="1702" cy="331"/>
          </a:xfrm>
        </p:grpSpPr>
        <p:sp>
          <p:nvSpPr>
            <p:cNvPr id="9220" name="文本框 9219"/>
            <p:cNvSpPr txBox="1"/>
            <p:nvPr/>
          </p:nvSpPr>
          <p:spPr>
            <a:xfrm>
              <a:off x="681" y="0"/>
              <a:ext cx="1089" cy="331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170" tIns="46990" rIns="90170" bIns="4699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0">
                  <a:solidFill>
                    <a:srgbClr val="0000FF"/>
                  </a:solidFill>
                  <a:latin typeface="Arial" panose="020B0604020202020204"/>
                </a:rPr>
                <a:t>设未知数</a:t>
              </a:r>
            </a:p>
          </p:txBody>
        </p:sp>
        <p:sp>
          <p:nvSpPr>
            <p:cNvPr id="9221" name="直接连接符 9220"/>
            <p:cNvSpPr/>
            <p:nvPr/>
          </p:nvSpPr>
          <p:spPr>
            <a:xfrm>
              <a:off x="68" y="136"/>
              <a:ext cx="546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9222" name="组合 9221"/>
          <p:cNvGrpSpPr/>
          <p:nvPr/>
        </p:nvGrpSpPr>
        <p:grpSpPr>
          <a:xfrm>
            <a:off x="7032473" y="1846263"/>
            <a:ext cx="2952903" cy="463550"/>
            <a:chOff x="93" y="0"/>
            <a:chExt cx="1903" cy="292"/>
          </a:xfrm>
        </p:grpSpPr>
        <p:sp>
          <p:nvSpPr>
            <p:cNvPr id="9223" name="文本框 9222"/>
            <p:cNvSpPr txBox="1"/>
            <p:nvPr/>
          </p:nvSpPr>
          <p:spPr>
            <a:xfrm>
              <a:off x="681" y="0"/>
              <a:ext cx="1315" cy="292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170" tIns="46990" rIns="90170" bIns="4699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zh-CN" altLang="en-US" sz="2400" b="0">
                  <a:solidFill>
                    <a:srgbClr val="0000FF"/>
                  </a:solidFill>
                  <a:latin typeface="Arial" panose="020B0604020202020204"/>
                </a:rPr>
                <a:t>找出不等关系</a:t>
              </a:r>
            </a:p>
          </p:txBody>
        </p:sp>
        <p:sp>
          <p:nvSpPr>
            <p:cNvPr id="9224" name="直接连接符 9223"/>
            <p:cNvSpPr/>
            <p:nvPr/>
          </p:nvSpPr>
          <p:spPr>
            <a:xfrm flipV="1">
              <a:off x="93" y="135"/>
              <a:ext cx="542" cy="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9225" name="组合 9224"/>
          <p:cNvGrpSpPr/>
          <p:nvPr/>
        </p:nvGrpSpPr>
        <p:grpSpPr>
          <a:xfrm>
            <a:off x="8112126" y="2422525"/>
            <a:ext cx="1730375" cy="930276"/>
            <a:chOff x="0" y="92"/>
            <a:chExt cx="1089" cy="586"/>
          </a:xfrm>
        </p:grpSpPr>
        <p:sp>
          <p:nvSpPr>
            <p:cNvPr id="9226" name="文本框 9225"/>
            <p:cNvSpPr txBox="1"/>
            <p:nvPr/>
          </p:nvSpPr>
          <p:spPr>
            <a:xfrm>
              <a:off x="0" y="347"/>
              <a:ext cx="1089" cy="331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170" tIns="46990" rIns="90170" bIns="4699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0">
                  <a:solidFill>
                    <a:srgbClr val="0000FF"/>
                  </a:solidFill>
                  <a:latin typeface="Arial" panose="020B0604020202020204"/>
                </a:rPr>
                <a:t>列不等式</a:t>
              </a:r>
            </a:p>
          </p:txBody>
        </p:sp>
        <p:sp>
          <p:nvSpPr>
            <p:cNvPr id="9227" name="直接连接符 9226"/>
            <p:cNvSpPr/>
            <p:nvPr/>
          </p:nvSpPr>
          <p:spPr>
            <a:xfrm flipH="1">
              <a:off x="544" y="92"/>
              <a:ext cx="0" cy="22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9228" name="组合 9227"/>
          <p:cNvGrpSpPr/>
          <p:nvPr/>
        </p:nvGrpSpPr>
        <p:grpSpPr>
          <a:xfrm>
            <a:off x="5232400" y="2852740"/>
            <a:ext cx="2736851" cy="525463"/>
            <a:chOff x="0" y="0"/>
            <a:chExt cx="1724" cy="331"/>
          </a:xfrm>
        </p:grpSpPr>
        <p:sp>
          <p:nvSpPr>
            <p:cNvPr id="9229" name="文本框 9228"/>
            <p:cNvSpPr txBox="1"/>
            <p:nvPr/>
          </p:nvSpPr>
          <p:spPr>
            <a:xfrm>
              <a:off x="0" y="0"/>
              <a:ext cx="1089" cy="331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170" tIns="46990" rIns="90170" bIns="4699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0">
                  <a:solidFill>
                    <a:srgbClr val="0000FF"/>
                  </a:solidFill>
                  <a:latin typeface="Arial" panose="020B0604020202020204"/>
                </a:rPr>
                <a:t>解不等式</a:t>
              </a:r>
            </a:p>
          </p:txBody>
        </p:sp>
        <p:sp>
          <p:nvSpPr>
            <p:cNvPr id="9230" name="直接连接符 9229"/>
            <p:cNvSpPr/>
            <p:nvPr/>
          </p:nvSpPr>
          <p:spPr>
            <a:xfrm flipH="1">
              <a:off x="1134" y="136"/>
              <a:ext cx="590" cy="1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9231" name="组合 9230"/>
          <p:cNvGrpSpPr/>
          <p:nvPr/>
        </p:nvGrpSpPr>
        <p:grpSpPr>
          <a:xfrm>
            <a:off x="2424113" y="2636840"/>
            <a:ext cx="2635251" cy="957263"/>
            <a:chOff x="0" y="0"/>
            <a:chExt cx="1660" cy="603"/>
          </a:xfrm>
        </p:grpSpPr>
        <p:sp>
          <p:nvSpPr>
            <p:cNvPr id="9232" name="文本框 9231"/>
            <p:cNvSpPr txBox="1"/>
            <p:nvPr/>
          </p:nvSpPr>
          <p:spPr>
            <a:xfrm>
              <a:off x="0" y="0"/>
              <a:ext cx="1089" cy="603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170" tIns="46990" rIns="90170" bIns="4699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0">
                  <a:solidFill>
                    <a:srgbClr val="0000FF"/>
                  </a:solidFill>
                  <a:latin typeface="Arial" panose="020B0604020202020204"/>
                </a:rPr>
                <a:t>结合实际检验答案</a:t>
              </a:r>
            </a:p>
          </p:txBody>
        </p:sp>
        <p:sp>
          <p:nvSpPr>
            <p:cNvPr id="9233" name="直接连接符 9232"/>
            <p:cNvSpPr/>
            <p:nvPr/>
          </p:nvSpPr>
          <p:spPr>
            <a:xfrm flipH="1">
              <a:off x="1198" y="272"/>
              <a:ext cx="46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9234" name="矩形 9233"/>
          <p:cNvSpPr/>
          <p:nvPr/>
        </p:nvSpPr>
        <p:spPr>
          <a:xfrm>
            <a:off x="1770452" y="896620"/>
            <a:ext cx="6288901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zh-CN" altLang="en-US" sz="2800">
                <a:solidFill>
                  <a:srgbClr val="FFFF00"/>
                </a:solidFill>
                <a:latin typeface="Arial" panose="020B0604020202020204"/>
              </a:rPr>
              <a:t>应用一元一次不等式解实际问题步骤：</a:t>
            </a:r>
          </a:p>
        </p:txBody>
      </p:sp>
      <p:grpSp>
        <p:nvGrpSpPr>
          <p:cNvPr id="9235" name="组合 9234"/>
          <p:cNvGrpSpPr/>
          <p:nvPr/>
        </p:nvGrpSpPr>
        <p:grpSpPr>
          <a:xfrm>
            <a:off x="1862455" y="4852035"/>
            <a:ext cx="8889932" cy="627380"/>
            <a:chOff x="0" y="0"/>
            <a:chExt cx="5101" cy="373"/>
          </a:xfrm>
        </p:grpSpPr>
        <p:sp>
          <p:nvSpPr>
            <p:cNvPr id="9236" name="流程图: 过程 9235"/>
            <p:cNvSpPr/>
            <p:nvPr/>
          </p:nvSpPr>
          <p:spPr>
            <a:xfrm>
              <a:off x="0" y="0"/>
              <a:ext cx="726" cy="328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 eaLnBrk="0" hangingPunct="0"/>
              <a:r>
                <a:rPr lang="zh-CN" altLang="en-US" sz="28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实际问题</a:t>
              </a:r>
            </a:p>
          </p:txBody>
        </p:sp>
        <p:grpSp>
          <p:nvGrpSpPr>
            <p:cNvPr id="9237" name="组合 9236"/>
            <p:cNvGrpSpPr/>
            <p:nvPr/>
          </p:nvGrpSpPr>
          <p:grpSpPr>
            <a:xfrm>
              <a:off x="907" y="0"/>
              <a:ext cx="1269" cy="317"/>
              <a:chOff x="0" y="0"/>
              <a:chExt cx="1269" cy="317"/>
            </a:xfrm>
          </p:grpSpPr>
          <p:sp>
            <p:nvSpPr>
              <p:cNvPr id="9238" name="流程图: 过程 9237"/>
              <p:cNvSpPr/>
              <p:nvPr/>
            </p:nvSpPr>
            <p:spPr>
              <a:xfrm>
                <a:off x="362" y="0"/>
                <a:ext cx="907" cy="317"/>
              </a:xfrm>
              <a:prstGeom prst="flowChartProcess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zh-CN" altLang="en-US" sz="2800" b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设未知数</a:t>
                </a:r>
              </a:p>
            </p:txBody>
          </p:sp>
          <p:sp>
            <p:nvSpPr>
              <p:cNvPr id="9239" name="右箭头 9238"/>
              <p:cNvSpPr/>
              <p:nvPr/>
            </p:nvSpPr>
            <p:spPr>
              <a:xfrm>
                <a:off x="0" y="91"/>
                <a:ext cx="317" cy="174"/>
              </a:xfrm>
              <a:prstGeom prst="rightArrow">
                <a:avLst>
                  <a:gd name="adj1" fmla="val 50000"/>
                  <a:gd name="adj2" fmla="val 45545"/>
                </a:avLst>
              </a:prstGeom>
              <a:solidFill>
                <a:srgbClr val="CC99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240" name="组合 9239"/>
            <p:cNvGrpSpPr/>
            <p:nvPr/>
          </p:nvGrpSpPr>
          <p:grpSpPr>
            <a:xfrm>
              <a:off x="3719" y="45"/>
              <a:ext cx="1382" cy="282"/>
              <a:chOff x="0" y="0"/>
              <a:chExt cx="1382" cy="282"/>
            </a:xfrm>
          </p:grpSpPr>
          <p:sp>
            <p:nvSpPr>
              <p:cNvPr id="9241" name="流程图: 过程 9240"/>
              <p:cNvSpPr/>
              <p:nvPr/>
            </p:nvSpPr>
            <p:spPr>
              <a:xfrm>
                <a:off x="363" y="0"/>
                <a:ext cx="1019" cy="282"/>
              </a:xfrm>
              <a:prstGeom prst="flowChartProcess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zh-CN" altLang="en-US" sz="2800" b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列函数关系式</a:t>
                </a:r>
              </a:p>
            </p:txBody>
          </p:sp>
          <p:sp>
            <p:nvSpPr>
              <p:cNvPr id="9242" name="右箭头 9241"/>
              <p:cNvSpPr/>
              <p:nvPr/>
            </p:nvSpPr>
            <p:spPr>
              <a:xfrm>
                <a:off x="0" y="45"/>
                <a:ext cx="182" cy="181"/>
              </a:xfrm>
              <a:prstGeom prst="rightArrow">
                <a:avLst>
                  <a:gd name="adj1" fmla="val 50000"/>
                  <a:gd name="adj2" fmla="val 47790"/>
                </a:avLst>
              </a:prstGeom>
              <a:solidFill>
                <a:srgbClr val="CC99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243" name="组合 9242"/>
            <p:cNvGrpSpPr/>
            <p:nvPr/>
          </p:nvGrpSpPr>
          <p:grpSpPr>
            <a:xfrm>
              <a:off x="2223" y="0"/>
              <a:ext cx="1407" cy="373"/>
              <a:chOff x="0" y="0"/>
              <a:chExt cx="1407" cy="373"/>
            </a:xfrm>
          </p:grpSpPr>
          <p:sp>
            <p:nvSpPr>
              <p:cNvPr id="9244" name="流程图: 过程 9243"/>
              <p:cNvSpPr/>
              <p:nvPr/>
            </p:nvSpPr>
            <p:spPr>
              <a:xfrm>
                <a:off x="409" y="0"/>
                <a:ext cx="998" cy="373"/>
              </a:xfrm>
              <a:prstGeom prst="flowChartProcess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zh-CN" altLang="en-US" sz="2800" b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找等量关系</a:t>
                </a:r>
              </a:p>
            </p:txBody>
          </p:sp>
          <p:sp>
            <p:nvSpPr>
              <p:cNvPr id="9245" name="右箭头 9244"/>
              <p:cNvSpPr/>
              <p:nvPr/>
            </p:nvSpPr>
            <p:spPr>
              <a:xfrm>
                <a:off x="0" y="91"/>
                <a:ext cx="361" cy="174"/>
              </a:xfrm>
              <a:prstGeom prst="rightArrow">
                <a:avLst>
                  <a:gd name="adj1" fmla="val 50000"/>
                  <a:gd name="adj2" fmla="val 51867"/>
                </a:avLst>
              </a:prstGeom>
              <a:solidFill>
                <a:srgbClr val="CC99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246" name="文本框 9245"/>
          <p:cNvSpPr txBox="1"/>
          <p:nvPr/>
        </p:nvSpPr>
        <p:spPr>
          <a:xfrm>
            <a:off x="1759903" y="4109085"/>
            <a:ext cx="664797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zh-CN" altLang="en-US" sz="2800" b="0" dirty="0">
                <a:solidFill>
                  <a:srgbClr val="FFFF00"/>
                </a:solidFill>
                <a:latin typeface="Arial" panose="020B0604020202020204"/>
              </a:rPr>
              <a:t>同理可得应用一次函数解实际问题步骤：</a:t>
            </a:r>
          </a:p>
        </p:txBody>
      </p:sp>
      <p:grpSp>
        <p:nvGrpSpPr>
          <p:cNvPr id="9247" name="组合 9246"/>
          <p:cNvGrpSpPr/>
          <p:nvPr/>
        </p:nvGrpSpPr>
        <p:grpSpPr>
          <a:xfrm>
            <a:off x="3442993" y="5671822"/>
            <a:ext cx="4586265" cy="447675"/>
            <a:chOff x="65" y="0"/>
            <a:chExt cx="2721" cy="282"/>
          </a:xfrm>
        </p:grpSpPr>
        <p:grpSp>
          <p:nvGrpSpPr>
            <p:cNvPr id="9248" name="组合 9247"/>
            <p:cNvGrpSpPr/>
            <p:nvPr/>
          </p:nvGrpSpPr>
          <p:grpSpPr>
            <a:xfrm>
              <a:off x="65" y="0"/>
              <a:ext cx="1160" cy="282"/>
              <a:chOff x="65" y="0"/>
              <a:chExt cx="1160" cy="282"/>
            </a:xfrm>
          </p:grpSpPr>
          <p:sp>
            <p:nvSpPr>
              <p:cNvPr id="9249" name="流程图: 过程 9248"/>
              <p:cNvSpPr/>
              <p:nvPr/>
            </p:nvSpPr>
            <p:spPr>
              <a:xfrm>
                <a:off x="363" y="0"/>
                <a:ext cx="862" cy="282"/>
              </a:xfrm>
              <a:prstGeom prst="flowChartProcess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zh-CN" altLang="en-US" sz="2800" b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求解</a:t>
                </a:r>
              </a:p>
            </p:txBody>
          </p:sp>
          <p:sp>
            <p:nvSpPr>
              <p:cNvPr id="9250" name="右箭头 9249"/>
              <p:cNvSpPr/>
              <p:nvPr/>
            </p:nvSpPr>
            <p:spPr>
              <a:xfrm>
                <a:off x="65" y="45"/>
                <a:ext cx="346" cy="181"/>
              </a:xfrm>
              <a:prstGeom prst="rightArrow">
                <a:avLst>
                  <a:gd name="adj1" fmla="val 50000"/>
                  <a:gd name="adj2" fmla="val 47790"/>
                </a:avLst>
              </a:prstGeom>
              <a:solidFill>
                <a:srgbClr val="CC99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251" name="组合 9250"/>
            <p:cNvGrpSpPr/>
            <p:nvPr/>
          </p:nvGrpSpPr>
          <p:grpSpPr>
            <a:xfrm>
              <a:off x="1444" y="0"/>
              <a:ext cx="1342" cy="282"/>
              <a:chOff x="83" y="0"/>
              <a:chExt cx="1342" cy="282"/>
            </a:xfrm>
          </p:grpSpPr>
          <p:sp>
            <p:nvSpPr>
              <p:cNvPr id="9252" name="流程图: 过程 9251"/>
              <p:cNvSpPr/>
              <p:nvPr/>
            </p:nvSpPr>
            <p:spPr>
              <a:xfrm>
                <a:off x="563" y="0"/>
                <a:ext cx="862" cy="282"/>
              </a:xfrm>
              <a:prstGeom prst="flowChartProcess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zh-CN" altLang="en-US" sz="2800" b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检验答案</a:t>
                </a:r>
              </a:p>
            </p:txBody>
          </p:sp>
          <p:sp>
            <p:nvSpPr>
              <p:cNvPr id="9253" name="右箭头 9252"/>
              <p:cNvSpPr/>
              <p:nvPr/>
            </p:nvSpPr>
            <p:spPr>
              <a:xfrm>
                <a:off x="83" y="45"/>
                <a:ext cx="346" cy="181"/>
              </a:xfrm>
              <a:prstGeom prst="rightArrow">
                <a:avLst>
                  <a:gd name="adj1" fmla="val 50000"/>
                  <a:gd name="adj2" fmla="val 47790"/>
                </a:avLst>
              </a:prstGeom>
              <a:solidFill>
                <a:srgbClr val="CC99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nimBg="1"/>
      <p:bldP spid="9234" grpId="0" bldLvl="0"/>
      <p:bldP spid="92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8.10.10"/>
  <p:tag name="AS_TITLE" val="Aspose.Slides for .NET 4.0 Client Profile"/>
  <p:tag name="AS_VERSION" val="18.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Times New Roman"/>
        <a:ea typeface="楷体"/>
        <a:cs typeface="Arial"/>
      </a:majorFont>
      <a:minorFont>
        <a:latin typeface="Times New Roman"/>
        <a:ea typeface="楷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A000120150318A11KPBG</Template>
  <TotalTime>0</TotalTime>
  <Words>1291</Words>
  <Application>Microsoft Office PowerPoint</Application>
  <PresentationFormat>宽屏</PresentationFormat>
  <Paragraphs>95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等线</vt:lpstr>
      <vt:lpstr>黑体</vt:lpstr>
      <vt:lpstr>楷体</vt:lpstr>
      <vt:lpstr>宋体</vt:lpstr>
      <vt:lpstr>微软雅黑</vt:lpstr>
      <vt:lpstr>Arial</vt:lpstr>
      <vt:lpstr>Times New Roman</vt:lpstr>
      <vt:lpstr>WWW.2PPT.COM
</vt:lpstr>
      <vt:lpstr>10.6   一次函数的应用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2017-04-06T07:35:00Z</dcterms:created>
  <dcterms:modified xsi:type="dcterms:W3CDTF">2023-01-16T23:09:16Z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C7845EF408844EE695C50E0D78E3929E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