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D12E8-BD6E-4CC4-87FB-B6B5BA8C5FD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F8963-15A1-48EB-B5BD-9EC923B40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F8963-15A1-48EB-B5BD-9EC923B4053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1923678"/>
            <a:ext cx="9144000" cy="763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4000" b="1" dirty="0"/>
              <a:t>Does he often play the </a:t>
            </a:r>
            <a:r>
              <a:rPr lang="en-US" altLang="zh-CN" sz="4000" b="1" dirty="0" smtClean="0"/>
              <a:t>violin?</a:t>
            </a:r>
            <a:endParaRPr lang="en-US" altLang="zh-CN" sz="4000" b="1" dirty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059832" y="689076"/>
            <a:ext cx="278954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 dirty="0"/>
              <a:t>Lesson  3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3719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743075" y="39291"/>
            <a:ext cx="40095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 dirty="0">
                <a:solidFill>
                  <a:srgbClr val="FF0000"/>
                </a:solidFill>
              </a:rPr>
              <a:t>Weekend fun</a:t>
            </a:r>
          </a:p>
        </p:txBody>
      </p:sp>
      <p:pic>
        <p:nvPicPr>
          <p:cNvPr id="4103" name="Picture 7" descr="small026b1812806858930cf876fa48237b0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707357"/>
            <a:ext cx="1439862" cy="107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2627313" y="627460"/>
            <a:ext cx="3600450" cy="1512094"/>
          </a:xfrm>
          <a:prstGeom prst="wedgeEllipseCallout">
            <a:avLst>
              <a:gd name="adj1" fmla="val 50310"/>
              <a:gd name="adj2" fmla="val 346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2400" b="1" dirty="0"/>
              <a:t>Do you often </a:t>
            </a:r>
            <a:r>
              <a:rPr lang="en-US" altLang="zh-CN" sz="2400" b="1" dirty="0">
                <a:solidFill>
                  <a:srgbClr val="FF0000"/>
                </a:solidFill>
              </a:rPr>
              <a:t>take picture</a:t>
            </a:r>
            <a:r>
              <a:rPr lang="en-US" altLang="zh-CN" sz="2400" b="1" dirty="0"/>
              <a:t> at the weekend?</a:t>
            </a:r>
          </a:p>
        </p:txBody>
      </p:sp>
      <p:pic>
        <p:nvPicPr>
          <p:cNvPr id="4106" name="Picture 10" descr="2008527950353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9" y="2463404"/>
            <a:ext cx="1743075" cy="1837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2555876" y="2356247"/>
            <a:ext cx="2879725" cy="971550"/>
          </a:xfrm>
          <a:prstGeom prst="wedgeEllipseCallout">
            <a:avLst>
              <a:gd name="adj1" fmla="val -43769"/>
              <a:gd name="adj2" fmla="val 756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zh-CN" b="1" dirty="0"/>
          </a:p>
          <a:p>
            <a:pPr algn="ctr"/>
            <a:r>
              <a:rPr lang="en-US" altLang="zh-CN" sz="2400" b="1" dirty="0"/>
              <a:t>Yes, I do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6948488" y="4516041"/>
            <a:ext cx="1657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</a:rPr>
              <a:t>Take pictures</a:t>
            </a:r>
          </a:p>
        </p:txBody>
      </p:sp>
      <p:pic>
        <p:nvPicPr>
          <p:cNvPr id="4111" name="Picture 15" descr="u=2401550305,1355682661&amp;fm=23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88126" y="3003947"/>
            <a:ext cx="1871663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small026b1812806858930cf876fa48237b0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6" y="519113"/>
            <a:ext cx="1439863" cy="107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1403351" y="195262"/>
            <a:ext cx="4105275" cy="1404938"/>
          </a:xfrm>
          <a:prstGeom prst="wedgeEllipseCallout">
            <a:avLst>
              <a:gd name="adj1" fmla="val 69491"/>
              <a:gd name="adj2" fmla="val 24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2400" b="1" dirty="0"/>
              <a:t>Does Tom often </a:t>
            </a:r>
            <a:r>
              <a:rPr lang="en-US" altLang="zh-CN" sz="2400" b="1" dirty="0">
                <a:solidFill>
                  <a:srgbClr val="FF0000"/>
                </a:solidFill>
              </a:rPr>
              <a:t>play computer games</a:t>
            </a:r>
          </a:p>
        </p:txBody>
      </p:sp>
      <p:pic>
        <p:nvPicPr>
          <p:cNvPr id="5126" name="Picture 6" descr="2008527950353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9" y="2463404"/>
            <a:ext cx="1743075" cy="1837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2555874" y="2356247"/>
            <a:ext cx="3816325" cy="1079897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2400" b="1" dirty="0" err="1"/>
              <a:t>No,he</a:t>
            </a:r>
            <a:r>
              <a:rPr lang="en-US" altLang="zh-CN" sz="2400" b="1" dirty="0"/>
              <a:t> doesn’t.</a:t>
            </a:r>
          </a:p>
          <a:p>
            <a:pPr algn="ctr"/>
            <a:r>
              <a:rPr lang="en-US" altLang="zh-CN" sz="2400" b="1" dirty="0"/>
              <a:t>He often </a:t>
            </a:r>
            <a:r>
              <a:rPr lang="en-US" altLang="zh-CN" sz="2400" b="1" dirty="0">
                <a:solidFill>
                  <a:srgbClr val="FF0000"/>
                </a:solidFill>
              </a:rPr>
              <a:t>writes emails</a:t>
            </a:r>
          </a:p>
        </p:txBody>
      </p:sp>
      <p:pic>
        <p:nvPicPr>
          <p:cNvPr id="5128" name="Picture 8" descr="Mypsd_63252_201107231116170001B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59563" y="3543300"/>
            <a:ext cx="1511300" cy="751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867400" y="4407694"/>
            <a:ext cx="30241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/>
              <a:t>Play the computer games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small026b1812806858930cf876fa48237b0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6" y="519113"/>
            <a:ext cx="1439863" cy="107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1908176" y="141685"/>
            <a:ext cx="3960813" cy="1221581"/>
          </a:xfrm>
          <a:prstGeom prst="wedgeEllipseCallout">
            <a:avLst>
              <a:gd name="adj1" fmla="val 59861"/>
              <a:gd name="adj2" fmla="val 2631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2400" b="1" dirty="0"/>
              <a:t>Does Peter often play the violin?</a:t>
            </a:r>
            <a:r>
              <a:rPr lang="en-US" altLang="zh-CN" sz="2000" b="1" dirty="0"/>
              <a:t> </a:t>
            </a:r>
          </a:p>
        </p:txBody>
      </p:sp>
      <p:pic>
        <p:nvPicPr>
          <p:cNvPr id="6150" name="Picture 6" descr="2008527950353_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189" y="2463404"/>
            <a:ext cx="1743075" cy="1837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2484439" y="2085975"/>
            <a:ext cx="3887787" cy="1188244"/>
          </a:xfrm>
          <a:prstGeom prst="wedgeEllipseCallout">
            <a:avLst>
              <a:gd name="adj1" fmla="val -44690"/>
              <a:gd name="adj2" fmla="val 700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2400" b="1" dirty="0" err="1"/>
              <a:t>Yes,he</a:t>
            </a:r>
            <a:r>
              <a:rPr lang="en-US" altLang="zh-CN" sz="2400" b="1" dirty="0"/>
              <a:t> does.</a:t>
            </a:r>
          </a:p>
          <a:p>
            <a:pPr algn="ctr"/>
            <a:r>
              <a:rPr lang="en-US" altLang="zh-CN" sz="2400" b="1" dirty="0"/>
              <a:t>He play it </a:t>
            </a:r>
            <a:r>
              <a:rPr lang="en-US" altLang="zh-CN" sz="2400" b="1" dirty="0">
                <a:solidFill>
                  <a:srgbClr val="FF0000"/>
                </a:solidFill>
              </a:rPr>
              <a:t>very</a:t>
            </a:r>
            <a:r>
              <a:rPr lang="en-US" altLang="zh-CN" sz="2400" b="1" dirty="0"/>
              <a:t> well.</a:t>
            </a:r>
          </a:p>
        </p:txBody>
      </p:sp>
      <p:pic>
        <p:nvPicPr>
          <p:cNvPr id="6153" name="Picture 9" descr="u=4204589051,2267257161&amp;fm=21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32588" y="3219450"/>
            <a:ext cx="1905000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804025" y="4354116"/>
            <a:ext cx="17363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/>
              <a:t>Play the </a:t>
            </a:r>
            <a:r>
              <a:rPr lang="en-US" altLang="zh-CN" b="1">
                <a:solidFill>
                  <a:srgbClr val="FF0000"/>
                </a:solidFill>
              </a:rPr>
              <a:t>violin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small026b1812806858930cf876fa48237b0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6" y="519113"/>
            <a:ext cx="1439863" cy="107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547813" y="195263"/>
            <a:ext cx="4032250" cy="1350169"/>
          </a:xfrm>
          <a:prstGeom prst="wedgeEllipseCallout">
            <a:avLst>
              <a:gd name="adj1" fmla="val 63227"/>
              <a:gd name="adj2" fmla="val 8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2400" b="1"/>
              <a:t>What does GuoYang do at the weekend?</a:t>
            </a:r>
          </a:p>
        </p:txBody>
      </p:sp>
      <p:pic>
        <p:nvPicPr>
          <p:cNvPr id="7174" name="Picture 6" descr="2008527950353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9" y="2463404"/>
            <a:ext cx="1743075" cy="1837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2627314" y="2085975"/>
            <a:ext cx="4752975" cy="1403747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2400" b="1"/>
              <a:t>He often plays the piano.Sometimes he listens to music.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643439" y="4569619"/>
            <a:ext cx="17478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/>
              <a:t>Play the piano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019925" y="4569619"/>
            <a:ext cx="18774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</a:rPr>
              <a:t>Listen</a:t>
            </a:r>
            <a:r>
              <a:rPr lang="en-US" altLang="zh-CN" b="1"/>
              <a:t> to music</a:t>
            </a:r>
          </a:p>
        </p:txBody>
      </p:sp>
      <p:pic>
        <p:nvPicPr>
          <p:cNvPr id="7181" name="Picture 13" descr="u=3976692391,3398357255&amp;fm=21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9339" y="3598069"/>
            <a:ext cx="1177925" cy="102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3" name="Picture 15" descr="20111125164105-194834361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164389" y="3274219"/>
            <a:ext cx="1563687" cy="1241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-16669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/>
              <a:t>Ask and answer in pairs(</a:t>
            </a:r>
            <a:r>
              <a:rPr lang="zh-CN" altLang="en-US" sz="3600" b="1" dirty="0"/>
              <a:t>同桌问答</a:t>
            </a:r>
            <a:r>
              <a:rPr lang="en-US" altLang="zh-CN" sz="3600" b="1" dirty="0"/>
              <a:t>)</a:t>
            </a:r>
          </a:p>
          <a:p>
            <a:endParaRPr lang="en-US" altLang="zh-CN" sz="3600" dirty="0"/>
          </a:p>
        </p:txBody>
      </p:sp>
      <p:graphicFrame>
        <p:nvGraphicFramePr>
          <p:cNvPr id="8242" name="Group 50"/>
          <p:cNvGraphicFramePr>
            <a:graphicFrameLocks noGrp="1"/>
          </p:cNvGraphicFramePr>
          <p:nvPr>
            <p:ph/>
          </p:nvPr>
        </p:nvGraphicFramePr>
        <p:xfrm>
          <a:off x="1619251" y="627460"/>
          <a:ext cx="6696075" cy="1944291"/>
        </p:xfrm>
        <a:graphic>
          <a:graphicData uri="http://schemas.openxmlformats.org/drawingml/2006/table">
            <a:tbl>
              <a:tblPr/>
              <a:tblGrid>
                <a:gridCol w="1166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2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2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0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228" name="Picture 36" descr="2385947_083750066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7675" y="681038"/>
            <a:ext cx="1079500" cy="54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30" name="Picture 38" descr="u=2076084712,3314734620&amp;fm=21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681038"/>
            <a:ext cx="590550" cy="54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32" name="Picture 40" descr="u=3574336140,441273447&amp;fm=21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95963" y="681038"/>
            <a:ext cx="819150" cy="54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34" name="Picture 42" descr="u=781275886,3667625966&amp;fm=21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19926" y="735806"/>
            <a:ext cx="1096963" cy="48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36" name="Picture 44" descr="u=1107713197,3575284772&amp;fm=11&amp;gp=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63713" y="1275160"/>
            <a:ext cx="857250" cy="54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41" name="Picture 49" descr="u=1147092669,2632295835&amp;fm=23&amp;gp=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63713" y="1924051"/>
            <a:ext cx="881062" cy="59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592138" y="2630091"/>
            <a:ext cx="20441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/>
              <a:t>进行如下对话练习</a:t>
            </a: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323851" y="2970610"/>
            <a:ext cx="8254183" cy="179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2400" b="1" dirty="0"/>
              <a:t>Danny: Does Peter often </a:t>
            </a:r>
            <a:r>
              <a:rPr lang="en-US" altLang="zh-CN" sz="2400" b="1" dirty="0">
                <a:solidFill>
                  <a:srgbClr val="FF0000"/>
                </a:solidFill>
              </a:rPr>
              <a:t>wash clothes</a:t>
            </a:r>
            <a:r>
              <a:rPr lang="en-US" altLang="zh-CN" sz="2400" b="1" dirty="0"/>
              <a:t> at the weekend?</a:t>
            </a:r>
          </a:p>
          <a:p>
            <a:pPr>
              <a:lnSpc>
                <a:spcPct val="115000"/>
              </a:lnSpc>
            </a:pPr>
            <a:r>
              <a:rPr lang="en-US" altLang="zh-CN" sz="2400" b="1" dirty="0" err="1"/>
              <a:t>LiMing:No,he</a:t>
            </a:r>
            <a:r>
              <a:rPr lang="en-US" altLang="zh-CN" sz="2400" b="1" dirty="0"/>
              <a:t> doesn’t.</a:t>
            </a:r>
          </a:p>
          <a:p>
            <a:pPr>
              <a:lnSpc>
                <a:spcPct val="115000"/>
              </a:lnSpc>
            </a:pPr>
            <a:r>
              <a:rPr lang="en-US" altLang="zh-CN" sz="2400" b="1" dirty="0"/>
              <a:t>Danny: Does he often </a:t>
            </a:r>
            <a:r>
              <a:rPr lang="en-US" altLang="zh-CN" sz="2400" b="1" dirty="0">
                <a:solidFill>
                  <a:srgbClr val="FF0000"/>
                </a:solidFill>
              </a:rPr>
              <a:t>play the violin</a:t>
            </a:r>
            <a:r>
              <a:rPr lang="en-US" altLang="zh-CN" sz="2400" b="1" dirty="0"/>
              <a:t>?</a:t>
            </a:r>
          </a:p>
          <a:p>
            <a:pPr>
              <a:lnSpc>
                <a:spcPct val="115000"/>
              </a:lnSpc>
            </a:pPr>
            <a:r>
              <a:rPr lang="en-US" altLang="zh-CN" sz="2400" b="1" dirty="0" err="1"/>
              <a:t>LiMing:yes,he</a:t>
            </a:r>
            <a:r>
              <a:rPr lang="en-US" altLang="zh-CN" sz="2400" b="1" dirty="0"/>
              <a:t> does.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50913" y="201216"/>
            <a:ext cx="321235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 dirty="0"/>
              <a:t>Let’s copy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23850" y="1168003"/>
            <a:ext cx="696697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Sometimes I do housework.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06388" y="2247900"/>
            <a:ext cx="74494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Does he often play the violin?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50825" y="3381375"/>
            <a:ext cx="55451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 err="1">
                <a:solidFill>
                  <a:srgbClr val="FF0000"/>
                </a:solidFill>
              </a:rPr>
              <a:t>Yes,he</a:t>
            </a:r>
            <a:r>
              <a:rPr lang="en-US" altLang="zh-CN" sz="4000" b="1" dirty="0">
                <a:solidFill>
                  <a:srgbClr val="FF0000"/>
                </a:solidFill>
              </a:rPr>
              <a:t> does.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全屏显示(16:9)</PresentationFormat>
  <Paragraphs>31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2013-04-19T06:00:00Z</dcterms:created>
  <dcterms:modified xsi:type="dcterms:W3CDTF">2023-01-16T23:09:25Z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DA3E091F385848D09BB755083C8FF050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