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74" r:id="rId2"/>
    <p:sldId id="478" r:id="rId3"/>
    <p:sldId id="431" r:id="rId4"/>
    <p:sldId id="432" r:id="rId5"/>
    <p:sldId id="598" r:id="rId6"/>
    <p:sldId id="575" r:id="rId7"/>
    <p:sldId id="608" r:id="rId8"/>
    <p:sldId id="564" r:id="rId9"/>
    <p:sldId id="609" r:id="rId10"/>
    <p:sldId id="610" r:id="rId11"/>
    <p:sldId id="506" r:id="rId12"/>
    <p:sldId id="558" r:id="rId13"/>
    <p:sldId id="446" r:id="rId14"/>
    <p:sldId id="501" r:id="rId15"/>
    <p:sldId id="619" r:id="rId16"/>
    <p:sldId id="502" r:id="rId17"/>
    <p:sldId id="623" r:id="rId18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7465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74930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12395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49860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87261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24726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62191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99656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38">
          <p15:clr>
            <a:srgbClr val="A4A3A4"/>
          </p15:clr>
        </p15:guide>
        <p15:guide id="2" pos="30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556">
          <p15:clr>
            <a:srgbClr val="A4A3A4"/>
          </p15:clr>
        </p15:guide>
        <p15:guide id="2" pos="229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FF0066"/>
    <a:srgbClr val="FF3399"/>
    <a:srgbClr val="C8D927"/>
    <a:srgbClr val="E4DF21"/>
    <a:srgbClr val="DEEC22"/>
    <a:srgbClr val="E6E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480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438"/>
        <p:guide pos="30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246" y="-102"/>
      </p:cViewPr>
      <p:guideLst>
        <p:guide orient="horz" pos="2556"/>
        <p:guide pos="229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FB8332B-5D33-44C8-9F42-1D2A7F5BB25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1E98986-7D43-4924-8754-A6CDB2C3FBA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746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493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239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98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7261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4726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2191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9656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E98986-7D43-4924-8754-A6CDB2C3FBA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8CA37-4DC7-4D5F-94CA-5BB6ADFB89C2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1" y="841774"/>
            <a:ext cx="6858001" cy="1790700"/>
          </a:xfrm>
        </p:spPr>
        <p:txBody>
          <a:bodyPr anchor="b"/>
          <a:lstStyle>
            <a:lvl1pPr algn="ctr">
              <a:defRPr sz="37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1" y="2701530"/>
            <a:ext cx="6858001" cy="1241821"/>
          </a:xfrm>
        </p:spPr>
        <p:txBody>
          <a:bodyPr/>
          <a:lstStyle>
            <a:lvl1pPr marL="0" indent="0" algn="ctr">
              <a:buNone/>
              <a:defRPr sz="1500"/>
            </a:lvl1pPr>
            <a:lvl2pPr marL="280670" indent="0" algn="ctr">
              <a:buNone/>
              <a:defRPr sz="1200"/>
            </a:lvl2pPr>
            <a:lvl3pPr marL="561975" indent="0" algn="ctr">
              <a:buNone/>
              <a:defRPr sz="1100"/>
            </a:lvl3pPr>
            <a:lvl4pPr marL="842645" indent="0" algn="ctr">
              <a:buNone/>
              <a:defRPr sz="1000"/>
            </a:lvl4pPr>
            <a:lvl5pPr marL="1123950" indent="0" algn="ctr">
              <a:buNone/>
              <a:defRPr sz="1000"/>
            </a:lvl5pPr>
            <a:lvl6pPr marL="1404620" indent="0" algn="ctr">
              <a:buNone/>
              <a:defRPr sz="1000"/>
            </a:lvl6pPr>
            <a:lvl7pPr marL="1685290" indent="0" algn="ctr">
              <a:buNone/>
              <a:defRPr sz="1000"/>
            </a:lvl7pPr>
            <a:lvl8pPr marL="1966595" indent="0" algn="ctr">
              <a:buNone/>
              <a:defRPr sz="1000"/>
            </a:lvl8pPr>
            <a:lvl9pPr marL="2247265" indent="0" algn="ctr">
              <a:buNone/>
              <a:defRPr sz="10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6"/>
            <a:ext cx="1971675" cy="435887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6"/>
            <a:ext cx="5800726" cy="435887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2" y="273846"/>
            <a:ext cx="7886700" cy="435887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9" y="1282304"/>
            <a:ext cx="7886700" cy="2139553"/>
          </a:xfrm>
        </p:spPr>
        <p:txBody>
          <a:bodyPr anchor="b"/>
          <a:lstStyle>
            <a:lvl1pPr>
              <a:defRPr sz="37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9" y="3442098"/>
            <a:ext cx="7886700" cy="1125140"/>
          </a:xfrm>
        </p:spPr>
        <p:txBody>
          <a:bodyPr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2806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619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84264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1239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40462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68529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196659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24726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1" y="1369218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3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30"/>
            <a:ext cx="3655181" cy="617934"/>
          </a:xfrm>
        </p:spPr>
        <p:txBody>
          <a:bodyPr anchor="ctr" anchorCtr="0"/>
          <a:lstStyle>
            <a:lvl1pPr marL="0" indent="0">
              <a:buNone/>
              <a:defRPr sz="1700"/>
            </a:lvl1pPr>
            <a:lvl2pPr marL="280670" indent="0">
              <a:buNone/>
              <a:defRPr sz="1500"/>
            </a:lvl2pPr>
            <a:lvl3pPr marL="561975" indent="0">
              <a:buNone/>
              <a:defRPr sz="1200"/>
            </a:lvl3pPr>
            <a:lvl4pPr marL="842645" indent="0">
              <a:buNone/>
              <a:defRPr sz="1100"/>
            </a:lvl4pPr>
            <a:lvl5pPr marL="1123950" indent="0">
              <a:buNone/>
              <a:defRPr sz="1100"/>
            </a:lvl5pPr>
            <a:lvl6pPr marL="1404620" indent="0">
              <a:buNone/>
              <a:defRPr sz="1100"/>
            </a:lvl6pPr>
            <a:lvl7pPr marL="1685290" indent="0">
              <a:buNone/>
              <a:defRPr sz="1100"/>
            </a:lvl7pPr>
            <a:lvl8pPr marL="1966595" indent="0">
              <a:buNone/>
              <a:defRPr sz="1100"/>
            </a:lvl8pPr>
            <a:lvl9pPr marL="2247265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6"/>
            <a:ext cx="3655181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6" y="1333830"/>
            <a:ext cx="3673182" cy="617934"/>
          </a:xfrm>
        </p:spPr>
        <p:txBody>
          <a:bodyPr anchor="ctr" anchorCtr="0"/>
          <a:lstStyle>
            <a:lvl1pPr marL="0" indent="0">
              <a:buNone/>
              <a:defRPr sz="1700"/>
            </a:lvl1pPr>
            <a:lvl2pPr marL="280670" indent="0">
              <a:buNone/>
              <a:defRPr sz="1500"/>
            </a:lvl2pPr>
            <a:lvl3pPr marL="561975" indent="0">
              <a:buNone/>
              <a:defRPr sz="1200"/>
            </a:lvl3pPr>
            <a:lvl4pPr marL="842645" indent="0">
              <a:buNone/>
              <a:defRPr sz="1100"/>
            </a:lvl4pPr>
            <a:lvl5pPr marL="1123950" indent="0">
              <a:buNone/>
              <a:defRPr sz="1100"/>
            </a:lvl5pPr>
            <a:lvl6pPr marL="1404620" indent="0">
              <a:buNone/>
              <a:defRPr sz="1100"/>
            </a:lvl6pPr>
            <a:lvl7pPr marL="1685290" indent="0">
              <a:buNone/>
              <a:defRPr sz="1100"/>
            </a:lvl7pPr>
            <a:lvl8pPr marL="1966595" indent="0">
              <a:buNone/>
              <a:defRPr sz="1100"/>
            </a:lvl8pPr>
            <a:lvl9pPr marL="2247265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6" y="1999036"/>
            <a:ext cx="3673182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2" y="342900"/>
            <a:ext cx="4629150" cy="4052888"/>
          </a:xfrm>
        </p:spPr>
        <p:txBody>
          <a:bodyPr/>
          <a:lstStyle>
            <a:lvl1pPr marL="0" indent="0">
              <a:buNone/>
              <a:defRPr sz="2000"/>
            </a:lvl1pPr>
            <a:lvl2pPr marL="280670" indent="0">
              <a:buNone/>
              <a:defRPr sz="1700"/>
            </a:lvl2pPr>
            <a:lvl3pPr marL="561975" indent="0">
              <a:buNone/>
              <a:defRPr sz="1500"/>
            </a:lvl3pPr>
            <a:lvl4pPr marL="842645" indent="0">
              <a:buNone/>
              <a:defRPr sz="1200"/>
            </a:lvl4pPr>
            <a:lvl5pPr marL="1123950" indent="0">
              <a:buNone/>
              <a:defRPr sz="1200"/>
            </a:lvl5pPr>
            <a:lvl6pPr marL="1404620" indent="0">
              <a:buNone/>
              <a:defRPr sz="1200"/>
            </a:lvl6pPr>
            <a:lvl7pPr marL="1685290" indent="0">
              <a:buNone/>
              <a:defRPr sz="1200"/>
            </a:lvl7pPr>
            <a:lvl8pPr marL="1966595" indent="0">
              <a:buNone/>
              <a:defRPr sz="1200"/>
            </a:lvl8pPr>
            <a:lvl9pPr marL="2247265" indent="0">
              <a:buNone/>
              <a:defRPr sz="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200"/>
            </a:lvl1pPr>
            <a:lvl2pPr marL="280670" indent="0">
              <a:buNone/>
              <a:defRPr sz="1100"/>
            </a:lvl2pPr>
            <a:lvl3pPr marL="561975" indent="0">
              <a:buNone/>
              <a:defRPr sz="1000"/>
            </a:lvl3pPr>
            <a:lvl4pPr marL="842645" indent="0">
              <a:buNone/>
              <a:defRPr sz="900"/>
            </a:lvl4pPr>
            <a:lvl5pPr marL="1123950" indent="0">
              <a:buNone/>
              <a:defRPr sz="900"/>
            </a:lvl5pPr>
            <a:lvl6pPr marL="1404620" indent="0">
              <a:buNone/>
              <a:defRPr sz="900"/>
            </a:lvl6pPr>
            <a:lvl7pPr marL="1685290" indent="0">
              <a:buNone/>
              <a:defRPr sz="900"/>
            </a:lvl7pPr>
            <a:lvl8pPr marL="1966595" indent="0">
              <a:buNone/>
              <a:defRPr sz="900"/>
            </a:lvl8pPr>
            <a:lvl9pPr marL="2247265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2" y="273844"/>
            <a:ext cx="7886700" cy="994172"/>
          </a:xfrm>
          <a:prstGeom prst="rect">
            <a:avLst/>
          </a:prstGeom>
        </p:spPr>
        <p:txBody>
          <a:bodyPr vert="horz" lIns="74914" tIns="37457" rIns="74914" bIns="37457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2" y="1369218"/>
            <a:ext cx="7886700" cy="3263504"/>
          </a:xfrm>
          <a:prstGeom prst="rect">
            <a:avLst/>
          </a:prstGeom>
        </p:spPr>
        <p:txBody>
          <a:bodyPr vert="horz" lIns="74914" tIns="37457" rIns="74914" bIns="37457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2" y="4767263"/>
            <a:ext cx="3086100" cy="273844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6134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0335" indent="-140335" algn="l" defTabSz="561340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164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0231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8361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6365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54495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82562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10693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8760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067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6197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4264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2395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462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8529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6659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4726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2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3.bin"/><Relationship Id="rId3" Type="http://schemas.openxmlformats.org/officeDocument/2006/relationships/image" Target="../media/image32.png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3.png"/><Relationship Id="rId11" Type="http://schemas.openxmlformats.org/officeDocument/2006/relationships/oleObject" Target="../embeddings/oleObject22.bin"/><Relationship Id="rId5" Type="http://schemas.openxmlformats.org/officeDocument/2006/relationships/image" Target="../media/image27.wmf"/><Relationship Id="rId10" Type="http://schemas.openxmlformats.org/officeDocument/2006/relationships/image" Target="../media/image29.wmf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31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31.bin"/><Relationship Id="rId3" Type="http://schemas.openxmlformats.org/officeDocument/2006/relationships/image" Target="../media/image43.png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4.png"/><Relationship Id="rId11" Type="http://schemas.openxmlformats.org/officeDocument/2006/relationships/oleObject" Target="../embeddings/oleObject30.bin"/><Relationship Id="rId5" Type="http://schemas.openxmlformats.org/officeDocument/2006/relationships/image" Target="../media/image38.wmf"/><Relationship Id="rId10" Type="http://schemas.openxmlformats.org/officeDocument/2006/relationships/image" Target="../media/image40.wmf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42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14.png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4" name="WordArt 38"/>
          <p:cNvSpPr>
            <a:spLocks noChangeArrowheads="1" noChangeShapeType="1" noTextEdit="1"/>
          </p:cNvSpPr>
          <p:nvPr/>
        </p:nvSpPr>
        <p:spPr bwMode="auto">
          <a:xfrm>
            <a:off x="0" y="1923678"/>
            <a:ext cx="9144000" cy="916971"/>
          </a:xfrm>
          <a:prstGeom prst="rect">
            <a:avLst/>
          </a:prstGeom>
        </p:spPr>
        <p:txBody>
          <a:bodyPr wrap="none" lIns="74914" tIns="37457" rIns="74914" bIns="37457" fromWordArt="1"/>
          <a:lstStyle/>
          <a:p>
            <a:pPr algn="ctr">
              <a:defRPr/>
            </a:pPr>
            <a:r>
              <a:rPr lang="zh-CN" altLang="en-US" sz="5400" kern="1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分</a:t>
            </a:r>
            <a:r>
              <a:rPr lang="zh-CN" altLang="en-US" sz="5400" kern="1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数的大小</a:t>
            </a:r>
          </a:p>
        </p:txBody>
      </p:sp>
      <p:sp>
        <p:nvSpPr>
          <p:cNvPr id="2" name="TextBox 16"/>
          <p:cNvSpPr txBox="1">
            <a:spLocks noChangeArrowheads="1"/>
          </p:cNvSpPr>
          <p:nvPr/>
        </p:nvSpPr>
        <p:spPr bwMode="auto">
          <a:xfrm>
            <a:off x="0" y="771550"/>
            <a:ext cx="9144000" cy="568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74914" tIns="37457" rIns="74914" bIns="37457">
            <a:spAutoFit/>
          </a:bodyPr>
          <a:lstStyle/>
          <a:p>
            <a:pPr algn="ctr"/>
            <a:r>
              <a:rPr lang="zh-CN" altLang="en-US" sz="32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五</a:t>
            </a:r>
            <a:r>
              <a:rPr lang="en-US" altLang="zh-CN" sz="3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 </a:t>
            </a:r>
            <a:r>
              <a:rPr lang="zh-CN" altLang="en-US" sz="32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分</a:t>
            </a:r>
            <a:r>
              <a:rPr lang="zh-CN" altLang="en-US" sz="3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数的意义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011910"/>
            <a:ext cx="9144000" cy="76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53"/>
          <p:cNvGrpSpPr/>
          <p:nvPr/>
        </p:nvGrpSpPr>
        <p:grpSpPr>
          <a:xfrm>
            <a:off x="2223220" y="1321102"/>
            <a:ext cx="556381" cy="691942"/>
            <a:chOff x="2195736" y="959001"/>
            <a:chExt cx="767145" cy="954464"/>
          </a:xfrm>
        </p:grpSpPr>
        <p:cxnSp>
          <p:nvCxnSpPr>
            <p:cNvPr id="55" name="直接连接符 54"/>
            <p:cNvCxnSpPr/>
            <p:nvPr/>
          </p:nvCxnSpPr>
          <p:spPr>
            <a:xfrm>
              <a:off x="2340271" y="1413153"/>
              <a:ext cx="46695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48" name="TextBox 55"/>
            <p:cNvSpPr txBox="1"/>
            <p:nvPr/>
          </p:nvSpPr>
          <p:spPr>
            <a:xfrm>
              <a:off x="2195736" y="959001"/>
              <a:ext cx="754129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1</a:t>
              </a:r>
            </a:p>
          </p:txBody>
        </p:sp>
        <p:sp>
          <p:nvSpPr>
            <p:cNvPr id="15449" name="TextBox 56"/>
            <p:cNvSpPr txBox="1"/>
            <p:nvPr/>
          </p:nvSpPr>
          <p:spPr>
            <a:xfrm>
              <a:off x="2208752" y="1361553"/>
              <a:ext cx="754129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6</a:t>
              </a: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2738132" y="1458093"/>
            <a:ext cx="366313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r>
              <a:rPr lang="zh-CN" altLang="en-US" b="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</a:rPr>
              <a:t>＝</a:t>
            </a:r>
          </a:p>
        </p:txBody>
      </p:sp>
      <p:grpSp>
        <p:nvGrpSpPr>
          <p:cNvPr id="4" name="组合 58"/>
          <p:cNvGrpSpPr/>
          <p:nvPr/>
        </p:nvGrpSpPr>
        <p:grpSpPr>
          <a:xfrm>
            <a:off x="3084862" y="1315346"/>
            <a:ext cx="571356" cy="692442"/>
            <a:chOff x="2175346" y="959001"/>
            <a:chExt cx="787535" cy="953518"/>
          </a:xfrm>
        </p:grpSpPr>
        <p:cxnSp>
          <p:nvCxnSpPr>
            <p:cNvPr id="60" name="直接连接符 59"/>
            <p:cNvCxnSpPr/>
            <p:nvPr/>
          </p:nvCxnSpPr>
          <p:spPr>
            <a:xfrm>
              <a:off x="2340474" y="1412376"/>
              <a:ext cx="46680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45" name="TextBox 60"/>
            <p:cNvSpPr txBox="1"/>
            <p:nvPr/>
          </p:nvSpPr>
          <p:spPr>
            <a:xfrm>
              <a:off x="2175346" y="959001"/>
              <a:ext cx="754129" cy="55096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10</a:t>
              </a:r>
            </a:p>
          </p:txBody>
        </p:sp>
        <p:sp>
          <p:nvSpPr>
            <p:cNvPr id="15446" name="TextBox 61"/>
            <p:cNvSpPr txBox="1"/>
            <p:nvPr/>
          </p:nvSpPr>
          <p:spPr>
            <a:xfrm>
              <a:off x="2208752" y="1361553"/>
              <a:ext cx="754129" cy="55096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60</a:t>
              </a:r>
            </a:p>
          </p:txBody>
        </p:sp>
      </p:grpSp>
      <p:grpSp>
        <p:nvGrpSpPr>
          <p:cNvPr id="5" name="组合 62"/>
          <p:cNvGrpSpPr/>
          <p:nvPr/>
        </p:nvGrpSpPr>
        <p:grpSpPr>
          <a:xfrm>
            <a:off x="2223220" y="1949650"/>
            <a:ext cx="556381" cy="691942"/>
            <a:chOff x="2195736" y="959001"/>
            <a:chExt cx="767145" cy="954464"/>
          </a:xfrm>
        </p:grpSpPr>
        <p:cxnSp>
          <p:nvCxnSpPr>
            <p:cNvPr id="64" name="直接连接符 63"/>
            <p:cNvCxnSpPr/>
            <p:nvPr/>
          </p:nvCxnSpPr>
          <p:spPr>
            <a:xfrm>
              <a:off x="2340271" y="1413153"/>
              <a:ext cx="46695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42" name="TextBox 64"/>
            <p:cNvSpPr txBox="1"/>
            <p:nvPr/>
          </p:nvSpPr>
          <p:spPr>
            <a:xfrm>
              <a:off x="2195736" y="959001"/>
              <a:ext cx="754129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3</a:t>
              </a:r>
            </a:p>
          </p:txBody>
        </p:sp>
        <p:sp>
          <p:nvSpPr>
            <p:cNvPr id="15443" name="TextBox 65"/>
            <p:cNvSpPr txBox="1"/>
            <p:nvPr/>
          </p:nvSpPr>
          <p:spPr>
            <a:xfrm>
              <a:off x="2208752" y="1361553"/>
              <a:ext cx="754129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10</a:t>
              </a: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2738132" y="2086641"/>
            <a:ext cx="366313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r>
              <a:rPr lang="zh-CN" altLang="en-US" b="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</a:rPr>
              <a:t>＝</a:t>
            </a:r>
          </a:p>
        </p:txBody>
      </p:sp>
      <p:grpSp>
        <p:nvGrpSpPr>
          <p:cNvPr id="6" name="组合 67"/>
          <p:cNvGrpSpPr/>
          <p:nvPr/>
        </p:nvGrpSpPr>
        <p:grpSpPr>
          <a:xfrm>
            <a:off x="3077950" y="1943894"/>
            <a:ext cx="578268" cy="691941"/>
            <a:chOff x="2166240" y="959001"/>
            <a:chExt cx="796641" cy="954464"/>
          </a:xfrm>
        </p:grpSpPr>
        <p:cxnSp>
          <p:nvCxnSpPr>
            <p:cNvPr id="69" name="直接连接符 68"/>
            <p:cNvCxnSpPr/>
            <p:nvPr/>
          </p:nvCxnSpPr>
          <p:spPr>
            <a:xfrm>
              <a:off x="2339216" y="1413154"/>
              <a:ext cx="46814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39" name="TextBox 69"/>
            <p:cNvSpPr txBox="1"/>
            <p:nvPr/>
          </p:nvSpPr>
          <p:spPr>
            <a:xfrm>
              <a:off x="2166240" y="959001"/>
              <a:ext cx="754129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18</a:t>
              </a:r>
            </a:p>
          </p:txBody>
        </p:sp>
        <p:sp>
          <p:nvSpPr>
            <p:cNvPr id="15440" name="TextBox 70"/>
            <p:cNvSpPr txBox="1"/>
            <p:nvPr/>
          </p:nvSpPr>
          <p:spPr>
            <a:xfrm>
              <a:off x="2208752" y="1361553"/>
              <a:ext cx="754129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60</a:t>
              </a:r>
            </a:p>
          </p:txBody>
        </p:sp>
      </p:grpSp>
      <p:grpSp>
        <p:nvGrpSpPr>
          <p:cNvPr id="7" name="组合 71"/>
          <p:cNvGrpSpPr/>
          <p:nvPr/>
        </p:nvGrpSpPr>
        <p:grpSpPr>
          <a:xfrm>
            <a:off x="2211701" y="2620791"/>
            <a:ext cx="556381" cy="692442"/>
            <a:chOff x="2195736" y="959001"/>
            <a:chExt cx="767145" cy="953518"/>
          </a:xfrm>
        </p:grpSpPr>
        <p:cxnSp>
          <p:nvCxnSpPr>
            <p:cNvPr id="73" name="直接连接符 72"/>
            <p:cNvCxnSpPr/>
            <p:nvPr/>
          </p:nvCxnSpPr>
          <p:spPr>
            <a:xfrm>
              <a:off x="2340271" y="1412376"/>
              <a:ext cx="46695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36" name="TextBox 73"/>
            <p:cNvSpPr txBox="1"/>
            <p:nvPr/>
          </p:nvSpPr>
          <p:spPr>
            <a:xfrm>
              <a:off x="2195736" y="959001"/>
              <a:ext cx="754129" cy="55096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10</a:t>
              </a:r>
            </a:p>
          </p:txBody>
        </p:sp>
        <p:sp>
          <p:nvSpPr>
            <p:cNvPr id="15437" name="TextBox 74"/>
            <p:cNvSpPr txBox="1"/>
            <p:nvPr/>
          </p:nvSpPr>
          <p:spPr>
            <a:xfrm>
              <a:off x="2208752" y="1361553"/>
              <a:ext cx="754129" cy="55096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60</a:t>
              </a: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2735828" y="2754329"/>
            <a:ext cx="366313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r>
              <a:rPr lang="zh-CN" altLang="en-US" b="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</a:rPr>
              <a:t>＜</a:t>
            </a:r>
          </a:p>
        </p:txBody>
      </p:sp>
      <p:grpSp>
        <p:nvGrpSpPr>
          <p:cNvPr id="8" name="组合 76"/>
          <p:cNvGrpSpPr/>
          <p:nvPr/>
        </p:nvGrpSpPr>
        <p:grpSpPr>
          <a:xfrm>
            <a:off x="3092926" y="2610430"/>
            <a:ext cx="566748" cy="691942"/>
            <a:chOff x="2180988" y="959001"/>
            <a:chExt cx="781893" cy="954464"/>
          </a:xfrm>
        </p:grpSpPr>
        <p:cxnSp>
          <p:nvCxnSpPr>
            <p:cNvPr id="78" name="直接连接符 77"/>
            <p:cNvCxnSpPr/>
            <p:nvPr/>
          </p:nvCxnSpPr>
          <p:spPr>
            <a:xfrm>
              <a:off x="2339909" y="1413153"/>
              <a:ext cx="4672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33" name="TextBox 78"/>
            <p:cNvSpPr txBox="1"/>
            <p:nvPr/>
          </p:nvSpPr>
          <p:spPr>
            <a:xfrm>
              <a:off x="2180988" y="959001"/>
              <a:ext cx="754130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18</a:t>
              </a:r>
            </a:p>
          </p:txBody>
        </p:sp>
        <p:sp>
          <p:nvSpPr>
            <p:cNvPr id="15434" name="TextBox 79"/>
            <p:cNvSpPr txBox="1"/>
            <p:nvPr/>
          </p:nvSpPr>
          <p:spPr>
            <a:xfrm>
              <a:off x="2208751" y="1361553"/>
              <a:ext cx="754130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60</a:t>
              </a: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1723284" y="3442738"/>
            <a:ext cx="693460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所以</a:t>
            </a:r>
          </a:p>
        </p:txBody>
      </p:sp>
      <p:grpSp>
        <p:nvGrpSpPr>
          <p:cNvPr id="9" name="组合 81"/>
          <p:cNvGrpSpPr/>
          <p:nvPr/>
        </p:nvGrpSpPr>
        <p:grpSpPr>
          <a:xfrm>
            <a:off x="2246259" y="3308049"/>
            <a:ext cx="556381" cy="691942"/>
            <a:chOff x="2195736" y="959001"/>
            <a:chExt cx="767145" cy="954464"/>
          </a:xfrm>
        </p:grpSpPr>
        <p:cxnSp>
          <p:nvCxnSpPr>
            <p:cNvPr id="83" name="直接连接符 82"/>
            <p:cNvCxnSpPr/>
            <p:nvPr/>
          </p:nvCxnSpPr>
          <p:spPr>
            <a:xfrm>
              <a:off x="2340271" y="1413153"/>
              <a:ext cx="46695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30" name="TextBox 83"/>
            <p:cNvSpPr txBox="1"/>
            <p:nvPr/>
          </p:nvSpPr>
          <p:spPr>
            <a:xfrm>
              <a:off x="2195736" y="959001"/>
              <a:ext cx="754129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1</a:t>
              </a:r>
            </a:p>
          </p:txBody>
        </p:sp>
        <p:sp>
          <p:nvSpPr>
            <p:cNvPr id="15431" name="TextBox 84"/>
            <p:cNvSpPr txBox="1"/>
            <p:nvPr/>
          </p:nvSpPr>
          <p:spPr>
            <a:xfrm>
              <a:off x="2208752" y="1361553"/>
              <a:ext cx="754129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6</a:t>
              </a:r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2768082" y="3442738"/>
            <a:ext cx="366313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r>
              <a:rPr lang="zh-CN" altLang="en-US" b="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</a:rPr>
              <a:t>＜</a:t>
            </a:r>
          </a:p>
        </p:txBody>
      </p:sp>
      <p:grpSp>
        <p:nvGrpSpPr>
          <p:cNvPr id="10" name="组合 86"/>
          <p:cNvGrpSpPr/>
          <p:nvPr/>
        </p:nvGrpSpPr>
        <p:grpSpPr>
          <a:xfrm>
            <a:off x="3100989" y="3299991"/>
            <a:ext cx="558685" cy="691941"/>
            <a:chOff x="2208752" y="959001"/>
            <a:chExt cx="770609" cy="954464"/>
          </a:xfrm>
        </p:grpSpPr>
        <p:cxnSp>
          <p:nvCxnSpPr>
            <p:cNvPr id="88" name="直接连接符 87"/>
            <p:cNvCxnSpPr/>
            <p:nvPr/>
          </p:nvCxnSpPr>
          <p:spPr>
            <a:xfrm>
              <a:off x="2339040" y="1413154"/>
              <a:ext cx="46872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27" name="TextBox 88"/>
            <p:cNvSpPr txBox="1"/>
            <p:nvPr/>
          </p:nvSpPr>
          <p:spPr>
            <a:xfrm>
              <a:off x="2225232" y="959001"/>
              <a:ext cx="754129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3</a:t>
              </a:r>
            </a:p>
          </p:txBody>
        </p:sp>
        <p:sp>
          <p:nvSpPr>
            <p:cNvPr id="15428" name="TextBox 89"/>
            <p:cNvSpPr txBox="1"/>
            <p:nvPr/>
          </p:nvSpPr>
          <p:spPr>
            <a:xfrm>
              <a:off x="2208752" y="1361553"/>
              <a:ext cx="754129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10</a:t>
              </a:r>
            </a:p>
          </p:txBody>
        </p:sp>
      </p:grpSp>
      <p:grpSp>
        <p:nvGrpSpPr>
          <p:cNvPr id="13" name="组合 53"/>
          <p:cNvGrpSpPr/>
          <p:nvPr/>
        </p:nvGrpSpPr>
        <p:grpSpPr>
          <a:xfrm>
            <a:off x="5275828" y="1291171"/>
            <a:ext cx="556381" cy="692442"/>
            <a:chOff x="2195736" y="959001"/>
            <a:chExt cx="767145" cy="953518"/>
          </a:xfrm>
        </p:grpSpPr>
        <p:cxnSp>
          <p:nvCxnSpPr>
            <p:cNvPr id="109" name="直接连接符 108"/>
            <p:cNvCxnSpPr/>
            <p:nvPr/>
          </p:nvCxnSpPr>
          <p:spPr>
            <a:xfrm>
              <a:off x="2340271" y="1412376"/>
              <a:ext cx="46695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18" name="TextBox 109"/>
            <p:cNvSpPr txBox="1"/>
            <p:nvPr/>
          </p:nvSpPr>
          <p:spPr>
            <a:xfrm>
              <a:off x="2195736" y="959001"/>
              <a:ext cx="754129" cy="55096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1</a:t>
              </a:r>
            </a:p>
          </p:txBody>
        </p:sp>
        <p:sp>
          <p:nvSpPr>
            <p:cNvPr id="15419" name="TextBox 110"/>
            <p:cNvSpPr txBox="1"/>
            <p:nvPr/>
          </p:nvSpPr>
          <p:spPr>
            <a:xfrm>
              <a:off x="2208752" y="1361553"/>
              <a:ext cx="754129" cy="55096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6</a:t>
              </a:r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5790740" y="1428162"/>
            <a:ext cx="366313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r>
              <a:rPr lang="zh-CN" altLang="en-US" b="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</a:rPr>
              <a:t>＝</a:t>
            </a:r>
          </a:p>
        </p:txBody>
      </p:sp>
      <p:grpSp>
        <p:nvGrpSpPr>
          <p:cNvPr id="14" name="组合 58"/>
          <p:cNvGrpSpPr/>
          <p:nvPr/>
        </p:nvGrpSpPr>
        <p:grpSpPr>
          <a:xfrm>
            <a:off x="6137469" y="1285415"/>
            <a:ext cx="571356" cy="692442"/>
            <a:chOff x="2175346" y="959001"/>
            <a:chExt cx="787535" cy="953518"/>
          </a:xfrm>
        </p:grpSpPr>
        <p:cxnSp>
          <p:nvCxnSpPr>
            <p:cNvPr id="114" name="直接连接符 113"/>
            <p:cNvCxnSpPr/>
            <p:nvPr/>
          </p:nvCxnSpPr>
          <p:spPr>
            <a:xfrm>
              <a:off x="2340474" y="1412376"/>
              <a:ext cx="46680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15" name="TextBox 114"/>
            <p:cNvSpPr txBox="1"/>
            <p:nvPr/>
          </p:nvSpPr>
          <p:spPr>
            <a:xfrm>
              <a:off x="2175346" y="959001"/>
              <a:ext cx="754129" cy="55096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5</a:t>
              </a:r>
            </a:p>
          </p:txBody>
        </p:sp>
        <p:sp>
          <p:nvSpPr>
            <p:cNvPr id="15416" name="TextBox 115"/>
            <p:cNvSpPr txBox="1"/>
            <p:nvPr/>
          </p:nvSpPr>
          <p:spPr>
            <a:xfrm>
              <a:off x="2208752" y="1361553"/>
              <a:ext cx="754129" cy="55096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30</a:t>
              </a:r>
            </a:p>
          </p:txBody>
        </p:sp>
      </p:grpSp>
      <p:grpSp>
        <p:nvGrpSpPr>
          <p:cNvPr id="15" name="组合 62"/>
          <p:cNvGrpSpPr/>
          <p:nvPr/>
        </p:nvGrpSpPr>
        <p:grpSpPr>
          <a:xfrm>
            <a:off x="5275828" y="1919719"/>
            <a:ext cx="556381" cy="691942"/>
            <a:chOff x="2195736" y="959001"/>
            <a:chExt cx="767145" cy="954464"/>
          </a:xfrm>
        </p:grpSpPr>
        <p:cxnSp>
          <p:nvCxnSpPr>
            <p:cNvPr id="118" name="直接连接符 117"/>
            <p:cNvCxnSpPr/>
            <p:nvPr/>
          </p:nvCxnSpPr>
          <p:spPr>
            <a:xfrm>
              <a:off x="2340271" y="1413153"/>
              <a:ext cx="46695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12" name="TextBox 118"/>
            <p:cNvSpPr txBox="1"/>
            <p:nvPr/>
          </p:nvSpPr>
          <p:spPr>
            <a:xfrm>
              <a:off x="2195736" y="959001"/>
              <a:ext cx="754129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3</a:t>
              </a:r>
            </a:p>
          </p:txBody>
        </p:sp>
        <p:sp>
          <p:nvSpPr>
            <p:cNvPr id="15413" name="TextBox 119"/>
            <p:cNvSpPr txBox="1"/>
            <p:nvPr/>
          </p:nvSpPr>
          <p:spPr>
            <a:xfrm>
              <a:off x="2208752" y="1361553"/>
              <a:ext cx="754129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10</a:t>
              </a:r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5790740" y="2056710"/>
            <a:ext cx="366313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r>
              <a:rPr lang="zh-CN" altLang="en-US" b="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</a:rPr>
              <a:t>＝</a:t>
            </a:r>
          </a:p>
        </p:txBody>
      </p:sp>
      <p:grpSp>
        <p:nvGrpSpPr>
          <p:cNvPr id="16" name="组合 67"/>
          <p:cNvGrpSpPr/>
          <p:nvPr/>
        </p:nvGrpSpPr>
        <p:grpSpPr>
          <a:xfrm>
            <a:off x="6161660" y="1913963"/>
            <a:ext cx="548317" cy="692442"/>
            <a:chOff x="2208752" y="959001"/>
            <a:chExt cx="755861" cy="953518"/>
          </a:xfrm>
        </p:grpSpPr>
        <p:cxnSp>
          <p:nvCxnSpPr>
            <p:cNvPr id="123" name="直接连接符 122"/>
            <p:cNvCxnSpPr/>
            <p:nvPr/>
          </p:nvCxnSpPr>
          <p:spPr>
            <a:xfrm>
              <a:off x="2340551" y="1412376"/>
              <a:ext cx="46685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09" name="TextBox 123"/>
            <p:cNvSpPr txBox="1"/>
            <p:nvPr/>
          </p:nvSpPr>
          <p:spPr>
            <a:xfrm>
              <a:off x="2210483" y="959001"/>
              <a:ext cx="754130" cy="55096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9</a:t>
              </a:r>
            </a:p>
          </p:txBody>
        </p:sp>
        <p:sp>
          <p:nvSpPr>
            <p:cNvPr id="15410" name="TextBox 124"/>
            <p:cNvSpPr txBox="1"/>
            <p:nvPr/>
          </p:nvSpPr>
          <p:spPr>
            <a:xfrm>
              <a:off x="2208752" y="1361553"/>
              <a:ext cx="754130" cy="55096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30</a:t>
              </a:r>
            </a:p>
          </p:txBody>
        </p:sp>
      </p:grpSp>
      <p:grpSp>
        <p:nvGrpSpPr>
          <p:cNvPr id="17" name="组合 71"/>
          <p:cNvGrpSpPr/>
          <p:nvPr/>
        </p:nvGrpSpPr>
        <p:grpSpPr>
          <a:xfrm>
            <a:off x="5264309" y="2590860"/>
            <a:ext cx="556381" cy="692442"/>
            <a:chOff x="2195736" y="959001"/>
            <a:chExt cx="767145" cy="953518"/>
          </a:xfrm>
        </p:grpSpPr>
        <p:cxnSp>
          <p:nvCxnSpPr>
            <p:cNvPr id="127" name="直接连接符 126"/>
            <p:cNvCxnSpPr/>
            <p:nvPr/>
          </p:nvCxnSpPr>
          <p:spPr>
            <a:xfrm>
              <a:off x="2340271" y="1412376"/>
              <a:ext cx="46695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06" name="TextBox 127"/>
            <p:cNvSpPr txBox="1"/>
            <p:nvPr/>
          </p:nvSpPr>
          <p:spPr>
            <a:xfrm>
              <a:off x="2195736" y="959001"/>
              <a:ext cx="754129" cy="55096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5</a:t>
              </a:r>
            </a:p>
          </p:txBody>
        </p:sp>
        <p:sp>
          <p:nvSpPr>
            <p:cNvPr id="15407" name="TextBox 128"/>
            <p:cNvSpPr txBox="1"/>
            <p:nvPr/>
          </p:nvSpPr>
          <p:spPr>
            <a:xfrm>
              <a:off x="2208752" y="1361553"/>
              <a:ext cx="754129" cy="55096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30</a:t>
              </a:r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5788436" y="2724398"/>
            <a:ext cx="366313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r>
              <a:rPr lang="zh-CN" altLang="en-US" b="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</a:rPr>
              <a:t>＜</a:t>
            </a:r>
          </a:p>
        </p:txBody>
      </p:sp>
      <p:grpSp>
        <p:nvGrpSpPr>
          <p:cNvPr id="18" name="组合 76"/>
          <p:cNvGrpSpPr/>
          <p:nvPr/>
        </p:nvGrpSpPr>
        <p:grpSpPr>
          <a:xfrm>
            <a:off x="6145533" y="2580500"/>
            <a:ext cx="566748" cy="691942"/>
            <a:chOff x="2180988" y="959001"/>
            <a:chExt cx="781893" cy="954464"/>
          </a:xfrm>
        </p:grpSpPr>
        <p:cxnSp>
          <p:nvCxnSpPr>
            <p:cNvPr id="132" name="直接连接符 131"/>
            <p:cNvCxnSpPr/>
            <p:nvPr/>
          </p:nvCxnSpPr>
          <p:spPr>
            <a:xfrm>
              <a:off x="2339909" y="1413153"/>
              <a:ext cx="4672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03" name="TextBox 132"/>
            <p:cNvSpPr txBox="1"/>
            <p:nvPr/>
          </p:nvSpPr>
          <p:spPr>
            <a:xfrm>
              <a:off x="2180988" y="959001"/>
              <a:ext cx="754130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9</a:t>
              </a:r>
            </a:p>
          </p:txBody>
        </p:sp>
        <p:sp>
          <p:nvSpPr>
            <p:cNvPr id="15404" name="TextBox 133"/>
            <p:cNvSpPr txBox="1"/>
            <p:nvPr/>
          </p:nvSpPr>
          <p:spPr>
            <a:xfrm>
              <a:off x="2208751" y="1361553"/>
              <a:ext cx="754130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30</a:t>
              </a: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4775892" y="3412807"/>
            <a:ext cx="693460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所以</a:t>
            </a:r>
          </a:p>
        </p:txBody>
      </p:sp>
      <p:grpSp>
        <p:nvGrpSpPr>
          <p:cNvPr id="19" name="组合 81"/>
          <p:cNvGrpSpPr/>
          <p:nvPr/>
        </p:nvGrpSpPr>
        <p:grpSpPr>
          <a:xfrm>
            <a:off x="5298867" y="3278118"/>
            <a:ext cx="556381" cy="691942"/>
            <a:chOff x="2195736" y="959001"/>
            <a:chExt cx="767145" cy="954464"/>
          </a:xfrm>
        </p:grpSpPr>
        <p:cxnSp>
          <p:nvCxnSpPr>
            <p:cNvPr id="137" name="直接连接符 136"/>
            <p:cNvCxnSpPr/>
            <p:nvPr/>
          </p:nvCxnSpPr>
          <p:spPr>
            <a:xfrm>
              <a:off x="2340271" y="1413153"/>
              <a:ext cx="46695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00" name="TextBox 137"/>
            <p:cNvSpPr txBox="1"/>
            <p:nvPr/>
          </p:nvSpPr>
          <p:spPr>
            <a:xfrm>
              <a:off x="2195736" y="959001"/>
              <a:ext cx="754129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1</a:t>
              </a:r>
            </a:p>
          </p:txBody>
        </p:sp>
        <p:sp>
          <p:nvSpPr>
            <p:cNvPr id="15401" name="TextBox 138"/>
            <p:cNvSpPr txBox="1"/>
            <p:nvPr/>
          </p:nvSpPr>
          <p:spPr>
            <a:xfrm>
              <a:off x="2208752" y="1361553"/>
              <a:ext cx="754129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6</a:t>
              </a:r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5820690" y="3412807"/>
            <a:ext cx="366313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r>
              <a:rPr lang="zh-CN" altLang="en-US" b="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</a:rPr>
              <a:t>＜</a:t>
            </a:r>
          </a:p>
        </p:txBody>
      </p:sp>
      <p:grpSp>
        <p:nvGrpSpPr>
          <p:cNvPr id="20" name="组合 86"/>
          <p:cNvGrpSpPr/>
          <p:nvPr/>
        </p:nvGrpSpPr>
        <p:grpSpPr>
          <a:xfrm>
            <a:off x="6153596" y="3270060"/>
            <a:ext cx="558685" cy="691941"/>
            <a:chOff x="2208752" y="959001"/>
            <a:chExt cx="770609" cy="954464"/>
          </a:xfrm>
        </p:grpSpPr>
        <p:cxnSp>
          <p:nvCxnSpPr>
            <p:cNvPr id="142" name="直接连接符 141"/>
            <p:cNvCxnSpPr/>
            <p:nvPr/>
          </p:nvCxnSpPr>
          <p:spPr>
            <a:xfrm>
              <a:off x="2339040" y="1413154"/>
              <a:ext cx="46872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97" name="TextBox 142"/>
            <p:cNvSpPr txBox="1"/>
            <p:nvPr/>
          </p:nvSpPr>
          <p:spPr>
            <a:xfrm>
              <a:off x="2225232" y="959001"/>
              <a:ext cx="754129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3</a:t>
              </a:r>
            </a:p>
          </p:txBody>
        </p:sp>
        <p:sp>
          <p:nvSpPr>
            <p:cNvPr id="15398" name="TextBox 143"/>
            <p:cNvSpPr txBox="1"/>
            <p:nvPr/>
          </p:nvSpPr>
          <p:spPr>
            <a:xfrm>
              <a:off x="2208752" y="1361553"/>
              <a:ext cx="754129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10</a:t>
              </a:r>
            </a:p>
          </p:txBody>
        </p:sp>
      </p:grpSp>
      <p:sp>
        <p:nvSpPr>
          <p:cNvPr id="11" name="圆角矩形 10"/>
          <p:cNvSpPr/>
          <p:nvPr/>
        </p:nvSpPr>
        <p:spPr>
          <a:xfrm>
            <a:off x="815104" y="774058"/>
            <a:ext cx="3208809" cy="395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l"/>
            <a:r>
              <a:rPr lang="zh-CN" altLang="en-US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方法一：用 </a:t>
            </a:r>
            <a:r>
              <a:rPr lang="en-US" altLang="zh-CN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60 </a:t>
            </a:r>
            <a:r>
              <a:rPr lang="zh-CN" altLang="en-US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作公分母。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4775891" y="774058"/>
            <a:ext cx="3208809" cy="395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l"/>
            <a:r>
              <a:rPr lang="zh-CN" altLang="en-US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方法二：用 </a:t>
            </a:r>
            <a:r>
              <a:rPr lang="en-US" altLang="zh-CN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30 </a:t>
            </a:r>
            <a:r>
              <a:rPr lang="zh-CN" altLang="en-US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作公分母。</a:t>
            </a:r>
          </a:p>
        </p:txBody>
      </p:sp>
      <p:grpSp>
        <p:nvGrpSpPr>
          <p:cNvPr id="21" name="组合 22"/>
          <p:cNvGrpSpPr/>
          <p:nvPr/>
        </p:nvGrpSpPr>
        <p:grpSpPr>
          <a:xfrm>
            <a:off x="3147757" y="4023857"/>
            <a:ext cx="570204" cy="748774"/>
            <a:chOff x="2194004" y="914757"/>
            <a:chExt cx="785357" cy="1032943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2339793" y="1412776"/>
              <a:ext cx="468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51" name="TextBox 24"/>
            <p:cNvSpPr txBox="1"/>
            <p:nvPr/>
          </p:nvSpPr>
          <p:spPr>
            <a:xfrm>
              <a:off x="2225232" y="914757"/>
              <a:ext cx="754129" cy="61564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300" b="0">
                  <a:solidFill>
                    <a:schemeClr val="tx1"/>
                  </a:solidFill>
                </a:rPr>
                <a:t>3</a:t>
              </a:r>
              <a:endParaRPr lang="en-US" altLang="zh-CN" sz="2300" b="0" dirty="0">
                <a:solidFill>
                  <a:schemeClr val="tx1"/>
                </a:solidFill>
              </a:endParaRPr>
            </a:p>
          </p:txBody>
        </p:sp>
        <p:sp>
          <p:nvSpPr>
            <p:cNvPr id="14352" name="TextBox 25"/>
            <p:cNvSpPr txBox="1"/>
            <p:nvPr/>
          </p:nvSpPr>
          <p:spPr>
            <a:xfrm>
              <a:off x="2194004" y="1332057"/>
              <a:ext cx="754129" cy="61564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300" b="0">
                  <a:solidFill>
                    <a:schemeClr val="tx1"/>
                  </a:solidFill>
                </a:rPr>
                <a:t>10</a:t>
              </a:r>
              <a:endParaRPr lang="en-US" altLang="zh-CN" sz="2300" b="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组合 26"/>
          <p:cNvGrpSpPr/>
          <p:nvPr/>
        </p:nvGrpSpPr>
        <p:grpSpPr>
          <a:xfrm>
            <a:off x="1891005" y="4031915"/>
            <a:ext cx="556381" cy="749254"/>
            <a:chOff x="2195736" y="914757"/>
            <a:chExt cx="767145" cy="1031968"/>
          </a:xfrm>
        </p:grpSpPr>
        <p:cxnSp>
          <p:nvCxnSpPr>
            <p:cNvPr id="28" name="直接连接符 27"/>
            <p:cNvCxnSpPr/>
            <p:nvPr/>
          </p:nvCxnSpPr>
          <p:spPr>
            <a:xfrm>
              <a:off x="2339793" y="1412776"/>
              <a:ext cx="468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48" name="TextBox 28"/>
            <p:cNvSpPr txBox="1"/>
            <p:nvPr/>
          </p:nvSpPr>
          <p:spPr>
            <a:xfrm>
              <a:off x="2195736" y="914757"/>
              <a:ext cx="754129" cy="6146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300" b="0">
                  <a:solidFill>
                    <a:schemeClr val="tx1"/>
                  </a:solidFill>
                </a:rPr>
                <a:t>1</a:t>
              </a:r>
              <a:endParaRPr lang="en-US" altLang="zh-CN" sz="2300" b="0" dirty="0">
                <a:solidFill>
                  <a:schemeClr val="tx1"/>
                </a:solidFill>
              </a:endParaRPr>
            </a:p>
          </p:txBody>
        </p:sp>
        <p:sp>
          <p:nvSpPr>
            <p:cNvPr id="14349" name="TextBox 29"/>
            <p:cNvSpPr txBox="1"/>
            <p:nvPr/>
          </p:nvSpPr>
          <p:spPr>
            <a:xfrm>
              <a:off x="2208752" y="1332057"/>
              <a:ext cx="754129" cy="6146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300" b="0">
                  <a:solidFill>
                    <a:schemeClr val="tx1"/>
                  </a:solidFill>
                </a:rPr>
                <a:t>6</a:t>
              </a:r>
              <a:endParaRPr lang="en-US" altLang="zh-CN" sz="2300" b="0" dirty="0">
                <a:solidFill>
                  <a:schemeClr val="tx1"/>
                </a:solidFill>
              </a:endParaRPr>
            </a:p>
          </p:txBody>
        </p:sp>
      </p:grpSp>
      <p:sp>
        <p:nvSpPr>
          <p:cNvPr id="31" name="椭圆 30"/>
          <p:cNvSpPr/>
          <p:nvPr/>
        </p:nvSpPr>
        <p:spPr>
          <a:xfrm>
            <a:off x="2591376" y="4199988"/>
            <a:ext cx="434277" cy="42363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 defTabSz="663575" eaLnBrk="0" hangingPunct="0">
              <a:defRPr/>
            </a:pPr>
            <a:endParaRPr lang="zh-CN" altLang="en-US" sz="1300" b="0">
              <a:solidFill>
                <a:schemeClr val="tx1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634688" y="4145652"/>
            <a:ext cx="321509" cy="513254"/>
          </a:xfrm>
          <a:prstGeom prst="rect">
            <a:avLst/>
          </a:prstGeom>
          <a:noFill/>
        </p:spPr>
        <p:txBody>
          <a:bodyPr wrap="none" lIns="66331" tIns="33165" rIns="66331" bIns="33165" rtlCol="0">
            <a:spAutoFit/>
          </a:bodyPr>
          <a:lstStyle/>
          <a:p>
            <a:r>
              <a:rPr lang="en-US" altLang="zh-CN" sz="2900">
                <a:latin typeface="Arial Unicode MS" panose="020B0604020202020204" charset="-122"/>
                <a:ea typeface="Arial Unicode MS" panose="020B0604020202020204" charset="-122"/>
              </a:rPr>
              <a:t>&lt;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4087039" y="4211500"/>
            <a:ext cx="3678795" cy="378510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zh-CN" altLang="en-US" b="0">
                <a:latin typeface="华文楷体" panose="02010600040101010101" pitchFamily="2" charset="-122"/>
                <a:ea typeface="华文楷体" panose="02010600040101010101" pitchFamily="2" charset="-122"/>
              </a:rPr>
              <a:t>教学楼的占地面积大。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7" grpId="0"/>
      <p:bldP spid="76" grpId="0"/>
      <p:bldP spid="81" grpId="0"/>
      <p:bldP spid="86" grpId="0"/>
      <p:bldP spid="112" grpId="0"/>
      <p:bldP spid="121" grpId="0"/>
      <p:bldP spid="130" grpId="0"/>
      <p:bldP spid="135" grpId="0"/>
      <p:bldP spid="140" grpId="0"/>
      <p:bldP spid="11" grpId="0" bldLvl="0" animBg="1"/>
      <p:bldP spid="12" grpId="0" bldLvl="0" animBg="1"/>
      <p:bldP spid="31" grpId="0" bldLvl="0" animBg="1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617061" y="670883"/>
            <a:ext cx="1465252" cy="467842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 rtlCol="0" anchor="t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典型例题</a:t>
            </a:r>
          </a:p>
        </p:txBody>
      </p:sp>
      <p:sp>
        <p:nvSpPr>
          <p:cNvPr id="26" name="TextBox 9"/>
          <p:cNvSpPr txBox="1">
            <a:spLocks noChangeArrowheads="1"/>
          </p:cNvSpPr>
          <p:nvPr/>
        </p:nvSpPr>
        <p:spPr bwMode="auto">
          <a:xfrm>
            <a:off x="1145247" y="1341593"/>
            <a:ext cx="6220408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>
              <a:defRPr/>
            </a:pP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【例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】比较每组中两个分数的大小。</a:t>
            </a:r>
            <a:endParaRPr lang="en-US" altLang="zh-CN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graphicFrame>
        <p:nvGraphicFramePr>
          <p:cNvPr id="350210" name="Object 2"/>
          <p:cNvGraphicFramePr>
            <a:graphicFrameLocks noChangeAspect="1"/>
          </p:cNvGraphicFramePr>
          <p:nvPr/>
        </p:nvGraphicFramePr>
        <p:xfrm>
          <a:off x="2130145" y="2076050"/>
          <a:ext cx="255728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Equation" r:id="rId3" imgW="3657600" imgH="9448800" progId="Equation.DSMT4">
                  <p:embed/>
                </p:oleObj>
              </mc:Choice>
              <mc:Fallback>
                <p:oleObj name="Equation" r:id="rId3" imgW="3657600" imgH="9448800" progId="Equation.DSMT4">
                  <p:embed/>
                  <p:pic>
                    <p:nvPicPr>
                      <p:cNvPr id="0" name="图片 9216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0145" y="2076050"/>
                        <a:ext cx="255728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椭圆 14"/>
          <p:cNvSpPr/>
          <p:nvPr/>
        </p:nvSpPr>
        <p:spPr>
          <a:xfrm>
            <a:off x="2596676" y="2283263"/>
            <a:ext cx="466530" cy="46623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>
              <a:defRPr/>
            </a:pPr>
            <a:endParaRPr lang="zh-CN" altLang="en-US"/>
          </a:p>
        </p:txBody>
      </p:sp>
      <p:graphicFrame>
        <p:nvGraphicFramePr>
          <p:cNvPr id="350211" name="Object 3"/>
          <p:cNvGraphicFramePr>
            <a:graphicFrameLocks noChangeAspect="1"/>
          </p:cNvGraphicFramePr>
          <p:nvPr/>
        </p:nvGraphicFramePr>
        <p:xfrm>
          <a:off x="3270553" y="2076050"/>
          <a:ext cx="255728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Equation" r:id="rId5" imgW="3657600" imgH="9448800" progId="Equation.DSMT4">
                  <p:embed/>
                </p:oleObj>
              </mc:Choice>
              <mc:Fallback>
                <p:oleObj name="Equation" r:id="rId5" imgW="3657600" imgH="9448800" progId="Equation.DSMT4">
                  <p:embed/>
                  <p:pic>
                    <p:nvPicPr>
                      <p:cNvPr id="0" name="图片 9217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70553" y="2076050"/>
                        <a:ext cx="255728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4735804" y="2076050"/>
          <a:ext cx="234993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name="Equation" r:id="rId7" imgW="3352800" imgH="9448800" progId="Equation.DSMT4">
                  <p:embed/>
                </p:oleObj>
              </mc:Choice>
              <mc:Fallback>
                <p:oleObj name="Equation" r:id="rId7" imgW="3352800" imgH="9448800" progId="Equation.DSMT4">
                  <p:embed/>
                  <p:pic>
                    <p:nvPicPr>
                      <p:cNvPr id="0" name="图片 9218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35804" y="2076050"/>
                        <a:ext cx="234993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椭圆 17"/>
          <p:cNvSpPr/>
          <p:nvPr/>
        </p:nvSpPr>
        <p:spPr>
          <a:xfrm>
            <a:off x="5191967" y="2283263"/>
            <a:ext cx="466531" cy="46623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>
              <a:defRPr/>
            </a:pPr>
            <a:endParaRPr lang="zh-CN" altLang="en-US"/>
          </a:p>
        </p:txBody>
      </p:sp>
      <p:graphicFrame>
        <p:nvGraphicFramePr>
          <p:cNvPr id="19" name="Object 5"/>
          <p:cNvGraphicFramePr>
            <a:graphicFrameLocks noChangeAspect="1"/>
          </p:cNvGraphicFramePr>
          <p:nvPr/>
        </p:nvGraphicFramePr>
        <p:xfrm>
          <a:off x="5865846" y="2076050"/>
          <a:ext cx="255728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Equation" r:id="rId9" imgW="3657600" imgH="9448800" progId="Equation.DSMT4">
                  <p:embed/>
                </p:oleObj>
              </mc:Choice>
              <mc:Fallback>
                <p:oleObj name="Equation" r:id="rId9" imgW="3657600" imgH="9448800" progId="Equation.DSMT4">
                  <p:embed/>
                  <p:pic>
                    <p:nvPicPr>
                      <p:cNvPr id="0" name="图片 9219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865846" y="2076050"/>
                        <a:ext cx="255728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6"/>
          <p:cNvGraphicFramePr>
            <a:graphicFrameLocks noChangeAspect="1"/>
          </p:cNvGraphicFramePr>
          <p:nvPr/>
        </p:nvGraphicFramePr>
        <p:xfrm>
          <a:off x="2133601" y="3630151"/>
          <a:ext cx="255728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Equation" r:id="rId11" imgW="3657600" imgH="9448800" progId="Equation.DSMT4">
                  <p:embed/>
                </p:oleObj>
              </mc:Choice>
              <mc:Fallback>
                <p:oleObj name="Equation" r:id="rId11" imgW="3657600" imgH="9448800" progId="Equation.DSMT4">
                  <p:embed/>
                  <p:pic>
                    <p:nvPicPr>
                      <p:cNvPr id="0" name="图片 9220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33601" y="3630151"/>
                        <a:ext cx="255728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椭圆 20"/>
          <p:cNvSpPr/>
          <p:nvPr/>
        </p:nvSpPr>
        <p:spPr>
          <a:xfrm>
            <a:off x="2600131" y="3837365"/>
            <a:ext cx="466531" cy="46623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>
              <a:defRPr/>
            </a:pPr>
            <a:endParaRPr lang="zh-CN" altLang="en-US"/>
          </a:p>
        </p:txBody>
      </p:sp>
      <p:graphicFrame>
        <p:nvGraphicFramePr>
          <p:cNvPr id="22" name="Object 7"/>
          <p:cNvGraphicFramePr>
            <a:graphicFrameLocks noChangeAspect="1"/>
          </p:cNvGraphicFramePr>
          <p:nvPr/>
        </p:nvGraphicFramePr>
        <p:xfrm>
          <a:off x="3284376" y="3630151"/>
          <a:ext cx="234993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name="Equation" r:id="rId13" imgW="3352800" imgH="9448800" progId="Equation.DSMT4">
                  <p:embed/>
                </p:oleObj>
              </mc:Choice>
              <mc:Fallback>
                <p:oleObj name="Equation" r:id="rId13" imgW="3352800" imgH="9448800" progId="Equation.DSMT4">
                  <p:embed/>
                  <p:pic>
                    <p:nvPicPr>
                      <p:cNvPr id="0" name="图片 9221"/>
                      <p:cNvPicPr>
                        <a:picLocks noChangeAspect="1"/>
                      </p:cNvPicPr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284376" y="3630151"/>
                        <a:ext cx="234993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8"/>
          <p:cNvGraphicFramePr>
            <a:graphicFrameLocks noChangeAspect="1"/>
          </p:cNvGraphicFramePr>
          <p:nvPr/>
        </p:nvGraphicFramePr>
        <p:xfrm>
          <a:off x="4784185" y="3630151"/>
          <a:ext cx="233842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name="Equation" r:id="rId15" imgW="3352800" imgH="9448800" progId="Equation.DSMT4">
                  <p:embed/>
                </p:oleObj>
              </mc:Choice>
              <mc:Fallback>
                <p:oleObj name="Equation" r:id="rId15" imgW="3352800" imgH="9448800" progId="Equation.DSMT4">
                  <p:embed/>
                  <p:pic>
                    <p:nvPicPr>
                      <p:cNvPr id="0" name="图片 9222"/>
                      <p:cNvPicPr>
                        <a:picLocks noChangeAspect="1"/>
                      </p:cNvPicPr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784185" y="3630151"/>
                        <a:ext cx="233842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椭圆 23"/>
          <p:cNvSpPr/>
          <p:nvPr/>
        </p:nvSpPr>
        <p:spPr>
          <a:xfrm>
            <a:off x="5240348" y="3837365"/>
            <a:ext cx="466531" cy="46623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>
              <a:defRPr/>
            </a:pPr>
            <a:endParaRPr lang="zh-CN" altLang="en-US"/>
          </a:p>
        </p:txBody>
      </p:sp>
      <p:graphicFrame>
        <p:nvGraphicFramePr>
          <p:cNvPr id="25" name="Object 9"/>
          <p:cNvGraphicFramePr>
            <a:graphicFrameLocks noChangeAspect="1"/>
          </p:cNvGraphicFramePr>
          <p:nvPr/>
        </p:nvGraphicFramePr>
        <p:xfrm>
          <a:off x="5861237" y="3630151"/>
          <a:ext cx="362857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0" name="Equation" r:id="rId17" imgW="5181600" imgH="9448800" progId="Equation.DSMT4">
                  <p:embed/>
                </p:oleObj>
              </mc:Choice>
              <mc:Fallback>
                <p:oleObj name="Equation" r:id="rId17" imgW="5181600" imgH="9448800" progId="Equation.DSMT4">
                  <p:embed/>
                  <p:pic>
                    <p:nvPicPr>
                      <p:cNvPr id="0" name="图片 9223"/>
                      <p:cNvPicPr>
                        <a:picLocks noChangeAspect="1"/>
                      </p:cNvPicPr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861237" y="3630151"/>
                        <a:ext cx="362857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648512" y="2283263"/>
            <a:ext cx="332907" cy="4236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sz="230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&lt;</a:t>
            </a:r>
            <a:endParaRPr lang="zh-CN" altLang="en-US" sz="2300"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270299" y="2283263"/>
            <a:ext cx="332907" cy="4236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sz="230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&gt;</a:t>
            </a:r>
            <a:endParaRPr lang="zh-CN" altLang="en-US" sz="2300"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678462" y="3837364"/>
            <a:ext cx="332907" cy="4236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sz="230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&gt;</a:t>
            </a:r>
            <a:endParaRPr lang="zh-CN" altLang="en-US" sz="2300"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344022" y="3837364"/>
            <a:ext cx="332907" cy="4236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sz="230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&gt;</a:t>
            </a:r>
            <a:endParaRPr lang="zh-CN" altLang="en-US" sz="2300"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0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50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5" grpId="0" bldLvl="0" animBg="1"/>
      <p:bldP spid="18" grpId="0" bldLvl="0" animBg="1"/>
      <p:bldP spid="21" grpId="0" bldLvl="0" animBg="1"/>
      <p:bldP spid="24" grpId="0" bldLvl="0" animBg="1"/>
      <p:bldP spid="31" grpId="0"/>
      <p:bldP spid="36" grpId="0"/>
      <p:bldP spid="37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94293" y="737681"/>
            <a:ext cx="6696845" cy="471986"/>
          </a:xfrm>
          <a:prstGeom prst="rect">
            <a:avLst/>
          </a:prstGeom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【例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】小明和小刚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各有一本相同的故事书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,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谁看的最多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?</a:t>
            </a:r>
            <a:endParaRPr lang="zh-CN" altLang="zh-CN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63946" y="1823940"/>
            <a:ext cx="923846" cy="1086259"/>
          </a:xfrm>
          <a:prstGeom prst="rect">
            <a:avLst/>
          </a:prstGeom>
        </p:spPr>
      </p:pic>
      <p:sp>
        <p:nvSpPr>
          <p:cNvPr id="24" name="云形标注 23"/>
          <p:cNvSpPr/>
          <p:nvPr/>
        </p:nvSpPr>
        <p:spPr>
          <a:xfrm>
            <a:off x="1905749" y="1645275"/>
            <a:ext cx="3617513" cy="761625"/>
          </a:xfrm>
          <a:prstGeom prst="cloudCallout">
            <a:avLst>
              <a:gd name="adj1" fmla="val -61701"/>
              <a:gd name="adj2" fmla="val 44473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我看了这本书的       。</a:t>
            </a:r>
          </a:p>
        </p:txBody>
      </p:sp>
      <p:graphicFrame>
        <p:nvGraphicFramePr>
          <p:cNvPr id="4" name="对象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075519" y="1645276"/>
          <a:ext cx="270012" cy="697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r:id="rId4" imgW="152400" imgH="393700" progId="Equation.KSEE3">
                  <p:embed/>
                </p:oleObj>
              </mc:Choice>
              <mc:Fallback>
                <p:oleObj r:id="rId4" imgW="152400" imgH="3937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75519" y="1645276"/>
                        <a:ext cx="270012" cy="6971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 flipH="1">
            <a:off x="7675984" y="2084108"/>
            <a:ext cx="1085116" cy="1402145"/>
          </a:xfrm>
          <a:prstGeom prst="rect">
            <a:avLst/>
          </a:prstGeom>
        </p:spPr>
      </p:pic>
      <p:sp>
        <p:nvSpPr>
          <p:cNvPr id="6" name="云形标注 5"/>
          <p:cNvSpPr/>
          <p:nvPr/>
        </p:nvSpPr>
        <p:spPr>
          <a:xfrm>
            <a:off x="4127587" y="2434069"/>
            <a:ext cx="3617513" cy="796160"/>
          </a:xfrm>
          <a:prstGeom prst="cloudCallout">
            <a:avLst>
              <a:gd name="adj1" fmla="val 54891"/>
              <a:gd name="adj2" fmla="val -18710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我看了这本书的       。</a:t>
            </a:r>
          </a:p>
        </p:txBody>
      </p:sp>
      <p:graphicFrame>
        <p:nvGraphicFramePr>
          <p:cNvPr id="7" name="对象 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368776" y="2436831"/>
          <a:ext cx="270012" cy="697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r:id="rId7" imgW="152400" imgH="393700" progId="Equation.KSEE3">
                  <p:embed/>
                </p:oleObj>
              </mc:Choice>
              <mc:Fallback>
                <p:oleObj r:id="rId7" imgW="152400" imgH="3937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68776" y="2436831"/>
                        <a:ext cx="270012" cy="6971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1001255" y="2986177"/>
            <a:ext cx="648766" cy="378510"/>
          </a:xfrm>
          <a:prstGeom prst="rect">
            <a:avLst/>
          </a:prstGeom>
          <a:noFill/>
        </p:spPr>
        <p:txBody>
          <a:bodyPr wrap="none" lIns="66331" tIns="33165" rIns="66331" bIns="33165" rtlCol="0">
            <a:spAutoFit/>
          </a:bodyPr>
          <a:lstStyle/>
          <a:p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小明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894389" y="3486252"/>
            <a:ext cx="648766" cy="378510"/>
          </a:xfrm>
          <a:prstGeom prst="rect">
            <a:avLst/>
          </a:prstGeom>
          <a:noFill/>
        </p:spPr>
        <p:txBody>
          <a:bodyPr wrap="none" lIns="66331" tIns="33165" rIns="66331" bIns="33165" rtlCol="0">
            <a:spAutoFit/>
          </a:bodyPr>
          <a:lstStyle/>
          <a:p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小刚</a:t>
            </a:r>
          </a:p>
        </p:txBody>
      </p:sp>
      <p:graphicFrame>
        <p:nvGraphicFramePr>
          <p:cNvPr id="12" name="对象 1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787562" y="3599529"/>
          <a:ext cx="810496" cy="697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r:id="rId9" imgW="457200" imgH="393700" progId="Equation.KSEE3">
                  <p:embed/>
                </p:oleObj>
              </mc:Choice>
              <mc:Fallback>
                <p:oleObj r:id="rId9" imgW="457200" imgH="3937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87562" y="3599529"/>
                        <a:ext cx="810496" cy="6971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104445" y="3599529"/>
          <a:ext cx="810496" cy="697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r:id="rId11" imgW="457200" imgH="393700" progId="Equation.KSEE3">
                  <p:embed/>
                </p:oleObj>
              </mc:Choice>
              <mc:Fallback>
                <p:oleObj r:id="rId11" imgW="457200" imgH="3937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104445" y="3599529"/>
                        <a:ext cx="810496" cy="6971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656091" y="3696689"/>
          <a:ext cx="923385" cy="697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r:id="rId13" imgW="520700" imgH="393700" progId="Equation.KSEE3">
                  <p:embed/>
                </p:oleObj>
              </mc:Choice>
              <mc:Fallback>
                <p:oleObj r:id="rId13" imgW="520700" imgH="3937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656091" y="3696689"/>
                        <a:ext cx="923385" cy="6971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本框 17"/>
          <p:cNvSpPr txBox="1"/>
          <p:nvPr/>
        </p:nvSpPr>
        <p:spPr>
          <a:xfrm>
            <a:off x="5785902" y="3856013"/>
            <a:ext cx="2305237" cy="378510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zh-CN" altLang="en-US">
                <a:latin typeface="华文楷体" panose="02010600040101010101" pitchFamily="2" charset="-122"/>
                <a:ea typeface="华文楷体" panose="02010600040101010101" pitchFamily="2" charset="-122"/>
              </a:rPr>
              <a:t>小明看的多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 animBg="1"/>
      <p:bldP spid="6" grpId="0" animBg="1"/>
      <p:bldP spid="10" grpId="0"/>
      <p:bldP spid="11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947680" y="462748"/>
            <a:ext cx="804013" cy="467087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 rtlCol="0" anchor="t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小结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2" descr="C:\Documents and Settings\Administrator\桌面\赵然卡通形象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85398" y="1122177"/>
            <a:ext cx="415845" cy="7620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3" name="圆角矩形 3"/>
          <p:cNvSpPr/>
          <p:nvPr/>
        </p:nvSpPr>
        <p:spPr>
          <a:xfrm>
            <a:off x="1296149" y="1214271"/>
            <a:ext cx="7168675" cy="53645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4CD68"/>
              </a:gs>
              <a:gs pos="100000">
                <a:srgbClr val="035C7D"/>
              </a:gs>
            </a:gsLst>
            <a:lin ang="5400000"/>
            <a:tileRect/>
          </a:gradFill>
          <a:ln w="12700" cap="flat" cmpd="sng">
            <a:solidFill>
              <a:srgbClr val="41719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6327" tIns="33164" rIns="66327" bIns="33164" anchor="ctr"/>
          <a:lstStyle/>
          <a:p>
            <a:pPr algn="l"/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通分的方法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295688" y="2021483"/>
            <a:ext cx="7169596" cy="16590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用原来几个分数分母的公倍数作为分母，为了计算简便，通常选用</a:t>
            </a: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最小公倍数作公分母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，再把每个分数都化成用这个最小公倍数作分母的分数。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bldLvl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29045" y="623484"/>
            <a:ext cx="2077156" cy="468991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 rtlCol="0" anchor="t">
            <a:spAutoFit/>
          </a:bodyPr>
          <a:lstStyle/>
          <a:p>
            <a:pPr algn="l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随堂小测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576" name="Rectangle 68"/>
          <p:cNvSpPr>
            <a:spLocks noChangeArrowheads="1"/>
          </p:cNvSpPr>
          <p:nvPr/>
        </p:nvSpPr>
        <p:spPr bwMode="auto">
          <a:xfrm>
            <a:off x="1301678" y="1283342"/>
            <a:ext cx="6182625" cy="3785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1.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直接在括号里写出各组分数的最小公分母。</a:t>
            </a:r>
            <a:endParaRPr lang="zh-CN" altLang="en-US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graphicFrame>
        <p:nvGraphicFramePr>
          <p:cNvPr id="356354" name="Object 2"/>
          <p:cNvGraphicFramePr>
            <a:graphicFrameLocks noChangeAspect="1"/>
          </p:cNvGraphicFramePr>
          <p:nvPr/>
        </p:nvGraphicFramePr>
        <p:xfrm>
          <a:off x="2132449" y="1946886"/>
          <a:ext cx="970844" cy="720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Equation" r:id="rId3" imgW="12801600" imgH="9448800" progId="Equation.DSMT4">
                  <p:embed/>
                </p:oleObj>
              </mc:Choice>
              <mc:Fallback>
                <p:oleObj name="Equation" r:id="rId3" imgW="12801600" imgH="9448800" progId="Equation.DSMT4">
                  <p:embed/>
                  <p:pic>
                    <p:nvPicPr>
                      <p:cNvPr id="0" name="图片 15360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2449" y="1946886"/>
                        <a:ext cx="970844" cy="7201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247284" y="2117722"/>
            <a:ext cx="1293845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          ）</a:t>
            </a:r>
          </a:p>
        </p:txBody>
      </p:sp>
      <p:graphicFrame>
        <p:nvGraphicFramePr>
          <p:cNvPr id="19" name="Object 3"/>
          <p:cNvGraphicFramePr>
            <a:graphicFrameLocks noChangeAspect="1"/>
          </p:cNvGraphicFramePr>
          <p:nvPr/>
        </p:nvGraphicFramePr>
        <p:xfrm>
          <a:off x="2195574" y="2955786"/>
          <a:ext cx="907719" cy="601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Equation" r:id="rId5" imgW="14325600" imgH="9448800" progId="Equation.DSMT4">
                  <p:embed/>
                </p:oleObj>
              </mc:Choice>
              <mc:Fallback>
                <p:oleObj name="Equation" r:id="rId5" imgW="14325600" imgH="9448800" progId="Equation.DSMT4">
                  <p:embed/>
                  <p:pic>
                    <p:nvPicPr>
                      <p:cNvPr id="0" name="图片 15361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95574" y="2955786"/>
                        <a:ext cx="907719" cy="60138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247284" y="3049723"/>
            <a:ext cx="1293845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          ）</a:t>
            </a: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2079920" y="4014417"/>
          <a:ext cx="1167594" cy="605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Equation" r:id="rId7" imgW="18288000" imgH="9448800" progId="Equation.DSMT4">
                  <p:embed/>
                </p:oleObj>
              </mc:Choice>
              <mc:Fallback>
                <p:oleObj name="Equation" r:id="rId7" imgW="18288000" imgH="9448800" progId="Equation.DSMT4">
                  <p:embed/>
                  <p:pic>
                    <p:nvPicPr>
                      <p:cNvPr id="0" name="图片 15362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79920" y="4014417"/>
                        <a:ext cx="1167594" cy="60598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47284" y="4085560"/>
            <a:ext cx="1293845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          ）</a:t>
            </a:r>
          </a:p>
        </p:txBody>
      </p:sp>
      <p:sp>
        <p:nvSpPr>
          <p:cNvPr id="35" name="矩形 34"/>
          <p:cNvSpPr>
            <a:spLocks noChangeArrowheads="1"/>
          </p:cNvSpPr>
          <p:nvPr/>
        </p:nvSpPr>
        <p:spPr bwMode="auto">
          <a:xfrm>
            <a:off x="3736852" y="2126932"/>
            <a:ext cx="375068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18</a:t>
            </a:r>
          </a:p>
        </p:txBody>
      </p:sp>
      <p:sp>
        <p:nvSpPr>
          <p:cNvPr id="36" name="矩形 35"/>
          <p:cNvSpPr>
            <a:spLocks noChangeArrowheads="1"/>
          </p:cNvSpPr>
          <p:nvPr/>
        </p:nvSpPr>
        <p:spPr bwMode="auto">
          <a:xfrm>
            <a:off x="3736622" y="3058932"/>
            <a:ext cx="375068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84</a:t>
            </a:r>
          </a:p>
        </p:txBody>
      </p:sp>
      <p:sp>
        <p:nvSpPr>
          <p:cNvPr id="37" name="矩形 36"/>
          <p:cNvSpPr>
            <a:spLocks noChangeArrowheads="1"/>
          </p:cNvSpPr>
          <p:nvPr/>
        </p:nvSpPr>
        <p:spPr bwMode="auto">
          <a:xfrm>
            <a:off x="3684555" y="4042966"/>
            <a:ext cx="375068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80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6" grpId="0"/>
      <p:bldP spid="18" grpId="0"/>
      <p:bldP spid="20" grpId="0"/>
      <p:bldP spid="22" grpId="0"/>
      <p:bldP spid="35" grpId="0"/>
      <p:bldP spid="36" grpId="0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5" name="Rectangle 22"/>
          <p:cNvSpPr>
            <a:spLocks noChangeArrowheads="1"/>
          </p:cNvSpPr>
          <p:nvPr/>
        </p:nvSpPr>
        <p:spPr bwMode="auto">
          <a:xfrm>
            <a:off x="1093180" y="674365"/>
            <a:ext cx="5546530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>
              <a:defRPr/>
            </a:pPr>
            <a:r>
              <a:rPr 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2.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我是小法官。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300527" y="1084188"/>
            <a:ext cx="6655849" cy="682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(1)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通分就是把两个分母不相同的分数化成分母相同的分数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,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且分数值不变。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            			</a:t>
            </a:r>
            <a:r>
              <a:rPr lang="en-US" altLang="zh-CN" b="0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           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(</a:t>
            </a:r>
            <a:r>
              <a:rPr lang="zh-CN" altLang="zh-CN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　　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)</a:t>
            </a:r>
            <a:endParaRPr lang="zh-CN" altLang="zh-CN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848209" y="1451416"/>
            <a:ext cx="390734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b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√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300527" y="1908437"/>
            <a:ext cx="6272245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(2)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两个分数通分后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,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都比原分数大。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    		 (</a:t>
            </a:r>
            <a:r>
              <a:rPr lang="zh-CN" altLang="zh-CN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　　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)</a:t>
            </a:r>
            <a:endParaRPr lang="zh-CN" altLang="zh-CN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848209" y="1949880"/>
            <a:ext cx="390734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×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1300527" y="2464459"/>
            <a:ext cx="6272245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(3)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分子大的分数比较大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,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分子小的分数比较小。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(</a:t>
            </a:r>
            <a:r>
              <a:rPr lang="zh-CN" altLang="zh-CN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　　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)</a:t>
            </a:r>
            <a:endParaRPr lang="zh-CN" altLang="zh-CN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848209" y="2466301"/>
            <a:ext cx="390734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×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300527" y="3085180"/>
            <a:ext cx="7159905" cy="682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(4)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分子相同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,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分母大的分数比较小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,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分母小的分数比较大。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                                              	</a:t>
            </a:r>
            <a:r>
              <a:rPr lang="en-US" altLang="zh-CN" b="0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                                                                     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(</a:t>
            </a:r>
            <a:r>
              <a:rPr lang="zh-CN" altLang="zh-CN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　　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)</a:t>
            </a:r>
            <a:endParaRPr lang="zh-CN" altLang="zh-CN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848209" y="3451256"/>
            <a:ext cx="390734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b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√</a:t>
            </a: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300527" y="3965837"/>
            <a:ext cx="6272245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(5)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通分的根据是分数的基本性质。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    		 (</a:t>
            </a:r>
            <a:r>
              <a:rPr lang="zh-CN" altLang="zh-CN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　　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)</a:t>
            </a:r>
            <a:endParaRPr lang="zh-CN" altLang="zh-CN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796142" y="3979651"/>
            <a:ext cx="390734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b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 autoUpdateAnimBg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5" name="Rectangle 22"/>
          <p:cNvSpPr>
            <a:spLocks noChangeArrowheads="1"/>
          </p:cNvSpPr>
          <p:nvPr/>
        </p:nvSpPr>
        <p:spPr bwMode="auto">
          <a:xfrm>
            <a:off x="1197544" y="721564"/>
            <a:ext cx="6656298" cy="878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3.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新一轮的龟兔赛跑开始了，跑道长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1000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米，目前谁跑在前面？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00795" y="1899457"/>
            <a:ext cx="810957" cy="1273672"/>
          </a:xfrm>
          <a:prstGeom prst="rect">
            <a:avLst/>
          </a:prstGeom>
        </p:spPr>
      </p:pic>
      <p:sp>
        <p:nvSpPr>
          <p:cNvPr id="4" name="云形标注 3"/>
          <p:cNvSpPr/>
          <p:nvPr/>
        </p:nvSpPr>
        <p:spPr>
          <a:xfrm>
            <a:off x="2374353" y="1749342"/>
            <a:ext cx="3617513" cy="761625"/>
          </a:xfrm>
          <a:prstGeom prst="cloudCallout">
            <a:avLst>
              <a:gd name="adj1" fmla="val -61701"/>
              <a:gd name="adj2" fmla="val 44473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我跑了全程的       。</a:t>
            </a:r>
          </a:p>
        </p:txBody>
      </p:sp>
      <p:graphicFrame>
        <p:nvGraphicFramePr>
          <p:cNvPr id="5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447822" y="1781576"/>
          <a:ext cx="247895" cy="697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r:id="rId4" imgW="139700" imgH="393700" progId="Equation.KSEE3">
                  <p:embed/>
                </p:oleObj>
              </mc:Choice>
              <mc:Fallback>
                <p:oleObj r:id="rId4" imgW="139700" imgH="3937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47822" y="1781576"/>
                        <a:ext cx="247895" cy="6971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图片 5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7291701" y="1899457"/>
            <a:ext cx="984207" cy="1567455"/>
          </a:xfrm>
          <a:prstGeom prst="rect">
            <a:avLst/>
          </a:prstGeom>
        </p:spPr>
      </p:pic>
      <p:sp>
        <p:nvSpPr>
          <p:cNvPr id="7" name="云形标注 6"/>
          <p:cNvSpPr/>
          <p:nvPr/>
        </p:nvSpPr>
        <p:spPr>
          <a:xfrm>
            <a:off x="3450714" y="2538136"/>
            <a:ext cx="3617513" cy="796160"/>
          </a:xfrm>
          <a:prstGeom prst="cloudCallout">
            <a:avLst>
              <a:gd name="adj1" fmla="val 54891"/>
              <a:gd name="adj2" fmla="val -18710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我跑了全程的       。</a:t>
            </a:r>
          </a:p>
        </p:txBody>
      </p:sp>
      <p:graphicFrame>
        <p:nvGraphicFramePr>
          <p:cNvPr id="8" name="对象 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520497" y="2587406"/>
          <a:ext cx="270012" cy="697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r:id="rId7" imgW="152400" imgH="393700" progId="Equation.KSEE3">
                  <p:embed/>
                </p:oleObj>
              </mc:Choice>
              <mc:Fallback>
                <p:oleObj r:id="rId7" imgW="152400" imgH="3937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20497" y="2587406"/>
                        <a:ext cx="270012" cy="6971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282096" y="3553021"/>
          <a:ext cx="811418" cy="697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r:id="rId9" imgW="457200" imgH="393700" progId="Equation.KSEE3">
                  <p:embed/>
                </p:oleObj>
              </mc:Choice>
              <mc:Fallback>
                <p:oleObj r:id="rId9" imgW="457200" imgH="3937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82096" y="3553021"/>
                        <a:ext cx="811418" cy="6971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324821" y="3553021"/>
          <a:ext cx="810496" cy="697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r:id="rId11" imgW="457200" imgH="393700" progId="Equation.KSEE3">
                  <p:embed/>
                </p:oleObj>
              </mc:Choice>
              <mc:Fallback>
                <p:oleObj r:id="rId11" imgW="457200" imgH="3937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324821" y="3553021"/>
                        <a:ext cx="810496" cy="6971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721187" y="3553021"/>
          <a:ext cx="923385" cy="697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r:id="rId13" imgW="520700" imgH="393700" progId="Equation.KSEE3">
                  <p:embed/>
                </p:oleObj>
              </mc:Choice>
              <mc:Fallback>
                <p:oleObj r:id="rId13" imgW="520700" imgH="3937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721187" y="3553021"/>
                        <a:ext cx="923385" cy="6971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5130225" y="3726160"/>
            <a:ext cx="2431488" cy="4719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目前兔子跑在前面。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/>
      <p:bldP spid="4" grpId="0" animBg="1"/>
      <p:bldP spid="7" grpId="0" animBg="1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316787" y="806039"/>
            <a:ext cx="2077156" cy="467842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 rtlCol="0" anchor="t">
            <a:spAutoFit/>
          </a:bodyPr>
          <a:lstStyle/>
          <a:p>
            <a:pPr algn="ctr"/>
            <a:r>
              <a:rPr lang="zh-CN" altLang="en-US" sz="2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课后作业</a:t>
            </a:r>
          </a:p>
        </p:txBody>
      </p:sp>
      <p:sp>
        <p:nvSpPr>
          <p:cNvPr id="32771" name="Rectangle 2"/>
          <p:cNvSpPr/>
          <p:nvPr/>
        </p:nvSpPr>
        <p:spPr>
          <a:xfrm>
            <a:off x="2518410" y="2044407"/>
            <a:ext cx="4099709" cy="961455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/>
          <a:lstStyle/>
          <a:p>
            <a:pPr marL="248920" indent="-248920">
              <a:spcBef>
                <a:spcPct val="20000"/>
              </a:spcBef>
            </a:pPr>
            <a:r>
              <a:rPr lang="en-US" altLang="zh-CN" sz="23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3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从课后习题中选取；</a:t>
            </a:r>
          </a:p>
          <a:p>
            <a:pPr marL="248920" indent="-248920">
              <a:spcBef>
                <a:spcPct val="20000"/>
              </a:spcBef>
            </a:pPr>
            <a:r>
              <a:rPr lang="en-US" altLang="zh-CN" sz="23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3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完成练习册本课时的习题。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86947" y="586400"/>
            <a:ext cx="1682077" cy="533151"/>
          </a:xfrm>
          <a:prstGeom prst="rect">
            <a:avLst/>
          </a:prstGeom>
          <a:noFill/>
          <a:ln>
            <a:noFill/>
          </a:ln>
        </p:spPr>
        <p:txBody>
          <a:bodyPr wrap="none" lIns="74914" tIns="37457" rIns="74914" bIns="37457" rtlCol="0" anchor="t">
            <a:spAutoFit/>
          </a:bodyPr>
          <a:lstStyle/>
          <a:p>
            <a:pPr algn="ctr"/>
            <a:r>
              <a:rPr lang="zh-CN" altLang="zh-CN" sz="3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学习目标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4676" y="1264672"/>
            <a:ext cx="7447764" cy="860476"/>
          </a:xfrm>
          <a:prstGeom prst="rect">
            <a:avLst/>
          </a:prstGeom>
          <a:noFill/>
        </p:spPr>
        <p:txBody>
          <a:bodyPr wrap="square" lIns="74914" tIns="37457" rIns="74914" bIns="3745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18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探索分数大小比较的方法，会正确比较分母不相同的两个分数的大小。</a:t>
            </a:r>
          </a:p>
          <a:p>
            <a:pPr>
              <a:lnSpc>
                <a:spcPct val="150000"/>
              </a:lnSpc>
            </a:pPr>
            <a:r>
              <a:rPr lang="en-US" altLang="zh-CN" sz="18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18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理解通分的含义，掌握通分的方法。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4849" y="2741326"/>
            <a:ext cx="6826588" cy="1915574"/>
          </a:xfrm>
          <a:prstGeom prst="rect">
            <a:avLst/>
          </a:prstGeom>
          <a:noFill/>
        </p:spPr>
        <p:txBody>
          <a:bodyPr wrap="square" lIns="74914" tIns="37457" rIns="74914" bIns="37457" rtlCol="0">
            <a:spAutoFit/>
          </a:bodyPr>
          <a:lstStyle/>
          <a:p>
            <a:pPr marL="280670" indent="-28067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300" dirty="0">
                <a:latin typeface="隶书" panose="02010509060101010101" pitchFamily="49" charset="-122"/>
                <a:ea typeface="隶书" panose="02010509060101010101" pitchFamily="49" charset="-122"/>
              </a:rPr>
              <a:t>重点</a:t>
            </a:r>
            <a:endParaRPr lang="en-US" altLang="zh-CN" sz="2300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会正确比较分母不相同的两个分数的大小。</a:t>
            </a:r>
            <a:endParaRPr lang="zh-CN" altLang="en-US" sz="1700" b="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300" dirty="0">
                <a:latin typeface="隶书" panose="02010509060101010101" pitchFamily="49" charset="-122"/>
                <a:ea typeface="隶书" panose="02010509060101010101" pitchFamily="49" charset="-122"/>
              </a:rPr>
              <a:t>难点</a:t>
            </a:r>
            <a:endParaRPr lang="en-US" altLang="zh-CN" sz="2300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理解通分的含义，掌握通分的方法。</a:t>
            </a:r>
            <a:endParaRPr lang="zh-CN" altLang="en-US" sz="1700" b="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632028" y="416269"/>
            <a:ext cx="1464111" cy="467842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 rtlCol="0" anchor="t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回顾复习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TextBox 9"/>
          <p:cNvSpPr txBox="1">
            <a:spLocks noChangeArrowheads="1"/>
          </p:cNvSpPr>
          <p:nvPr/>
        </p:nvSpPr>
        <p:spPr bwMode="auto">
          <a:xfrm>
            <a:off x="844593" y="1269989"/>
            <a:ext cx="7636818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r>
              <a:rPr lang="zh-CN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在○里填上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“&gt;”“&lt;”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或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“=”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。</a:t>
            </a:r>
          </a:p>
        </p:txBody>
      </p:sp>
      <p:graphicFrame>
        <p:nvGraphicFramePr>
          <p:cNvPr id="2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065637" y="2037140"/>
          <a:ext cx="362627" cy="81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r:id="rId3" imgW="152400" imgH="393700" progId="Equation.KSEE3">
                  <p:embed/>
                </p:oleObj>
              </mc:Choice>
              <mc:Fallback>
                <p:oleObj r:id="rId3" imgW="1524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65637" y="2037140"/>
                        <a:ext cx="362627" cy="818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椭圆 2"/>
          <p:cNvSpPr/>
          <p:nvPr/>
        </p:nvSpPr>
        <p:spPr>
          <a:xfrm>
            <a:off x="2532397" y="2206594"/>
            <a:ext cx="522514" cy="522178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5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214108" y="2025167"/>
          <a:ext cx="332677" cy="81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r:id="rId5" imgW="139700" imgH="393700" progId="Equation.KSEE3">
                  <p:embed/>
                </p:oleObj>
              </mc:Choice>
              <mc:Fallback>
                <p:oleObj r:id="rId5" imgW="1397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14108" y="2025167"/>
                        <a:ext cx="332677" cy="818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065025" y="2077201"/>
          <a:ext cx="483810" cy="81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r:id="rId7" imgW="203200" imgH="393700" progId="Equation.KSEE3">
                  <p:embed/>
                </p:oleObj>
              </mc:Choice>
              <mc:Fallback>
                <p:oleObj r:id="rId7" imgW="2032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65025" y="2077201"/>
                        <a:ext cx="483810" cy="818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椭圆 8"/>
          <p:cNvSpPr/>
          <p:nvPr/>
        </p:nvSpPr>
        <p:spPr>
          <a:xfrm>
            <a:off x="5592377" y="2246655"/>
            <a:ext cx="522514" cy="522178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0" name="对象 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258883" y="2065229"/>
          <a:ext cx="363088" cy="81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r:id="rId9" imgW="152400" imgH="393700" progId="Equation.KSEE3">
                  <p:embed/>
                </p:oleObj>
              </mc:Choice>
              <mc:Fallback>
                <p:oleObj r:id="rId9" imgW="1524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258883" y="2065229"/>
                        <a:ext cx="363088" cy="818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993065" y="3430075"/>
          <a:ext cx="483810" cy="81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r:id="rId11" imgW="203200" imgH="393700" progId="Equation.KSEE3">
                  <p:embed/>
                </p:oleObj>
              </mc:Choice>
              <mc:Fallback>
                <p:oleObj r:id="rId11" imgW="2032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93065" y="3430075"/>
                        <a:ext cx="483810" cy="818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椭圆 13"/>
          <p:cNvSpPr/>
          <p:nvPr/>
        </p:nvSpPr>
        <p:spPr>
          <a:xfrm>
            <a:off x="2520417" y="3599529"/>
            <a:ext cx="522514" cy="522178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7" name="对象 1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186923" y="3418103"/>
          <a:ext cx="363088" cy="81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r:id="rId13" imgW="152400" imgH="393700" progId="Equation.KSEE3">
                  <p:embed/>
                </p:oleObj>
              </mc:Choice>
              <mc:Fallback>
                <p:oleObj r:id="rId13" imgW="1524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186923" y="3418103"/>
                        <a:ext cx="363088" cy="818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126999" y="3418103"/>
          <a:ext cx="544171" cy="81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r:id="rId15" imgW="228600" imgH="393700" progId="Equation.KSEE3">
                  <p:embed/>
                </p:oleObj>
              </mc:Choice>
              <mc:Fallback>
                <p:oleObj r:id="rId15" imgW="2286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126999" y="3418103"/>
                        <a:ext cx="544171" cy="818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椭圆 21"/>
          <p:cNvSpPr/>
          <p:nvPr/>
        </p:nvSpPr>
        <p:spPr>
          <a:xfrm>
            <a:off x="5684532" y="3587557"/>
            <a:ext cx="522514" cy="522178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3" name="对象 2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351037" y="3406130"/>
          <a:ext cx="363088" cy="81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r:id="rId17" imgW="152400" imgH="393700" progId="Equation.KSEE3">
                  <p:embed/>
                </p:oleObj>
              </mc:Choice>
              <mc:Fallback>
                <p:oleObj r:id="rId17" imgW="1524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351037" y="3406130"/>
                        <a:ext cx="363088" cy="818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文本框 24"/>
          <p:cNvSpPr txBox="1"/>
          <p:nvPr/>
        </p:nvSpPr>
        <p:spPr>
          <a:xfrm>
            <a:off x="2569720" y="2133378"/>
            <a:ext cx="384026" cy="667142"/>
          </a:xfrm>
          <a:prstGeom prst="rect">
            <a:avLst/>
          </a:prstGeom>
          <a:noFill/>
        </p:spPr>
        <p:txBody>
          <a:bodyPr wrap="none" lIns="66331" tIns="33165" rIns="66331" bIns="33165" rtlCol="0">
            <a:spAutoFit/>
          </a:bodyPr>
          <a:lstStyle/>
          <a:p>
            <a:r>
              <a:rPr lang="en-US" altLang="zh-CN" sz="3900" b="0">
                <a:latin typeface="Arial Unicode MS" panose="020B0604020202020204" charset="-122"/>
                <a:ea typeface="Arial Unicode MS" panose="020B0604020202020204" charset="-122"/>
              </a:rPr>
              <a:t>&gt;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5644445" y="2173440"/>
            <a:ext cx="423449" cy="668609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en-US" altLang="zh-CN" sz="3900" b="0">
                <a:latin typeface="Arial Unicode MS" panose="020B0604020202020204" charset="-122"/>
                <a:ea typeface="Arial Unicode MS" panose="020B0604020202020204" charset="-122"/>
              </a:rPr>
              <a:t>=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2569720" y="3532760"/>
            <a:ext cx="423449" cy="668609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en-US" altLang="zh-CN" sz="3900" b="0">
                <a:latin typeface="Arial Unicode MS" panose="020B0604020202020204" charset="-122"/>
                <a:ea typeface="Arial Unicode MS" panose="020B0604020202020204" charset="-122"/>
              </a:rPr>
              <a:t>&lt;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5733834" y="3505132"/>
            <a:ext cx="423449" cy="668609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en-US" altLang="zh-CN" sz="3900" b="0">
                <a:latin typeface="Arial Unicode MS" panose="020B0604020202020204" charset="-122"/>
                <a:ea typeface="Arial Unicode MS" panose="020B0604020202020204" charset="-122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" grpId="0" animBg="1"/>
      <p:bldP spid="14" grpId="0" animBg="1"/>
      <p:bldP spid="22" grpId="0" animBg="1"/>
      <p:bldP spid="25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669846" y="413875"/>
            <a:ext cx="1466391" cy="467842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例题解读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rcRect b="-996"/>
          <a:stretch>
            <a:fillRect/>
          </a:stretch>
        </p:blipFill>
        <p:spPr bwMode="auto">
          <a:xfrm>
            <a:off x="1101243" y="1112967"/>
            <a:ext cx="320236" cy="33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376784" y="1024556"/>
            <a:ext cx="7251153" cy="471986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操场和宿舍楼谁的占地面积大？</a:t>
            </a:r>
          </a:p>
        </p:txBody>
      </p:sp>
      <p:pic>
        <p:nvPicPr>
          <p:cNvPr id="8" name="Picture 2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74852" y="1677048"/>
            <a:ext cx="4760916" cy="3077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9" descr="4.png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6512898" y="2910380"/>
            <a:ext cx="1017884" cy="1372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云形标注 25"/>
          <p:cNvSpPr/>
          <p:nvPr/>
        </p:nvSpPr>
        <p:spPr>
          <a:xfrm flipH="1">
            <a:off x="2735137" y="1215193"/>
            <a:ext cx="4244622" cy="1070603"/>
          </a:xfrm>
          <a:prstGeom prst="cloudCallout">
            <a:avLst>
              <a:gd name="adj1" fmla="val 62967"/>
              <a:gd name="adj2" fmla="val -27343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关键要看     和     谁大谁小。</a:t>
            </a:r>
          </a:p>
        </p:txBody>
      </p:sp>
      <p:pic>
        <p:nvPicPr>
          <p:cNvPr id="23" name="图片 22" descr="4.png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 bwMode="auto">
          <a:xfrm flipH="1">
            <a:off x="1414140" y="1138351"/>
            <a:ext cx="828067" cy="148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云形标注 23"/>
          <p:cNvSpPr/>
          <p:nvPr/>
        </p:nvSpPr>
        <p:spPr>
          <a:xfrm flipH="1">
            <a:off x="1848153" y="2786792"/>
            <a:ext cx="3869094" cy="1620870"/>
          </a:xfrm>
          <a:prstGeom prst="cloudCallout">
            <a:avLst>
              <a:gd name="adj1" fmla="val -68007"/>
              <a:gd name="adj2" fmla="val 1148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分母或分子相同的我会比较，但是这两个分数分母和分子都不相同。</a:t>
            </a:r>
          </a:p>
        </p:txBody>
      </p:sp>
      <p:graphicFrame>
        <p:nvGraphicFramePr>
          <p:cNvPr id="2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505419" y="1371293"/>
          <a:ext cx="293511" cy="757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5419" y="1371293"/>
                        <a:ext cx="293511" cy="7579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997522" y="1371293"/>
          <a:ext cx="293511" cy="757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r:id="rId7" imgW="152400" imgH="393700" progId="Equation.KSEE3">
                  <p:embed/>
                </p:oleObj>
              </mc:Choice>
              <mc:Fallback>
                <p:oleObj r:id="rId7" imgW="152400" imgH="3937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97522" y="1371293"/>
                        <a:ext cx="293511" cy="7579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 b="-996"/>
          <a:stretch>
            <a:fillRect/>
          </a:stretch>
        </p:blipFill>
        <p:spPr bwMode="auto">
          <a:xfrm>
            <a:off x="1101243" y="904832"/>
            <a:ext cx="320236" cy="33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9"/>
          <p:cNvSpPr txBox="1">
            <a:spLocks noChangeArrowheads="1"/>
          </p:cNvSpPr>
          <p:nvPr/>
        </p:nvSpPr>
        <p:spPr bwMode="auto">
          <a:xfrm>
            <a:off x="1544505" y="764388"/>
            <a:ext cx="7251153" cy="471986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</a:rPr>
              <a:t>怎么比较两个分数的大小呢？</a:t>
            </a:r>
          </a:p>
        </p:txBody>
      </p:sp>
      <p:grpSp>
        <p:nvGrpSpPr>
          <p:cNvPr id="13319" name="组合 33"/>
          <p:cNvGrpSpPr/>
          <p:nvPr/>
        </p:nvGrpSpPr>
        <p:grpSpPr>
          <a:xfrm>
            <a:off x="4054785" y="1293473"/>
            <a:ext cx="557533" cy="754642"/>
            <a:chOff x="2225232" y="914757"/>
            <a:chExt cx="767145" cy="1041036"/>
          </a:xfrm>
        </p:grpSpPr>
        <p:cxnSp>
          <p:nvCxnSpPr>
            <p:cNvPr id="27" name="直接连接符 26"/>
            <p:cNvCxnSpPr/>
            <p:nvPr/>
          </p:nvCxnSpPr>
          <p:spPr>
            <a:xfrm>
              <a:off x="2339353" y="1413412"/>
              <a:ext cx="46916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86" name="TextBox 29"/>
            <p:cNvSpPr txBox="1"/>
            <p:nvPr/>
          </p:nvSpPr>
          <p:spPr>
            <a:xfrm>
              <a:off x="2225232" y="914757"/>
              <a:ext cx="754128" cy="55195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2</a:t>
              </a:r>
            </a:p>
          </p:txBody>
        </p:sp>
        <p:sp>
          <p:nvSpPr>
            <p:cNvPr id="13387" name="TextBox 30"/>
            <p:cNvSpPr txBox="1"/>
            <p:nvPr/>
          </p:nvSpPr>
          <p:spPr>
            <a:xfrm>
              <a:off x="2238249" y="1403837"/>
              <a:ext cx="754128" cy="55195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7</a:t>
              </a:r>
            </a:p>
          </p:txBody>
        </p:sp>
      </p:grpSp>
      <p:grpSp>
        <p:nvGrpSpPr>
          <p:cNvPr id="13320" name="组合 34"/>
          <p:cNvGrpSpPr/>
          <p:nvPr/>
        </p:nvGrpSpPr>
        <p:grpSpPr>
          <a:xfrm>
            <a:off x="5281588" y="1283113"/>
            <a:ext cx="557533" cy="754642"/>
            <a:chOff x="2195736" y="914757"/>
            <a:chExt cx="767145" cy="1041037"/>
          </a:xfrm>
        </p:grpSpPr>
        <p:cxnSp>
          <p:nvCxnSpPr>
            <p:cNvPr id="36" name="直接连接符 35"/>
            <p:cNvCxnSpPr/>
            <p:nvPr/>
          </p:nvCxnSpPr>
          <p:spPr>
            <a:xfrm>
              <a:off x="2339971" y="1413413"/>
              <a:ext cx="46757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83" name="TextBox 36"/>
            <p:cNvSpPr txBox="1"/>
            <p:nvPr/>
          </p:nvSpPr>
          <p:spPr>
            <a:xfrm>
              <a:off x="2195736" y="914757"/>
              <a:ext cx="754128" cy="55195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1</a:t>
              </a:r>
            </a:p>
          </p:txBody>
        </p:sp>
        <p:sp>
          <p:nvSpPr>
            <p:cNvPr id="13384" name="TextBox 37"/>
            <p:cNvSpPr txBox="1"/>
            <p:nvPr/>
          </p:nvSpPr>
          <p:spPr>
            <a:xfrm>
              <a:off x="2208753" y="1403838"/>
              <a:ext cx="754128" cy="55195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6</a:t>
              </a:r>
            </a:p>
          </p:txBody>
        </p:sp>
      </p:grpSp>
      <p:sp>
        <p:nvSpPr>
          <p:cNvPr id="39" name="椭圆 38"/>
          <p:cNvSpPr/>
          <p:nvPr/>
        </p:nvSpPr>
        <p:spPr>
          <a:xfrm>
            <a:off x="4718295" y="1435069"/>
            <a:ext cx="434277" cy="42363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defTabSz="663575" eaLnBrk="0" hangingPunct="0">
              <a:defRPr/>
            </a:pPr>
            <a:endParaRPr lang="zh-CN" altLang="en-US" b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</a:endParaRPr>
          </a:p>
        </p:txBody>
      </p:sp>
      <p:pic>
        <p:nvPicPr>
          <p:cNvPr id="44" name="表格 43"/>
          <p:cNvPicPr>
            <a:picLocks noGrp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45711" y="2736140"/>
            <a:ext cx="2300399" cy="42018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5" name="表格 44"/>
          <p:cNvPicPr>
            <a:picLocks noGrp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741104" y="3495922"/>
            <a:ext cx="2305006" cy="42018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5" name="组合 45"/>
          <p:cNvGrpSpPr/>
          <p:nvPr/>
        </p:nvGrpSpPr>
        <p:grpSpPr>
          <a:xfrm>
            <a:off x="4243470" y="3379653"/>
            <a:ext cx="556381" cy="692442"/>
            <a:chOff x="2195736" y="959001"/>
            <a:chExt cx="767145" cy="953518"/>
          </a:xfrm>
        </p:grpSpPr>
        <p:cxnSp>
          <p:nvCxnSpPr>
            <p:cNvPr id="47" name="直接连接符 46"/>
            <p:cNvCxnSpPr/>
            <p:nvPr/>
          </p:nvCxnSpPr>
          <p:spPr>
            <a:xfrm>
              <a:off x="2340270" y="1412376"/>
              <a:ext cx="46695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80" name="TextBox 47"/>
            <p:cNvSpPr txBox="1"/>
            <p:nvPr/>
          </p:nvSpPr>
          <p:spPr>
            <a:xfrm>
              <a:off x="2195736" y="959001"/>
              <a:ext cx="754129" cy="55096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1</a:t>
              </a:r>
            </a:p>
          </p:txBody>
        </p:sp>
        <p:sp>
          <p:nvSpPr>
            <p:cNvPr id="13381" name="TextBox 48"/>
            <p:cNvSpPr txBox="1"/>
            <p:nvPr/>
          </p:nvSpPr>
          <p:spPr>
            <a:xfrm>
              <a:off x="2208752" y="1361553"/>
              <a:ext cx="754129" cy="55096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6</a:t>
              </a:r>
            </a:p>
          </p:txBody>
        </p:sp>
      </p:grpSp>
      <p:grpSp>
        <p:nvGrpSpPr>
          <p:cNvPr id="6" name="组合 49"/>
          <p:cNvGrpSpPr/>
          <p:nvPr/>
        </p:nvGrpSpPr>
        <p:grpSpPr>
          <a:xfrm>
            <a:off x="4252686" y="2609509"/>
            <a:ext cx="557533" cy="691942"/>
            <a:chOff x="2195736" y="959001"/>
            <a:chExt cx="767145" cy="954464"/>
          </a:xfrm>
        </p:grpSpPr>
        <p:cxnSp>
          <p:nvCxnSpPr>
            <p:cNvPr id="3" name="直接连接符 2"/>
            <p:cNvCxnSpPr/>
            <p:nvPr/>
          </p:nvCxnSpPr>
          <p:spPr>
            <a:xfrm>
              <a:off x="2339971" y="1413153"/>
              <a:ext cx="46757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77" name="TextBox 51"/>
            <p:cNvSpPr txBox="1"/>
            <p:nvPr/>
          </p:nvSpPr>
          <p:spPr>
            <a:xfrm>
              <a:off x="2195736" y="959001"/>
              <a:ext cx="754128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2</a:t>
              </a:r>
            </a:p>
          </p:txBody>
        </p:sp>
        <p:sp>
          <p:nvSpPr>
            <p:cNvPr id="13378" name="TextBox 52"/>
            <p:cNvSpPr txBox="1"/>
            <p:nvPr/>
          </p:nvSpPr>
          <p:spPr>
            <a:xfrm>
              <a:off x="2208753" y="1361553"/>
              <a:ext cx="754128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7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4671297" y="4350102"/>
            <a:ext cx="693460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r>
              <a:rPr lang="zh-CN" altLang="en-US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所以</a:t>
            </a:r>
          </a:p>
        </p:txBody>
      </p:sp>
      <p:grpSp>
        <p:nvGrpSpPr>
          <p:cNvPr id="15" name="组合 91"/>
          <p:cNvGrpSpPr/>
          <p:nvPr/>
        </p:nvGrpSpPr>
        <p:grpSpPr>
          <a:xfrm>
            <a:off x="5297254" y="4215415"/>
            <a:ext cx="556381" cy="691941"/>
            <a:chOff x="2195736" y="959001"/>
            <a:chExt cx="767145" cy="954464"/>
          </a:xfrm>
        </p:grpSpPr>
        <p:cxnSp>
          <p:nvCxnSpPr>
            <p:cNvPr id="93" name="直接连接符 92"/>
            <p:cNvCxnSpPr/>
            <p:nvPr/>
          </p:nvCxnSpPr>
          <p:spPr>
            <a:xfrm>
              <a:off x="2340270" y="1413154"/>
              <a:ext cx="46695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50" name="TextBox 93"/>
            <p:cNvSpPr txBox="1"/>
            <p:nvPr/>
          </p:nvSpPr>
          <p:spPr>
            <a:xfrm>
              <a:off x="2195736" y="959001"/>
              <a:ext cx="754129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2</a:t>
              </a:r>
            </a:p>
          </p:txBody>
        </p:sp>
        <p:sp>
          <p:nvSpPr>
            <p:cNvPr id="13351" name="TextBox 94"/>
            <p:cNvSpPr txBox="1"/>
            <p:nvPr/>
          </p:nvSpPr>
          <p:spPr>
            <a:xfrm>
              <a:off x="2208752" y="1361553"/>
              <a:ext cx="754129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7</a:t>
              </a:r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5872296" y="4350102"/>
            <a:ext cx="365161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r>
              <a:rPr lang="zh-CN" altLang="en-US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</a:rPr>
              <a:t>＞</a:t>
            </a:r>
          </a:p>
        </p:txBody>
      </p:sp>
      <p:grpSp>
        <p:nvGrpSpPr>
          <p:cNvPr id="16" name="组合 96"/>
          <p:cNvGrpSpPr/>
          <p:nvPr/>
        </p:nvGrpSpPr>
        <p:grpSpPr>
          <a:xfrm>
            <a:off x="6142768" y="4207356"/>
            <a:ext cx="556381" cy="692442"/>
            <a:chOff x="2195736" y="959001"/>
            <a:chExt cx="767145" cy="953518"/>
          </a:xfrm>
        </p:grpSpPr>
        <p:cxnSp>
          <p:nvCxnSpPr>
            <p:cNvPr id="98" name="直接连接符 97"/>
            <p:cNvCxnSpPr/>
            <p:nvPr/>
          </p:nvCxnSpPr>
          <p:spPr>
            <a:xfrm>
              <a:off x="2340270" y="1412376"/>
              <a:ext cx="46695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47" name="TextBox 98"/>
            <p:cNvSpPr txBox="1"/>
            <p:nvPr/>
          </p:nvSpPr>
          <p:spPr>
            <a:xfrm>
              <a:off x="2195736" y="959001"/>
              <a:ext cx="754129" cy="55096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1</a:t>
              </a:r>
            </a:p>
          </p:txBody>
        </p:sp>
        <p:sp>
          <p:nvSpPr>
            <p:cNvPr id="13348" name="TextBox 99"/>
            <p:cNvSpPr txBox="1"/>
            <p:nvPr/>
          </p:nvSpPr>
          <p:spPr>
            <a:xfrm>
              <a:off x="2208752" y="1361553"/>
              <a:ext cx="754129" cy="55096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6</a:t>
              </a:r>
            </a:p>
          </p:txBody>
        </p:sp>
      </p:grpSp>
      <p:sp>
        <p:nvSpPr>
          <p:cNvPr id="4" name="圆角矩形 3"/>
          <p:cNvSpPr/>
          <p:nvPr/>
        </p:nvSpPr>
        <p:spPr>
          <a:xfrm>
            <a:off x="1177731" y="2178965"/>
            <a:ext cx="2711176" cy="395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l"/>
            <a:r>
              <a:rPr lang="zh-CN" altLang="en-US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方法一：画图比较。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9" grpId="0" animBg="1"/>
      <p:bldP spid="91" grpId="0"/>
      <p:bldP spid="96" grpId="0"/>
      <p:bldP spid="4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125664" y="774058"/>
            <a:ext cx="3957101" cy="395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l"/>
            <a:r>
              <a:rPr lang="zh-CN" altLang="en-US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方法二：化成同分母分数。</a:t>
            </a:r>
          </a:p>
        </p:txBody>
      </p:sp>
      <p:grpSp>
        <p:nvGrpSpPr>
          <p:cNvPr id="7" name="组合 53"/>
          <p:cNvGrpSpPr/>
          <p:nvPr/>
        </p:nvGrpSpPr>
        <p:grpSpPr>
          <a:xfrm>
            <a:off x="2413519" y="1397541"/>
            <a:ext cx="556381" cy="691942"/>
            <a:chOff x="2195736" y="959001"/>
            <a:chExt cx="767145" cy="954464"/>
          </a:xfrm>
        </p:grpSpPr>
        <p:cxnSp>
          <p:nvCxnSpPr>
            <p:cNvPr id="55" name="直接连接符 54"/>
            <p:cNvCxnSpPr/>
            <p:nvPr/>
          </p:nvCxnSpPr>
          <p:spPr>
            <a:xfrm>
              <a:off x="2340271" y="1413153"/>
              <a:ext cx="46695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74" name="TextBox 55"/>
            <p:cNvSpPr txBox="1"/>
            <p:nvPr/>
          </p:nvSpPr>
          <p:spPr>
            <a:xfrm>
              <a:off x="2195736" y="959001"/>
              <a:ext cx="754129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2</a:t>
              </a:r>
            </a:p>
          </p:txBody>
        </p:sp>
        <p:sp>
          <p:nvSpPr>
            <p:cNvPr id="13375" name="TextBox 56"/>
            <p:cNvSpPr txBox="1"/>
            <p:nvPr/>
          </p:nvSpPr>
          <p:spPr>
            <a:xfrm>
              <a:off x="2208752" y="1361553"/>
              <a:ext cx="754129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7</a:t>
              </a: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2928430" y="1533380"/>
            <a:ext cx="365161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r>
              <a:rPr lang="zh-CN" altLang="en-US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</a:rPr>
              <a:t>＝</a:t>
            </a:r>
          </a:p>
        </p:txBody>
      </p:sp>
      <p:grpSp>
        <p:nvGrpSpPr>
          <p:cNvPr id="8" name="组合 58"/>
          <p:cNvGrpSpPr/>
          <p:nvPr/>
        </p:nvGrpSpPr>
        <p:grpSpPr>
          <a:xfrm>
            <a:off x="3290135" y="1391785"/>
            <a:ext cx="556381" cy="691941"/>
            <a:chOff x="2195736" y="959001"/>
            <a:chExt cx="767145" cy="954464"/>
          </a:xfrm>
        </p:grpSpPr>
        <p:cxnSp>
          <p:nvCxnSpPr>
            <p:cNvPr id="60" name="直接连接符 59"/>
            <p:cNvCxnSpPr/>
            <p:nvPr/>
          </p:nvCxnSpPr>
          <p:spPr>
            <a:xfrm>
              <a:off x="2340270" y="1413154"/>
              <a:ext cx="46695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71" name="TextBox 60"/>
            <p:cNvSpPr txBox="1"/>
            <p:nvPr/>
          </p:nvSpPr>
          <p:spPr>
            <a:xfrm>
              <a:off x="2195736" y="959001"/>
              <a:ext cx="754129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12</a:t>
              </a:r>
            </a:p>
          </p:txBody>
        </p:sp>
        <p:sp>
          <p:nvSpPr>
            <p:cNvPr id="13372" name="TextBox 61"/>
            <p:cNvSpPr txBox="1"/>
            <p:nvPr/>
          </p:nvSpPr>
          <p:spPr>
            <a:xfrm>
              <a:off x="2208752" y="1361553"/>
              <a:ext cx="754129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42</a:t>
              </a:r>
            </a:p>
          </p:txBody>
        </p:sp>
      </p:grpSp>
      <p:grpSp>
        <p:nvGrpSpPr>
          <p:cNvPr id="9" name="组合 62"/>
          <p:cNvGrpSpPr/>
          <p:nvPr/>
        </p:nvGrpSpPr>
        <p:grpSpPr>
          <a:xfrm>
            <a:off x="2413519" y="2026088"/>
            <a:ext cx="556381" cy="691942"/>
            <a:chOff x="2195736" y="959001"/>
            <a:chExt cx="767145" cy="954464"/>
          </a:xfrm>
        </p:grpSpPr>
        <p:cxnSp>
          <p:nvCxnSpPr>
            <p:cNvPr id="64" name="直接连接符 63"/>
            <p:cNvCxnSpPr/>
            <p:nvPr/>
          </p:nvCxnSpPr>
          <p:spPr>
            <a:xfrm>
              <a:off x="2340271" y="1413153"/>
              <a:ext cx="46695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68" name="TextBox 64"/>
            <p:cNvSpPr txBox="1"/>
            <p:nvPr/>
          </p:nvSpPr>
          <p:spPr>
            <a:xfrm>
              <a:off x="2195736" y="959001"/>
              <a:ext cx="754129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1</a:t>
              </a:r>
            </a:p>
          </p:txBody>
        </p:sp>
        <p:sp>
          <p:nvSpPr>
            <p:cNvPr id="13369" name="TextBox 65"/>
            <p:cNvSpPr txBox="1"/>
            <p:nvPr/>
          </p:nvSpPr>
          <p:spPr>
            <a:xfrm>
              <a:off x="2208752" y="1361553"/>
              <a:ext cx="754129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6</a:t>
              </a: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2928430" y="2161928"/>
            <a:ext cx="365161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r>
              <a:rPr lang="zh-CN" altLang="en-US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</a:rPr>
              <a:t>＝</a:t>
            </a:r>
          </a:p>
        </p:txBody>
      </p:sp>
      <p:grpSp>
        <p:nvGrpSpPr>
          <p:cNvPr id="10" name="组合 67"/>
          <p:cNvGrpSpPr/>
          <p:nvPr/>
        </p:nvGrpSpPr>
        <p:grpSpPr>
          <a:xfrm>
            <a:off x="3290135" y="2020333"/>
            <a:ext cx="556381" cy="691941"/>
            <a:chOff x="2195736" y="959001"/>
            <a:chExt cx="767145" cy="954464"/>
          </a:xfrm>
        </p:grpSpPr>
        <p:cxnSp>
          <p:nvCxnSpPr>
            <p:cNvPr id="69" name="直接连接符 68"/>
            <p:cNvCxnSpPr/>
            <p:nvPr/>
          </p:nvCxnSpPr>
          <p:spPr>
            <a:xfrm>
              <a:off x="2340270" y="1413154"/>
              <a:ext cx="46695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65" name="TextBox 69"/>
            <p:cNvSpPr txBox="1"/>
            <p:nvPr/>
          </p:nvSpPr>
          <p:spPr>
            <a:xfrm>
              <a:off x="2195736" y="959001"/>
              <a:ext cx="754129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7</a:t>
              </a:r>
            </a:p>
          </p:txBody>
        </p:sp>
        <p:sp>
          <p:nvSpPr>
            <p:cNvPr id="13366" name="TextBox 70"/>
            <p:cNvSpPr txBox="1"/>
            <p:nvPr/>
          </p:nvSpPr>
          <p:spPr>
            <a:xfrm>
              <a:off x="2208752" y="1361553"/>
              <a:ext cx="754129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42</a:t>
              </a:r>
            </a:p>
          </p:txBody>
        </p:sp>
      </p:grpSp>
      <p:grpSp>
        <p:nvGrpSpPr>
          <p:cNvPr id="11" name="组合 71"/>
          <p:cNvGrpSpPr/>
          <p:nvPr/>
        </p:nvGrpSpPr>
        <p:grpSpPr>
          <a:xfrm>
            <a:off x="2400847" y="2697230"/>
            <a:ext cx="557533" cy="691941"/>
            <a:chOff x="2195736" y="959001"/>
            <a:chExt cx="767145" cy="954464"/>
          </a:xfrm>
        </p:grpSpPr>
        <p:cxnSp>
          <p:nvCxnSpPr>
            <p:cNvPr id="73" name="直接连接符 72"/>
            <p:cNvCxnSpPr/>
            <p:nvPr/>
          </p:nvCxnSpPr>
          <p:spPr>
            <a:xfrm>
              <a:off x="2339971" y="1413154"/>
              <a:ext cx="46757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62" name="TextBox 73"/>
            <p:cNvSpPr txBox="1"/>
            <p:nvPr/>
          </p:nvSpPr>
          <p:spPr>
            <a:xfrm>
              <a:off x="2195736" y="959001"/>
              <a:ext cx="754128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12</a:t>
              </a:r>
            </a:p>
          </p:txBody>
        </p:sp>
        <p:sp>
          <p:nvSpPr>
            <p:cNvPr id="13363" name="TextBox 74"/>
            <p:cNvSpPr txBox="1"/>
            <p:nvPr/>
          </p:nvSpPr>
          <p:spPr>
            <a:xfrm>
              <a:off x="2208753" y="1361553"/>
              <a:ext cx="754128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42</a:t>
              </a: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2926127" y="2830767"/>
            <a:ext cx="365161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r>
              <a:rPr lang="zh-CN" altLang="en-US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</a:rPr>
              <a:t>＞</a:t>
            </a:r>
          </a:p>
        </p:txBody>
      </p:sp>
      <p:grpSp>
        <p:nvGrpSpPr>
          <p:cNvPr id="12" name="组合 76"/>
          <p:cNvGrpSpPr/>
          <p:nvPr/>
        </p:nvGrpSpPr>
        <p:grpSpPr>
          <a:xfrm>
            <a:off x="3292439" y="2686869"/>
            <a:ext cx="557533" cy="691942"/>
            <a:chOff x="2195736" y="959001"/>
            <a:chExt cx="767145" cy="954464"/>
          </a:xfrm>
        </p:grpSpPr>
        <p:cxnSp>
          <p:nvCxnSpPr>
            <p:cNvPr id="78" name="直接连接符 77"/>
            <p:cNvCxnSpPr/>
            <p:nvPr/>
          </p:nvCxnSpPr>
          <p:spPr>
            <a:xfrm>
              <a:off x="2339971" y="1413153"/>
              <a:ext cx="46757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59" name="TextBox 78"/>
            <p:cNvSpPr txBox="1"/>
            <p:nvPr/>
          </p:nvSpPr>
          <p:spPr>
            <a:xfrm>
              <a:off x="2195736" y="959001"/>
              <a:ext cx="754128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7</a:t>
              </a:r>
            </a:p>
          </p:txBody>
        </p:sp>
        <p:sp>
          <p:nvSpPr>
            <p:cNvPr id="13360" name="TextBox 79"/>
            <p:cNvSpPr txBox="1"/>
            <p:nvPr/>
          </p:nvSpPr>
          <p:spPr>
            <a:xfrm>
              <a:off x="2208753" y="1361553"/>
              <a:ext cx="754128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42</a:t>
              </a: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2017717" y="3623244"/>
            <a:ext cx="693460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r>
              <a:rPr lang="zh-CN" altLang="en-US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所以</a:t>
            </a:r>
          </a:p>
        </p:txBody>
      </p:sp>
      <p:grpSp>
        <p:nvGrpSpPr>
          <p:cNvPr id="13" name="组合 81"/>
          <p:cNvGrpSpPr/>
          <p:nvPr/>
        </p:nvGrpSpPr>
        <p:grpSpPr>
          <a:xfrm>
            <a:off x="2643674" y="3487404"/>
            <a:ext cx="556381" cy="691941"/>
            <a:chOff x="2195736" y="959001"/>
            <a:chExt cx="767145" cy="954464"/>
          </a:xfrm>
        </p:grpSpPr>
        <p:cxnSp>
          <p:nvCxnSpPr>
            <p:cNvPr id="83" name="直接连接符 82"/>
            <p:cNvCxnSpPr/>
            <p:nvPr/>
          </p:nvCxnSpPr>
          <p:spPr>
            <a:xfrm>
              <a:off x="2340270" y="1413154"/>
              <a:ext cx="46695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56" name="TextBox 83"/>
            <p:cNvSpPr txBox="1"/>
            <p:nvPr/>
          </p:nvSpPr>
          <p:spPr>
            <a:xfrm>
              <a:off x="2195736" y="959001"/>
              <a:ext cx="754129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2</a:t>
              </a:r>
            </a:p>
          </p:txBody>
        </p:sp>
        <p:sp>
          <p:nvSpPr>
            <p:cNvPr id="13357" name="TextBox 84"/>
            <p:cNvSpPr txBox="1"/>
            <p:nvPr/>
          </p:nvSpPr>
          <p:spPr>
            <a:xfrm>
              <a:off x="2208752" y="1361553"/>
              <a:ext cx="754129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7</a:t>
              </a:r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3166649" y="3623244"/>
            <a:ext cx="365161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r>
              <a:rPr lang="zh-CN" altLang="en-US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</a:rPr>
              <a:t>＞</a:t>
            </a:r>
          </a:p>
        </p:txBody>
      </p:sp>
      <p:grpSp>
        <p:nvGrpSpPr>
          <p:cNvPr id="14" name="组合 86"/>
          <p:cNvGrpSpPr/>
          <p:nvPr/>
        </p:nvGrpSpPr>
        <p:grpSpPr>
          <a:xfrm>
            <a:off x="3489188" y="3480497"/>
            <a:ext cx="556381" cy="691941"/>
            <a:chOff x="2195736" y="959001"/>
            <a:chExt cx="767145" cy="954464"/>
          </a:xfrm>
        </p:grpSpPr>
        <p:cxnSp>
          <p:nvCxnSpPr>
            <p:cNvPr id="88" name="直接连接符 87"/>
            <p:cNvCxnSpPr/>
            <p:nvPr/>
          </p:nvCxnSpPr>
          <p:spPr>
            <a:xfrm>
              <a:off x="2340270" y="1413154"/>
              <a:ext cx="46695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53" name="TextBox 88"/>
            <p:cNvSpPr txBox="1"/>
            <p:nvPr/>
          </p:nvSpPr>
          <p:spPr>
            <a:xfrm>
              <a:off x="2195736" y="959001"/>
              <a:ext cx="754129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1</a:t>
              </a:r>
            </a:p>
          </p:txBody>
        </p:sp>
        <p:sp>
          <p:nvSpPr>
            <p:cNvPr id="13354" name="TextBox 89"/>
            <p:cNvSpPr txBox="1"/>
            <p:nvPr/>
          </p:nvSpPr>
          <p:spPr>
            <a:xfrm>
              <a:off x="2208752" y="1361553"/>
              <a:ext cx="754129" cy="5519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6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061188" y="2942432"/>
            <a:ext cx="966698" cy="1023635"/>
          </a:xfrm>
          <a:prstGeom prst="rect">
            <a:avLst/>
          </a:prstGeom>
        </p:spPr>
      </p:pic>
      <p:sp>
        <p:nvSpPr>
          <p:cNvPr id="26" name="云形标注 25"/>
          <p:cNvSpPr/>
          <p:nvPr/>
        </p:nvSpPr>
        <p:spPr>
          <a:xfrm>
            <a:off x="4717834" y="1473058"/>
            <a:ext cx="3193143" cy="2300070"/>
          </a:xfrm>
          <a:prstGeom prst="cloudCallout">
            <a:avLst>
              <a:gd name="adj1" fmla="val 57364"/>
              <a:gd name="adj2" fmla="val 26273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>
              <a:lnSpc>
                <a:spcPct val="120000"/>
              </a:lnSpc>
            </a:pPr>
            <a:r>
              <a:rPr lang="zh-CN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把分母不相同的分数化成和原来分数相等，并且分母相同的分数，这个过程叫做</a:t>
            </a:r>
            <a:r>
              <a:rPr lang="zh-CN" altLang="zh-CN" sz="1700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通分</a:t>
            </a:r>
            <a:r>
              <a:rPr lang="zh-CN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。</a:t>
            </a:r>
          </a:p>
        </p:txBody>
      </p:sp>
      <p:sp>
        <p:nvSpPr>
          <p:cNvPr id="3" name="流程图: 可选过程 2"/>
          <p:cNvSpPr/>
          <p:nvPr/>
        </p:nvSpPr>
        <p:spPr>
          <a:xfrm>
            <a:off x="1541279" y="4243272"/>
            <a:ext cx="4389304" cy="36561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</a:rPr>
              <a:t>操场的占地面积大。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8" grpId="0"/>
      <p:bldP spid="67" grpId="0"/>
      <p:bldP spid="76" grpId="0"/>
      <p:bldP spid="81" grpId="0"/>
      <p:bldP spid="86" grpId="0"/>
      <p:bldP spid="26" grpId="0" bldLvl="0" animBg="1"/>
      <p:bldP spid="3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rcRect b="-996"/>
          <a:stretch>
            <a:fillRect/>
          </a:stretch>
        </p:blipFill>
        <p:spPr bwMode="auto">
          <a:xfrm>
            <a:off x="840907" y="644664"/>
            <a:ext cx="320236" cy="33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220583" y="556254"/>
            <a:ext cx="7251153" cy="471986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</a:rPr>
              <a:t>比一比，宿舍楼和教学楼谁的占地面积大？</a:t>
            </a:r>
          </a:p>
        </p:txBody>
      </p:sp>
      <p:pic>
        <p:nvPicPr>
          <p:cNvPr id="14342" name="Picture 2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18651" y="1114809"/>
            <a:ext cx="4760916" cy="3077121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3" name="组合 22"/>
          <p:cNvGrpSpPr/>
          <p:nvPr/>
        </p:nvGrpSpPr>
        <p:grpSpPr>
          <a:xfrm>
            <a:off x="4918039" y="4231991"/>
            <a:ext cx="570204" cy="748774"/>
            <a:chOff x="2194004" y="914757"/>
            <a:chExt cx="785357" cy="1032943"/>
          </a:xfrm>
        </p:grpSpPr>
        <p:cxnSp>
          <p:nvCxnSpPr>
            <p:cNvPr id="24" name="直接连接符 23"/>
            <p:cNvCxnSpPr/>
            <p:nvPr/>
          </p:nvCxnSpPr>
          <p:spPr>
            <a:xfrm>
              <a:off x="2339793" y="1412776"/>
              <a:ext cx="468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51" name="TextBox 24"/>
            <p:cNvSpPr txBox="1"/>
            <p:nvPr/>
          </p:nvSpPr>
          <p:spPr>
            <a:xfrm>
              <a:off x="2225232" y="914757"/>
              <a:ext cx="754129" cy="61564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300" b="0">
                  <a:solidFill>
                    <a:schemeClr val="tx1"/>
                  </a:solidFill>
                </a:rPr>
                <a:t>3</a:t>
              </a:r>
              <a:endParaRPr lang="en-US" altLang="zh-CN" sz="2300" b="0" dirty="0">
                <a:solidFill>
                  <a:schemeClr val="tx1"/>
                </a:solidFill>
              </a:endParaRPr>
            </a:p>
          </p:txBody>
        </p:sp>
        <p:sp>
          <p:nvSpPr>
            <p:cNvPr id="14352" name="TextBox 25"/>
            <p:cNvSpPr txBox="1"/>
            <p:nvPr/>
          </p:nvSpPr>
          <p:spPr>
            <a:xfrm>
              <a:off x="2194004" y="1332057"/>
              <a:ext cx="754129" cy="61564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300" b="0">
                  <a:solidFill>
                    <a:schemeClr val="tx1"/>
                  </a:solidFill>
                </a:rPr>
                <a:t>10</a:t>
              </a:r>
              <a:endParaRPr lang="en-US" altLang="zh-CN" sz="2300" b="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组合 26"/>
          <p:cNvGrpSpPr/>
          <p:nvPr/>
        </p:nvGrpSpPr>
        <p:grpSpPr>
          <a:xfrm>
            <a:off x="3661287" y="4240049"/>
            <a:ext cx="556381" cy="749254"/>
            <a:chOff x="2195736" y="914757"/>
            <a:chExt cx="767145" cy="1031968"/>
          </a:xfrm>
        </p:grpSpPr>
        <p:cxnSp>
          <p:nvCxnSpPr>
            <p:cNvPr id="28" name="直接连接符 27"/>
            <p:cNvCxnSpPr/>
            <p:nvPr/>
          </p:nvCxnSpPr>
          <p:spPr>
            <a:xfrm>
              <a:off x="2339793" y="1412776"/>
              <a:ext cx="468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48" name="TextBox 28"/>
            <p:cNvSpPr txBox="1"/>
            <p:nvPr/>
          </p:nvSpPr>
          <p:spPr>
            <a:xfrm>
              <a:off x="2195736" y="914757"/>
              <a:ext cx="754129" cy="6146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300" b="0">
                  <a:solidFill>
                    <a:schemeClr val="tx1"/>
                  </a:solidFill>
                </a:rPr>
                <a:t>1</a:t>
              </a:r>
              <a:endParaRPr lang="en-US" altLang="zh-CN" sz="2300" b="0" dirty="0">
                <a:solidFill>
                  <a:schemeClr val="tx1"/>
                </a:solidFill>
              </a:endParaRPr>
            </a:p>
          </p:txBody>
        </p:sp>
        <p:sp>
          <p:nvSpPr>
            <p:cNvPr id="14349" name="TextBox 29"/>
            <p:cNvSpPr txBox="1"/>
            <p:nvPr/>
          </p:nvSpPr>
          <p:spPr>
            <a:xfrm>
              <a:off x="2208752" y="1332057"/>
              <a:ext cx="754129" cy="6146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300" b="0">
                  <a:solidFill>
                    <a:schemeClr val="tx1"/>
                  </a:solidFill>
                </a:rPr>
                <a:t>6</a:t>
              </a:r>
              <a:endParaRPr lang="en-US" altLang="zh-CN" sz="2300" b="0" dirty="0">
                <a:solidFill>
                  <a:schemeClr val="tx1"/>
                </a:solidFill>
              </a:endParaRPr>
            </a:p>
          </p:txBody>
        </p:sp>
      </p:grpSp>
      <p:sp>
        <p:nvSpPr>
          <p:cNvPr id="31" name="椭圆 30"/>
          <p:cNvSpPr/>
          <p:nvPr/>
        </p:nvSpPr>
        <p:spPr>
          <a:xfrm>
            <a:off x="4361658" y="4408122"/>
            <a:ext cx="434277" cy="42363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 defTabSz="663575" eaLnBrk="0" hangingPunct="0">
              <a:defRPr/>
            </a:pPr>
            <a:endParaRPr lang="zh-CN" altLang="en-US" sz="13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1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 descr="4.png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 flipH="1">
            <a:off x="774589" y="1618166"/>
            <a:ext cx="828067" cy="148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云形标注 23"/>
          <p:cNvSpPr/>
          <p:nvPr/>
        </p:nvSpPr>
        <p:spPr>
          <a:xfrm>
            <a:off x="1905749" y="1062315"/>
            <a:ext cx="3617513" cy="1241439"/>
          </a:xfrm>
          <a:prstGeom prst="cloudCallout">
            <a:avLst>
              <a:gd name="adj1" fmla="val -61701"/>
              <a:gd name="adj2" fmla="val 44473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先通分，可以用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6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和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10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的公倍数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60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作分母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……</a:t>
            </a:r>
          </a:p>
        </p:txBody>
      </p:sp>
      <p:pic>
        <p:nvPicPr>
          <p:cNvPr id="25" name="图片 9" descr="4.png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7347354" y="1936937"/>
            <a:ext cx="1017884" cy="1372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云形标注 25"/>
          <p:cNvSpPr/>
          <p:nvPr/>
        </p:nvSpPr>
        <p:spPr>
          <a:xfrm>
            <a:off x="3645620" y="2427162"/>
            <a:ext cx="3422607" cy="1138753"/>
          </a:xfrm>
          <a:prstGeom prst="cloudCallout">
            <a:avLst>
              <a:gd name="adj1" fmla="val 62967"/>
              <a:gd name="adj2" fmla="val -27343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也可以用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6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和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10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的最小公倍数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30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作分母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6" grpId="0" bldLvl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630</Words>
  <Application>Microsoft Office PowerPoint</Application>
  <PresentationFormat>全屏显示(16:9)</PresentationFormat>
  <Paragraphs>160</Paragraphs>
  <Slides>17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31" baseType="lpstr">
      <vt:lpstr>Arial Unicode MS</vt:lpstr>
      <vt:lpstr>黑体</vt:lpstr>
      <vt:lpstr>华文楷体</vt:lpstr>
      <vt:lpstr>楷体</vt:lpstr>
      <vt:lpstr>隶书</vt:lpstr>
      <vt:lpstr>宋体</vt:lpstr>
      <vt:lpstr>微软雅黑</vt:lpstr>
      <vt:lpstr>Arial</vt:lpstr>
      <vt:lpstr>Calibri</vt:lpstr>
      <vt:lpstr>Calibri Light</vt:lpstr>
      <vt:lpstr>Wingdings</vt:lpstr>
      <vt:lpstr>WWW.2PPT.COM
</vt:lpstr>
      <vt:lpstr>Equation.KSEE3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2015-11-21T07:20:00Z</dcterms:created>
  <dcterms:modified xsi:type="dcterms:W3CDTF">2023-01-16T23:09:41Z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433FF885DC1B46CDA4143ECDCE5D27C8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