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EEF33-5E9F-4F10-9883-750AB45585F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DE3F7-3C73-4CD4-94CB-FCB97FC3EA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F89E8AF-7CDC-497D-A62C-002E0D50AA0A}" type="slidenum">
              <a:rPr lang="en-US" altLang="zh-CN">
                <a:solidFill>
                  <a:prstClr val="black"/>
                </a:solidFill>
              </a:rPr>
              <a:t>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B6FF161-1E30-4E20-878E-CD43CCE79DD8}" type="slidenum">
              <a:rPr lang="en-US" altLang="zh-CN">
                <a:solidFill>
                  <a:prstClr val="black"/>
                </a:solidFill>
              </a:rPr>
              <a:t>13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B09A968-4D85-422E-9447-4CE3BFF3FF1C}" type="slidenum">
              <a:rPr lang="en-US" altLang="zh-CN">
                <a:solidFill>
                  <a:prstClr val="black"/>
                </a:solidFill>
              </a:rPr>
              <a:t>2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466CA11-5FBC-4269-97EB-C2ECB0A0EB77}" type="slidenum">
              <a:rPr lang="en-US" altLang="zh-CN">
                <a:solidFill>
                  <a:prstClr val="black"/>
                </a:solidFill>
              </a:rPr>
              <a:t>3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A3F9752-B9A7-42F4-A929-27DAFE08F292}" type="slidenum">
              <a:rPr lang="en-US" altLang="zh-CN">
                <a:solidFill>
                  <a:prstClr val="black"/>
                </a:solidFill>
              </a:rPr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D992683-B80A-4FCE-BF36-F7A067DC5111}" type="slidenum">
              <a:rPr lang="en-US" altLang="zh-CN">
                <a:solidFill>
                  <a:prstClr val="black"/>
                </a:solidFill>
              </a:rPr>
              <a:t>6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F19A269-C2BE-4DD2-86C1-DD695F5B65AB}" type="slidenum">
              <a:rPr lang="en-US" altLang="zh-CN">
                <a:solidFill>
                  <a:prstClr val="black"/>
                </a:solidFill>
              </a:rPr>
              <a:t>7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56D3B5D-2136-4E8C-9FBF-4AF790AE2803}" type="slidenum">
              <a:rPr lang="en-US" altLang="zh-CN">
                <a:solidFill>
                  <a:prstClr val="black"/>
                </a:solidFill>
              </a:rPr>
              <a:t>8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397E758-CAC7-4E78-B7CC-C1F78B10F1AF}" type="slidenum">
              <a:rPr lang="en-US" altLang="zh-CN">
                <a:solidFill>
                  <a:prstClr val="black"/>
                </a:solidFill>
              </a:rPr>
              <a:t>11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BE95C25-7A9A-416C-94BC-332667F2B628}" type="slidenum">
              <a:rPr lang="en-US" altLang="zh-CN">
                <a:solidFill>
                  <a:prstClr val="black"/>
                </a:solidFill>
              </a:rPr>
              <a:t>12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105AB-41FB-4844-9201-D41C15B20B4D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9243F-15C6-4512-8F49-10C2E52F712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3260D-B9B7-4E51-931B-6B5974F1F16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BA95C-B163-4A34-BBCB-17CA1601AB4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A0B31-D3BF-4893-8DCC-378ABCBFBC7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CDD52-E4F5-40C8-BAA9-D20F93D102D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895AA-B15B-4C6B-A6A3-2DC0784664E9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BE3A9-D20D-426C-B64E-DB85CC90692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28B2B-2D6E-48B1-A4DC-657343301B24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0BA31-4417-43BF-9247-FF5DDC5F47F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DAF9F5-173E-4678-A97A-4E937B469E2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66552" y="1742477"/>
            <a:ext cx="780213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600" b="1" kern="10" dirty="0">
                <a:ln w="9525">
                  <a:noFill/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000000">
                      <a:alpha val="8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平行四边形及其性质</a:t>
            </a:r>
          </a:p>
        </p:txBody>
      </p:sp>
      <p:sp>
        <p:nvSpPr>
          <p:cNvPr id="6" name="矩形 5"/>
          <p:cNvSpPr/>
          <p:nvPr/>
        </p:nvSpPr>
        <p:spPr>
          <a:xfrm>
            <a:off x="2687466" y="5018332"/>
            <a:ext cx="3682418" cy="5493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kern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7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0" y="0"/>
            <a:ext cx="8964613" cy="3444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已知：如图：</a:t>
            </a:r>
            <a:r>
              <a:rPr lang="en-US" altLang="zh-CN" sz="4000" i="1">
                <a:solidFill>
                  <a:srgbClr val="000000"/>
                </a:solidFill>
              </a:rPr>
              <a:t>‖    ,A,D</a:t>
            </a:r>
            <a:r>
              <a:rPr lang="zh-CN" altLang="en-US" sz="4000" i="1">
                <a:solidFill>
                  <a:srgbClr val="000000"/>
                </a:solidFill>
              </a:rPr>
              <a:t>是</a:t>
            </a:r>
            <a:r>
              <a:rPr lang="zh-CN" altLang="en-US" sz="4000">
                <a:solidFill>
                  <a:srgbClr val="000000"/>
                </a:solidFill>
              </a:rPr>
              <a:t>直线    上的任意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>
                <a:solidFill>
                  <a:srgbClr val="000000"/>
                </a:solidFill>
              </a:rPr>
              <a:t>        两点，过点</a:t>
            </a:r>
            <a:r>
              <a:rPr lang="en-US" altLang="zh-CN" sz="4000">
                <a:solidFill>
                  <a:srgbClr val="000000"/>
                </a:solidFill>
              </a:rPr>
              <a:t>A,D</a:t>
            </a:r>
            <a:r>
              <a:rPr lang="zh-CN" altLang="en-US" sz="4000">
                <a:solidFill>
                  <a:srgbClr val="000000"/>
                </a:solidFill>
              </a:rPr>
              <a:t>作</a:t>
            </a:r>
            <a:r>
              <a:rPr lang="en-US" altLang="zh-CN" sz="4000">
                <a:solidFill>
                  <a:srgbClr val="000000"/>
                </a:solidFill>
              </a:rPr>
              <a:t>AB</a:t>
            </a:r>
            <a:r>
              <a:rPr lang="en-US" altLang="zh-CN" sz="3600" i="1">
                <a:solidFill>
                  <a:srgbClr val="000000"/>
                </a:solidFill>
              </a:rPr>
              <a:t>‖</a:t>
            </a:r>
            <a:r>
              <a:rPr lang="en-US" altLang="zh-CN" sz="4000">
                <a:solidFill>
                  <a:srgbClr val="000000"/>
                </a:solidFill>
              </a:rPr>
              <a:t>CD,</a:t>
            </a:r>
            <a:r>
              <a:rPr lang="zh-CN" altLang="en-US" sz="4000">
                <a:solidFill>
                  <a:srgbClr val="000000"/>
                </a:solidFill>
              </a:rPr>
              <a:t>分别交  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>
                <a:solidFill>
                  <a:srgbClr val="000000"/>
                </a:solidFill>
              </a:rPr>
              <a:t>        于点</a:t>
            </a:r>
            <a:r>
              <a:rPr lang="en-US" altLang="zh-CN" sz="4000">
                <a:solidFill>
                  <a:srgbClr val="000000"/>
                </a:solidFill>
              </a:rPr>
              <a:t>B,C.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>
                <a:solidFill>
                  <a:srgbClr val="000000"/>
                </a:solidFill>
              </a:rPr>
              <a:t>求证：</a:t>
            </a:r>
            <a:r>
              <a:rPr lang="en-US" altLang="zh-CN" sz="4000">
                <a:solidFill>
                  <a:srgbClr val="000000"/>
                </a:solidFill>
              </a:rPr>
              <a:t>AB=CD</a:t>
            </a:r>
          </a:p>
        </p:txBody>
      </p:sp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2339975" y="0"/>
          <a:ext cx="417513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114300" imgH="228600" progId="Equation.DSMT4">
                  <p:embed/>
                </p:oleObj>
              </mc:Choice>
              <mc:Fallback>
                <p:oleObj name="Equation" r:id="rId3" imgW="114300" imgH="228600" progId="Equation.DSMT4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0"/>
                        <a:ext cx="417513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2" name="Object 6"/>
          <p:cNvGraphicFramePr>
            <a:graphicFrameLocks noChangeAspect="1"/>
          </p:cNvGraphicFramePr>
          <p:nvPr/>
        </p:nvGraphicFramePr>
        <p:xfrm>
          <a:off x="2987675" y="0"/>
          <a:ext cx="46355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5" imgW="127000" imgH="228600" progId="Equation.DSMT4">
                  <p:embed/>
                </p:oleObj>
              </mc:Choice>
              <mc:Fallback>
                <p:oleObj name="Equation" r:id="rId5" imgW="127000" imgH="228600" progId="Equation.DSMT4">
                  <p:embed/>
                  <p:pic>
                    <p:nvPicPr>
                      <p:cNvPr id="0" name="图片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0"/>
                        <a:ext cx="46355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3" name="Object 7"/>
          <p:cNvGraphicFramePr>
            <a:graphicFrameLocks noChangeAspect="1"/>
          </p:cNvGraphicFramePr>
          <p:nvPr/>
        </p:nvGraphicFramePr>
        <p:xfrm>
          <a:off x="6300788" y="0"/>
          <a:ext cx="417512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7" imgW="114300" imgH="228600" progId="Equation.DSMT4">
                  <p:embed/>
                </p:oleObj>
              </mc:Choice>
              <mc:Fallback>
                <p:oleObj name="Equation" r:id="rId7" imgW="114300" imgH="228600" progId="Equation.DSMT4">
                  <p:embed/>
                  <p:pic>
                    <p:nvPicPr>
                      <p:cNvPr id="0" name="图片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0"/>
                        <a:ext cx="417512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4" name="Object 8"/>
          <p:cNvGraphicFramePr>
            <a:graphicFrameLocks noChangeAspect="1"/>
          </p:cNvGraphicFramePr>
          <p:nvPr/>
        </p:nvGraphicFramePr>
        <p:xfrm>
          <a:off x="900113" y="1700213"/>
          <a:ext cx="46355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8" imgW="127000" imgH="228600" progId="Equation.DSMT4">
                  <p:embed/>
                </p:oleObj>
              </mc:Choice>
              <mc:Fallback>
                <p:oleObj name="Equation" r:id="rId8" imgW="127000" imgH="228600" progId="Equation.DSMT4">
                  <p:embed/>
                  <p:pic>
                    <p:nvPicPr>
                      <p:cNvPr id="0" name="图片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700213"/>
                        <a:ext cx="46355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5" name="Line 9"/>
          <p:cNvSpPr>
            <a:spLocks noChangeShapeType="1"/>
          </p:cNvSpPr>
          <p:nvPr/>
        </p:nvSpPr>
        <p:spPr bwMode="auto">
          <a:xfrm>
            <a:off x="4067175" y="4149725"/>
            <a:ext cx="295275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>
            <a:off x="3995738" y="5589588"/>
            <a:ext cx="295275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86027" name="Object 11"/>
          <p:cNvGraphicFramePr>
            <a:graphicFrameLocks noChangeAspect="1"/>
          </p:cNvGraphicFramePr>
          <p:nvPr/>
        </p:nvGraphicFramePr>
        <p:xfrm>
          <a:off x="7092950" y="5084763"/>
          <a:ext cx="46355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9" imgW="127000" imgH="228600" progId="Equation.DSMT4">
                  <p:embed/>
                </p:oleObj>
              </mc:Choice>
              <mc:Fallback>
                <p:oleObj name="Equation" r:id="rId9" imgW="127000" imgH="228600" progId="Equation.DSMT4">
                  <p:embed/>
                  <p:pic>
                    <p:nvPicPr>
                      <p:cNvPr id="0" name="图片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5084763"/>
                        <a:ext cx="46355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8" name="Object 12"/>
          <p:cNvGraphicFramePr>
            <a:graphicFrameLocks noChangeAspect="1"/>
          </p:cNvGraphicFramePr>
          <p:nvPr/>
        </p:nvGraphicFramePr>
        <p:xfrm>
          <a:off x="7092950" y="3716338"/>
          <a:ext cx="417513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10" imgW="114300" imgH="228600" progId="Equation.DSMT4">
                  <p:embed/>
                </p:oleObj>
              </mc:Choice>
              <mc:Fallback>
                <p:oleObj name="Equation" r:id="rId10" imgW="114300" imgH="228600" progId="Equation.DSMT4">
                  <p:embed/>
                  <p:pic>
                    <p:nvPicPr>
                      <p:cNvPr id="0" name="图片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716338"/>
                        <a:ext cx="417513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9" name="Line 13"/>
          <p:cNvSpPr>
            <a:spLocks noChangeShapeType="1"/>
          </p:cNvSpPr>
          <p:nvPr/>
        </p:nvSpPr>
        <p:spPr bwMode="auto">
          <a:xfrm flipH="1">
            <a:off x="4572000" y="4149725"/>
            <a:ext cx="576263" cy="1439863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6030" name="Line 14"/>
          <p:cNvSpPr>
            <a:spLocks noChangeShapeType="1"/>
          </p:cNvSpPr>
          <p:nvPr/>
        </p:nvSpPr>
        <p:spPr bwMode="auto">
          <a:xfrm flipH="1">
            <a:off x="5364163" y="4149725"/>
            <a:ext cx="576262" cy="1439863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4932363" y="3573463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86032" name="Text Box 16"/>
          <p:cNvSpPr txBox="1">
            <a:spLocks noChangeArrowheads="1"/>
          </p:cNvSpPr>
          <p:nvPr/>
        </p:nvSpPr>
        <p:spPr bwMode="auto">
          <a:xfrm>
            <a:off x="5795963" y="364490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86033" name="Text Box 17"/>
          <p:cNvSpPr txBox="1">
            <a:spLocks noChangeArrowheads="1"/>
          </p:cNvSpPr>
          <p:nvPr/>
        </p:nvSpPr>
        <p:spPr bwMode="auto">
          <a:xfrm>
            <a:off x="4211638" y="56610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86034" name="Text Box 18"/>
          <p:cNvSpPr txBox="1">
            <a:spLocks noChangeArrowheads="1"/>
          </p:cNvSpPr>
          <p:nvPr/>
        </p:nvSpPr>
        <p:spPr bwMode="auto">
          <a:xfrm>
            <a:off x="5148263" y="56610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0000"/>
                </a:solidFill>
              </a:rPr>
              <a:t>C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4" name="Group 4"/>
          <p:cNvGrpSpPr/>
          <p:nvPr/>
        </p:nvGrpSpPr>
        <p:grpSpPr bwMode="auto">
          <a:xfrm>
            <a:off x="457200" y="1143000"/>
            <a:ext cx="8382000" cy="2227263"/>
            <a:chOff x="288" y="720"/>
            <a:chExt cx="5280" cy="1403"/>
          </a:xfrm>
        </p:grpSpPr>
        <p:sp>
          <p:nvSpPr>
            <p:cNvPr id="30725" name="Rectangle 5"/>
            <p:cNvSpPr>
              <a:spLocks noChangeArrowheads="1"/>
            </p:cNvSpPr>
            <p:nvPr/>
          </p:nvSpPr>
          <p:spPr bwMode="auto">
            <a:xfrm>
              <a:off x="288" y="720"/>
              <a:ext cx="5280" cy="1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1.</a:t>
              </a:r>
              <a:r>
                <a:rPr kumimoji="1" lang="zh-CN" altLang="en-US" sz="2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填空：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2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（</a:t>
              </a:r>
              <a:r>
                <a:rPr kumimoji="1" lang="en-US" altLang="zh-CN" sz="2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1</a:t>
              </a:r>
              <a:r>
                <a:rPr kumimoji="1" lang="zh-CN" altLang="en-US" sz="2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）平行四边形＿＿＿平行，＿＿＿相等，＿＿＿相等；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2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（</a:t>
              </a:r>
              <a:r>
                <a:rPr kumimoji="1" lang="en-US" altLang="zh-CN" sz="2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2</a:t>
              </a:r>
              <a:r>
                <a:rPr kumimoji="1" lang="zh-CN" altLang="en-US" sz="2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）如下图        中，</a:t>
              </a:r>
              <a:r>
                <a:rPr kumimoji="1" lang="en-US" altLang="zh-CN" sz="2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EF∥BC, GH∥AB, EF</a:t>
              </a:r>
              <a:r>
                <a:rPr kumimoji="1" lang="zh-CN" altLang="en-US" sz="2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与</a:t>
              </a:r>
              <a:r>
                <a:rPr kumimoji="1" lang="en-US" altLang="zh-CN" sz="2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GH</a:t>
              </a:r>
              <a:r>
                <a:rPr kumimoji="1" lang="zh-CN" altLang="en-US" sz="2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相交于点</a:t>
              </a:r>
              <a:r>
                <a:rPr kumimoji="1" lang="en-US" altLang="zh-CN" sz="2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O</a:t>
              </a:r>
              <a:r>
                <a:rPr kumimoji="1" lang="zh-CN" altLang="en-US" sz="2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，则图中共有＿＿＿个平行四边形</a:t>
              </a:r>
              <a:r>
                <a:rPr kumimoji="1" lang="en-US" altLang="zh-CN" sz="2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.</a:t>
              </a:r>
            </a:p>
          </p:txBody>
        </p:sp>
        <p:grpSp>
          <p:nvGrpSpPr>
            <p:cNvPr id="30726" name="Group 6"/>
            <p:cNvGrpSpPr/>
            <p:nvPr/>
          </p:nvGrpSpPr>
          <p:grpSpPr bwMode="auto">
            <a:xfrm>
              <a:off x="1548" y="1497"/>
              <a:ext cx="872" cy="327"/>
              <a:chOff x="1440" y="2496"/>
              <a:chExt cx="826" cy="327"/>
            </a:xfrm>
          </p:grpSpPr>
          <p:grpSp>
            <p:nvGrpSpPr>
              <p:cNvPr id="30727" name="Group 7"/>
              <p:cNvGrpSpPr/>
              <p:nvPr/>
            </p:nvGrpSpPr>
            <p:grpSpPr bwMode="auto">
              <a:xfrm>
                <a:off x="1440" y="2625"/>
                <a:ext cx="288" cy="144"/>
                <a:chOff x="432" y="1632"/>
                <a:chExt cx="1488" cy="624"/>
              </a:xfrm>
            </p:grpSpPr>
            <p:sp>
              <p:nvSpPr>
                <p:cNvPr id="30728" name="Line 8"/>
                <p:cNvSpPr>
                  <a:spLocks noChangeShapeType="1"/>
                </p:cNvSpPr>
                <p:nvPr/>
              </p:nvSpPr>
              <p:spPr bwMode="auto">
                <a:xfrm>
                  <a:off x="816" y="1632"/>
                  <a:ext cx="1104" cy="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0729" name="Line 9"/>
                <p:cNvSpPr>
                  <a:spLocks noChangeShapeType="1"/>
                </p:cNvSpPr>
                <p:nvPr/>
              </p:nvSpPr>
              <p:spPr bwMode="auto">
                <a:xfrm>
                  <a:off x="432" y="2256"/>
                  <a:ext cx="1104" cy="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0730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432" y="1632"/>
                  <a:ext cx="384" cy="624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0731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1536" y="1632"/>
                  <a:ext cx="384" cy="624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30732" name="Rectangle 12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53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ABCD</a:t>
                </a:r>
              </a:p>
            </p:txBody>
          </p:sp>
        </p:grpSp>
      </p:grp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3276600" y="15240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AA45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对边</a:t>
            </a: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5410200" y="1538288"/>
            <a:ext cx="99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AA45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对边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7543800" y="15240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AA45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对角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4572000" y="28194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9</a:t>
            </a:r>
          </a:p>
        </p:txBody>
      </p:sp>
      <p:grpSp>
        <p:nvGrpSpPr>
          <p:cNvPr id="30737" name="Group 17"/>
          <p:cNvGrpSpPr/>
          <p:nvPr/>
        </p:nvGrpSpPr>
        <p:grpSpPr bwMode="auto">
          <a:xfrm>
            <a:off x="1447800" y="3429000"/>
            <a:ext cx="5105400" cy="2957513"/>
            <a:chOff x="960" y="2016"/>
            <a:chExt cx="3216" cy="1863"/>
          </a:xfrm>
        </p:grpSpPr>
        <p:grpSp>
          <p:nvGrpSpPr>
            <p:cNvPr id="30738" name="Group 18"/>
            <p:cNvGrpSpPr/>
            <p:nvPr/>
          </p:nvGrpSpPr>
          <p:grpSpPr bwMode="auto">
            <a:xfrm>
              <a:off x="1248" y="2352"/>
              <a:ext cx="2592" cy="1248"/>
              <a:chOff x="1248" y="2352"/>
              <a:chExt cx="2592" cy="1248"/>
            </a:xfrm>
          </p:grpSpPr>
          <p:sp>
            <p:nvSpPr>
              <p:cNvPr id="30739" name="Line 19"/>
              <p:cNvSpPr>
                <a:spLocks noChangeShapeType="1"/>
              </p:cNvSpPr>
              <p:nvPr/>
            </p:nvSpPr>
            <p:spPr bwMode="auto">
              <a:xfrm>
                <a:off x="1776" y="2352"/>
                <a:ext cx="20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0740" name="Line 20"/>
              <p:cNvSpPr>
                <a:spLocks noChangeShapeType="1"/>
              </p:cNvSpPr>
              <p:nvPr/>
            </p:nvSpPr>
            <p:spPr bwMode="auto">
              <a:xfrm>
                <a:off x="1248" y="3600"/>
                <a:ext cx="20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0741" name="Line 21"/>
              <p:cNvSpPr>
                <a:spLocks noChangeShapeType="1"/>
              </p:cNvSpPr>
              <p:nvPr/>
            </p:nvSpPr>
            <p:spPr bwMode="auto">
              <a:xfrm>
                <a:off x="1632" y="2736"/>
                <a:ext cx="20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0742" name="Line 22"/>
              <p:cNvSpPr>
                <a:spLocks noChangeShapeType="1"/>
              </p:cNvSpPr>
              <p:nvPr/>
            </p:nvSpPr>
            <p:spPr bwMode="auto">
              <a:xfrm flipH="1">
                <a:off x="1248" y="2352"/>
                <a:ext cx="528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0743" name="Line 23"/>
              <p:cNvSpPr>
                <a:spLocks noChangeShapeType="1"/>
              </p:cNvSpPr>
              <p:nvPr/>
            </p:nvSpPr>
            <p:spPr bwMode="auto">
              <a:xfrm flipH="1">
                <a:off x="1728" y="2352"/>
                <a:ext cx="528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0744" name="Line 24"/>
              <p:cNvSpPr>
                <a:spLocks noChangeShapeType="1"/>
              </p:cNvSpPr>
              <p:nvPr/>
            </p:nvSpPr>
            <p:spPr bwMode="auto">
              <a:xfrm flipH="1">
                <a:off x="3312" y="2352"/>
                <a:ext cx="528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0745" name="Group 25"/>
            <p:cNvGrpSpPr/>
            <p:nvPr/>
          </p:nvGrpSpPr>
          <p:grpSpPr bwMode="auto">
            <a:xfrm>
              <a:off x="960" y="2016"/>
              <a:ext cx="3216" cy="1863"/>
              <a:chOff x="960" y="2016"/>
              <a:chExt cx="3216" cy="1863"/>
            </a:xfrm>
          </p:grpSpPr>
          <p:sp>
            <p:nvSpPr>
              <p:cNvPr id="30746" name="Rectangle 26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30747" name="Rectangle 27"/>
              <p:cNvSpPr>
                <a:spLocks noChangeArrowheads="1"/>
              </p:cNvSpPr>
              <p:nvPr/>
            </p:nvSpPr>
            <p:spPr bwMode="auto">
              <a:xfrm>
                <a:off x="2064" y="2688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O</a:t>
                </a:r>
              </a:p>
            </p:txBody>
          </p:sp>
          <p:sp>
            <p:nvSpPr>
              <p:cNvPr id="30748" name="Rectangle 28"/>
              <p:cNvSpPr>
                <a:spLocks noChangeArrowheads="1"/>
              </p:cNvSpPr>
              <p:nvPr/>
            </p:nvSpPr>
            <p:spPr bwMode="auto">
              <a:xfrm>
                <a:off x="1584" y="3552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H</a:t>
                </a:r>
              </a:p>
            </p:txBody>
          </p:sp>
          <p:sp>
            <p:nvSpPr>
              <p:cNvPr id="30749" name="Rectangle 29"/>
              <p:cNvSpPr>
                <a:spLocks noChangeArrowheads="1"/>
              </p:cNvSpPr>
              <p:nvPr/>
            </p:nvSpPr>
            <p:spPr bwMode="auto">
              <a:xfrm>
                <a:off x="3756" y="2553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F</a:t>
                </a:r>
              </a:p>
            </p:txBody>
          </p:sp>
          <p:sp>
            <p:nvSpPr>
              <p:cNvPr id="30750" name="Rectangle 30"/>
              <p:cNvSpPr>
                <a:spLocks noChangeArrowheads="1"/>
              </p:cNvSpPr>
              <p:nvPr/>
            </p:nvSpPr>
            <p:spPr bwMode="auto">
              <a:xfrm>
                <a:off x="1344" y="2544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E</a:t>
                </a:r>
              </a:p>
            </p:txBody>
          </p:sp>
          <p:sp>
            <p:nvSpPr>
              <p:cNvPr id="30751" name="Rectangle 31"/>
              <p:cNvSpPr>
                <a:spLocks noChangeArrowheads="1"/>
              </p:cNvSpPr>
              <p:nvPr/>
            </p:nvSpPr>
            <p:spPr bwMode="auto">
              <a:xfrm>
                <a:off x="3888" y="2112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D</a:t>
                </a:r>
              </a:p>
            </p:txBody>
          </p:sp>
          <p:sp>
            <p:nvSpPr>
              <p:cNvPr id="30752" name="Rectangle 32"/>
              <p:cNvSpPr>
                <a:spLocks noChangeArrowheads="1"/>
              </p:cNvSpPr>
              <p:nvPr/>
            </p:nvSpPr>
            <p:spPr bwMode="auto">
              <a:xfrm>
                <a:off x="3360" y="3408"/>
                <a:ext cx="38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C</a:t>
                </a:r>
              </a:p>
            </p:txBody>
          </p:sp>
          <p:sp>
            <p:nvSpPr>
              <p:cNvPr id="30753" name="Rectangle 33"/>
              <p:cNvSpPr>
                <a:spLocks noChangeArrowheads="1"/>
              </p:cNvSpPr>
              <p:nvPr/>
            </p:nvSpPr>
            <p:spPr bwMode="auto">
              <a:xfrm>
                <a:off x="960" y="3456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B</a:t>
                </a:r>
              </a:p>
            </p:txBody>
          </p:sp>
          <p:sp>
            <p:nvSpPr>
              <p:cNvPr id="30754" name="Rectangle 34"/>
              <p:cNvSpPr>
                <a:spLocks noChangeArrowheads="1"/>
              </p:cNvSpPr>
              <p:nvPr/>
            </p:nvSpPr>
            <p:spPr bwMode="auto">
              <a:xfrm>
                <a:off x="2160" y="2016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G</a:t>
                </a:r>
              </a:p>
            </p:txBody>
          </p:sp>
        </p:grpSp>
      </p:grpSp>
      <p:grpSp>
        <p:nvGrpSpPr>
          <p:cNvPr id="30768" name="Group 48"/>
          <p:cNvGrpSpPr/>
          <p:nvPr/>
        </p:nvGrpSpPr>
        <p:grpSpPr bwMode="auto">
          <a:xfrm>
            <a:off x="3419475" y="476250"/>
            <a:ext cx="2743200" cy="1066800"/>
            <a:chOff x="2592" y="96"/>
            <a:chExt cx="1728" cy="672"/>
          </a:xfrm>
        </p:grpSpPr>
        <p:sp>
          <p:nvSpPr>
            <p:cNvPr id="30769" name="AutoShape 49"/>
            <p:cNvSpPr>
              <a:spLocks noChangeArrowheads="1"/>
            </p:cNvSpPr>
            <p:nvPr/>
          </p:nvSpPr>
          <p:spPr bwMode="auto">
            <a:xfrm>
              <a:off x="2592" y="96"/>
              <a:ext cx="1728" cy="672"/>
            </a:xfrm>
            <a:prstGeom prst="horizontalScroll">
              <a:avLst>
                <a:gd name="adj" fmla="val 12500"/>
              </a:avLst>
            </a:prstGeom>
            <a:gradFill rotWithShape="0">
              <a:gsLst>
                <a:gs pos="0">
                  <a:srgbClr val="005CBF"/>
                </a:gs>
                <a:gs pos="25000">
                  <a:srgbClr val="0087E6"/>
                </a:gs>
                <a:gs pos="75000">
                  <a:srgbClr val="21D6E0"/>
                </a:gs>
                <a:gs pos="100000">
                  <a:srgbClr val="03D4A8"/>
                </a:gs>
              </a:gsLst>
              <a:lin ang="18900000" scaled="1"/>
            </a:gradFill>
            <a:ln w="2857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0770" name="Text Box 50"/>
            <p:cNvSpPr txBox="1">
              <a:spLocks noChangeArrowheads="1"/>
            </p:cNvSpPr>
            <p:nvPr/>
          </p:nvSpPr>
          <p:spPr bwMode="auto">
            <a:xfrm>
              <a:off x="2784" y="192"/>
              <a:ext cx="144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36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楷体_GB2312" pitchFamily="49" charset="-122"/>
                </a:rPr>
                <a:t>随堂练习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3" grpId="0" autoUpdateAnimBg="0"/>
      <p:bldP spid="30734" grpId="0" autoUpdateAnimBg="0"/>
      <p:bldP spid="30735" grpId="0" autoUpdateAnimBg="0"/>
      <p:bldP spid="3073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68313" y="908050"/>
            <a:ext cx="8496300" cy="250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2.</a:t>
            </a:r>
            <a:r>
              <a:rPr kumimoji="1" lang="zh-CN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四边形</a:t>
            </a:r>
            <a:r>
              <a:rPr kumimoji="1" lang="en-US" altLang="zh-CN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ABCD</a:t>
            </a:r>
            <a:r>
              <a:rPr kumimoji="1" lang="zh-CN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是平行四边形，  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  它的四条边中哪些线段可以 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  通过平移而相互得到？</a:t>
            </a:r>
          </a:p>
        </p:txBody>
      </p:sp>
      <p:grpSp>
        <p:nvGrpSpPr>
          <p:cNvPr id="32811" name="Group 43"/>
          <p:cNvGrpSpPr/>
          <p:nvPr/>
        </p:nvGrpSpPr>
        <p:grpSpPr bwMode="auto">
          <a:xfrm>
            <a:off x="2987675" y="3500438"/>
            <a:ext cx="3384550" cy="2143125"/>
            <a:chOff x="2352" y="259"/>
            <a:chExt cx="1824" cy="1014"/>
          </a:xfrm>
        </p:grpSpPr>
        <p:grpSp>
          <p:nvGrpSpPr>
            <p:cNvPr id="32812" name="Group 44"/>
            <p:cNvGrpSpPr/>
            <p:nvPr/>
          </p:nvGrpSpPr>
          <p:grpSpPr bwMode="auto">
            <a:xfrm>
              <a:off x="2352" y="259"/>
              <a:ext cx="1824" cy="1014"/>
              <a:chOff x="192" y="1344"/>
              <a:chExt cx="2112" cy="1014"/>
            </a:xfrm>
          </p:grpSpPr>
          <p:sp>
            <p:nvSpPr>
              <p:cNvPr id="32813" name="Rectangle 45"/>
              <p:cNvSpPr>
                <a:spLocks noChangeArrowheads="1"/>
              </p:cNvSpPr>
              <p:nvPr/>
            </p:nvSpPr>
            <p:spPr bwMode="auto">
              <a:xfrm>
                <a:off x="624" y="1344"/>
                <a:ext cx="226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32814" name="Rectangle 46"/>
              <p:cNvSpPr>
                <a:spLocks noChangeArrowheads="1"/>
              </p:cNvSpPr>
              <p:nvPr/>
            </p:nvSpPr>
            <p:spPr bwMode="auto">
              <a:xfrm>
                <a:off x="1920" y="1401"/>
                <a:ext cx="384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D</a:t>
                </a:r>
              </a:p>
            </p:txBody>
          </p:sp>
          <p:sp>
            <p:nvSpPr>
              <p:cNvPr id="32815" name="Rectangle 47"/>
              <p:cNvSpPr>
                <a:spLocks noChangeArrowheads="1"/>
              </p:cNvSpPr>
              <p:nvPr/>
            </p:nvSpPr>
            <p:spPr bwMode="auto">
              <a:xfrm>
                <a:off x="192" y="2112"/>
                <a:ext cx="336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B</a:t>
                </a:r>
              </a:p>
            </p:txBody>
          </p:sp>
          <p:sp>
            <p:nvSpPr>
              <p:cNvPr id="32816" name="Rectangle 48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336" cy="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C</a:t>
                </a:r>
              </a:p>
            </p:txBody>
          </p:sp>
        </p:grpSp>
        <p:grpSp>
          <p:nvGrpSpPr>
            <p:cNvPr id="32817" name="Group 49"/>
            <p:cNvGrpSpPr/>
            <p:nvPr/>
          </p:nvGrpSpPr>
          <p:grpSpPr bwMode="auto">
            <a:xfrm>
              <a:off x="2603" y="547"/>
              <a:ext cx="1285" cy="624"/>
              <a:chOff x="432" y="1632"/>
              <a:chExt cx="1488" cy="624"/>
            </a:xfrm>
          </p:grpSpPr>
          <p:sp>
            <p:nvSpPr>
              <p:cNvPr id="32818" name="Line 50"/>
              <p:cNvSpPr>
                <a:spLocks noChangeShapeType="1"/>
              </p:cNvSpPr>
              <p:nvPr/>
            </p:nvSpPr>
            <p:spPr bwMode="auto">
              <a:xfrm>
                <a:off x="816" y="1632"/>
                <a:ext cx="1104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2819" name="Line 51"/>
              <p:cNvSpPr>
                <a:spLocks noChangeShapeType="1"/>
              </p:cNvSpPr>
              <p:nvPr/>
            </p:nvSpPr>
            <p:spPr bwMode="auto">
              <a:xfrm>
                <a:off x="432" y="2256"/>
                <a:ext cx="1104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2820" name="Line 52"/>
              <p:cNvSpPr>
                <a:spLocks noChangeShapeType="1"/>
              </p:cNvSpPr>
              <p:nvPr/>
            </p:nvSpPr>
            <p:spPr bwMode="auto">
              <a:xfrm flipH="1">
                <a:off x="432" y="1632"/>
                <a:ext cx="384" cy="62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2821" name="Line 53"/>
              <p:cNvSpPr>
                <a:spLocks noChangeShapeType="1"/>
              </p:cNvSpPr>
              <p:nvPr/>
            </p:nvSpPr>
            <p:spPr bwMode="auto">
              <a:xfrm flipH="1">
                <a:off x="1536" y="1632"/>
                <a:ext cx="384" cy="62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051050" y="1125538"/>
            <a:ext cx="489743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54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课堂小结：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187450" y="2492375"/>
            <a:ext cx="72136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kumimoji="1"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、本节课研究了什么图形的性质？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1"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、什么是平行四边形？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kumimoji="1" lang="zh-CN" altLang="en-US" sz="32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、平行四边形有哪些性质？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19" name="AutoShape 43"/>
          <p:cNvSpPr>
            <a:spLocks noChangeArrowheads="1"/>
          </p:cNvSpPr>
          <p:nvPr/>
        </p:nvSpPr>
        <p:spPr bwMode="auto">
          <a:xfrm>
            <a:off x="250825" y="476250"/>
            <a:ext cx="8353425" cy="2017713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57200" y="1177925"/>
            <a:ext cx="85074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两组对边分别平行的四边形叫做</a:t>
            </a:r>
            <a:r>
              <a:rPr kumimoji="1"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平行四边形</a:t>
            </a:r>
            <a:r>
              <a:rPr kumimoji="1" lang="en-US" altLang="zh-C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609600" y="1787525"/>
            <a:ext cx="3276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4211638" y="1787525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914400" y="4114800"/>
            <a:ext cx="716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如图所示的四边形</a:t>
            </a:r>
            <a:r>
              <a:rPr kumimoji="1" lang="en-US" altLang="zh-C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ABCD</a:t>
            </a:r>
            <a:r>
              <a:rPr kumimoji="1" lang="zh-CN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是平行四边形</a:t>
            </a:r>
            <a:r>
              <a:rPr kumimoji="1" lang="en-US" altLang="zh-C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.</a:t>
            </a:r>
          </a:p>
        </p:txBody>
      </p:sp>
      <p:grpSp>
        <p:nvGrpSpPr>
          <p:cNvPr id="24586" name="Group 10"/>
          <p:cNvGrpSpPr/>
          <p:nvPr/>
        </p:nvGrpSpPr>
        <p:grpSpPr bwMode="auto">
          <a:xfrm>
            <a:off x="838200" y="4800600"/>
            <a:ext cx="3124200" cy="579438"/>
            <a:chOff x="576" y="3264"/>
            <a:chExt cx="1968" cy="365"/>
          </a:xfrm>
        </p:grpSpPr>
        <p:grpSp>
          <p:nvGrpSpPr>
            <p:cNvPr id="24587" name="Group 11"/>
            <p:cNvGrpSpPr/>
            <p:nvPr/>
          </p:nvGrpSpPr>
          <p:grpSpPr bwMode="auto">
            <a:xfrm>
              <a:off x="1344" y="3408"/>
              <a:ext cx="288" cy="144"/>
              <a:chOff x="432" y="1632"/>
              <a:chExt cx="1488" cy="624"/>
            </a:xfrm>
          </p:grpSpPr>
          <p:sp>
            <p:nvSpPr>
              <p:cNvPr id="24588" name="Line 12"/>
              <p:cNvSpPr>
                <a:spLocks noChangeShapeType="1"/>
              </p:cNvSpPr>
              <p:nvPr/>
            </p:nvSpPr>
            <p:spPr bwMode="auto">
              <a:xfrm>
                <a:off x="816" y="1632"/>
                <a:ext cx="110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4589" name="Line 13"/>
              <p:cNvSpPr>
                <a:spLocks noChangeShapeType="1"/>
              </p:cNvSpPr>
              <p:nvPr/>
            </p:nvSpPr>
            <p:spPr bwMode="auto">
              <a:xfrm>
                <a:off x="432" y="2256"/>
                <a:ext cx="110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4590" name="Line 14"/>
              <p:cNvSpPr>
                <a:spLocks noChangeShapeType="1"/>
              </p:cNvSpPr>
              <p:nvPr/>
            </p:nvSpPr>
            <p:spPr bwMode="auto">
              <a:xfrm flipH="1">
                <a:off x="432" y="1632"/>
                <a:ext cx="384" cy="6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4591" name="Line 15"/>
              <p:cNvSpPr>
                <a:spLocks noChangeShapeType="1"/>
              </p:cNvSpPr>
              <p:nvPr/>
            </p:nvSpPr>
            <p:spPr bwMode="auto">
              <a:xfrm flipH="1">
                <a:off x="1536" y="1632"/>
                <a:ext cx="384" cy="6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4592" name="Rectangle 16"/>
            <p:cNvSpPr>
              <a:spLocks noChangeArrowheads="1"/>
            </p:cNvSpPr>
            <p:nvPr/>
          </p:nvSpPr>
          <p:spPr bwMode="auto">
            <a:xfrm>
              <a:off x="576" y="3264"/>
              <a:ext cx="19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3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记作：  </a:t>
              </a:r>
              <a:r>
                <a:rPr kumimoji="1" lang="en-US" altLang="zh-CN" sz="3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ABCD</a:t>
              </a:r>
            </a:p>
          </p:txBody>
        </p:sp>
      </p:grp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3810000" y="4800600"/>
            <a:ext cx="449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读作：平行四边形</a:t>
            </a:r>
            <a:r>
              <a:rPr kumimoji="1" lang="en-US" altLang="zh-CN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ABCD</a:t>
            </a:r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>
            <a:off x="1905000" y="53340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24620" name="Group 44"/>
          <p:cNvGrpSpPr/>
          <p:nvPr/>
        </p:nvGrpSpPr>
        <p:grpSpPr bwMode="auto">
          <a:xfrm>
            <a:off x="1939925" y="2092325"/>
            <a:ext cx="3352800" cy="1738313"/>
            <a:chOff x="240" y="1318"/>
            <a:chExt cx="2112" cy="1095"/>
          </a:xfrm>
        </p:grpSpPr>
        <p:grpSp>
          <p:nvGrpSpPr>
            <p:cNvPr id="24603" name="Group 27"/>
            <p:cNvGrpSpPr/>
            <p:nvPr/>
          </p:nvGrpSpPr>
          <p:grpSpPr bwMode="auto">
            <a:xfrm>
              <a:off x="480" y="1606"/>
              <a:ext cx="1488" cy="624"/>
              <a:chOff x="432" y="1632"/>
              <a:chExt cx="1488" cy="624"/>
            </a:xfrm>
          </p:grpSpPr>
          <p:sp>
            <p:nvSpPr>
              <p:cNvPr id="24604" name="Line 28"/>
              <p:cNvSpPr>
                <a:spLocks noChangeShapeType="1"/>
              </p:cNvSpPr>
              <p:nvPr/>
            </p:nvSpPr>
            <p:spPr bwMode="auto">
              <a:xfrm>
                <a:off x="816" y="1632"/>
                <a:ext cx="110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4605" name="Line 29"/>
              <p:cNvSpPr>
                <a:spLocks noChangeShapeType="1"/>
              </p:cNvSpPr>
              <p:nvPr/>
            </p:nvSpPr>
            <p:spPr bwMode="auto">
              <a:xfrm>
                <a:off x="432" y="2256"/>
                <a:ext cx="110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4606" name="Line 30"/>
              <p:cNvSpPr>
                <a:spLocks noChangeShapeType="1"/>
              </p:cNvSpPr>
              <p:nvPr/>
            </p:nvSpPr>
            <p:spPr bwMode="auto">
              <a:xfrm flipH="1">
                <a:off x="432" y="1632"/>
                <a:ext cx="384" cy="6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4607" name="Line 31"/>
              <p:cNvSpPr>
                <a:spLocks noChangeShapeType="1"/>
              </p:cNvSpPr>
              <p:nvPr/>
            </p:nvSpPr>
            <p:spPr bwMode="auto">
              <a:xfrm flipH="1">
                <a:off x="1536" y="1632"/>
                <a:ext cx="384" cy="6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4610" name="Group 34"/>
            <p:cNvGrpSpPr/>
            <p:nvPr/>
          </p:nvGrpSpPr>
          <p:grpSpPr bwMode="auto">
            <a:xfrm>
              <a:off x="240" y="1318"/>
              <a:ext cx="2112" cy="1095"/>
              <a:chOff x="192" y="1344"/>
              <a:chExt cx="2112" cy="1095"/>
            </a:xfrm>
          </p:grpSpPr>
          <p:sp>
            <p:nvSpPr>
              <p:cNvPr id="24611" name="Rectangle 35"/>
              <p:cNvSpPr>
                <a:spLocks noChangeArrowheads="1"/>
              </p:cNvSpPr>
              <p:nvPr/>
            </p:nvSpPr>
            <p:spPr bwMode="auto">
              <a:xfrm>
                <a:off x="624" y="1344"/>
                <a:ext cx="22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24612" name="Rectangle 36"/>
              <p:cNvSpPr>
                <a:spLocks noChangeArrowheads="1"/>
              </p:cNvSpPr>
              <p:nvPr/>
            </p:nvSpPr>
            <p:spPr bwMode="auto">
              <a:xfrm>
                <a:off x="1920" y="1401"/>
                <a:ext cx="38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D</a:t>
                </a:r>
              </a:p>
            </p:txBody>
          </p:sp>
          <p:sp>
            <p:nvSpPr>
              <p:cNvPr id="24613" name="Rectangle 37"/>
              <p:cNvSpPr>
                <a:spLocks noChangeArrowheads="1"/>
              </p:cNvSpPr>
              <p:nvPr/>
            </p:nvSpPr>
            <p:spPr bwMode="auto">
              <a:xfrm>
                <a:off x="192" y="2112"/>
                <a:ext cx="33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B</a:t>
                </a:r>
              </a:p>
            </p:txBody>
          </p:sp>
          <p:sp>
            <p:nvSpPr>
              <p:cNvPr id="24614" name="Rectangle 38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33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C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nimBg="1"/>
      <p:bldP spid="24583" grpId="0" animBg="1"/>
      <p:bldP spid="24585" grpId="0" autoUpdateAnimBg="0"/>
      <p:bldP spid="24593" grpId="0" autoUpdateAnimBg="0"/>
      <p:bldP spid="246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59113" y="1773238"/>
            <a:ext cx="4114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几何语言：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987675" y="4649788"/>
            <a:ext cx="5257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∵</a:t>
            </a:r>
            <a:r>
              <a:rPr kumimoji="1"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四边形</a:t>
            </a:r>
            <a:r>
              <a:rPr kumimoji="1" lang="en-US" altLang="zh-C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ABCD</a:t>
            </a:r>
            <a:r>
              <a:rPr kumimoji="1"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是平行四边形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059113" y="3209925"/>
            <a:ext cx="510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∴</a:t>
            </a:r>
            <a:r>
              <a:rPr kumimoji="1"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四边形</a:t>
            </a:r>
            <a:r>
              <a:rPr kumimoji="1" lang="en-US" altLang="zh-C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ABCD</a:t>
            </a:r>
            <a:r>
              <a:rPr kumimoji="1"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是平行四边形</a:t>
            </a:r>
          </a:p>
        </p:txBody>
      </p:sp>
      <p:grpSp>
        <p:nvGrpSpPr>
          <p:cNvPr id="25631" name="Group 31"/>
          <p:cNvGrpSpPr/>
          <p:nvPr/>
        </p:nvGrpSpPr>
        <p:grpSpPr bwMode="auto">
          <a:xfrm>
            <a:off x="3059113" y="5441950"/>
            <a:ext cx="4052887" cy="579438"/>
            <a:chOff x="1927" y="3203"/>
            <a:chExt cx="2553" cy="365"/>
          </a:xfrm>
        </p:grpSpPr>
        <p:sp>
          <p:nvSpPr>
            <p:cNvPr id="25609" name="Rectangle 9"/>
            <p:cNvSpPr>
              <a:spLocks noChangeArrowheads="1"/>
            </p:cNvSpPr>
            <p:nvPr/>
          </p:nvSpPr>
          <p:spPr bwMode="auto">
            <a:xfrm>
              <a:off x="2262" y="3203"/>
              <a:ext cx="140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3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AB∥CD</a:t>
              </a:r>
              <a:r>
                <a:rPr kumimoji="1" lang="zh-CN" altLang="en-US" sz="3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，　</a:t>
              </a:r>
            </a:p>
          </p:txBody>
        </p:sp>
        <p:sp>
          <p:nvSpPr>
            <p:cNvPr id="25610" name="Rectangle 10"/>
            <p:cNvSpPr>
              <a:spLocks noChangeArrowheads="1"/>
            </p:cNvSpPr>
            <p:nvPr/>
          </p:nvSpPr>
          <p:spPr bwMode="auto">
            <a:xfrm>
              <a:off x="3334" y="3203"/>
              <a:ext cx="114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3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AD∥BC</a:t>
              </a:r>
              <a:r>
                <a:rPr kumimoji="1" lang="zh-CN" altLang="en-US" sz="3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　</a:t>
              </a:r>
            </a:p>
          </p:txBody>
        </p:sp>
        <p:sp>
          <p:nvSpPr>
            <p:cNvPr id="25611" name="Text Box 11"/>
            <p:cNvSpPr txBox="1">
              <a:spLocks noChangeArrowheads="1"/>
            </p:cNvSpPr>
            <p:nvPr/>
          </p:nvSpPr>
          <p:spPr bwMode="auto">
            <a:xfrm>
              <a:off x="1927" y="3241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∴</a:t>
              </a:r>
              <a:r>
                <a:rPr kumimoji="1" lang="zh-CN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　</a:t>
              </a:r>
            </a:p>
          </p:txBody>
        </p:sp>
      </p:grpSp>
      <p:grpSp>
        <p:nvGrpSpPr>
          <p:cNvPr id="25632" name="Group 32"/>
          <p:cNvGrpSpPr/>
          <p:nvPr/>
        </p:nvGrpSpPr>
        <p:grpSpPr bwMode="auto">
          <a:xfrm>
            <a:off x="3001963" y="2447925"/>
            <a:ext cx="3979862" cy="579438"/>
            <a:chOff x="1891" y="1317"/>
            <a:chExt cx="2507" cy="365"/>
          </a:xfrm>
        </p:grpSpPr>
        <p:sp>
          <p:nvSpPr>
            <p:cNvPr id="25613" name="Rectangle 13"/>
            <p:cNvSpPr>
              <a:spLocks noChangeArrowheads="1"/>
            </p:cNvSpPr>
            <p:nvPr/>
          </p:nvSpPr>
          <p:spPr bwMode="auto">
            <a:xfrm>
              <a:off x="2208" y="1317"/>
              <a:ext cx="140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3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AB∥CD</a:t>
              </a:r>
              <a:r>
                <a:rPr kumimoji="1" lang="zh-CN" altLang="en-US" sz="3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，　</a:t>
              </a:r>
            </a:p>
          </p:txBody>
        </p:sp>
        <p:sp>
          <p:nvSpPr>
            <p:cNvPr id="25614" name="Rectangle 14"/>
            <p:cNvSpPr>
              <a:spLocks noChangeArrowheads="1"/>
            </p:cNvSpPr>
            <p:nvPr/>
          </p:nvSpPr>
          <p:spPr bwMode="auto">
            <a:xfrm>
              <a:off x="3252" y="1317"/>
              <a:ext cx="114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3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AD∥BC</a:t>
              </a:r>
              <a:r>
                <a:rPr kumimoji="1" lang="zh-CN" altLang="en-US" sz="3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　</a:t>
              </a:r>
            </a:p>
          </p:txBody>
        </p:sp>
        <p:sp>
          <p:nvSpPr>
            <p:cNvPr id="25615" name="Text Box 15"/>
            <p:cNvSpPr txBox="1">
              <a:spLocks noChangeArrowheads="1"/>
            </p:cNvSpPr>
            <p:nvPr/>
          </p:nvSpPr>
          <p:spPr bwMode="auto">
            <a:xfrm>
              <a:off x="1891" y="1355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∵</a:t>
              </a:r>
            </a:p>
          </p:txBody>
        </p:sp>
      </p:grpSp>
      <p:pic>
        <p:nvPicPr>
          <p:cNvPr id="25616" name="Picture 16" descr="BD14710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59113" y="4217988"/>
            <a:ext cx="5029200" cy="8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617" name="Group 17"/>
          <p:cNvGrpSpPr/>
          <p:nvPr/>
        </p:nvGrpSpPr>
        <p:grpSpPr bwMode="auto">
          <a:xfrm>
            <a:off x="0" y="1989138"/>
            <a:ext cx="2895600" cy="1738312"/>
            <a:chOff x="2352" y="259"/>
            <a:chExt cx="1824" cy="1095"/>
          </a:xfrm>
        </p:grpSpPr>
        <p:grpSp>
          <p:nvGrpSpPr>
            <p:cNvPr id="25618" name="Group 18"/>
            <p:cNvGrpSpPr/>
            <p:nvPr/>
          </p:nvGrpSpPr>
          <p:grpSpPr bwMode="auto">
            <a:xfrm>
              <a:off x="2352" y="259"/>
              <a:ext cx="1824" cy="1095"/>
              <a:chOff x="192" y="1344"/>
              <a:chExt cx="2112" cy="1095"/>
            </a:xfrm>
          </p:grpSpPr>
          <p:sp>
            <p:nvSpPr>
              <p:cNvPr id="25619" name="Rectangle 19"/>
              <p:cNvSpPr>
                <a:spLocks noChangeArrowheads="1"/>
              </p:cNvSpPr>
              <p:nvPr/>
            </p:nvSpPr>
            <p:spPr bwMode="auto">
              <a:xfrm>
                <a:off x="624" y="1344"/>
                <a:ext cx="26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25620" name="Rectangle 20"/>
              <p:cNvSpPr>
                <a:spLocks noChangeArrowheads="1"/>
              </p:cNvSpPr>
              <p:nvPr/>
            </p:nvSpPr>
            <p:spPr bwMode="auto">
              <a:xfrm>
                <a:off x="1920" y="1401"/>
                <a:ext cx="38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D</a:t>
                </a:r>
              </a:p>
            </p:txBody>
          </p:sp>
          <p:sp>
            <p:nvSpPr>
              <p:cNvPr id="25621" name="Rectangle 21"/>
              <p:cNvSpPr>
                <a:spLocks noChangeArrowheads="1"/>
              </p:cNvSpPr>
              <p:nvPr/>
            </p:nvSpPr>
            <p:spPr bwMode="auto">
              <a:xfrm>
                <a:off x="192" y="2112"/>
                <a:ext cx="33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B</a:t>
                </a:r>
              </a:p>
            </p:txBody>
          </p:sp>
          <p:sp>
            <p:nvSpPr>
              <p:cNvPr id="25622" name="Rectangle 22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33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C</a:t>
                </a:r>
              </a:p>
            </p:txBody>
          </p:sp>
        </p:grpSp>
        <p:grpSp>
          <p:nvGrpSpPr>
            <p:cNvPr id="25623" name="Group 23"/>
            <p:cNvGrpSpPr/>
            <p:nvPr/>
          </p:nvGrpSpPr>
          <p:grpSpPr bwMode="auto">
            <a:xfrm>
              <a:off x="2603" y="547"/>
              <a:ext cx="1285" cy="624"/>
              <a:chOff x="432" y="1632"/>
              <a:chExt cx="1488" cy="624"/>
            </a:xfrm>
          </p:grpSpPr>
          <p:sp>
            <p:nvSpPr>
              <p:cNvPr id="25624" name="Line 24"/>
              <p:cNvSpPr>
                <a:spLocks noChangeShapeType="1"/>
              </p:cNvSpPr>
              <p:nvPr/>
            </p:nvSpPr>
            <p:spPr bwMode="auto">
              <a:xfrm>
                <a:off x="816" y="1632"/>
                <a:ext cx="1104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Line 25"/>
              <p:cNvSpPr>
                <a:spLocks noChangeShapeType="1"/>
              </p:cNvSpPr>
              <p:nvPr/>
            </p:nvSpPr>
            <p:spPr bwMode="auto">
              <a:xfrm>
                <a:off x="432" y="2256"/>
                <a:ext cx="1104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Line 26"/>
              <p:cNvSpPr>
                <a:spLocks noChangeShapeType="1"/>
              </p:cNvSpPr>
              <p:nvPr/>
            </p:nvSpPr>
            <p:spPr bwMode="auto">
              <a:xfrm flipH="1">
                <a:off x="432" y="1632"/>
                <a:ext cx="384" cy="62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7" name="Line 27"/>
              <p:cNvSpPr>
                <a:spLocks noChangeShapeType="1"/>
              </p:cNvSpPr>
              <p:nvPr/>
            </p:nvSpPr>
            <p:spPr bwMode="auto">
              <a:xfrm flipH="1">
                <a:off x="1536" y="1632"/>
                <a:ext cx="384" cy="62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5628" name="AutoShape 28"/>
          <p:cNvSpPr>
            <a:spLocks noChangeArrowheads="1"/>
          </p:cNvSpPr>
          <p:nvPr/>
        </p:nvSpPr>
        <p:spPr bwMode="auto">
          <a:xfrm>
            <a:off x="4683125" y="1400175"/>
            <a:ext cx="1295400" cy="228600"/>
          </a:xfrm>
          <a:prstGeom prst="leftRightArrow">
            <a:avLst>
              <a:gd name="adj1" fmla="val 50000"/>
              <a:gd name="adj2" fmla="val 113333"/>
            </a:avLst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6096000" y="1193800"/>
            <a:ext cx="2224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平行四边形</a:t>
            </a:r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228600" y="1193800"/>
            <a:ext cx="4264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对边分别平行的四边形</a:t>
            </a:r>
          </a:p>
        </p:txBody>
      </p:sp>
      <p:sp>
        <p:nvSpPr>
          <p:cNvPr id="25633" name="Rectangle 33"/>
          <p:cNvSpPr>
            <a:spLocks noChangeArrowheads="1"/>
          </p:cNvSpPr>
          <p:nvPr/>
        </p:nvSpPr>
        <p:spPr bwMode="auto">
          <a:xfrm>
            <a:off x="0" y="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对平行四边形的理解：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  <p:bldP spid="256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3" name="Text Box 15"/>
          <p:cNvSpPr txBox="1">
            <a:spLocks noChangeArrowheads="1"/>
          </p:cNvSpPr>
          <p:nvPr/>
        </p:nvSpPr>
        <p:spPr bwMode="auto">
          <a:xfrm>
            <a:off x="250825" y="115888"/>
            <a:ext cx="88931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如图：四边形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ABCD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是平行四边形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求证：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AB=CD,AD=BC</a:t>
            </a:r>
          </a:p>
        </p:txBody>
      </p:sp>
      <p:sp>
        <p:nvSpPr>
          <p:cNvPr id="83984" name="Text Box 16"/>
          <p:cNvSpPr txBox="1">
            <a:spLocks noChangeArrowheads="1"/>
          </p:cNvSpPr>
          <p:nvPr/>
        </p:nvSpPr>
        <p:spPr bwMode="auto">
          <a:xfrm>
            <a:off x="107950" y="2062163"/>
            <a:ext cx="6096000" cy="86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证明：连结</a:t>
            </a:r>
            <a:r>
              <a:rPr kumimoji="1"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BD</a:t>
            </a:r>
          </a:p>
          <a:p>
            <a:pPr fontAlgn="base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     ∵</a:t>
            </a:r>
            <a:r>
              <a:rPr kumimoji="1"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四边形</a:t>
            </a:r>
            <a:r>
              <a:rPr kumimoji="1"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ABCD</a:t>
            </a:r>
            <a:r>
              <a:rPr kumimoji="1"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是平行四边形</a:t>
            </a:r>
          </a:p>
        </p:txBody>
      </p:sp>
      <p:sp>
        <p:nvSpPr>
          <p:cNvPr id="83985" name="Rectangle 17"/>
          <p:cNvSpPr>
            <a:spLocks noChangeArrowheads="1"/>
          </p:cNvSpPr>
          <p:nvPr/>
        </p:nvSpPr>
        <p:spPr bwMode="auto">
          <a:xfrm>
            <a:off x="1042988" y="2997200"/>
            <a:ext cx="350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∴AD∥BC ,AB∥CD</a:t>
            </a:r>
          </a:p>
        </p:txBody>
      </p:sp>
      <p:sp>
        <p:nvSpPr>
          <p:cNvPr id="83986" name="Rectangle 18"/>
          <p:cNvSpPr>
            <a:spLocks noChangeArrowheads="1"/>
          </p:cNvSpPr>
          <p:nvPr/>
        </p:nvSpPr>
        <p:spPr bwMode="auto">
          <a:xfrm>
            <a:off x="1042988" y="3573463"/>
            <a:ext cx="480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∴∠1=∠2</a:t>
            </a:r>
            <a:r>
              <a:rPr kumimoji="1"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， ∠</a:t>
            </a:r>
            <a:r>
              <a:rPr kumimoji="1"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3=∠4</a:t>
            </a:r>
          </a:p>
        </p:txBody>
      </p:sp>
      <p:sp>
        <p:nvSpPr>
          <p:cNvPr id="83987" name="Rectangle 19"/>
          <p:cNvSpPr>
            <a:spLocks noChangeArrowheads="1"/>
          </p:cNvSpPr>
          <p:nvPr/>
        </p:nvSpPr>
        <p:spPr bwMode="auto">
          <a:xfrm>
            <a:off x="1042988" y="4149725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∵BD=DB</a:t>
            </a:r>
          </a:p>
        </p:txBody>
      </p:sp>
      <p:sp>
        <p:nvSpPr>
          <p:cNvPr id="83988" name="Rectangle 20"/>
          <p:cNvSpPr>
            <a:spLocks noChangeArrowheads="1"/>
          </p:cNvSpPr>
          <p:nvPr/>
        </p:nvSpPr>
        <p:spPr bwMode="auto">
          <a:xfrm>
            <a:off x="1033463" y="4724400"/>
            <a:ext cx="541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∴△ABD≌△CDB</a:t>
            </a:r>
            <a:r>
              <a:rPr kumimoji="1"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（</a:t>
            </a:r>
            <a:r>
              <a:rPr kumimoji="1"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ASA</a:t>
            </a:r>
            <a:r>
              <a:rPr kumimoji="1"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）</a:t>
            </a:r>
          </a:p>
        </p:txBody>
      </p:sp>
      <p:sp>
        <p:nvSpPr>
          <p:cNvPr id="83989" name="Rectangle 21"/>
          <p:cNvSpPr>
            <a:spLocks noChangeArrowheads="1"/>
          </p:cNvSpPr>
          <p:nvPr/>
        </p:nvSpPr>
        <p:spPr bwMode="auto">
          <a:xfrm>
            <a:off x="1042988" y="5373688"/>
            <a:ext cx="66770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∴AD=CB</a:t>
            </a:r>
            <a:r>
              <a:rPr kumimoji="1"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AB=CD</a:t>
            </a:r>
            <a:endParaRPr kumimoji="1" lang="en-US" altLang="zh-CN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</a:endParaRPr>
          </a:p>
        </p:txBody>
      </p:sp>
      <p:grpSp>
        <p:nvGrpSpPr>
          <p:cNvPr id="84001" name="Group 33"/>
          <p:cNvGrpSpPr/>
          <p:nvPr/>
        </p:nvGrpSpPr>
        <p:grpSpPr bwMode="auto">
          <a:xfrm>
            <a:off x="4284663" y="620713"/>
            <a:ext cx="3455987" cy="1943100"/>
            <a:chOff x="2699" y="391"/>
            <a:chExt cx="2177" cy="1224"/>
          </a:xfrm>
        </p:grpSpPr>
        <p:grpSp>
          <p:nvGrpSpPr>
            <p:cNvPr id="83972" name="Group 4"/>
            <p:cNvGrpSpPr/>
            <p:nvPr/>
          </p:nvGrpSpPr>
          <p:grpSpPr bwMode="auto">
            <a:xfrm>
              <a:off x="2699" y="391"/>
              <a:ext cx="2177" cy="1224"/>
              <a:chOff x="240" y="1318"/>
              <a:chExt cx="2112" cy="1048"/>
            </a:xfrm>
          </p:grpSpPr>
          <p:grpSp>
            <p:nvGrpSpPr>
              <p:cNvPr id="83973" name="Group 5"/>
              <p:cNvGrpSpPr/>
              <p:nvPr/>
            </p:nvGrpSpPr>
            <p:grpSpPr bwMode="auto">
              <a:xfrm>
                <a:off x="480" y="1606"/>
                <a:ext cx="1488" cy="624"/>
                <a:chOff x="432" y="1632"/>
                <a:chExt cx="1488" cy="624"/>
              </a:xfrm>
            </p:grpSpPr>
            <p:sp>
              <p:nvSpPr>
                <p:cNvPr id="83974" name="Line 6"/>
                <p:cNvSpPr>
                  <a:spLocks noChangeShapeType="1"/>
                </p:cNvSpPr>
                <p:nvPr/>
              </p:nvSpPr>
              <p:spPr bwMode="auto">
                <a:xfrm>
                  <a:off x="816" y="1632"/>
                  <a:ext cx="110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3975" name="Line 7"/>
                <p:cNvSpPr>
                  <a:spLocks noChangeShapeType="1"/>
                </p:cNvSpPr>
                <p:nvPr/>
              </p:nvSpPr>
              <p:spPr bwMode="auto">
                <a:xfrm>
                  <a:off x="432" y="2256"/>
                  <a:ext cx="110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3976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432" y="1632"/>
                  <a:ext cx="384" cy="62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3977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536" y="1632"/>
                  <a:ext cx="384" cy="62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83978" name="Group 10"/>
              <p:cNvGrpSpPr/>
              <p:nvPr/>
            </p:nvGrpSpPr>
            <p:grpSpPr bwMode="auto">
              <a:xfrm>
                <a:off x="240" y="1318"/>
                <a:ext cx="2112" cy="1048"/>
                <a:chOff x="192" y="1344"/>
                <a:chExt cx="2112" cy="1048"/>
              </a:xfrm>
            </p:grpSpPr>
            <p:sp>
              <p:nvSpPr>
                <p:cNvPr id="83979" name="Rectangle 11"/>
                <p:cNvSpPr>
                  <a:spLocks noChangeArrowheads="1"/>
                </p:cNvSpPr>
                <p:nvPr/>
              </p:nvSpPr>
              <p:spPr bwMode="auto">
                <a:xfrm>
                  <a:off x="624" y="1344"/>
                  <a:ext cx="221" cy="2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1" lang="en-US" altLang="zh-CN" sz="28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宋体" panose="02010600030101010101" pitchFamily="2" charset="-122"/>
                    </a:rPr>
                    <a:t>A</a:t>
                  </a:r>
                </a:p>
              </p:txBody>
            </p:sp>
            <p:sp>
              <p:nvSpPr>
                <p:cNvPr id="83980" name="Rectangle 12"/>
                <p:cNvSpPr>
                  <a:spLocks noChangeArrowheads="1"/>
                </p:cNvSpPr>
                <p:nvPr/>
              </p:nvSpPr>
              <p:spPr bwMode="auto">
                <a:xfrm>
                  <a:off x="1920" y="1401"/>
                  <a:ext cx="384" cy="2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1" lang="en-US" altLang="zh-CN" sz="28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宋体" panose="02010600030101010101" pitchFamily="2" charset="-122"/>
                    </a:rPr>
                    <a:t>D</a:t>
                  </a:r>
                </a:p>
              </p:txBody>
            </p:sp>
            <p:sp>
              <p:nvSpPr>
                <p:cNvPr id="83981" name="Rectangle 13"/>
                <p:cNvSpPr>
                  <a:spLocks noChangeArrowheads="1"/>
                </p:cNvSpPr>
                <p:nvPr/>
              </p:nvSpPr>
              <p:spPr bwMode="auto">
                <a:xfrm>
                  <a:off x="192" y="2112"/>
                  <a:ext cx="336" cy="2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1" lang="en-US" altLang="zh-CN" sz="28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宋体" panose="02010600030101010101" pitchFamily="2" charset="-122"/>
                    </a:rPr>
                    <a:t>B</a:t>
                  </a:r>
                </a:p>
              </p:txBody>
            </p:sp>
            <p:sp>
              <p:nvSpPr>
                <p:cNvPr id="83982" name="Rectangle 14"/>
                <p:cNvSpPr>
                  <a:spLocks noChangeArrowheads="1"/>
                </p:cNvSpPr>
                <p:nvPr/>
              </p:nvSpPr>
              <p:spPr bwMode="auto">
                <a:xfrm>
                  <a:off x="1536" y="2112"/>
                  <a:ext cx="336" cy="2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1" lang="en-US" altLang="zh-CN" sz="28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宋体" panose="02010600030101010101" pitchFamily="2" charset="-122"/>
                    </a:rPr>
                    <a:t>C</a:t>
                  </a:r>
                </a:p>
              </p:txBody>
            </p:sp>
          </p:grpSp>
        </p:grpSp>
        <p:sp>
          <p:nvSpPr>
            <p:cNvPr id="83990" name="Line 22"/>
            <p:cNvSpPr>
              <a:spLocks noChangeShapeType="1"/>
            </p:cNvSpPr>
            <p:nvPr/>
          </p:nvSpPr>
          <p:spPr bwMode="auto">
            <a:xfrm flipV="1">
              <a:off x="2955" y="725"/>
              <a:ext cx="1497" cy="72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3991" name="Arc 23"/>
            <p:cNvSpPr/>
            <p:nvPr/>
          </p:nvSpPr>
          <p:spPr bwMode="auto">
            <a:xfrm>
              <a:off x="4107" y="738"/>
              <a:ext cx="119" cy="120"/>
            </a:xfrm>
            <a:custGeom>
              <a:avLst/>
              <a:gdLst>
                <a:gd name="G0" fmla="+- 21600 0 0"/>
                <a:gd name="G1" fmla="+- 1301 0 0"/>
                <a:gd name="G2" fmla="+- 21600 0 0"/>
                <a:gd name="T0" fmla="*/ 10248 w 21600"/>
                <a:gd name="T1" fmla="*/ 19678 h 19678"/>
                <a:gd name="T2" fmla="*/ 39 w 21600"/>
                <a:gd name="T3" fmla="*/ 0 h 19678"/>
                <a:gd name="T4" fmla="*/ 21600 w 21600"/>
                <a:gd name="T5" fmla="*/ 1301 h 19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9678" fill="none" extrusionOk="0">
                  <a:moveTo>
                    <a:pt x="10248" y="19677"/>
                  </a:moveTo>
                  <a:cubicBezTo>
                    <a:pt x="3877" y="15742"/>
                    <a:pt x="0" y="8788"/>
                    <a:pt x="0" y="1301"/>
                  </a:cubicBezTo>
                  <a:cubicBezTo>
                    <a:pt x="-1" y="867"/>
                    <a:pt x="13" y="433"/>
                    <a:pt x="39" y="0"/>
                  </a:cubicBezTo>
                </a:path>
                <a:path w="21600" h="19678" stroke="0" extrusionOk="0">
                  <a:moveTo>
                    <a:pt x="10248" y="19677"/>
                  </a:moveTo>
                  <a:cubicBezTo>
                    <a:pt x="3877" y="15742"/>
                    <a:pt x="0" y="8788"/>
                    <a:pt x="0" y="1301"/>
                  </a:cubicBezTo>
                  <a:cubicBezTo>
                    <a:pt x="-1" y="867"/>
                    <a:pt x="13" y="433"/>
                    <a:pt x="39" y="0"/>
                  </a:cubicBezTo>
                  <a:lnTo>
                    <a:pt x="21600" y="1301"/>
                  </a:lnTo>
                  <a:close/>
                </a:path>
              </a:pathLst>
            </a:custGeom>
            <a:noFill/>
            <a:ln w="23813">
              <a:solidFill>
                <a:srgbClr val="008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3992" name="Arc 24"/>
            <p:cNvSpPr/>
            <p:nvPr/>
          </p:nvSpPr>
          <p:spPr bwMode="auto">
            <a:xfrm>
              <a:off x="3021" y="1285"/>
              <a:ext cx="154" cy="132"/>
            </a:xfrm>
            <a:custGeom>
              <a:avLst/>
              <a:gdLst>
                <a:gd name="G0" fmla="+- 11861 0 0"/>
                <a:gd name="G1" fmla="+- 21600 0 0"/>
                <a:gd name="G2" fmla="+- 21600 0 0"/>
                <a:gd name="T0" fmla="*/ 0 w 27877"/>
                <a:gd name="T1" fmla="*/ 3548 h 21600"/>
                <a:gd name="T2" fmla="*/ 27877 w 27877"/>
                <a:gd name="T3" fmla="*/ 7107 h 21600"/>
                <a:gd name="T4" fmla="*/ 11861 w 2787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877" h="21600" fill="none" extrusionOk="0">
                  <a:moveTo>
                    <a:pt x="-1" y="3547"/>
                  </a:moveTo>
                  <a:cubicBezTo>
                    <a:pt x="3522" y="1233"/>
                    <a:pt x="7645" y="-1"/>
                    <a:pt x="11861" y="0"/>
                  </a:cubicBezTo>
                  <a:cubicBezTo>
                    <a:pt x="17963" y="0"/>
                    <a:pt x="23782" y="2581"/>
                    <a:pt x="27877" y="7106"/>
                  </a:cubicBezTo>
                </a:path>
                <a:path w="27877" h="21600" stroke="0" extrusionOk="0">
                  <a:moveTo>
                    <a:pt x="-1" y="3547"/>
                  </a:moveTo>
                  <a:cubicBezTo>
                    <a:pt x="3522" y="1233"/>
                    <a:pt x="7645" y="-1"/>
                    <a:pt x="11861" y="0"/>
                  </a:cubicBezTo>
                  <a:cubicBezTo>
                    <a:pt x="17963" y="0"/>
                    <a:pt x="23782" y="2581"/>
                    <a:pt x="27877" y="7106"/>
                  </a:cubicBezTo>
                  <a:lnTo>
                    <a:pt x="11861" y="21600"/>
                  </a:lnTo>
                  <a:close/>
                </a:path>
              </a:pathLst>
            </a:custGeom>
            <a:noFill/>
            <a:ln w="23813">
              <a:solidFill>
                <a:srgbClr val="008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3993" name="Arc 25"/>
            <p:cNvSpPr/>
            <p:nvPr/>
          </p:nvSpPr>
          <p:spPr bwMode="auto">
            <a:xfrm>
              <a:off x="2991" y="1330"/>
              <a:ext cx="183" cy="150"/>
            </a:xfrm>
            <a:custGeom>
              <a:avLst/>
              <a:gdLst>
                <a:gd name="G0" fmla="+- 0 0 0"/>
                <a:gd name="G1" fmla="+- 10275 0 0"/>
                <a:gd name="G2" fmla="+- 21600 0 0"/>
                <a:gd name="T0" fmla="*/ 19000 w 21443"/>
                <a:gd name="T1" fmla="*/ 0 h 10275"/>
                <a:gd name="T2" fmla="*/ 21443 w 21443"/>
                <a:gd name="T3" fmla="*/ 7672 h 10275"/>
                <a:gd name="T4" fmla="*/ 0 w 21443"/>
                <a:gd name="T5" fmla="*/ 10275 h 10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43" h="10275" fill="none" extrusionOk="0">
                  <a:moveTo>
                    <a:pt x="18999" y="0"/>
                  </a:moveTo>
                  <a:cubicBezTo>
                    <a:pt x="20287" y="2381"/>
                    <a:pt x="21116" y="4984"/>
                    <a:pt x="21442" y="7672"/>
                  </a:cubicBezTo>
                </a:path>
                <a:path w="21443" h="10275" stroke="0" extrusionOk="0">
                  <a:moveTo>
                    <a:pt x="18999" y="0"/>
                  </a:moveTo>
                  <a:cubicBezTo>
                    <a:pt x="20287" y="2381"/>
                    <a:pt x="21116" y="4984"/>
                    <a:pt x="21442" y="7672"/>
                  </a:cubicBezTo>
                  <a:lnTo>
                    <a:pt x="0" y="10275"/>
                  </a:lnTo>
                  <a:close/>
                </a:path>
              </a:pathLst>
            </a:custGeom>
            <a:noFill/>
            <a:ln w="23813">
              <a:solidFill>
                <a:srgbClr val="008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3994" name="Rectangle 26"/>
            <p:cNvSpPr>
              <a:spLocks noChangeArrowheads="1"/>
            </p:cNvSpPr>
            <p:nvPr/>
          </p:nvSpPr>
          <p:spPr bwMode="auto">
            <a:xfrm>
              <a:off x="4150" y="890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4</a:t>
              </a:r>
              <a:endParaRPr kumimoji="1" lang="en-US" altLang="zh-CN" sz="240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3996" name="Rectangle 28"/>
            <p:cNvSpPr>
              <a:spLocks noChangeArrowheads="1"/>
            </p:cNvSpPr>
            <p:nvPr/>
          </p:nvSpPr>
          <p:spPr bwMode="auto">
            <a:xfrm>
              <a:off x="3238" y="1274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kumimoji="1" lang="en-US" altLang="zh-CN" sz="240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3997" name="Rectangle 29"/>
            <p:cNvSpPr>
              <a:spLocks noChangeArrowheads="1"/>
            </p:cNvSpPr>
            <p:nvPr/>
          </p:nvSpPr>
          <p:spPr bwMode="auto">
            <a:xfrm>
              <a:off x="3152" y="1071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  <a:endParaRPr kumimoji="1" lang="en-US" altLang="zh-CN" sz="240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3998" name="Arc 30"/>
            <p:cNvSpPr/>
            <p:nvPr/>
          </p:nvSpPr>
          <p:spPr bwMode="auto">
            <a:xfrm>
              <a:off x="4319" y="799"/>
              <a:ext cx="119" cy="120"/>
            </a:xfrm>
            <a:custGeom>
              <a:avLst/>
              <a:gdLst>
                <a:gd name="G0" fmla="+- 21600 0 0"/>
                <a:gd name="G1" fmla="+- 1301 0 0"/>
                <a:gd name="G2" fmla="+- 21600 0 0"/>
                <a:gd name="T0" fmla="*/ 10248 w 21600"/>
                <a:gd name="T1" fmla="*/ 19678 h 19678"/>
                <a:gd name="T2" fmla="*/ 39 w 21600"/>
                <a:gd name="T3" fmla="*/ 0 h 19678"/>
                <a:gd name="T4" fmla="*/ 21600 w 21600"/>
                <a:gd name="T5" fmla="*/ 1301 h 19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9678" fill="none" extrusionOk="0">
                  <a:moveTo>
                    <a:pt x="10248" y="19677"/>
                  </a:moveTo>
                  <a:cubicBezTo>
                    <a:pt x="3877" y="15742"/>
                    <a:pt x="0" y="8788"/>
                    <a:pt x="0" y="1301"/>
                  </a:cubicBezTo>
                  <a:cubicBezTo>
                    <a:pt x="-1" y="867"/>
                    <a:pt x="13" y="433"/>
                    <a:pt x="39" y="0"/>
                  </a:cubicBezTo>
                </a:path>
                <a:path w="21600" h="19678" stroke="0" extrusionOk="0">
                  <a:moveTo>
                    <a:pt x="10248" y="19677"/>
                  </a:moveTo>
                  <a:cubicBezTo>
                    <a:pt x="3877" y="15742"/>
                    <a:pt x="0" y="8788"/>
                    <a:pt x="0" y="1301"/>
                  </a:cubicBezTo>
                  <a:cubicBezTo>
                    <a:pt x="-1" y="867"/>
                    <a:pt x="13" y="433"/>
                    <a:pt x="39" y="0"/>
                  </a:cubicBezTo>
                  <a:lnTo>
                    <a:pt x="21600" y="1301"/>
                  </a:lnTo>
                  <a:close/>
                </a:path>
              </a:pathLst>
            </a:custGeom>
            <a:noFill/>
            <a:ln w="23813">
              <a:solidFill>
                <a:srgbClr val="008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3999" name="Rectangle 31"/>
            <p:cNvSpPr>
              <a:spLocks noChangeArrowheads="1"/>
            </p:cNvSpPr>
            <p:nvPr/>
          </p:nvSpPr>
          <p:spPr bwMode="auto">
            <a:xfrm>
              <a:off x="3971" y="693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1</a:t>
              </a:r>
              <a:endParaRPr kumimoji="1" lang="en-US" altLang="zh-CN" sz="240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84000" name="Text Box 32"/>
          <p:cNvSpPr txBox="1">
            <a:spLocks noChangeArrowheads="1"/>
          </p:cNvSpPr>
          <p:nvPr/>
        </p:nvSpPr>
        <p:spPr bwMode="auto">
          <a:xfrm>
            <a:off x="468313" y="6021388"/>
            <a:ext cx="648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</a:rPr>
              <a:t>通过上面的证明，我们可以得到什么结论呢？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3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4" grpId="0"/>
      <p:bldP spid="83985" grpId="0"/>
      <p:bldP spid="83986" grpId="0"/>
      <p:bldP spid="83987" grpId="0"/>
      <p:bldP spid="83988" grpId="0"/>
      <p:bldP spid="839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0" y="2209800"/>
            <a:ext cx="9467850" cy="3429000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03238" y="2924175"/>
            <a:ext cx="91090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>
                <a:solidFill>
                  <a:srgbClr val="3333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定理</a:t>
            </a:r>
            <a:r>
              <a:rPr kumimoji="1" lang="en-US" altLang="zh-CN" sz="4400" b="1">
                <a:solidFill>
                  <a:srgbClr val="3333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kumimoji="1" lang="zh-CN" altLang="en-US" sz="4400" b="1">
                <a:solidFill>
                  <a:srgbClr val="3333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：</a:t>
            </a:r>
            <a:r>
              <a:rPr kumimoji="1" lang="zh-CN" altLang="en-US" sz="44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平行四边形的对边相等</a:t>
            </a:r>
            <a:r>
              <a:rPr kumimoji="1" lang="en-US" altLang="zh-CN" sz="44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68313" y="4098925"/>
            <a:ext cx="8496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>
                <a:solidFill>
                  <a:srgbClr val="3333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定理</a:t>
            </a:r>
            <a:r>
              <a:rPr kumimoji="1" lang="en-US" altLang="zh-CN" sz="4400" b="1">
                <a:solidFill>
                  <a:srgbClr val="3333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kumimoji="1" lang="zh-CN" altLang="en-US" sz="4400" b="1">
                <a:solidFill>
                  <a:srgbClr val="3333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：</a:t>
            </a:r>
            <a:endParaRPr kumimoji="1" lang="zh-CN" altLang="en-US" sz="4400" b="1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26631" name="WordArt 7"/>
          <p:cNvSpPr>
            <a:spLocks noChangeArrowheads="1" noChangeShapeType="1" noTextEdit="1"/>
          </p:cNvSpPr>
          <p:nvPr/>
        </p:nvSpPr>
        <p:spPr bwMode="auto">
          <a:xfrm>
            <a:off x="1524000" y="838200"/>
            <a:ext cx="5943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平行四边形的性质定理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-36513" y="765175"/>
            <a:ext cx="62658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证明：∵</a:t>
            </a:r>
            <a:r>
              <a:rPr kumimoji="1"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△</a:t>
            </a:r>
            <a:r>
              <a:rPr kumimoji="1" lang="en-US" altLang="zh-CN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ABD≌△CDB</a:t>
            </a:r>
            <a:r>
              <a:rPr kumimoji="1"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（</a:t>
            </a:r>
            <a:r>
              <a:rPr kumimoji="1" lang="en-US" altLang="zh-CN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ASA</a:t>
            </a:r>
            <a:r>
              <a:rPr kumimoji="1"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）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1187450" y="1700213"/>
            <a:ext cx="66770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∴∠A=∠C</a:t>
            </a:r>
            <a:r>
              <a:rPr kumimoji="1" lang="zh-CN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　　　</a:t>
            </a:r>
            <a:endParaRPr kumimoji="1" lang="zh-CN" altLang="en-US" sz="36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</a:endParaRP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1212850" y="2636838"/>
            <a:ext cx="480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∵∠1=∠2</a:t>
            </a:r>
            <a:r>
              <a:rPr kumimoji="1"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， ∠</a:t>
            </a:r>
            <a:r>
              <a:rPr kumimoji="1" lang="en-US" altLang="zh-CN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3=∠4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1187450" y="3429000"/>
            <a:ext cx="617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∴∠1+∠4=∠2+∠3</a:t>
            </a: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1403350" y="4292600"/>
            <a:ext cx="4465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即∠</a:t>
            </a:r>
            <a:r>
              <a:rPr kumimoji="1" lang="en-US" altLang="zh-CN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ABC=∠ADC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1260475" y="5157788"/>
            <a:ext cx="716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∴ ∠A=∠C</a:t>
            </a:r>
            <a:r>
              <a:rPr kumimoji="1"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，∠</a:t>
            </a:r>
            <a:r>
              <a:rPr kumimoji="1" lang="en-US" altLang="zh-CN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ABC=∠ADC</a:t>
            </a:r>
          </a:p>
        </p:txBody>
      </p:sp>
      <p:grpSp>
        <p:nvGrpSpPr>
          <p:cNvPr id="27686" name="Group 38"/>
          <p:cNvGrpSpPr/>
          <p:nvPr/>
        </p:nvGrpSpPr>
        <p:grpSpPr bwMode="auto">
          <a:xfrm>
            <a:off x="5653088" y="909638"/>
            <a:ext cx="3455987" cy="1943100"/>
            <a:chOff x="2699" y="391"/>
            <a:chExt cx="2177" cy="1224"/>
          </a:xfrm>
        </p:grpSpPr>
        <p:grpSp>
          <p:nvGrpSpPr>
            <p:cNvPr id="27687" name="Group 39"/>
            <p:cNvGrpSpPr/>
            <p:nvPr/>
          </p:nvGrpSpPr>
          <p:grpSpPr bwMode="auto">
            <a:xfrm>
              <a:off x="2699" y="391"/>
              <a:ext cx="2177" cy="1224"/>
              <a:chOff x="240" y="1318"/>
              <a:chExt cx="2112" cy="1048"/>
            </a:xfrm>
          </p:grpSpPr>
          <p:grpSp>
            <p:nvGrpSpPr>
              <p:cNvPr id="27688" name="Group 40"/>
              <p:cNvGrpSpPr/>
              <p:nvPr/>
            </p:nvGrpSpPr>
            <p:grpSpPr bwMode="auto">
              <a:xfrm>
                <a:off x="480" y="1606"/>
                <a:ext cx="1488" cy="624"/>
                <a:chOff x="432" y="1632"/>
                <a:chExt cx="1488" cy="624"/>
              </a:xfrm>
            </p:grpSpPr>
            <p:sp>
              <p:nvSpPr>
                <p:cNvPr id="27689" name="Line 41"/>
                <p:cNvSpPr>
                  <a:spLocks noChangeShapeType="1"/>
                </p:cNvSpPr>
                <p:nvPr/>
              </p:nvSpPr>
              <p:spPr bwMode="auto">
                <a:xfrm>
                  <a:off x="816" y="1632"/>
                  <a:ext cx="110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7690" name="Line 42"/>
                <p:cNvSpPr>
                  <a:spLocks noChangeShapeType="1"/>
                </p:cNvSpPr>
                <p:nvPr/>
              </p:nvSpPr>
              <p:spPr bwMode="auto">
                <a:xfrm>
                  <a:off x="432" y="2256"/>
                  <a:ext cx="110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7691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432" y="1632"/>
                  <a:ext cx="384" cy="62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7692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1536" y="1632"/>
                  <a:ext cx="384" cy="62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7693" name="Group 45"/>
              <p:cNvGrpSpPr/>
              <p:nvPr/>
            </p:nvGrpSpPr>
            <p:grpSpPr bwMode="auto">
              <a:xfrm>
                <a:off x="240" y="1318"/>
                <a:ext cx="2112" cy="1048"/>
                <a:chOff x="192" y="1344"/>
                <a:chExt cx="2112" cy="1048"/>
              </a:xfrm>
            </p:grpSpPr>
            <p:sp>
              <p:nvSpPr>
                <p:cNvPr id="27694" name="Rectangle 46"/>
                <p:cNvSpPr>
                  <a:spLocks noChangeArrowheads="1"/>
                </p:cNvSpPr>
                <p:nvPr/>
              </p:nvSpPr>
              <p:spPr bwMode="auto">
                <a:xfrm>
                  <a:off x="624" y="1344"/>
                  <a:ext cx="221" cy="2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1" lang="en-US" altLang="zh-CN" sz="28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宋体" panose="02010600030101010101" pitchFamily="2" charset="-122"/>
                    </a:rPr>
                    <a:t>A</a:t>
                  </a:r>
                </a:p>
              </p:txBody>
            </p:sp>
            <p:sp>
              <p:nvSpPr>
                <p:cNvPr id="27695" name="Rectangle 47"/>
                <p:cNvSpPr>
                  <a:spLocks noChangeArrowheads="1"/>
                </p:cNvSpPr>
                <p:nvPr/>
              </p:nvSpPr>
              <p:spPr bwMode="auto">
                <a:xfrm>
                  <a:off x="1920" y="1401"/>
                  <a:ext cx="384" cy="2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1" lang="en-US" altLang="zh-CN" sz="28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宋体" panose="02010600030101010101" pitchFamily="2" charset="-122"/>
                    </a:rPr>
                    <a:t>D</a:t>
                  </a:r>
                </a:p>
              </p:txBody>
            </p:sp>
            <p:sp>
              <p:nvSpPr>
                <p:cNvPr id="276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92" y="2112"/>
                  <a:ext cx="336" cy="2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1" lang="en-US" altLang="zh-CN" sz="28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宋体" panose="02010600030101010101" pitchFamily="2" charset="-122"/>
                    </a:rPr>
                    <a:t>B</a:t>
                  </a:r>
                </a:p>
              </p:txBody>
            </p:sp>
            <p:sp>
              <p:nvSpPr>
                <p:cNvPr id="276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536" y="2112"/>
                  <a:ext cx="336" cy="2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1" lang="en-US" altLang="zh-CN" sz="28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宋体" panose="02010600030101010101" pitchFamily="2" charset="-122"/>
                    </a:rPr>
                    <a:t>C</a:t>
                  </a:r>
                </a:p>
              </p:txBody>
            </p:sp>
          </p:grpSp>
        </p:grpSp>
        <p:sp>
          <p:nvSpPr>
            <p:cNvPr id="27698" name="Line 50"/>
            <p:cNvSpPr>
              <a:spLocks noChangeShapeType="1"/>
            </p:cNvSpPr>
            <p:nvPr/>
          </p:nvSpPr>
          <p:spPr bwMode="auto">
            <a:xfrm flipV="1">
              <a:off x="2955" y="725"/>
              <a:ext cx="1497" cy="72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7699" name="Arc 51"/>
            <p:cNvSpPr/>
            <p:nvPr/>
          </p:nvSpPr>
          <p:spPr bwMode="auto">
            <a:xfrm>
              <a:off x="4107" y="738"/>
              <a:ext cx="119" cy="120"/>
            </a:xfrm>
            <a:custGeom>
              <a:avLst/>
              <a:gdLst>
                <a:gd name="G0" fmla="+- 21600 0 0"/>
                <a:gd name="G1" fmla="+- 1301 0 0"/>
                <a:gd name="G2" fmla="+- 21600 0 0"/>
                <a:gd name="T0" fmla="*/ 10248 w 21600"/>
                <a:gd name="T1" fmla="*/ 19678 h 19678"/>
                <a:gd name="T2" fmla="*/ 39 w 21600"/>
                <a:gd name="T3" fmla="*/ 0 h 19678"/>
                <a:gd name="T4" fmla="*/ 21600 w 21600"/>
                <a:gd name="T5" fmla="*/ 1301 h 19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9678" fill="none" extrusionOk="0">
                  <a:moveTo>
                    <a:pt x="10248" y="19677"/>
                  </a:moveTo>
                  <a:cubicBezTo>
                    <a:pt x="3877" y="15742"/>
                    <a:pt x="0" y="8788"/>
                    <a:pt x="0" y="1301"/>
                  </a:cubicBezTo>
                  <a:cubicBezTo>
                    <a:pt x="-1" y="867"/>
                    <a:pt x="13" y="433"/>
                    <a:pt x="39" y="0"/>
                  </a:cubicBezTo>
                </a:path>
                <a:path w="21600" h="19678" stroke="0" extrusionOk="0">
                  <a:moveTo>
                    <a:pt x="10248" y="19677"/>
                  </a:moveTo>
                  <a:cubicBezTo>
                    <a:pt x="3877" y="15742"/>
                    <a:pt x="0" y="8788"/>
                    <a:pt x="0" y="1301"/>
                  </a:cubicBezTo>
                  <a:cubicBezTo>
                    <a:pt x="-1" y="867"/>
                    <a:pt x="13" y="433"/>
                    <a:pt x="39" y="0"/>
                  </a:cubicBezTo>
                  <a:lnTo>
                    <a:pt x="21600" y="1301"/>
                  </a:lnTo>
                  <a:close/>
                </a:path>
              </a:pathLst>
            </a:custGeom>
            <a:noFill/>
            <a:ln w="23813">
              <a:solidFill>
                <a:srgbClr val="008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7700" name="Arc 52"/>
            <p:cNvSpPr/>
            <p:nvPr/>
          </p:nvSpPr>
          <p:spPr bwMode="auto">
            <a:xfrm>
              <a:off x="3021" y="1285"/>
              <a:ext cx="154" cy="132"/>
            </a:xfrm>
            <a:custGeom>
              <a:avLst/>
              <a:gdLst>
                <a:gd name="G0" fmla="+- 11861 0 0"/>
                <a:gd name="G1" fmla="+- 21600 0 0"/>
                <a:gd name="G2" fmla="+- 21600 0 0"/>
                <a:gd name="T0" fmla="*/ 0 w 27877"/>
                <a:gd name="T1" fmla="*/ 3548 h 21600"/>
                <a:gd name="T2" fmla="*/ 27877 w 27877"/>
                <a:gd name="T3" fmla="*/ 7107 h 21600"/>
                <a:gd name="T4" fmla="*/ 11861 w 2787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877" h="21600" fill="none" extrusionOk="0">
                  <a:moveTo>
                    <a:pt x="-1" y="3547"/>
                  </a:moveTo>
                  <a:cubicBezTo>
                    <a:pt x="3522" y="1233"/>
                    <a:pt x="7645" y="-1"/>
                    <a:pt x="11861" y="0"/>
                  </a:cubicBezTo>
                  <a:cubicBezTo>
                    <a:pt x="17963" y="0"/>
                    <a:pt x="23782" y="2581"/>
                    <a:pt x="27877" y="7106"/>
                  </a:cubicBezTo>
                </a:path>
                <a:path w="27877" h="21600" stroke="0" extrusionOk="0">
                  <a:moveTo>
                    <a:pt x="-1" y="3547"/>
                  </a:moveTo>
                  <a:cubicBezTo>
                    <a:pt x="3522" y="1233"/>
                    <a:pt x="7645" y="-1"/>
                    <a:pt x="11861" y="0"/>
                  </a:cubicBezTo>
                  <a:cubicBezTo>
                    <a:pt x="17963" y="0"/>
                    <a:pt x="23782" y="2581"/>
                    <a:pt x="27877" y="7106"/>
                  </a:cubicBezTo>
                  <a:lnTo>
                    <a:pt x="11861" y="21600"/>
                  </a:lnTo>
                  <a:close/>
                </a:path>
              </a:pathLst>
            </a:custGeom>
            <a:noFill/>
            <a:ln w="23813">
              <a:solidFill>
                <a:srgbClr val="008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7701" name="Arc 53"/>
            <p:cNvSpPr/>
            <p:nvPr/>
          </p:nvSpPr>
          <p:spPr bwMode="auto">
            <a:xfrm>
              <a:off x="2991" y="1330"/>
              <a:ext cx="183" cy="150"/>
            </a:xfrm>
            <a:custGeom>
              <a:avLst/>
              <a:gdLst>
                <a:gd name="G0" fmla="+- 0 0 0"/>
                <a:gd name="G1" fmla="+- 10275 0 0"/>
                <a:gd name="G2" fmla="+- 21600 0 0"/>
                <a:gd name="T0" fmla="*/ 19000 w 21443"/>
                <a:gd name="T1" fmla="*/ 0 h 10275"/>
                <a:gd name="T2" fmla="*/ 21443 w 21443"/>
                <a:gd name="T3" fmla="*/ 7672 h 10275"/>
                <a:gd name="T4" fmla="*/ 0 w 21443"/>
                <a:gd name="T5" fmla="*/ 10275 h 10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43" h="10275" fill="none" extrusionOk="0">
                  <a:moveTo>
                    <a:pt x="18999" y="0"/>
                  </a:moveTo>
                  <a:cubicBezTo>
                    <a:pt x="20287" y="2381"/>
                    <a:pt x="21116" y="4984"/>
                    <a:pt x="21442" y="7672"/>
                  </a:cubicBezTo>
                </a:path>
                <a:path w="21443" h="10275" stroke="0" extrusionOk="0">
                  <a:moveTo>
                    <a:pt x="18999" y="0"/>
                  </a:moveTo>
                  <a:cubicBezTo>
                    <a:pt x="20287" y="2381"/>
                    <a:pt x="21116" y="4984"/>
                    <a:pt x="21442" y="7672"/>
                  </a:cubicBezTo>
                  <a:lnTo>
                    <a:pt x="0" y="10275"/>
                  </a:lnTo>
                  <a:close/>
                </a:path>
              </a:pathLst>
            </a:custGeom>
            <a:noFill/>
            <a:ln w="23813">
              <a:solidFill>
                <a:srgbClr val="008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7702" name="Rectangle 54"/>
            <p:cNvSpPr>
              <a:spLocks noChangeArrowheads="1"/>
            </p:cNvSpPr>
            <p:nvPr/>
          </p:nvSpPr>
          <p:spPr bwMode="auto">
            <a:xfrm>
              <a:off x="4150" y="890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4</a:t>
              </a:r>
              <a:endParaRPr kumimoji="1" lang="en-US" altLang="zh-CN" sz="240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7703" name="Rectangle 55"/>
            <p:cNvSpPr>
              <a:spLocks noChangeArrowheads="1"/>
            </p:cNvSpPr>
            <p:nvPr/>
          </p:nvSpPr>
          <p:spPr bwMode="auto">
            <a:xfrm>
              <a:off x="3238" y="1274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kumimoji="1" lang="en-US" altLang="zh-CN" sz="240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7704" name="Rectangle 56"/>
            <p:cNvSpPr>
              <a:spLocks noChangeArrowheads="1"/>
            </p:cNvSpPr>
            <p:nvPr/>
          </p:nvSpPr>
          <p:spPr bwMode="auto">
            <a:xfrm>
              <a:off x="3152" y="1071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  <a:endParaRPr kumimoji="1" lang="en-US" altLang="zh-CN" sz="240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7705" name="Arc 57"/>
            <p:cNvSpPr/>
            <p:nvPr/>
          </p:nvSpPr>
          <p:spPr bwMode="auto">
            <a:xfrm>
              <a:off x="4319" y="799"/>
              <a:ext cx="119" cy="120"/>
            </a:xfrm>
            <a:custGeom>
              <a:avLst/>
              <a:gdLst>
                <a:gd name="G0" fmla="+- 21600 0 0"/>
                <a:gd name="G1" fmla="+- 1301 0 0"/>
                <a:gd name="G2" fmla="+- 21600 0 0"/>
                <a:gd name="T0" fmla="*/ 10248 w 21600"/>
                <a:gd name="T1" fmla="*/ 19678 h 19678"/>
                <a:gd name="T2" fmla="*/ 39 w 21600"/>
                <a:gd name="T3" fmla="*/ 0 h 19678"/>
                <a:gd name="T4" fmla="*/ 21600 w 21600"/>
                <a:gd name="T5" fmla="*/ 1301 h 19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9678" fill="none" extrusionOk="0">
                  <a:moveTo>
                    <a:pt x="10248" y="19677"/>
                  </a:moveTo>
                  <a:cubicBezTo>
                    <a:pt x="3877" y="15742"/>
                    <a:pt x="0" y="8788"/>
                    <a:pt x="0" y="1301"/>
                  </a:cubicBezTo>
                  <a:cubicBezTo>
                    <a:pt x="-1" y="867"/>
                    <a:pt x="13" y="433"/>
                    <a:pt x="39" y="0"/>
                  </a:cubicBezTo>
                </a:path>
                <a:path w="21600" h="19678" stroke="0" extrusionOk="0">
                  <a:moveTo>
                    <a:pt x="10248" y="19677"/>
                  </a:moveTo>
                  <a:cubicBezTo>
                    <a:pt x="3877" y="15742"/>
                    <a:pt x="0" y="8788"/>
                    <a:pt x="0" y="1301"/>
                  </a:cubicBezTo>
                  <a:cubicBezTo>
                    <a:pt x="-1" y="867"/>
                    <a:pt x="13" y="433"/>
                    <a:pt x="39" y="0"/>
                  </a:cubicBezTo>
                  <a:lnTo>
                    <a:pt x="21600" y="1301"/>
                  </a:lnTo>
                  <a:close/>
                </a:path>
              </a:pathLst>
            </a:custGeom>
            <a:noFill/>
            <a:ln w="23813">
              <a:solidFill>
                <a:srgbClr val="008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7706" name="Rectangle 58"/>
            <p:cNvSpPr>
              <a:spLocks noChangeArrowheads="1"/>
            </p:cNvSpPr>
            <p:nvPr/>
          </p:nvSpPr>
          <p:spPr bwMode="auto">
            <a:xfrm>
              <a:off x="3971" y="693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1</a:t>
              </a:r>
              <a:endParaRPr kumimoji="1" lang="en-US" altLang="zh-CN" sz="240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7707" name="Text Box 59"/>
          <p:cNvSpPr txBox="1">
            <a:spLocks noChangeArrowheads="1"/>
          </p:cNvSpPr>
          <p:nvPr/>
        </p:nvSpPr>
        <p:spPr bwMode="auto">
          <a:xfrm>
            <a:off x="468313" y="6021388"/>
            <a:ext cx="648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</a:rPr>
              <a:t>通过上面的证明，我们可以得到什么结论呢？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/>
      <p:bldP spid="27659" grpId="0"/>
      <p:bldP spid="27660" grpId="0"/>
      <p:bldP spid="27661" grpId="0"/>
      <p:bldP spid="27662" grpId="0"/>
      <p:bldP spid="276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AutoShape 2"/>
          <p:cNvSpPr>
            <a:spLocks noChangeArrowheads="1"/>
          </p:cNvSpPr>
          <p:nvPr/>
        </p:nvSpPr>
        <p:spPr bwMode="auto">
          <a:xfrm>
            <a:off x="0" y="2209800"/>
            <a:ext cx="9467850" cy="3429000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503238" y="2924175"/>
            <a:ext cx="91090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 dirty="0">
                <a:solidFill>
                  <a:srgbClr val="3333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定理</a:t>
            </a:r>
            <a:r>
              <a:rPr kumimoji="1" lang="en-US" altLang="zh-CN" sz="4400" b="1" dirty="0">
                <a:solidFill>
                  <a:srgbClr val="3333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kumimoji="1" lang="zh-CN" altLang="en-US" sz="4400" b="1" dirty="0">
                <a:solidFill>
                  <a:srgbClr val="3333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：</a:t>
            </a:r>
            <a:r>
              <a:rPr kumimoji="1" lang="zh-CN" altLang="en-US" sz="4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平行四边形的对边相等</a:t>
            </a:r>
            <a:r>
              <a:rPr kumimoji="1" lang="en-US" altLang="zh-CN" sz="4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468313" y="4098925"/>
            <a:ext cx="8496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>
                <a:solidFill>
                  <a:srgbClr val="3333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定理</a:t>
            </a:r>
            <a:r>
              <a:rPr kumimoji="1" lang="en-US" altLang="zh-CN" sz="4400" b="1">
                <a:solidFill>
                  <a:srgbClr val="3333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kumimoji="1" lang="zh-CN" altLang="en-US" sz="4400" b="1">
                <a:solidFill>
                  <a:srgbClr val="333399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：</a:t>
            </a:r>
            <a:r>
              <a:rPr kumimoji="1" lang="zh-CN" altLang="en-US" sz="44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平行四边形的对角相等</a:t>
            </a:r>
            <a:r>
              <a:rPr kumimoji="1" lang="en-US" altLang="zh-CN" sz="44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87045" name="WordArt 5"/>
          <p:cNvSpPr>
            <a:spLocks noChangeArrowheads="1" noChangeShapeType="1" noTextEdit="1"/>
          </p:cNvSpPr>
          <p:nvPr/>
        </p:nvSpPr>
        <p:spPr bwMode="auto">
          <a:xfrm>
            <a:off x="1524000" y="838200"/>
            <a:ext cx="5943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平行四边形的性质定理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  <p:bldP spid="870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339975" y="620713"/>
            <a:ext cx="281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几何语言</a:t>
            </a:r>
            <a:r>
              <a:rPr kumimoji="1" lang="en-US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:</a:t>
            </a:r>
          </a:p>
        </p:txBody>
      </p:sp>
      <p:grpSp>
        <p:nvGrpSpPr>
          <p:cNvPr id="28677" name="Group 5"/>
          <p:cNvGrpSpPr/>
          <p:nvPr/>
        </p:nvGrpSpPr>
        <p:grpSpPr bwMode="auto">
          <a:xfrm>
            <a:off x="6248400" y="333375"/>
            <a:ext cx="2895600" cy="1738313"/>
            <a:chOff x="2352" y="259"/>
            <a:chExt cx="1824" cy="1095"/>
          </a:xfrm>
        </p:grpSpPr>
        <p:grpSp>
          <p:nvGrpSpPr>
            <p:cNvPr id="28678" name="Group 6"/>
            <p:cNvGrpSpPr/>
            <p:nvPr/>
          </p:nvGrpSpPr>
          <p:grpSpPr bwMode="auto">
            <a:xfrm>
              <a:off x="2352" y="259"/>
              <a:ext cx="1824" cy="1095"/>
              <a:chOff x="192" y="1344"/>
              <a:chExt cx="2112" cy="1095"/>
            </a:xfrm>
          </p:grpSpPr>
          <p:sp>
            <p:nvSpPr>
              <p:cNvPr id="28679" name="Rectangle 7"/>
              <p:cNvSpPr>
                <a:spLocks noChangeArrowheads="1"/>
              </p:cNvSpPr>
              <p:nvPr/>
            </p:nvSpPr>
            <p:spPr bwMode="auto">
              <a:xfrm>
                <a:off x="624" y="1344"/>
                <a:ext cx="26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28680" name="Rectangle 8"/>
              <p:cNvSpPr>
                <a:spLocks noChangeArrowheads="1"/>
              </p:cNvSpPr>
              <p:nvPr/>
            </p:nvSpPr>
            <p:spPr bwMode="auto">
              <a:xfrm>
                <a:off x="1920" y="1401"/>
                <a:ext cx="38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D</a:t>
                </a:r>
              </a:p>
            </p:txBody>
          </p:sp>
          <p:sp>
            <p:nvSpPr>
              <p:cNvPr id="28681" name="Rectangle 9"/>
              <p:cNvSpPr>
                <a:spLocks noChangeArrowheads="1"/>
              </p:cNvSpPr>
              <p:nvPr/>
            </p:nvSpPr>
            <p:spPr bwMode="auto">
              <a:xfrm>
                <a:off x="192" y="2112"/>
                <a:ext cx="33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B</a:t>
                </a:r>
              </a:p>
            </p:txBody>
          </p:sp>
          <p:sp>
            <p:nvSpPr>
              <p:cNvPr id="28682" name="Rectangle 10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33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宋体" panose="02010600030101010101" pitchFamily="2" charset="-122"/>
                  </a:rPr>
                  <a:t>C</a:t>
                </a:r>
              </a:p>
            </p:txBody>
          </p:sp>
        </p:grpSp>
        <p:grpSp>
          <p:nvGrpSpPr>
            <p:cNvPr id="28683" name="Group 11"/>
            <p:cNvGrpSpPr/>
            <p:nvPr/>
          </p:nvGrpSpPr>
          <p:grpSpPr bwMode="auto">
            <a:xfrm>
              <a:off x="2603" y="547"/>
              <a:ext cx="1285" cy="624"/>
              <a:chOff x="432" y="1632"/>
              <a:chExt cx="1488" cy="624"/>
            </a:xfrm>
          </p:grpSpPr>
          <p:sp>
            <p:nvSpPr>
              <p:cNvPr id="28684" name="Line 12"/>
              <p:cNvSpPr>
                <a:spLocks noChangeShapeType="1"/>
              </p:cNvSpPr>
              <p:nvPr/>
            </p:nvSpPr>
            <p:spPr bwMode="auto">
              <a:xfrm>
                <a:off x="816" y="1632"/>
                <a:ext cx="1104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8685" name="Line 13"/>
              <p:cNvSpPr>
                <a:spLocks noChangeShapeType="1"/>
              </p:cNvSpPr>
              <p:nvPr/>
            </p:nvSpPr>
            <p:spPr bwMode="auto">
              <a:xfrm>
                <a:off x="432" y="2256"/>
                <a:ext cx="1104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8686" name="Line 14"/>
              <p:cNvSpPr>
                <a:spLocks noChangeShapeType="1"/>
              </p:cNvSpPr>
              <p:nvPr/>
            </p:nvSpPr>
            <p:spPr bwMode="auto">
              <a:xfrm flipH="1">
                <a:off x="432" y="1632"/>
                <a:ext cx="384" cy="62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8687" name="Line 15"/>
              <p:cNvSpPr>
                <a:spLocks noChangeShapeType="1"/>
              </p:cNvSpPr>
              <p:nvPr/>
            </p:nvSpPr>
            <p:spPr bwMode="auto">
              <a:xfrm flipH="1">
                <a:off x="1536" y="1632"/>
                <a:ext cx="384" cy="62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1403350" y="2405063"/>
            <a:ext cx="4473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∵</a:t>
            </a:r>
            <a:r>
              <a:rPr kumimoji="1"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四边形</a:t>
            </a:r>
            <a:r>
              <a:rPr kumimoji="1" lang="en-US" altLang="zh-C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ABCD</a:t>
            </a:r>
            <a:r>
              <a:rPr kumimoji="1"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是平行四边形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1403350" y="3054350"/>
            <a:ext cx="3049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∴AB=CD</a:t>
            </a:r>
            <a:r>
              <a:rPr kumimoji="1"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AD=BC</a:t>
            </a:r>
            <a:r>
              <a:rPr kumimoji="1"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　</a:t>
            </a:r>
            <a:endParaRPr kumimoji="1" lang="zh-CN" alt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</a:endParaRPr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323850" y="1412875"/>
            <a:ext cx="741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性质</a:t>
            </a:r>
            <a:r>
              <a:rPr kumimoji="1" lang="en-US" altLang="zh-CN" sz="36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kumimoji="1" lang="zh-CN" altLang="en-US" sz="36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：平行四边形对边相等</a:t>
            </a:r>
            <a:r>
              <a:rPr kumimoji="1" lang="en-US" altLang="zh-CN" sz="36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323850" y="3860800"/>
            <a:ext cx="686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性质</a:t>
            </a:r>
            <a:r>
              <a:rPr kumimoji="1" lang="en-US" altLang="zh-CN" sz="36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kumimoji="1" lang="zh-CN" altLang="en-US" sz="36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：平行四边形对角相等</a:t>
            </a:r>
            <a:r>
              <a:rPr kumimoji="1" lang="en-US" altLang="zh-CN" sz="36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1403350" y="4652963"/>
            <a:ext cx="4473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∵</a:t>
            </a:r>
            <a:r>
              <a:rPr kumimoji="1"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四边形</a:t>
            </a:r>
            <a:r>
              <a:rPr kumimoji="1" lang="en-US" altLang="zh-C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ABCD</a:t>
            </a:r>
            <a:r>
              <a:rPr kumimoji="1"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是平行四边形</a:t>
            </a:r>
          </a:p>
        </p:txBody>
      </p:sp>
      <p:sp>
        <p:nvSpPr>
          <p:cNvPr id="28701" name="Rectangle 29"/>
          <p:cNvSpPr>
            <a:spLocks noChangeArrowheads="1"/>
          </p:cNvSpPr>
          <p:nvPr/>
        </p:nvSpPr>
        <p:spPr bwMode="auto">
          <a:xfrm>
            <a:off x="1403350" y="5300663"/>
            <a:ext cx="41163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∴∠A</a:t>
            </a:r>
            <a:r>
              <a:rPr kumimoji="1"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＝∠</a:t>
            </a:r>
            <a:r>
              <a:rPr kumimoji="1" lang="en-US" altLang="zh-C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C</a:t>
            </a:r>
            <a:r>
              <a:rPr kumimoji="1"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，∠</a:t>
            </a:r>
            <a:r>
              <a:rPr kumimoji="1" lang="en-US" altLang="zh-C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B</a:t>
            </a:r>
            <a:r>
              <a:rPr kumimoji="1"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＝∠</a:t>
            </a:r>
            <a:r>
              <a:rPr kumimoji="1" lang="en-US" altLang="zh-C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D</a:t>
            </a:r>
            <a:r>
              <a:rPr kumimoji="1"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　</a:t>
            </a:r>
            <a:endParaRPr kumimoji="1" lang="zh-CN" alt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/>
      <p:bldP spid="28690" grpId="0"/>
      <p:bldP spid="28700" grpId="0"/>
      <p:bldP spid="287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35294" y="836712"/>
            <a:ext cx="8964613" cy="2443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例</a:t>
            </a:r>
            <a:r>
              <a:rPr lang="en-US" altLang="zh-CN" sz="2800" b="1" dirty="0">
                <a:solidFill>
                  <a:srgbClr val="000000"/>
                </a:solidFill>
              </a:rPr>
              <a:t>1 </a:t>
            </a:r>
            <a:r>
              <a:rPr lang="zh-CN" altLang="en-US" sz="2800" b="1" dirty="0">
                <a:solidFill>
                  <a:srgbClr val="000000"/>
                </a:solidFill>
              </a:rPr>
              <a:t>求证：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</a:rPr>
              <a:t>）夹在两平行直线间的平行线段相等；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</a:rPr>
              <a:t>）如果两条直线平行，那么一条直线上各点到另一条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        直线的距离相等</a:t>
            </a:r>
            <a:r>
              <a:rPr lang="en-US" altLang="zh-CN" sz="2800" b="1" dirty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517</Words>
  <Application>Microsoft Office PowerPoint</Application>
  <PresentationFormat>全屏显示(4:3)</PresentationFormat>
  <Paragraphs>127</Paragraphs>
  <Slides>13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楷体_GB2312</vt:lpstr>
      <vt:lpstr>隶书</vt:lpstr>
      <vt:lpstr>宋体</vt:lpstr>
      <vt:lpstr>微软雅黑</vt:lpstr>
      <vt:lpstr>Arial</vt:lpstr>
      <vt:lpstr>Calibri</vt:lpstr>
      <vt:lpstr>Times New Roman</vt:lpstr>
      <vt:lpstr>WWW.2PPT.COM
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2017-08-23T05:12:00Z</dcterms:created>
  <dcterms:modified xsi:type="dcterms:W3CDTF">2023-01-16T23:09:50Z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20EEE6883B964F56B1D1C393A958A9CA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