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3" y="273846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3144" y="4237633"/>
            <a:ext cx="852674" cy="17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77486" y="-216569"/>
            <a:ext cx="3717431" cy="1583116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7308306" y="3587604"/>
            <a:ext cx="1721051" cy="1475836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7170979" y="2623675"/>
            <a:ext cx="1430288" cy="1312232"/>
          </a:xfrm>
          <a:prstGeom prst="rect">
            <a:avLst/>
          </a:prstGeom>
          <a:noFill/>
        </p:spPr>
      </p:pic>
      <p:sp>
        <p:nvSpPr>
          <p:cNvPr id="2" name="TextBox 8"/>
          <p:cNvSpPr txBox="1"/>
          <p:nvPr/>
        </p:nvSpPr>
        <p:spPr>
          <a:xfrm>
            <a:off x="0" y="1635646"/>
            <a:ext cx="9144000" cy="623246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algn="ctr" defTabSz="685800"/>
            <a:r>
              <a:rPr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体和正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方体的表面积</a:t>
            </a:r>
          </a:p>
        </p:txBody>
      </p:sp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0515" y="2933224"/>
            <a:ext cx="1934051" cy="2305050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824078" y="202698"/>
            <a:ext cx="4105275" cy="2846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7" tIns="34289" rIns="68577" bIns="34289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五年级数学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下    新课标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[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冀教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]    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单元</a:t>
            </a:r>
          </a:p>
        </p:txBody>
      </p:sp>
      <p:sp>
        <p:nvSpPr>
          <p:cNvPr id="13" name="矩形 12"/>
          <p:cNvSpPr/>
          <p:nvPr/>
        </p:nvSpPr>
        <p:spPr>
          <a:xfrm>
            <a:off x="3247962" y="415616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3" name="文本框 14"/>
          <p:cNvSpPr txBox="1"/>
          <p:nvPr/>
        </p:nvSpPr>
        <p:spPr>
          <a:xfrm>
            <a:off x="458674" y="329550"/>
            <a:ext cx="1385409" cy="421270"/>
          </a:xfrm>
          <a:prstGeom prst="rect">
            <a:avLst/>
          </a:prstGeom>
          <a:noFill/>
        </p:spPr>
        <p:txBody>
          <a:bodyPr wrap="square" lIns="51433" tIns="25718" rIns="51433" bIns="25718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875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4064" y="369055"/>
            <a:ext cx="275145" cy="342254"/>
          </a:xfrm>
          <a:prstGeom prst="rect">
            <a:avLst/>
          </a:prstGeom>
        </p:spPr>
      </p:pic>
      <p:grpSp>
        <p:nvGrpSpPr>
          <p:cNvPr id="11269" name="组合 11268"/>
          <p:cNvGrpSpPr/>
          <p:nvPr/>
        </p:nvGrpSpPr>
        <p:grpSpPr>
          <a:xfrm>
            <a:off x="2127472" y="1490293"/>
            <a:ext cx="1778794" cy="1632347"/>
            <a:chOff x="-24" y="0"/>
            <a:chExt cx="1992" cy="1828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11270" name="组合 11269"/>
            <p:cNvGrpSpPr/>
            <p:nvPr/>
          </p:nvGrpSpPr>
          <p:grpSpPr>
            <a:xfrm>
              <a:off x="0" y="0"/>
              <a:ext cx="1968" cy="1776"/>
              <a:chOff x="0" y="0"/>
              <a:chExt cx="1968" cy="1776"/>
            </a:xfrm>
            <a:grpFill/>
          </p:grpSpPr>
          <p:sp>
            <p:nvSpPr>
              <p:cNvPr id="11271" name="矩形 11270"/>
              <p:cNvSpPr/>
              <p:nvPr/>
            </p:nvSpPr>
            <p:spPr>
              <a:xfrm>
                <a:off x="336" y="0"/>
                <a:ext cx="1296" cy="1776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72" name="直接连接符 11271"/>
              <p:cNvSpPr/>
              <p:nvPr/>
            </p:nvSpPr>
            <p:spPr>
              <a:xfrm>
                <a:off x="336" y="528"/>
                <a:ext cx="1296" cy="0"/>
              </a:xfrm>
              <a:prstGeom prst="line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3" name="直接连接符 11272"/>
              <p:cNvSpPr/>
              <p:nvPr/>
            </p:nvSpPr>
            <p:spPr>
              <a:xfrm>
                <a:off x="336" y="864"/>
                <a:ext cx="1296" cy="0"/>
              </a:xfrm>
              <a:prstGeom prst="line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4" name="直接连接符 11273"/>
              <p:cNvSpPr/>
              <p:nvPr/>
            </p:nvSpPr>
            <p:spPr>
              <a:xfrm>
                <a:off x="336" y="1392"/>
                <a:ext cx="1296" cy="0"/>
              </a:xfrm>
              <a:prstGeom prst="line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5" name="矩形 11274"/>
              <p:cNvSpPr/>
              <p:nvPr/>
            </p:nvSpPr>
            <p:spPr>
              <a:xfrm>
                <a:off x="1632" y="864"/>
                <a:ext cx="336" cy="528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76" name="矩形 11275"/>
              <p:cNvSpPr/>
              <p:nvPr/>
            </p:nvSpPr>
            <p:spPr>
              <a:xfrm>
                <a:off x="0" y="864"/>
                <a:ext cx="336" cy="528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11277" name="文本框 11276"/>
            <p:cNvSpPr txBox="1"/>
            <p:nvPr/>
          </p:nvSpPr>
          <p:spPr>
            <a:xfrm>
              <a:off x="723" y="54"/>
              <a:ext cx="768" cy="4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上</a:t>
              </a:r>
            </a:p>
          </p:txBody>
        </p:sp>
        <p:sp>
          <p:nvSpPr>
            <p:cNvPr id="11278" name="文本框 11277"/>
            <p:cNvSpPr txBox="1"/>
            <p:nvPr/>
          </p:nvSpPr>
          <p:spPr>
            <a:xfrm>
              <a:off x="744" y="477"/>
              <a:ext cx="576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后</a:t>
              </a:r>
            </a:p>
          </p:txBody>
        </p:sp>
        <p:sp>
          <p:nvSpPr>
            <p:cNvPr id="11279" name="文本框 11278"/>
            <p:cNvSpPr txBox="1"/>
            <p:nvPr/>
          </p:nvSpPr>
          <p:spPr>
            <a:xfrm>
              <a:off x="723" y="901"/>
              <a:ext cx="720" cy="4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下</a:t>
              </a:r>
            </a:p>
          </p:txBody>
        </p:sp>
        <p:sp>
          <p:nvSpPr>
            <p:cNvPr id="11280" name="文本框 11279"/>
            <p:cNvSpPr txBox="1"/>
            <p:nvPr/>
          </p:nvSpPr>
          <p:spPr>
            <a:xfrm>
              <a:off x="744" y="1414"/>
              <a:ext cx="432" cy="4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前</a:t>
              </a:r>
            </a:p>
          </p:txBody>
        </p:sp>
        <p:sp>
          <p:nvSpPr>
            <p:cNvPr id="11281" name="文本框 11280"/>
            <p:cNvSpPr txBox="1"/>
            <p:nvPr/>
          </p:nvSpPr>
          <p:spPr>
            <a:xfrm>
              <a:off x="-24" y="901"/>
              <a:ext cx="288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左</a:t>
              </a:r>
            </a:p>
          </p:txBody>
        </p:sp>
        <p:sp>
          <p:nvSpPr>
            <p:cNvPr id="11282" name="文本框 11281"/>
            <p:cNvSpPr txBox="1"/>
            <p:nvPr/>
          </p:nvSpPr>
          <p:spPr>
            <a:xfrm>
              <a:off x="1620" y="901"/>
              <a:ext cx="288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右</a:t>
              </a:r>
            </a:p>
          </p:txBody>
        </p:sp>
      </p:grpSp>
      <p:grpSp>
        <p:nvGrpSpPr>
          <p:cNvPr id="11283" name="组合 11282"/>
          <p:cNvGrpSpPr/>
          <p:nvPr/>
        </p:nvGrpSpPr>
        <p:grpSpPr>
          <a:xfrm>
            <a:off x="5527834" y="1363028"/>
            <a:ext cx="1394460" cy="1792605"/>
            <a:chOff x="0" y="0"/>
            <a:chExt cx="1872" cy="2496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11284" name="组合 11283"/>
            <p:cNvGrpSpPr/>
            <p:nvPr/>
          </p:nvGrpSpPr>
          <p:grpSpPr>
            <a:xfrm>
              <a:off x="0" y="0"/>
              <a:ext cx="1872" cy="2496"/>
              <a:chOff x="0" y="0"/>
              <a:chExt cx="1872" cy="2496"/>
            </a:xfrm>
            <a:grpFill/>
          </p:grpSpPr>
          <p:sp>
            <p:nvSpPr>
              <p:cNvPr id="11285" name="矩形 11284"/>
              <p:cNvSpPr/>
              <p:nvPr/>
            </p:nvSpPr>
            <p:spPr>
              <a:xfrm>
                <a:off x="624" y="0"/>
                <a:ext cx="624" cy="624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86" name="矩形 11285"/>
              <p:cNvSpPr/>
              <p:nvPr/>
            </p:nvSpPr>
            <p:spPr>
              <a:xfrm>
                <a:off x="624" y="624"/>
                <a:ext cx="624" cy="624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87" name="矩形 11286"/>
              <p:cNvSpPr/>
              <p:nvPr/>
            </p:nvSpPr>
            <p:spPr>
              <a:xfrm>
                <a:off x="624" y="1248"/>
                <a:ext cx="624" cy="624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88" name="矩形 11287"/>
              <p:cNvSpPr/>
              <p:nvPr/>
            </p:nvSpPr>
            <p:spPr>
              <a:xfrm>
                <a:off x="624" y="1872"/>
                <a:ext cx="624" cy="624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89" name="矩形 11288"/>
              <p:cNvSpPr/>
              <p:nvPr/>
            </p:nvSpPr>
            <p:spPr>
              <a:xfrm>
                <a:off x="0" y="1248"/>
                <a:ext cx="624" cy="624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90" name="矩形 11289"/>
              <p:cNvSpPr/>
              <p:nvPr/>
            </p:nvSpPr>
            <p:spPr>
              <a:xfrm>
                <a:off x="1248" y="1248"/>
                <a:ext cx="624" cy="624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b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11292" name="文本框 11291"/>
            <p:cNvSpPr txBox="1"/>
            <p:nvPr/>
          </p:nvSpPr>
          <p:spPr>
            <a:xfrm>
              <a:off x="720" y="96"/>
              <a:ext cx="432" cy="5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上</a:t>
              </a:r>
            </a:p>
          </p:txBody>
        </p:sp>
        <p:sp>
          <p:nvSpPr>
            <p:cNvPr id="11293" name="文本框 11292"/>
            <p:cNvSpPr txBox="1"/>
            <p:nvPr/>
          </p:nvSpPr>
          <p:spPr>
            <a:xfrm>
              <a:off x="684" y="726"/>
              <a:ext cx="336" cy="5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后</a:t>
              </a:r>
            </a:p>
          </p:txBody>
        </p:sp>
        <p:sp>
          <p:nvSpPr>
            <p:cNvPr id="11294" name="文本框 11293"/>
            <p:cNvSpPr txBox="1"/>
            <p:nvPr/>
          </p:nvSpPr>
          <p:spPr>
            <a:xfrm>
              <a:off x="720" y="1331"/>
              <a:ext cx="384" cy="5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下</a:t>
              </a:r>
            </a:p>
          </p:txBody>
        </p:sp>
        <p:sp>
          <p:nvSpPr>
            <p:cNvPr id="11295" name="文本框 11294"/>
            <p:cNvSpPr txBox="1"/>
            <p:nvPr/>
          </p:nvSpPr>
          <p:spPr>
            <a:xfrm>
              <a:off x="720" y="1935"/>
              <a:ext cx="384" cy="5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前</a:t>
              </a:r>
            </a:p>
          </p:txBody>
        </p:sp>
        <p:sp>
          <p:nvSpPr>
            <p:cNvPr id="11296" name="文本框 11295"/>
            <p:cNvSpPr txBox="1"/>
            <p:nvPr/>
          </p:nvSpPr>
          <p:spPr>
            <a:xfrm>
              <a:off x="80" y="1306"/>
              <a:ext cx="384" cy="5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左</a:t>
              </a:r>
            </a:p>
          </p:txBody>
        </p:sp>
        <p:sp>
          <p:nvSpPr>
            <p:cNvPr id="11297" name="文本框 11296"/>
            <p:cNvSpPr txBox="1"/>
            <p:nvPr/>
          </p:nvSpPr>
          <p:spPr>
            <a:xfrm>
              <a:off x="1344" y="1331"/>
              <a:ext cx="336" cy="514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右</a:t>
              </a: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043941" y="873921"/>
            <a:ext cx="3703796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下面是谁的平面展开图？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034419" y="3473768"/>
            <a:ext cx="2958465" cy="1432560"/>
            <a:chOff x="1338" y="7056"/>
            <a:chExt cx="6212" cy="3008"/>
          </a:xfrm>
        </p:grpSpPr>
        <p:pic>
          <p:nvPicPr>
            <p:cNvPr id="10" name="ad88a.jpg" descr="id:2147505230;FounderCES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38" y="7512"/>
              <a:ext cx="1700" cy="2552"/>
            </a:xfrm>
            <a:prstGeom prst="rect">
              <a:avLst/>
            </a:prstGeom>
          </p:spPr>
        </p:pic>
        <p:sp>
          <p:nvSpPr>
            <p:cNvPr id="42" name="圆角矩形标注 41"/>
            <p:cNvSpPr/>
            <p:nvPr/>
          </p:nvSpPr>
          <p:spPr>
            <a:xfrm>
              <a:off x="3882" y="7104"/>
              <a:ext cx="3426" cy="1453"/>
            </a:xfrm>
            <a:prstGeom prst="wedgeRoundRectCallout">
              <a:avLst>
                <a:gd name="adj1" fmla="val -66776"/>
                <a:gd name="adj2" fmla="val 49338"/>
                <a:gd name="adj3" fmla="val 1666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788" y="7056"/>
              <a:ext cx="3762" cy="15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这是长方体的平面展开图。</a:t>
              </a:r>
              <a:endParaRPr lang="zh-CN" altLang="en-US" sz="21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246371" y="3490440"/>
            <a:ext cx="3265646" cy="1415891"/>
            <a:chOff x="11130" y="6922"/>
            <a:chExt cx="6857" cy="2973"/>
          </a:xfrm>
        </p:grpSpPr>
        <p:pic>
          <p:nvPicPr>
            <p:cNvPr id="715" name="ad88.jpg" descr="id:2147505237;FounderCES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6064" y="7682"/>
              <a:ext cx="1923" cy="2213"/>
            </a:xfrm>
            <a:prstGeom prst="rect">
              <a:avLst/>
            </a:prstGeom>
          </p:spPr>
        </p:pic>
        <p:sp>
          <p:nvSpPr>
            <p:cNvPr id="38" name="圆角矩形标注 37"/>
            <p:cNvSpPr/>
            <p:nvPr/>
          </p:nvSpPr>
          <p:spPr>
            <a:xfrm>
              <a:off x="11179" y="6922"/>
              <a:ext cx="3602" cy="1508"/>
            </a:xfrm>
            <a:prstGeom prst="wedgeRoundRectCallout">
              <a:avLst>
                <a:gd name="adj1" fmla="val 68766"/>
                <a:gd name="adj2" fmla="val 44440"/>
                <a:gd name="adj3" fmla="val 1666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130" y="6930"/>
              <a:ext cx="3650" cy="2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这是正方体的平面展开图。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029" name="Picture 5" descr="C:\Users\lianxiang\Desktop\解读做ppt图标\问题导入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702" y="328914"/>
            <a:ext cx="1664271" cy="416068"/>
          </a:xfrm>
          <a:prstGeom prst="rect">
            <a:avLst/>
          </a:prstGeom>
          <a:noFill/>
        </p:spPr>
      </p:pic>
      <p:sp>
        <p:nvSpPr>
          <p:cNvPr id="100" name="文本框 99"/>
          <p:cNvSpPr txBox="1"/>
          <p:nvPr/>
        </p:nvSpPr>
        <p:spPr>
          <a:xfrm>
            <a:off x="1014889" y="872491"/>
            <a:ext cx="6578918" cy="117724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      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聪聪亲手制作了一个长方体礼品盒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如下图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),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他要把纸盒的表面贴上漂亮的彩纸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至少需要多少彩纸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?(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单位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: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厘米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)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753079" y="2527459"/>
            <a:ext cx="3743325" cy="1825466"/>
            <a:chOff x="2566" y="5307"/>
            <a:chExt cx="7860" cy="3833"/>
          </a:xfrm>
        </p:grpSpPr>
        <p:grpSp>
          <p:nvGrpSpPr>
            <p:cNvPr id="13" name="组合 12"/>
            <p:cNvGrpSpPr/>
            <p:nvPr/>
          </p:nvGrpSpPr>
          <p:grpSpPr>
            <a:xfrm>
              <a:off x="2566" y="5752"/>
              <a:ext cx="3593" cy="3388"/>
              <a:chOff x="2566" y="5752"/>
              <a:chExt cx="3593" cy="3388"/>
            </a:xfrm>
          </p:grpSpPr>
          <p:pic>
            <p:nvPicPr>
              <p:cNvPr id="7" name="图36.jpg" descr="id:2147505755;FounderCES"/>
              <p:cNvPicPr>
                <a:picLocks noChangeAspect="1"/>
              </p:cNvPicPr>
              <p:nvPr/>
            </p:nvPicPr>
            <p:blipFill>
              <a:blip r:embed="rId3" cstate="email">
                <a:clrChange>
                  <a:clrFrom>
                    <a:srgbClr val="FFFFFF">
                      <a:alpha val="100000"/>
                    </a:srgbClr>
                  </a:clrFrom>
                  <a:clrTo>
                    <a:srgbClr val="FFFFFF">
                      <a:alpha val="100000"/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>
                <a:off x="2566" y="5752"/>
                <a:ext cx="2993" cy="3388"/>
              </a:xfrm>
              <a:prstGeom prst="rect">
                <a:avLst/>
              </a:prstGeom>
            </p:spPr>
          </p:pic>
          <p:sp>
            <p:nvSpPr>
              <p:cNvPr id="11" name="矩形 10"/>
              <p:cNvSpPr/>
              <p:nvPr/>
            </p:nvSpPr>
            <p:spPr>
              <a:xfrm>
                <a:off x="4871" y="6129"/>
                <a:ext cx="1289" cy="1684"/>
              </a:xfrm>
              <a:prstGeom prst="rect">
                <a:avLst/>
              </a:prstGeom>
              <a:solidFill>
                <a:srgbClr val="FFFF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zh-CN" alt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574" y="7021"/>
                <a:ext cx="694" cy="396"/>
              </a:xfrm>
              <a:prstGeom prst="rect">
                <a:avLst/>
              </a:prstGeom>
              <a:solidFill>
                <a:srgbClr val="FFFF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zh-CN" altLang="en-US" sz="1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8" name="圆角矩形标注 37"/>
            <p:cNvSpPr/>
            <p:nvPr/>
          </p:nvSpPr>
          <p:spPr>
            <a:xfrm>
              <a:off x="4871" y="5308"/>
              <a:ext cx="4561" cy="821"/>
            </a:xfrm>
            <a:prstGeom prst="wedgeRoundRectCallout">
              <a:avLst>
                <a:gd name="adj1" fmla="val -46294"/>
                <a:gd name="adj2" fmla="val 120523"/>
                <a:gd name="adj3" fmla="val 1666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871" y="5307"/>
              <a:ext cx="5555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自己试着算一算。</a:t>
              </a:r>
            </a:p>
          </p:txBody>
        </p:sp>
      </p:grpSp>
      <p:pic>
        <p:nvPicPr>
          <p:cNvPr id="797" name="图36.jpg" descr="id:2147505755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283994" y="2918938"/>
            <a:ext cx="1646396" cy="1267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249" y="334704"/>
            <a:ext cx="1421566" cy="416068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795" name="a35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CDD">
                  <a:alpha val="100000"/>
                </a:srgbClr>
              </a:clrFrom>
              <a:clrTo>
                <a:srgbClr val="FFFCD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3810" y="2974660"/>
            <a:ext cx="1892141" cy="1924526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187772" y="1428755"/>
            <a:ext cx="2504599" cy="1569721"/>
            <a:chOff x="10047" y="5286"/>
            <a:chExt cx="5259" cy="3296"/>
          </a:xfrm>
        </p:grpSpPr>
        <p:sp>
          <p:nvSpPr>
            <p:cNvPr id="21" name="缺角矩形 20"/>
            <p:cNvSpPr/>
            <p:nvPr/>
          </p:nvSpPr>
          <p:spPr>
            <a:xfrm>
              <a:off x="10047" y="5286"/>
              <a:ext cx="5259" cy="3246"/>
            </a:xfrm>
            <a:prstGeom prst="plaque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0704" y="5286"/>
              <a:ext cx="4406" cy="3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  <a:sym typeface="+mn-ea"/>
                </a:rPr>
                <a:t>求至少需要多少彩纸</a:t>
              </a:r>
              <a:r>
                <a:rPr lang="en-US" altLang="zh-CN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  <a:sym typeface="+mn-ea"/>
                </a:rPr>
                <a:t>,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  <a:sym typeface="+mn-ea"/>
                </a:rPr>
                <a:t>就是求纸盒六个面的总面积。</a:t>
              </a:r>
              <a:endParaRPr lang="zh-CN" altLang="en-US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571176" y="1272067"/>
            <a:ext cx="2927033" cy="1848803"/>
            <a:chOff x="10047" y="5286"/>
            <a:chExt cx="7795" cy="3623"/>
          </a:xfrm>
        </p:grpSpPr>
        <p:sp>
          <p:nvSpPr>
            <p:cNvPr id="12" name="缺角矩形 11"/>
            <p:cNvSpPr/>
            <p:nvPr/>
          </p:nvSpPr>
          <p:spPr>
            <a:xfrm>
              <a:off x="10047" y="5286"/>
              <a:ext cx="7795" cy="3623"/>
            </a:xfrm>
            <a:prstGeom prst="plaque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0884" y="5458"/>
              <a:ext cx="6695" cy="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  <a:sym typeface="+mn-ea"/>
                </a:rPr>
                <a:t>一个物体表面所有面的面积之和叫做它的表面积。长方体</a:t>
              </a:r>
              <a:r>
                <a:rPr lang="en-US" altLang="zh-CN" sz="21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  <a:sym typeface="+mn-ea"/>
                </a:rPr>
                <a:t>6</a:t>
              </a:r>
              <a:r>
                <a:rPr lang="zh-CN" altLang="en-US" sz="21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  <a:sym typeface="+mn-ea"/>
                </a:rPr>
                <a:t>个面的总面积叫做长方体的表面积。</a:t>
              </a:r>
              <a:endParaRPr lang="zh-CN" altLang="en-US" sz="21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grpSp>
        <p:nvGrpSpPr>
          <p:cNvPr id="126" name="组合 125"/>
          <p:cNvGrpSpPr/>
          <p:nvPr/>
        </p:nvGrpSpPr>
        <p:grpSpPr>
          <a:xfrm>
            <a:off x="1101567" y="344806"/>
            <a:ext cx="1157764" cy="461486"/>
            <a:chOff x="5499" y="1000"/>
            <a:chExt cx="2431" cy="969"/>
          </a:xfrm>
        </p:grpSpPr>
        <p:sp>
          <p:nvSpPr>
            <p:cNvPr id="125" name="圆角矩形 124"/>
            <p:cNvSpPr/>
            <p:nvPr/>
          </p:nvSpPr>
          <p:spPr>
            <a:xfrm>
              <a:off x="5499" y="1000"/>
              <a:ext cx="2305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44" y="1000"/>
              <a:ext cx="2386" cy="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4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方法一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913223" y="433867"/>
            <a:ext cx="3521486" cy="1061859"/>
            <a:chOff x="10957" y="2598"/>
            <a:chExt cx="2904" cy="4140"/>
          </a:xfrm>
        </p:grpSpPr>
        <p:sp>
          <p:nvSpPr>
            <p:cNvPr id="30" name="圆角矩形 29"/>
            <p:cNvSpPr/>
            <p:nvPr/>
          </p:nvSpPr>
          <p:spPr>
            <a:xfrm>
              <a:off x="10966" y="2693"/>
              <a:ext cx="2895" cy="2757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0957" y="2598"/>
              <a:ext cx="2882" cy="4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zh-CN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先分别求出相对的</a:t>
              </a:r>
              <a:r>
                <a:rPr lang="en-US" altLang="zh-CN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2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个面的面积之和，再相加求出总面积</a:t>
              </a:r>
              <a:endParaRPr lang="zh-CN" altLang="zh-CN" sz="21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endParaRPr>
            </a:p>
          </p:txBody>
        </p:sp>
      </p:grpSp>
      <p:pic>
        <p:nvPicPr>
          <p:cNvPr id="159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0321" y="1199512"/>
            <a:ext cx="258577" cy="436533"/>
          </a:xfrm>
          <a:prstGeom prst="rect">
            <a:avLst/>
          </a:prstGeom>
          <a:noFill/>
        </p:spPr>
      </p:pic>
      <p:grpSp>
        <p:nvGrpSpPr>
          <p:cNvPr id="40" name="组合 39"/>
          <p:cNvGrpSpPr/>
          <p:nvPr/>
        </p:nvGrpSpPr>
        <p:grpSpPr>
          <a:xfrm>
            <a:off x="2281494" y="1691635"/>
            <a:ext cx="5099909" cy="761524"/>
            <a:chOff x="5639" y="5674"/>
            <a:chExt cx="10036" cy="1599"/>
          </a:xfrm>
        </p:grpSpPr>
        <p:sp>
          <p:nvSpPr>
            <p:cNvPr id="8" name="圆角矩形 7"/>
            <p:cNvSpPr/>
            <p:nvPr/>
          </p:nvSpPr>
          <p:spPr>
            <a:xfrm>
              <a:off x="5687" y="5674"/>
              <a:ext cx="9647" cy="1574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5639" y="5674"/>
              <a:ext cx="3377" cy="1527"/>
              <a:chOff x="1146" y="5311"/>
              <a:chExt cx="3377" cy="1527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1153" y="5311"/>
                <a:ext cx="3370" cy="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长</a:t>
                </a:r>
                <a:r>
                  <a:rPr lang="zh-CN" altLang="zh-CN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×</a:t>
                </a:r>
                <a:r>
                  <a:rPr lang="zh-CN" altLang="en-US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宽</a:t>
                </a:r>
                <a:r>
                  <a:rPr lang="zh-CN" altLang="zh-CN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×</a:t>
                </a:r>
                <a:r>
                  <a:rPr lang="zh-CN" altLang="en-US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2</a:t>
                </a:r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>
                <a:off x="1264" y="6054"/>
                <a:ext cx="272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文本框 16"/>
              <p:cNvSpPr txBox="1"/>
              <p:nvPr/>
            </p:nvSpPr>
            <p:spPr>
              <a:xfrm>
                <a:off x="1146" y="6063"/>
                <a:ext cx="3205" cy="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（上、下面）</a:t>
                </a: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8393" y="5722"/>
              <a:ext cx="3975" cy="1527"/>
              <a:chOff x="5082" y="8138"/>
              <a:chExt cx="3975" cy="1527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5614" y="8138"/>
                <a:ext cx="3443" cy="1527"/>
                <a:chOff x="1080" y="5311"/>
                <a:chExt cx="3443" cy="1527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1153" y="5311"/>
                  <a:ext cx="3370" cy="8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zh-CN" altLang="en-US" sz="2100" dirty="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  <a:sym typeface="+mn-ea"/>
                    </a:rPr>
                    <a:t>长</a:t>
                  </a:r>
                  <a:r>
                    <a:rPr lang="zh-CN" altLang="zh-CN" sz="2100" dirty="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  <a:sym typeface="+mn-ea"/>
                    </a:rPr>
                    <a:t>×高×</a:t>
                  </a:r>
                  <a:r>
                    <a:rPr lang="zh-CN" altLang="en-US" sz="2100" dirty="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  <a:sym typeface="+mn-ea"/>
                    </a:rPr>
                    <a:t>2</a:t>
                  </a:r>
                </a:p>
              </p:txBody>
            </p:sp>
            <p:cxnSp>
              <p:nvCxnSpPr>
                <p:cNvPr id="28" name="直接连接符 27"/>
                <p:cNvCxnSpPr/>
                <p:nvPr/>
              </p:nvCxnSpPr>
              <p:spPr>
                <a:xfrm>
                  <a:off x="1264" y="6054"/>
                  <a:ext cx="27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本框 28"/>
                <p:cNvSpPr txBox="1"/>
                <p:nvPr/>
              </p:nvSpPr>
              <p:spPr>
                <a:xfrm>
                  <a:off x="1080" y="6063"/>
                  <a:ext cx="3159" cy="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zh-CN" altLang="en-US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（前、后面）</a:t>
                  </a:r>
                </a:p>
              </p:txBody>
            </p:sp>
          </p:grpSp>
          <p:sp>
            <p:nvSpPr>
              <p:cNvPr id="36" name="文本框 35"/>
              <p:cNvSpPr txBox="1"/>
              <p:nvPr/>
            </p:nvSpPr>
            <p:spPr>
              <a:xfrm>
                <a:off x="5082" y="8470"/>
                <a:ext cx="848" cy="872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685800"/>
                <a:r>
                  <a:rPr lang="zh-CN" altLang="en-US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＋</a:t>
                </a: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1714" y="5746"/>
              <a:ext cx="3961" cy="1527"/>
              <a:chOff x="9431" y="7917"/>
              <a:chExt cx="3961" cy="1527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9883" y="7917"/>
                <a:ext cx="3509" cy="1527"/>
                <a:chOff x="1014" y="5311"/>
                <a:chExt cx="3509" cy="1527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1153" y="5311"/>
                  <a:ext cx="3370" cy="8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zh-CN" altLang="zh-CN" sz="2100" dirty="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  <a:sym typeface="+mn-ea"/>
                    </a:rPr>
                    <a:t>宽×高×</a:t>
                  </a:r>
                  <a:r>
                    <a:rPr lang="zh-CN" altLang="en-US" sz="2100" dirty="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cs typeface="楷体" panose="02010609060101010101" pitchFamily="49" charset="-122"/>
                      <a:sym typeface="+mn-ea"/>
                    </a:rPr>
                    <a:t>2</a:t>
                  </a:r>
                </a:p>
              </p:txBody>
            </p:sp>
            <p:cxnSp>
              <p:nvCxnSpPr>
                <p:cNvPr id="33" name="直接连接符 32"/>
                <p:cNvCxnSpPr/>
                <p:nvPr/>
              </p:nvCxnSpPr>
              <p:spPr>
                <a:xfrm>
                  <a:off x="1264" y="6054"/>
                  <a:ext cx="27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文本框 34"/>
                <p:cNvSpPr txBox="1"/>
                <p:nvPr/>
              </p:nvSpPr>
              <p:spPr>
                <a:xfrm>
                  <a:off x="1014" y="6063"/>
                  <a:ext cx="3047" cy="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zh-CN" altLang="en-US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（左、右面）</a:t>
                  </a:r>
                </a:p>
              </p:txBody>
            </p:sp>
          </p:grpSp>
          <p:sp>
            <p:nvSpPr>
              <p:cNvPr id="37" name="文本框 36"/>
              <p:cNvSpPr txBox="1"/>
              <p:nvPr/>
            </p:nvSpPr>
            <p:spPr>
              <a:xfrm>
                <a:off x="9431" y="8278"/>
                <a:ext cx="848" cy="872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685800"/>
                <a:r>
                  <a:rPr lang="zh-CN" altLang="en-US" sz="21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＋</a:t>
                </a: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1101567" y="2763679"/>
            <a:ext cx="1157764" cy="461486"/>
            <a:chOff x="5499" y="1000"/>
            <a:chExt cx="2431" cy="969"/>
          </a:xfrm>
        </p:grpSpPr>
        <p:sp>
          <p:nvSpPr>
            <p:cNvPr id="42" name="圆角矩形 41"/>
            <p:cNvSpPr/>
            <p:nvPr/>
          </p:nvSpPr>
          <p:spPr>
            <a:xfrm>
              <a:off x="5499" y="1000"/>
              <a:ext cx="2305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5544" y="1000"/>
              <a:ext cx="2386" cy="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4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方法二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042766" y="2852741"/>
            <a:ext cx="3674269" cy="1061859"/>
            <a:chOff x="10957" y="2598"/>
            <a:chExt cx="2904" cy="4140"/>
          </a:xfrm>
        </p:grpSpPr>
        <p:sp>
          <p:nvSpPr>
            <p:cNvPr id="45" name="圆角矩形 44"/>
            <p:cNvSpPr/>
            <p:nvPr/>
          </p:nvSpPr>
          <p:spPr>
            <a:xfrm>
              <a:off x="10966" y="2693"/>
              <a:ext cx="2895" cy="2757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0957" y="2598"/>
              <a:ext cx="2882" cy="4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zh-CN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先分别求出相对的面中一个面的面积，相加后乘</a:t>
              </a:r>
              <a:r>
                <a:rPr lang="en-US" altLang="zh-CN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2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即总面积</a:t>
              </a:r>
            </a:p>
          </p:txBody>
        </p:sp>
      </p:grpSp>
      <p:pic>
        <p:nvPicPr>
          <p:cNvPr id="47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9863" y="3618386"/>
            <a:ext cx="258577" cy="436533"/>
          </a:xfrm>
          <a:prstGeom prst="rect">
            <a:avLst/>
          </a:prstGeom>
          <a:noFill/>
        </p:spPr>
      </p:pic>
      <p:grpSp>
        <p:nvGrpSpPr>
          <p:cNvPr id="66" name="组合 65"/>
          <p:cNvGrpSpPr/>
          <p:nvPr/>
        </p:nvGrpSpPr>
        <p:grpSpPr>
          <a:xfrm>
            <a:off x="2957036" y="4112898"/>
            <a:ext cx="4019550" cy="427674"/>
            <a:chOff x="5070" y="8631"/>
            <a:chExt cx="8440" cy="898"/>
          </a:xfrm>
        </p:grpSpPr>
        <p:sp>
          <p:nvSpPr>
            <p:cNvPr id="49" name="圆角矩形 48"/>
            <p:cNvSpPr/>
            <p:nvPr/>
          </p:nvSpPr>
          <p:spPr>
            <a:xfrm>
              <a:off x="5114" y="8631"/>
              <a:ext cx="8396" cy="822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5070" y="8631"/>
              <a:ext cx="2754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（长</a:t>
              </a:r>
              <a:r>
                <a:rPr lang="zh-CN" altLang="zh-CN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×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rPr>
                <a:t>宽</a:t>
              </a: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7224" y="8638"/>
              <a:ext cx="2557" cy="891"/>
              <a:chOff x="4354" y="8090"/>
              <a:chExt cx="2396" cy="1165"/>
            </a:xfrm>
          </p:grpSpPr>
          <p:sp>
            <p:nvSpPr>
              <p:cNvPr id="56" name="文本框 55"/>
              <p:cNvSpPr txBox="1"/>
              <p:nvPr/>
            </p:nvSpPr>
            <p:spPr>
              <a:xfrm>
                <a:off x="4785" y="8114"/>
                <a:ext cx="1965" cy="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长</a:t>
                </a:r>
                <a:r>
                  <a:rPr lang="zh-CN" altLang="zh-CN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×高</a:t>
                </a:r>
                <a:endPara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  <a:sym typeface="+mn-ea"/>
                </a:endParaRPr>
              </a:p>
            </p:txBody>
          </p:sp>
          <p:sp>
            <p:nvSpPr>
              <p:cNvPr id="59" name="文本框 58"/>
              <p:cNvSpPr txBox="1"/>
              <p:nvPr/>
            </p:nvSpPr>
            <p:spPr>
              <a:xfrm>
                <a:off x="4354" y="8090"/>
                <a:ext cx="848" cy="114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685800"/>
                <a:r>
                  <a:rPr lang="zh-CN" altLang="en-US" sz="21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＋</a:t>
                </a: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9356" y="8651"/>
              <a:ext cx="4076" cy="873"/>
              <a:chOff x="7380" y="7869"/>
              <a:chExt cx="3820" cy="1142"/>
            </a:xfrm>
          </p:grpSpPr>
          <p:sp>
            <p:nvSpPr>
              <p:cNvPr id="62" name="文本框 61"/>
              <p:cNvSpPr txBox="1"/>
              <p:nvPr/>
            </p:nvSpPr>
            <p:spPr>
              <a:xfrm>
                <a:off x="7830" y="7869"/>
                <a:ext cx="3370" cy="1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zh-CN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宽×高）×</a:t>
                </a:r>
                <a:r>
                  <a:rPr lang="zh-CN" altLang="en-US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楷体" panose="02010609060101010101" pitchFamily="49" charset="-122"/>
                    <a:sym typeface="+mn-ea"/>
                  </a:rPr>
                  <a:t>2</a:t>
                </a: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7380" y="7869"/>
                <a:ext cx="848" cy="114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685800"/>
                <a:r>
                  <a:rPr lang="zh-CN" altLang="en-US" sz="21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＋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5277" y="282417"/>
            <a:ext cx="1449229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规范解答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854871" y="1017746"/>
            <a:ext cx="7634764" cy="1903573"/>
            <a:chOff x="1795" y="2137"/>
            <a:chExt cx="16031" cy="3997"/>
          </a:xfrm>
        </p:grpSpPr>
        <p:grpSp>
          <p:nvGrpSpPr>
            <p:cNvPr id="126" name="组合 125"/>
            <p:cNvGrpSpPr/>
            <p:nvPr/>
          </p:nvGrpSpPr>
          <p:grpSpPr>
            <a:xfrm>
              <a:off x="1795" y="2137"/>
              <a:ext cx="2431" cy="969"/>
              <a:chOff x="5499" y="1000"/>
              <a:chExt cx="2431" cy="969"/>
            </a:xfrm>
          </p:grpSpPr>
          <p:sp>
            <p:nvSpPr>
              <p:cNvPr id="125" name="圆角矩形 124"/>
              <p:cNvSpPr/>
              <p:nvPr/>
            </p:nvSpPr>
            <p:spPr>
              <a:xfrm>
                <a:off x="5499" y="1000"/>
                <a:ext cx="2305" cy="920"/>
              </a:xfrm>
              <a:prstGeom prst="roundRect">
                <a:avLst/>
              </a:prstGeom>
              <a:solidFill>
                <a:srgbClr val="FFFFE6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zh-CN" alt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5544" y="1000"/>
                <a:ext cx="2386" cy="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40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方法一</a:t>
                </a:r>
              </a:p>
            </p:txBody>
          </p:sp>
        </p:grpSp>
        <p:sp>
          <p:nvSpPr>
            <p:cNvPr id="100" name="文本框 99"/>
            <p:cNvSpPr txBox="1"/>
            <p:nvPr/>
          </p:nvSpPr>
          <p:spPr>
            <a:xfrm>
              <a:off x="11685" y="3704"/>
              <a:ext cx="6141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685800"/>
              <a:r>
                <a:rPr 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=1656</a:t>
              </a:r>
              <a:r>
                <a:rPr lang="zh-CN" alt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（平方厘米）</a:t>
              </a: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974" y="3752"/>
              <a:ext cx="10347" cy="1017"/>
              <a:chOff x="5646" y="5626"/>
              <a:chExt cx="9697" cy="1017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5646" y="5674"/>
                <a:ext cx="3370" cy="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2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24</a:t>
                </a:r>
                <a:r>
                  <a:rPr lang="zh-CN" altLang="zh-CN" sz="2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×</a:t>
                </a:r>
                <a:r>
                  <a:rPr lang="en-US" altLang="zh-CN" sz="2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15</a:t>
                </a:r>
                <a:r>
                  <a:rPr lang="zh-CN" altLang="zh-CN" sz="2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×</a:t>
                </a:r>
                <a:r>
                  <a:rPr lang="zh-CN" altLang="en-US" sz="24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2</a:t>
                </a:r>
              </a:p>
            </p:txBody>
          </p:sp>
          <p:grpSp>
            <p:nvGrpSpPr>
              <p:cNvPr id="38" name="组合 37"/>
              <p:cNvGrpSpPr/>
              <p:nvPr/>
            </p:nvGrpSpPr>
            <p:grpSpPr>
              <a:xfrm>
                <a:off x="8238" y="5650"/>
                <a:ext cx="3888" cy="969"/>
                <a:chOff x="4927" y="8066"/>
                <a:chExt cx="3888" cy="969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5445" y="8066"/>
                  <a:ext cx="3370" cy="9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altLang="zh-CN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24</a:t>
                  </a:r>
                  <a:r>
                    <a:rPr lang="zh-CN" altLang="zh-CN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×</a:t>
                  </a:r>
                  <a:r>
                    <a:rPr lang="en-US" altLang="zh-CN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12</a:t>
                  </a:r>
                  <a:r>
                    <a:rPr lang="zh-CN" altLang="zh-CN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×</a:t>
                  </a:r>
                  <a:r>
                    <a:rPr lang="zh-CN" altLang="en-US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2</a:t>
                  </a:r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4927" y="8066"/>
                  <a:ext cx="848" cy="969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spAutoFit/>
                </a:bodyPr>
                <a:lstStyle/>
                <a:p>
                  <a:pPr defTabSz="685800"/>
                  <a:r>
                    <a:rPr lang="zh-CN" altLang="en-US" sz="240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＋</a:t>
                  </a:r>
                </a:p>
              </p:txBody>
            </p:sp>
          </p:grpSp>
          <p:grpSp>
            <p:nvGrpSpPr>
              <p:cNvPr id="39" name="组合 38"/>
              <p:cNvGrpSpPr/>
              <p:nvPr/>
            </p:nvGrpSpPr>
            <p:grpSpPr>
              <a:xfrm>
                <a:off x="11472" y="5626"/>
                <a:ext cx="3871" cy="969"/>
                <a:chOff x="9189" y="7797"/>
                <a:chExt cx="3871" cy="969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9690" y="7797"/>
                  <a:ext cx="3370" cy="9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altLang="zh-CN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15</a:t>
                  </a:r>
                  <a:r>
                    <a:rPr lang="zh-CN" altLang="zh-CN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×</a:t>
                  </a:r>
                  <a:r>
                    <a:rPr lang="en-US" altLang="zh-CN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12</a:t>
                  </a:r>
                  <a:r>
                    <a:rPr lang="zh-CN" altLang="zh-CN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×</a:t>
                  </a:r>
                  <a:r>
                    <a:rPr lang="zh-CN" altLang="en-US" sz="2400" dirty="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+mn-ea"/>
                    </a:rPr>
                    <a:t>2</a:t>
                  </a: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9189" y="7797"/>
                  <a:ext cx="848" cy="969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spAutoFit/>
                </a:bodyPr>
                <a:lstStyle/>
                <a:p>
                  <a:pPr defTabSz="685800"/>
                  <a:r>
                    <a:rPr lang="zh-CN" altLang="en-US" sz="240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＋</a:t>
                  </a:r>
                </a:p>
              </p:txBody>
            </p:sp>
          </p:grpSp>
        </p:grpSp>
        <p:sp>
          <p:nvSpPr>
            <p:cNvPr id="15" name="文本框 14"/>
            <p:cNvSpPr txBox="1"/>
            <p:nvPr/>
          </p:nvSpPr>
          <p:spPr>
            <a:xfrm>
              <a:off x="4226" y="5165"/>
              <a:ext cx="10946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685800"/>
              <a:r>
                <a:rPr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答:至少需要1656平方厘米彩纸。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07723" y="2978944"/>
            <a:ext cx="7472362" cy="1903573"/>
            <a:chOff x="1696" y="6255"/>
            <a:chExt cx="15690" cy="3997"/>
          </a:xfrm>
        </p:grpSpPr>
        <p:grpSp>
          <p:nvGrpSpPr>
            <p:cNvPr id="19" name="组合 18"/>
            <p:cNvGrpSpPr/>
            <p:nvPr/>
          </p:nvGrpSpPr>
          <p:grpSpPr>
            <a:xfrm>
              <a:off x="1696" y="6255"/>
              <a:ext cx="13377" cy="3997"/>
              <a:chOff x="1795" y="2137"/>
              <a:chExt cx="13377" cy="3997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1795" y="2137"/>
                <a:ext cx="2431" cy="969"/>
                <a:chOff x="5499" y="1000"/>
                <a:chExt cx="2431" cy="969"/>
              </a:xfrm>
            </p:grpSpPr>
            <p:sp>
              <p:nvSpPr>
                <p:cNvPr id="22" name="圆角矩形 21"/>
                <p:cNvSpPr/>
                <p:nvPr/>
              </p:nvSpPr>
              <p:spPr>
                <a:xfrm>
                  <a:off x="5499" y="1000"/>
                  <a:ext cx="2305" cy="920"/>
                </a:xfrm>
                <a:prstGeom prst="roundRect">
                  <a:avLst/>
                </a:prstGeom>
                <a:solidFill>
                  <a:srgbClr val="FFFFE6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zh-CN" altLang="en-US" sz="1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文本框 24"/>
                <p:cNvSpPr txBox="1"/>
                <p:nvPr/>
              </p:nvSpPr>
              <p:spPr>
                <a:xfrm>
                  <a:off x="5544" y="1000"/>
                  <a:ext cx="2386" cy="9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zh-CN" altLang="en-US" sz="2400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方法二</a:t>
                  </a:r>
                </a:p>
              </p:txBody>
            </p:sp>
          </p:grpSp>
          <p:sp>
            <p:nvSpPr>
              <p:cNvPr id="48" name="文本框 47"/>
              <p:cNvSpPr txBox="1"/>
              <p:nvPr/>
            </p:nvSpPr>
            <p:spPr>
              <a:xfrm>
                <a:off x="4226" y="5165"/>
                <a:ext cx="10946" cy="9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/>
                <a:r>
                  <a:rPr sz="24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答:至少需要1656平方厘米彩纸。</a:t>
                </a:r>
              </a:p>
            </p:txBody>
          </p:sp>
        </p:grpSp>
        <p:sp>
          <p:nvSpPr>
            <p:cNvPr id="50" name="文本框 49"/>
            <p:cNvSpPr txBox="1"/>
            <p:nvPr/>
          </p:nvSpPr>
          <p:spPr>
            <a:xfrm>
              <a:off x="2013" y="7769"/>
              <a:ext cx="15373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685800"/>
              <a:r>
                <a:rPr 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(24×15+24×12+15×12)×2=1656(</a:t>
              </a:r>
              <a:r>
                <a:rPr lang="zh-CN" alt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平方厘米</a:t>
              </a:r>
              <a:r>
                <a:rPr lang="en-US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)</a:t>
              </a:r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612" y="288607"/>
            <a:ext cx="1903095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169194" y="1413513"/>
            <a:ext cx="7525226" cy="302390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1.长方体6个面的总面积叫做长方体的表面积。</a:t>
            </a:r>
          </a:p>
          <a:p>
            <a:pPr defTabSz="685800"/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2.公式:</a:t>
            </a:r>
          </a:p>
          <a:p>
            <a:pPr defTabSz="685800"/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(1)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长方体表面积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=长×宽×2+长×高×2+宽×高×2。</a:t>
            </a:r>
          </a:p>
          <a:p>
            <a:pPr defTabSz="685800"/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(2)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长方体表面积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=(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长×宽+长×高+宽×高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)×2。</a:t>
            </a:r>
          </a:p>
          <a:p>
            <a:pPr defTabSz="685800"/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3.字母表示:</a:t>
            </a:r>
          </a:p>
          <a:p>
            <a:pPr defTabSz="685800"/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(1)</a:t>
            </a:r>
            <a:r>
              <a:rPr sz="240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=2</a:t>
            </a:r>
            <a:r>
              <a:rPr sz="2400" i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ab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+2</a:t>
            </a:r>
            <a:r>
              <a:rPr sz="2400" i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ah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+2</a:t>
            </a:r>
            <a:r>
              <a:rPr sz="2400" i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bh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defTabSz="685800"/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(2)</a:t>
            </a:r>
            <a:r>
              <a:rPr sz="240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=(</a:t>
            </a:r>
            <a:r>
              <a:rPr sz="2400" i="1" dirty="0" err="1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ab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sz="2400" i="1" dirty="0" err="1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ah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sz="2400" i="1" dirty="0" err="1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bh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)×2(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注:</a:t>
            </a:r>
            <a:r>
              <a:rPr sz="2400" i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</a:t>
            </a:r>
            <a:r>
              <a:rPr sz="240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表示长方体表面积,</a:t>
            </a:r>
            <a:r>
              <a:rPr sz="2400" i="1" dirty="0" err="1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sz="2400" i="1" dirty="0" err="1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b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sz="2400" i="1" dirty="0" err="1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h</a:t>
            </a:r>
            <a:r>
              <a:rPr sz="2400" i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</a:t>
            </a:r>
          </a:p>
          <a:p>
            <a:pPr defTabSz="685800"/>
            <a:r>
              <a:rPr sz="2400" i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      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分别表示长、宽、高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030" name="Picture 6" descr="C:\Users\lianxiang\Desktop\解读做ppt图标\问题导入2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070" y="273693"/>
            <a:ext cx="1664271" cy="416068"/>
          </a:xfrm>
          <a:prstGeom prst="rect">
            <a:avLst/>
          </a:prstGeom>
          <a:noFill/>
        </p:spPr>
      </p:pic>
      <p:sp>
        <p:nvSpPr>
          <p:cNvPr id="100" name="文本框 99"/>
          <p:cNvSpPr txBox="1"/>
          <p:nvPr/>
        </p:nvSpPr>
        <p:spPr>
          <a:xfrm>
            <a:off x="1053469" y="1031082"/>
            <a:ext cx="5967889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求右图正方体的表面积。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单位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: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厘米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)</a:t>
            </a:r>
          </a:p>
        </p:txBody>
      </p:sp>
      <p:pic>
        <p:nvPicPr>
          <p:cNvPr id="809" name="ad96.jpg" descr="id:2147505831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8872" y="1787370"/>
            <a:ext cx="1370648" cy="1404461"/>
          </a:xfrm>
          <a:prstGeom prst="rect">
            <a:avLst/>
          </a:prstGeom>
        </p:spPr>
      </p:pic>
      <p:pic>
        <p:nvPicPr>
          <p:cNvPr id="714" name="ad88a.jpg" descr="id:2147505230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882493" y="2943225"/>
            <a:ext cx="809625" cy="1215390"/>
          </a:xfrm>
          <a:prstGeom prst="rect">
            <a:avLst/>
          </a:prstGeom>
        </p:spPr>
      </p:pic>
      <p:grpSp>
        <p:nvGrpSpPr>
          <p:cNvPr id="44" name="组合 43"/>
          <p:cNvGrpSpPr/>
          <p:nvPr/>
        </p:nvGrpSpPr>
        <p:grpSpPr>
          <a:xfrm>
            <a:off x="2283288" y="2294570"/>
            <a:ext cx="3046571" cy="744294"/>
            <a:chOff x="5242" y="7414"/>
            <a:chExt cx="3747" cy="1373"/>
          </a:xfrm>
        </p:grpSpPr>
        <p:sp>
          <p:nvSpPr>
            <p:cNvPr id="42" name="圆角矩形标注 41"/>
            <p:cNvSpPr/>
            <p:nvPr/>
          </p:nvSpPr>
          <p:spPr>
            <a:xfrm>
              <a:off x="5284" y="7414"/>
              <a:ext cx="3344" cy="1329"/>
            </a:xfrm>
            <a:prstGeom prst="wedgeRoundRectCallout">
              <a:avLst>
                <a:gd name="adj1" fmla="val -66776"/>
                <a:gd name="adj2" fmla="val 49338"/>
                <a:gd name="adj3" fmla="val 1666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5242" y="7424"/>
              <a:ext cx="3747" cy="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正方体的表面积就是正方体六个面的总面积。</a:t>
              </a:r>
              <a:endParaRPr lang="en-US" altLang="zh-CN" sz="21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283145" y="3932406"/>
            <a:ext cx="4535805" cy="415293"/>
            <a:chOff x="4243" y="7935"/>
            <a:chExt cx="9524" cy="872"/>
          </a:xfrm>
        </p:grpSpPr>
        <p:sp>
          <p:nvSpPr>
            <p:cNvPr id="59" name="文本框 58"/>
            <p:cNvSpPr txBox="1"/>
            <p:nvPr/>
          </p:nvSpPr>
          <p:spPr>
            <a:xfrm>
              <a:off x="8871" y="7935"/>
              <a:ext cx="905" cy="87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685800"/>
              <a:r>
                <a:rPr lang="en-US" altLang="zh-CN" sz="21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243" y="7935"/>
              <a:ext cx="4628" cy="872"/>
              <a:chOff x="2657" y="8466"/>
              <a:chExt cx="4628" cy="872"/>
            </a:xfrm>
          </p:grpSpPr>
          <p:sp>
            <p:nvSpPr>
              <p:cNvPr id="49" name="圆角矩形 48"/>
              <p:cNvSpPr/>
              <p:nvPr/>
            </p:nvSpPr>
            <p:spPr>
              <a:xfrm>
                <a:off x="2711" y="8466"/>
                <a:ext cx="4550" cy="822"/>
              </a:xfrm>
              <a:prstGeom prst="roundRect">
                <a:avLst/>
              </a:prstGeom>
              <a:solidFill>
                <a:srgbClr val="FFFFE6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zh-CN" alt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2657" y="8466"/>
                <a:ext cx="4628" cy="872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685800"/>
                <a:r>
                  <a:rPr lang="zh-CN" altLang="en-US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sym typeface="+mn-ea"/>
                  </a:rPr>
                  <a:t>一个面的面积</a:t>
                </a:r>
                <a:r>
                  <a:rPr lang="zh-CN" altLang="en-US" sz="2100" dirty="0">
                    <a:solidFill>
                      <a:prstClr val="black"/>
                    </a:solidFill>
                    <a:latin typeface="Arial" panose="020B0604020202020204" pitchFamily="34" charset="0"/>
                    <a:ea typeface="楷体" panose="02010609060101010101" pitchFamily="49" charset="-122"/>
                    <a:sym typeface="+mn-ea"/>
                  </a:rPr>
                  <a:t>×</a:t>
                </a:r>
                <a:r>
                  <a:rPr lang="en-US" altLang="zh-CN" sz="2100" dirty="0">
                    <a:solidFill>
                      <a:prstClr val="black"/>
                    </a:solidFill>
                    <a:latin typeface="Arial" panose="020B0604020202020204" pitchFamily="34" charset="0"/>
                    <a:ea typeface="楷体" panose="02010609060101010101" pitchFamily="49" charset="-122"/>
                    <a:sym typeface="+mn-ea"/>
                  </a:rPr>
                  <a:t>6</a:t>
                </a:r>
                <a:endPara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9421" y="7935"/>
              <a:ext cx="4346" cy="872"/>
              <a:chOff x="6175" y="9134"/>
              <a:chExt cx="4346" cy="872"/>
            </a:xfrm>
          </p:grpSpPr>
          <p:sp>
            <p:nvSpPr>
              <p:cNvPr id="16" name="圆角矩形 15"/>
              <p:cNvSpPr/>
              <p:nvPr/>
            </p:nvSpPr>
            <p:spPr>
              <a:xfrm>
                <a:off x="6232" y="9134"/>
                <a:ext cx="4289" cy="822"/>
              </a:xfrm>
              <a:prstGeom prst="roundRect">
                <a:avLst/>
              </a:prstGeom>
              <a:solidFill>
                <a:srgbClr val="FFFFE6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zh-CN" alt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6175" y="9134"/>
                <a:ext cx="4346" cy="872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685800"/>
                <a:r>
                  <a:rPr lang="zh-CN" altLang="en-US" sz="2100" dirty="0">
                    <a:solidFill>
                      <a:prstClr val="black"/>
                    </a:solidFill>
                    <a:latin typeface="Arial" panose="020B0604020202020204" pitchFamily="34" charset="0"/>
                    <a:ea typeface="楷体" panose="02010609060101010101" pitchFamily="49" charset="-122"/>
                    <a:sym typeface="+mn-ea"/>
                  </a:rPr>
                  <a:t>正方体的表面积</a:t>
                </a:r>
                <a:endParaRPr lang="zh-CN" altLang="en-US" sz="21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53469" y="1031082"/>
            <a:ext cx="5967889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求右图正方体的表面积。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单位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: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厘米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)</a:t>
            </a:r>
          </a:p>
        </p:txBody>
      </p:sp>
      <p:pic>
        <p:nvPicPr>
          <p:cNvPr id="809" name="ad96.jpg" descr="id:2147505831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8872" y="1787370"/>
            <a:ext cx="1370648" cy="140446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6707" y="228600"/>
            <a:ext cx="1449705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规范解答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46409" y="2754156"/>
            <a:ext cx="4080510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4×4×6=96(平方厘米)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20595" y="3675226"/>
            <a:ext cx="5213033" cy="807911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答:这个正方体的表面积是96平方厘米。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全屏显示(16:9)</PresentationFormat>
  <Paragraphs>69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方正宋三_GBK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2021-11-05T08:52:00Z</dcterms:created>
  <dcterms:modified xsi:type="dcterms:W3CDTF">2023-01-16T23:09:55Z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9650C9DA5CBD44AFB4AB3B5C97F61CD9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