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9FA603-283F-4BE0-9F80-7024904199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A222B6-7B7A-4802-8515-CEE0AD1C71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5F40892-345B-4DA0-8F5A-A974C4FD91F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73414F3-BFAB-47F7-B112-CA1AE68AF57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14F3-BFAB-47F7-B112-CA1AE68AF57B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E8F1C826-0C91-485D-A304-780C6B2B5A25}" type="slidenum">
              <a:rPr lang="zh-CN" altLang="en-US" sz="1200">
                <a:solidFill>
                  <a:srgbClr val="000000"/>
                </a:solidFill>
              </a:rPr>
              <a:t>12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1FB4EBD3-4735-4836-8E9C-478C951BF65D}" type="slidenum">
              <a:rPr lang="zh-CN" altLang="en-US" sz="1200">
                <a:solidFill>
                  <a:srgbClr val="000000"/>
                </a:solidFill>
              </a:rPr>
              <a:t>13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3C3B2-EAA0-4FBB-AEC4-5802BEDA5C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598C-29C9-4BB3-A1F0-BAAF442D8C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125C-55AB-41AB-A65A-61ACCE48C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C351-66AE-4825-8136-C786C6E536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4F75-1DB2-4FC2-A18F-EF010C9E7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3990-741A-489E-AA71-58CA482471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389A-7C50-436E-8A24-6E29227CD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A34F-8A39-489C-8FE9-7613EB978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871E-93B6-4770-ACDD-BE239E3B4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1FFD-1F25-4142-8301-0830CFBBC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fld id="{E5BB7A49-7167-4DC3-B219-C8A5D9FE4A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0" y="1124744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51075" y="1804194"/>
            <a:ext cx="3600450" cy="19050"/>
          </a:xfrm>
          <a:prstGeom prst="line">
            <a:avLst/>
          </a:prstGeom>
          <a:noFill/>
          <a:ln w="57150" cmpd="thinThick">
            <a:solidFill>
              <a:srgbClr val="8DD2E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89622" y="2626742"/>
            <a:ext cx="730250" cy="7302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7504" y="2715642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分 数 除 法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7950" y="1196752"/>
            <a:ext cx="45132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  </a:t>
            </a:r>
            <a:r>
              <a:rPr lang="zh-CN" alt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分数除法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2425" y="564197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673225" y="5268913"/>
          <a:ext cx="6540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r:id="rId3" imgW="139700" imgH="406400" progId="Equation.3">
                  <p:embed/>
                </p:oleObj>
              </mc:Choice>
              <mc:Fallback>
                <p:oleObj r:id="rId3" imgW="1397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5268913"/>
                        <a:ext cx="65405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11488" y="5303838"/>
          <a:ext cx="7143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r:id="rId5" imgW="153035" imgH="394970" progId="Equation.3">
                  <p:embed/>
                </p:oleObj>
              </mc:Choice>
              <mc:Fallback>
                <p:oleObj r:id="rId5" imgW="153035" imgH="3949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5303838"/>
                        <a:ext cx="71437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oup 5"/>
          <p:cNvGrpSpPr/>
          <p:nvPr/>
        </p:nvGrpSpPr>
        <p:grpSpPr bwMode="auto">
          <a:xfrm>
            <a:off x="668338" y="1273175"/>
            <a:ext cx="8208962" cy="5030788"/>
            <a:chOff x="173" y="318"/>
            <a:chExt cx="5193" cy="3338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74" y="318"/>
              <a:ext cx="5192" cy="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、判断：</a:t>
              </a:r>
            </a:p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）分数除法的意义与整数除法的意义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完全相同。</a:t>
              </a:r>
              <a:r>
                <a: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（    ）</a:t>
              </a:r>
            </a:p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（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  <p:graphicFrame>
          <p:nvGraphicFramePr>
            <p:cNvPr id="24583" name="Object 7"/>
            <p:cNvGraphicFramePr>
              <a:graphicFrameLocks noChangeAspect="1"/>
            </p:cNvGraphicFramePr>
            <p:nvPr/>
          </p:nvGraphicFramePr>
          <p:xfrm>
            <a:off x="824" y="1494"/>
            <a:ext cx="384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5" r:id="rId7" imgW="139700" imgH="406400" progId="Equation.3">
                    <p:embed/>
                  </p:oleObj>
                </mc:Choice>
                <mc:Fallback>
                  <p:oleObj r:id="rId7" imgW="139700" imgH="406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" y="1494"/>
                          <a:ext cx="384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1164" y="1680"/>
              <a:ext cx="100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÷2=</a:t>
              </a:r>
            </a:p>
          </p:txBody>
        </p:sp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1746" y="1508"/>
            <a:ext cx="418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6" r:id="rId9" imgW="153035" imgH="394970" progId="Equation.3">
                    <p:embed/>
                  </p:oleObj>
                </mc:Choice>
                <mc:Fallback>
                  <p:oleObj r:id="rId9" imgW="153035" imgH="39497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508"/>
                          <a:ext cx="418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2065" y="1674"/>
              <a:ext cx="576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×</a:t>
              </a:r>
            </a:p>
          </p:txBody>
        </p:sp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2405" y="1501"/>
            <a:ext cx="418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7" r:id="rId11" imgW="153035" imgH="394970" progId="Equation.3">
                    <p:embed/>
                  </p:oleObj>
                </mc:Choice>
                <mc:Fallback>
                  <p:oleObj r:id="rId11" imgW="153035" imgH="39497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1501"/>
                          <a:ext cx="418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754" y="1752"/>
              <a:ext cx="91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（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73" y="2472"/>
              <a:ext cx="90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（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  <p:graphicFrame>
          <p:nvGraphicFramePr>
            <p:cNvPr id="24590" name="Object 14"/>
            <p:cNvGraphicFramePr>
              <a:graphicFrameLocks noChangeAspect="1"/>
            </p:cNvGraphicFramePr>
            <p:nvPr/>
          </p:nvGraphicFramePr>
          <p:xfrm>
            <a:off x="834" y="2337"/>
            <a:ext cx="481" cy="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8" r:id="rId13" imgW="139700" imgH="330200" progId="Equation.3">
                    <p:embed/>
                  </p:oleObj>
                </mc:Choice>
                <mc:Fallback>
                  <p:oleObj r:id="rId13" imgW="139700" imgH="330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" y="2337"/>
                          <a:ext cx="481" cy="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1217" y="2466"/>
              <a:ext cx="96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×2=</a:t>
              </a:r>
            </a:p>
          </p:txBody>
        </p:sp>
        <p:graphicFrame>
          <p:nvGraphicFramePr>
            <p:cNvPr id="24592" name="Object 16"/>
            <p:cNvGraphicFramePr>
              <a:graphicFrameLocks noChangeAspect="1"/>
            </p:cNvGraphicFramePr>
            <p:nvPr/>
          </p:nvGraphicFramePr>
          <p:xfrm>
            <a:off x="1924" y="2331"/>
            <a:ext cx="425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9" r:id="rId15" imgW="153035" imgH="394970" progId="Equation.3">
                    <p:embed/>
                  </p:oleObj>
                </mc:Choice>
                <mc:Fallback>
                  <p:oleObj r:id="rId15" imgW="153035" imgH="39497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331"/>
                          <a:ext cx="425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195" y="2484"/>
              <a:ext cx="38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×</a:t>
              </a:r>
            </a:p>
          </p:txBody>
        </p:sp>
        <p:graphicFrame>
          <p:nvGraphicFramePr>
            <p:cNvPr id="24594" name="Object 18"/>
            <p:cNvGraphicFramePr>
              <a:graphicFrameLocks noChangeAspect="1"/>
            </p:cNvGraphicFramePr>
            <p:nvPr/>
          </p:nvGraphicFramePr>
          <p:xfrm>
            <a:off x="2544" y="2300"/>
            <a:ext cx="425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0" r:id="rId16" imgW="153035" imgH="394970" progId="Equation.3">
                    <p:embed/>
                  </p:oleObj>
                </mc:Choice>
                <mc:Fallback>
                  <p:oleObj r:id="rId16" imgW="153035" imgH="39497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00"/>
                          <a:ext cx="425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928" y="2544"/>
              <a:ext cx="94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（    ）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1157" y="3196"/>
              <a:ext cx="100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÷1=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2051" y="3226"/>
              <a:ext cx="76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742" y="3231"/>
              <a:ext cx="94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（    ）</a:t>
              </a:r>
            </a:p>
          </p:txBody>
        </p:sp>
      </p:grp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192588" y="5581650"/>
            <a:ext cx="39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840163" y="2489200"/>
            <a:ext cx="547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4000" b="1">
                <a:solidFill>
                  <a:srgbClr val="FF3300"/>
                </a:solidFill>
                <a:latin typeface="宋体" panose="02010600030101010101" pitchFamily="2" charset="-122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267325" y="3455988"/>
            <a:ext cx="547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srgbClr val="FF3300"/>
                </a:solidFill>
                <a:latin typeface="宋体" panose="02010600030101010101" pitchFamily="2" charset="-122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457825" y="4633913"/>
            <a:ext cx="6667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srgbClr val="FF3300"/>
                </a:solidFill>
                <a:latin typeface="宋体" panose="02010600030101010101" pitchFamily="2" charset="-122"/>
              </a:rPr>
              <a:t>×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267325" y="5734050"/>
            <a:ext cx="54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600" b="1">
                <a:solidFill>
                  <a:srgbClr val="FF3300"/>
                </a:solidFill>
                <a:latin typeface="宋体" panose="02010600030101010101" pitchFamily="2" charset="-122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4604" name="Rectangle 29"/>
          <p:cNvSpPr>
            <a:spLocks noChangeArrowheads="1"/>
          </p:cNvSpPr>
          <p:nvPr/>
        </p:nvSpPr>
        <p:spPr bwMode="auto">
          <a:xfrm>
            <a:off x="5608638" y="3435350"/>
            <a:ext cx="6143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pic>
        <p:nvPicPr>
          <p:cNvPr id="24605" name="Picture 30" descr="j028277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32538" y="4121150"/>
            <a:ext cx="2659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9950" y="572135"/>
            <a:ext cx="20193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/>
      <p:bldP spid="24602" grpId="0"/>
      <p:bldP spid="24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308225" y="8540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÷3</a:t>
            </a:r>
          </a:p>
        </p:txBody>
      </p:sp>
      <p:grpSp>
        <p:nvGrpSpPr>
          <p:cNvPr id="25603" name="Group 4"/>
          <p:cNvGrpSpPr/>
          <p:nvPr/>
        </p:nvGrpSpPr>
        <p:grpSpPr bwMode="auto">
          <a:xfrm>
            <a:off x="5121275" y="558800"/>
            <a:ext cx="1676400" cy="1038225"/>
            <a:chOff x="-40" y="-13"/>
            <a:chExt cx="1363" cy="767"/>
          </a:xfrm>
        </p:grpSpPr>
        <p:graphicFrame>
          <p:nvGraphicFramePr>
            <p:cNvPr id="25604" name="Object 5"/>
            <p:cNvGraphicFramePr>
              <a:graphicFrameLocks noChangeAspect="1"/>
            </p:cNvGraphicFramePr>
            <p:nvPr/>
          </p:nvGraphicFramePr>
          <p:xfrm>
            <a:off x="-40" y="-13"/>
            <a:ext cx="449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2" r:id="rId3" imgW="140335" imgH="394970" progId="Equation.3">
                    <p:embed/>
                  </p:oleObj>
                </mc:Choice>
                <mc:Fallback>
                  <p:oleObj r:id="rId3" imgW="140335" imgH="39497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0" y="-13"/>
                          <a:ext cx="449" cy="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5" name="Text Box 8"/>
            <p:cNvSpPr txBox="1">
              <a:spLocks noChangeArrowheads="1"/>
            </p:cNvSpPr>
            <p:nvPr/>
          </p:nvSpPr>
          <p:spPr bwMode="auto">
            <a:xfrm>
              <a:off x="315" y="192"/>
              <a:ext cx="100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÷2</a:t>
              </a:r>
            </a:p>
          </p:txBody>
        </p:sp>
      </p:grpSp>
      <p:grpSp>
        <p:nvGrpSpPr>
          <p:cNvPr id="25606" name="Group 7"/>
          <p:cNvGrpSpPr/>
          <p:nvPr/>
        </p:nvGrpSpPr>
        <p:grpSpPr bwMode="auto">
          <a:xfrm>
            <a:off x="1785938" y="3594100"/>
            <a:ext cx="1800225" cy="1030288"/>
            <a:chOff x="0" y="53"/>
            <a:chExt cx="1104" cy="649"/>
          </a:xfrm>
        </p:grpSpPr>
        <p:graphicFrame>
          <p:nvGraphicFramePr>
            <p:cNvPr id="25607" name="Object 8"/>
            <p:cNvGraphicFramePr>
              <a:graphicFrameLocks noChangeAspect="1"/>
            </p:cNvGraphicFramePr>
            <p:nvPr/>
          </p:nvGraphicFramePr>
          <p:xfrm>
            <a:off x="0" y="53"/>
            <a:ext cx="251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3" r:id="rId5" imgW="153035" imgH="394335" progId="Equation.3">
                    <p:embed/>
                  </p:oleObj>
                </mc:Choice>
                <mc:Fallback>
                  <p:oleObj r:id="rId5" imgW="153035" imgH="39433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3"/>
                          <a:ext cx="251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8" name="Text Box 11"/>
            <p:cNvSpPr txBox="1">
              <a:spLocks noChangeArrowheads="1"/>
            </p:cNvSpPr>
            <p:nvPr/>
          </p:nvSpPr>
          <p:spPr bwMode="auto">
            <a:xfrm>
              <a:off x="192" y="192"/>
              <a:ext cx="9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÷5</a:t>
              </a:r>
            </a:p>
          </p:txBody>
        </p:sp>
      </p:grp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955675" y="654050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</a:p>
        </p:txBody>
      </p:sp>
      <p:grpSp>
        <p:nvGrpSpPr>
          <p:cNvPr id="25610" name="Group 11"/>
          <p:cNvGrpSpPr/>
          <p:nvPr/>
        </p:nvGrpSpPr>
        <p:grpSpPr bwMode="auto">
          <a:xfrm>
            <a:off x="5181600" y="3652838"/>
            <a:ext cx="1963738" cy="958850"/>
            <a:chOff x="7" y="101"/>
            <a:chExt cx="1237" cy="604"/>
          </a:xfrm>
        </p:grpSpPr>
        <p:sp>
          <p:nvSpPr>
            <p:cNvPr id="25611" name="Line 14"/>
            <p:cNvSpPr>
              <a:spLocks noChangeShapeType="1"/>
            </p:cNvSpPr>
            <p:nvPr/>
          </p:nvSpPr>
          <p:spPr bwMode="auto">
            <a:xfrm>
              <a:off x="31" y="397"/>
              <a:ext cx="30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Rectangle 15"/>
            <p:cNvSpPr>
              <a:spLocks noChangeArrowheads="1"/>
            </p:cNvSpPr>
            <p:nvPr/>
          </p:nvSpPr>
          <p:spPr bwMode="auto">
            <a:xfrm>
              <a:off x="7" y="434"/>
              <a:ext cx="22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9</a:t>
              </a:r>
            </a:p>
          </p:txBody>
        </p:sp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127" y="101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Wingdings 2" panose="05020102010507070707" pitchFamily="18" charset="2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614" name="Text Box 17"/>
            <p:cNvSpPr txBox="1">
              <a:spLocks noChangeArrowheads="1"/>
            </p:cNvSpPr>
            <p:nvPr/>
          </p:nvSpPr>
          <p:spPr bwMode="auto">
            <a:xfrm>
              <a:off x="380" y="217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÷4</a:t>
              </a:r>
            </a:p>
          </p:txBody>
        </p:sp>
      </p:grpSp>
      <p:sp>
        <p:nvSpPr>
          <p:cNvPr id="25615" name="Text Box 18"/>
          <p:cNvSpPr txBox="1">
            <a:spLocks noChangeArrowheads="1"/>
          </p:cNvSpPr>
          <p:nvPr/>
        </p:nvSpPr>
        <p:spPr bwMode="auto">
          <a:xfrm>
            <a:off x="1425575" y="18065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1795463" y="2486025"/>
            <a:ext cx="341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1928813" y="1590675"/>
            <a:ext cx="341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>
            <a:off x="1928813" y="20939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413000" y="1701800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2936875" y="1517650"/>
            <a:ext cx="414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2936875" y="20939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2000250" y="180657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3009900" y="216693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1784350" y="1446213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25" name="Text Box 28"/>
          <p:cNvSpPr txBox="1">
            <a:spLocks noChangeArrowheads="1"/>
          </p:cNvSpPr>
          <p:nvPr/>
        </p:nvSpPr>
        <p:spPr bwMode="auto">
          <a:xfrm>
            <a:off x="3009900" y="238283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26" name="Text Box 29"/>
          <p:cNvSpPr txBox="1">
            <a:spLocks noChangeArrowheads="1"/>
          </p:cNvSpPr>
          <p:nvPr/>
        </p:nvSpPr>
        <p:spPr bwMode="auto">
          <a:xfrm>
            <a:off x="1460500" y="26289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28" name="Line 30"/>
          <p:cNvSpPr>
            <a:spLocks noChangeShapeType="1"/>
          </p:cNvSpPr>
          <p:nvPr/>
        </p:nvSpPr>
        <p:spPr bwMode="auto">
          <a:xfrm>
            <a:off x="1724025" y="2917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781550" y="1776413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29" name="Text Box 32"/>
          <p:cNvSpPr txBox="1">
            <a:spLocks noChangeArrowheads="1"/>
          </p:cNvSpPr>
          <p:nvPr/>
        </p:nvSpPr>
        <p:spPr bwMode="auto">
          <a:xfrm>
            <a:off x="4781550" y="2570163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5284788" y="2425700"/>
            <a:ext cx="64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5631" name="Rectangle 34"/>
          <p:cNvSpPr>
            <a:spLocks noChangeArrowheads="1"/>
          </p:cNvSpPr>
          <p:nvPr/>
        </p:nvSpPr>
        <p:spPr bwMode="auto">
          <a:xfrm>
            <a:off x="6221413" y="1560513"/>
            <a:ext cx="414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32" name="Rectangle 35"/>
          <p:cNvSpPr>
            <a:spLocks noChangeArrowheads="1"/>
          </p:cNvSpPr>
          <p:nvPr/>
        </p:nvSpPr>
        <p:spPr bwMode="auto">
          <a:xfrm>
            <a:off x="5140325" y="1560513"/>
            <a:ext cx="341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5634" name="Line 36"/>
          <p:cNvSpPr>
            <a:spLocks noChangeShapeType="1"/>
          </p:cNvSpPr>
          <p:nvPr/>
        </p:nvSpPr>
        <p:spPr bwMode="auto">
          <a:xfrm>
            <a:off x="5068888" y="20653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5645150" y="1776413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636" name="Line 38"/>
          <p:cNvSpPr>
            <a:spLocks noChangeShapeType="1"/>
          </p:cNvSpPr>
          <p:nvPr/>
        </p:nvSpPr>
        <p:spPr bwMode="auto">
          <a:xfrm>
            <a:off x="6076950" y="20653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Line 39"/>
          <p:cNvSpPr>
            <a:spLocks noChangeShapeType="1"/>
          </p:cNvSpPr>
          <p:nvPr/>
        </p:nvSpPr>
        <p:spPr bwMode="auto">
          <a:xfrm>
            <a:off x="5356225" y="28590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1785938" y="4591050"/>
            <a:ext cx="3603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5638" name="Rectangle 41"/>
          <p:cNvSpPr>
            <a:spLocks noChangeArrowheads="1"/>
          </p:cNvSpPr>
          <p:nvPr/>
        </p:nvSpPr>
        <p:spPr bwMode="auto">
          <a:xfrm>
            <a:off x="1857375" y="5538788"/>
            <a:ext cx="701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5639" name="Rectangle 42"/>
          <p:cNvSpPr>
            <a:spLocks noChangeArrowheads="1"/>
          </p:cNvSpPr>
          <p:nvPr/>
        </p:nvSpPr>
        <p:spPr bwMode="auto">
          <a:xfrm>
            <a:off x="2649538" y="4662488"/>
            <a:ext cx="341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5640" name="Rectangle 43"/>
          <p:cNvSpPr>
            <a:spLocks noChangeArrowheads="1"/>
          </p:cNvSpPr>
          <p:nvPr/>
        </p:nvSpPr>
        <p:spPr bwMode="auto">
          <a:xfrm>
            <a:off x="1425575" y="575468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41" name="Rectangle 44"/>
          <p:cNvSpPr>
            <a:spLocks noChangeArrowheads="1"/>
          </p:cNvSpPr>
          <p:nvPr/>
        </p:nvSpPr>
        <p:spPr bwMode="auto">
          <a:xfrm>
            <a:off x="1425575" y="480695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43" name="Line 45"/>
          <p:cNvSpPr>
            <a:spLocks noChangeShapeType="1"/>
          </p:cNvSpPr>
          <p:nvPr/>
        </p:nvSpPr>
        <p:spPr bwMode="auto">
          <a:xfrm>
            <a:off x="1712913" y="50228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2146300" y="4733925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645" name="Line 47"/>
          <p:cNvSpPr>
            <a:spLocks noChangeShapeType="1"/>
          </p:cNvSpPr>
          <p:nvPr/>
        </p:nvSpPr>
        <p:spPr bwMode="auto">
          <a:xfrm>
            <a:off x="2578100" y="50942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Line 48"/>
          <p:cNvSpPr>
            <a:spLocks noChangeShapeType="1"/>
          </p:cNvSpPr>
          <p:nvPr/>
        </p:nvSpPr>
        <p:spPr bwMode="auto">
          <a:xfrm>
            <a:off x="1857375" y="59705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802188" y="5737225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47" name="Text Box 50"/>
          <p:cNvSpPr txBox="1">
            <a:spLocks noChangeArrowheads="1"/>
          </p:cNvSpPr>
          <p:nvPr/>
        </p:nvSpPr>
        <p:spPr bwMode="auto">
          <a:xfrm>
            <a:off x="4810125" y="4789488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5648" name="Rectangle 51"/>
          <p:cNvSpPr>
            <a:spLocks noChangeArrowheads="1"/>
          </p:cNvSpPr>
          <p:nvPr/>
        </p:nvSpPr>
        <p:spPr bwMode="auto">
          <a:xfrm>
            <a:off x="5314950" y="4645025"/>
            <a:ext cx="64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5649" name="Rectangle 53"/>
          <p:cNvSpPr>
            <a:spLocks noChangeArrowheads="1"/>
          </p:cNvSpPr>
          <p:nvPr/>
        </p:nvSpPr>
        <p:spPr bwMode="auto">
          <a:xfrm>
            <a:off x="5481638" y="5556250"/>
            <a:ext cx="64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5650" name="Rectangle 54"/>
          <p:cNvSpPr>
            <a:spLocks noChangeArrowheads="1"/>
          </p:cNvSpPr>
          <p:nvPr/>
        </p:nvSpPr>
        <p:spPr bwMode="auto">
          <a:xfrm>
            <a:off x="6323013" y="4645025"/>
            <a:ext cx="64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5652" name="Line 55"/>
          <p:cNvSpPr>
            <a:spLocks noChangeShapeType="1"/>
          </p:cNvSpPr>
          <p:nvPr/>
        </p:nvSpPr>
        <p:spPr bwMode="auto">
          <a:xfrm>
            <a:off x="5241925" y="50768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3" name="Line 56"/>
          <p:cNvSpPr>
            <a:spLocks noChangeShapeType="1"/>
          </p:cNvSpPr>
          <p:nvPr/>
        </p:nvSpPr>
        <p:spPr bwMode="auto">
          <a:xfrm>
            <a:off x="6178550" y="50768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5673725" y="4789488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655" name="Line 59"/>
          <p:cNvSpPr>
            <a:spLocks noChangeShapeType="1"/>
          </p:cNvSpPr>
          <p:nvPr/>
        </p:nvSpPr>
        <p:spPr bwMode="auto">
          <a:xfrm>
            <a:off x="5241925" y="47164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6" name="Line 60"/>
          <p:cNvSpPr>
            <a:spLocks noChangeShapeType="1"/>
          </p:cNvSpPr>
          <p:nvPr/>
        </p:nvSpPr>
        <p:spPr bwMode="auto">
          <a:xfrm>
            <a:off x="6323013" y="52927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5026025" y="44291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57" name="Text Box 62"/>
          <p:cNvSpPr txBox="1">
            <a:spLocks noChangeArrowheads="1"/>
          </p:cNvSpPr>
          <p:nvPr/>
        </p:nvSpPr>
        <p:spPr bwMode="auto">
          <a:xfrm>
            <a:off x="6323013" y="55086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59" name="Line 64"/>
          <p:cNvSpPr>
            <a:spLocks noChangeShapeType="1"/>
          </p:cNvSpPr>
          <p:nvPr/>
        </p:nvSpPr>
        <p:spPr bwMode="auto">
          <a:xfrm>
            <a:off x="5376863" y="60261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65" descr="HH01761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514350"/>
            <a:ext cx="22923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60" name="Object 62"/>
          <p:cNvGraphicFramePr>
            <a:graphicFrameLocks noChangeAspect="1"/>
          </p:cNvGraphicFramePr>
          <p:nvPr/>
        </p:nvGraphicFramePr>
        <p:xfrm>
          <a:off x="1893888" y="657225"/>
          <a:ext cx="6810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r:id="rId8" imgW="152400" imgH="393065" progId="Equation.DSMT4">
                  <p:embed/>
                </p:oleObj>
              </mc:Choice>
              <mc:Fallback>
                <p:oleObj r:id="rId8" imgW="152400" imgH="393065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657225"/>
                        <a:ext cx="6810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  <p:bldP spid="25617" grpId="0"/>
      <p:bldP spid="25619" grpId="0" animBg="1"/>
      <p:bldP spid="2" grpId="0"/>
      <p:bldP spid="25620" grpId="0"/>
      <p:bldP spid="25622" grpId="0" animBg="1"/>
      <p:bldP spid="25623" grpId="0" animBg="1"/>
      <p:bldP spid="25624" grpId="0" animBg="1"/>
      <p:bldP spid="3" grpId="0"/>
      <p:bldP spid="25625" grpId="0"/>
      <p:bldP spid="25626" grpId="0"/>
      <p:bldP spid="25628" grpId="0" animBg="1"/>
      <p:bldP spid="4" grpId="0"/>
      <p:bldP spid="25629" grpId="0"/>
      <p:bldP spid="25630" grpId="0"/>
      <p:bldP spid="25631" grpId="0"/>
      <p:bldP spid="25632" grpId="0"/>
      <p:bldP spid="25634" grpId="0" animBg="1"/>
      <p:bldP spid="5" grpId="0"/>
      <p:bldP spid="25636" grpId="0" animBg="1"/>
      <p:bldP spid="25637" grpId="0" animBg="1"/>
      <p:bldP spid="6" grpId="0"/>
      <p:bldP spid="25638" grpId="0"/>
      <p:bldP spid="25639" grpId="0"/>
      <p:bldP spid="25640" grpId="0"/>
      <p:bldP spid="25641" grpId="0"/>
      <p:bldP spid="25643" grpId="0" animBg="1"/>
      <p:bldP spid="7" grpId="0"/>
      <p:bldP spid="25645" grpId="0" animBg="1"/>
      <p:bldP spid="25646" grpId="0" animBg="1"/>
      <p:bldP spid="8" grpId="0"/>
      <p:bldP spid="25647" grpId="0"/>
      <p:bldP spid="25648" grpId="0"/>
      <p:bldP spid="25649" grpId="0"/>
      <p:bldP spid="25650" grpId="0"/>
      <p:bldP spid="25652" grpId="0" animBg="1"/>
      <p:bldP spid="25653" grpId="0" animBg="1"/>
      <p:bldP spid="9" grpId="0"/>
      <p:bldP spid="25655" grpId="0" animBg="1"/>
      <p:bldP spid="25656" grpId="0" animBg="1"/>
      <p:bldP spid="10" grpId="0"/>
      <p:bldP spid="25657" grpId="0"/>
      <p:bldP spid="256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254000" y="1341438"/>
            <a:ext cx="86375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把下列除法算式改写成乘法算式，并计算结果</a:t>
            </a:r>
            <a:r>
              <a:rPr lang="zh-CN" altLang="en-US" sz="4000" b="1" dirty="0">
                <a:solidFill>
                  <a:srgbClr val="000000"/>
                </a:solidFill>
              </a:rPr>
              <a:t>。</a:t>
            </a:r>
          </a:p>
        </p:txBody>
      </p:sp>
      <p:grpSp>
        <p:nvGrpSpPr>
          <p:cNvPr id="26627" name="组合 3"/>
          <p:cNvGrpSpPr/>
          <p:nvPr/>
        </p:nvGrpSpPr>
        <p:grpSpPr bwMode="auto">
          <a:xfrm>
            <a:off x="1624013" y="1997075"/>
            <a:ext cx="1744662" cy="1208088"/>
            <a:chOff x="859117" y="2385604"/>
            <a:chExt cx="1744661" cy="1208494"/>
          </a:xfrm>
        </p:grpSpPr>
        <p:grpSp>
          <p:nvGrpSpPr>
            <p:cNvPr id="26628" name="组合 2"/>
            <p:cNvGrpSpPr/>
            <p:nvPr/>
          </p:nvGrpSpPr>
          <p:grpSpPr bwMode="auto">
            <a:xfrm>
              <a:off x="859117" y="2385604"/>
              <a:ext cx="737393" cy="1156922"/>
              <a:chOff x="859117" y="2385604"/>
              <a:chExt cx="737393" cy="1156922"/>
            </a:xfrm>
          </p:grpSpPr>
          <p:cxnSp>
            <p:nvCxnSpPr>
              <p:cNvPr id="69" name="直接连接符 68"/>
              <p:cNvCxnSpPr/>
              <p:nvPr/>
            </p:nvCxnSpPr>
            <p:spPr bwMode="auto">
              <a:xfrm>
                <a:off x="884517" y="3003350"/>
                <a:ext cx="3952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630" name="文本框 36"/>
              <p:cNvSpPr txBox="1">
                <a:spLocks noChangeArrowheads="1"/>
              </p:cNvSpPr>
              <p:nvPr/>
            </p:nvSpPr>
            <p:spPr bwMode="auto">
              <a:xfrm>
                <a:off x="875785" y="2385604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31" name="文本框 37"/>
              <p:cNvSpPr txBox="1">
                <a:spLocks noChangeArrowheads="1"/>
              </p:cNvSpPr>
              <p:nvPr/>
            </p:nvSpPr>
            <p:spPr bwMode="auto">
              <a:xfrm>
                <a:off x="859117" y="289641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32" name="文本框 37"/>
            <p:cNvSpPr txBox="1">
              <a:spLocks noChangeArrowheads="1"/>
            </p:cNvSpPr>
            <p:nvPr/>
          </p:nvSpPr>
          <p:spPr bwMode="auto">
            <a:xfrm>
              <a:off x="1260753" y="2666795"/>
              <a:ext cx="7207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633" name="组合 71"/>
            <p:cNvGrpSpPr/>
            <p:nvPr/>
          </p:nvGrpSpPr>
          <p:grpSpPr bwMode="auto">
            <a:xfrm>
              <a:off x="1860599" y="2430821"/>
              <a:ext cx="743179" cy="1163277"/>
              <a:chOff x="870000" y="2418576"/>
              <a:chExt cx="743179" cy="1163277"/>
            </a:xfrm>
          </p:grpSpPr>
          <p:cxnSp>
            <p:nvCxnSpPr>
              <p:cNvPr id="73" name="直接连接符 72"/>
              <p:cNvCxnSpPr/>
              <p:nvPr/>
            </p:nvCxnSpPr>
            <p:spPr bwMode="auto">
              <a:xfrm>
                <a:off x="884517" y="3002220"/>
                <a:ext cx="3952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635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36" name="文本框 37"/>
              <p:cNvSpPr txBox="1">
                <a:spLocks noChangeArrowheads="1"/>
              </p:cNvSpPr>
              <p:nvPr/>
            </p:nvSpPr>
            <p:spPr bwMode="auto">
              <a:xfrm>
                <a:off x="870000" y="2935740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组合 9"/>
          <p:cNvGrpSpPr/>
          <p:nvPr/>
        </p:nvGrpSpPr>
        <p:grpSpPr bwMode="auto">
          <a:xfrm>
            <a:off x="2071688" y="4876800"/>
            <a:ext cx="3657600" cy="1200150"/>
            <a:chOff x="803326" y="4941168"/>
            <a:chExt cx="3658088" cy="1201615"/>
          </a:xfrm>
        </p:grpSpPr>
        <p:grpSp>
          <p:nvGrpSpPr>
            <p:cNvPr id="26638" name="组合 75"/>
            <p:cNvGrpSpPr/>
            <p:nvPr/>
          </p:nvGrpSpPr>
          <p:grpSpPr bwMode="auto">
            <a:xfrm>
              <a:off x="803326" y="4941168"/>
              <a:ext cx="1744661" cy="1136195"/>
              <a:chOff x="859117" y="2418576"/>
              <a:chExt cx="1744661" cy="1136195"/>
            </a:xfrm>
          </p:grpSpPr>
          <p:grpSp>
            <p:nvGrpSpPr>
              <p:cNvPr id="26639" name="组合 76"/>
              <p:cNvGrpSpPr/>
              <p:nvPr/>
            </p:nvGrpSpPr>
            <p:grpSpPr bwMode="auto">
              <a:xfrm>
                <a:off x="859117" y="2418576"/>
                <a:ext cx="754062" cy="1123950"/>
                <a:chOff x="859117" y="2418576"/>
                <a:chExt cx="754062" cy="1123950"/>
              </a:xfrm>
            </p:grpSpPr>
            <p:cxnSp>
              <p:nvCxnSpPr>
                <p:cNvPr id="86" name="直接连接符 85"/>
                <p:cNvCxnSpPr/>
                <p:nvPr/>
              </p:nvCxnSpPr>
              <p:spPr bwMode="auto">
                <a:xfrm>
                  <a:off x="884520" y="3001900"/>
                  <a:ext cx="3953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641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892454" y="2418576"/>
                  <a:ext cx="720725" cy="64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42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859117" y="2896413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643" name="文本框 37"/>
              <p:cNvSpPr txBox="1">
                <a:spLocks noChangeArrowheads="1"/>
              </p:cNvSpPr>
              <p:nvPr/>
            </p:nvSpPr>
            <p:spPr bwMode="auto">
              <a:xfrm>
                <a:off x="1260753" y="2679720"/>
                <a:ext cx="72072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644" name="组合 78"/>
              <p:cNvGrpSpPr/>
              <p:nvPr/>
            </p:nvGrpSpPr>
            <p:grpSpPr bwMode="auto">
              <a:xfrm>
                <a:off x="1849716" y="2430821"/>
                <a:ext cx="754062" cy="1123950"/>
                <a:chOff x="859117" y="2418576"/>
                <a:chExt cx="754062" cy="1123950"/>
              </a:xfrm>
            </p:grpSpPr>
            <p:cxnSp>
              <p:nvCxnSpPr>
                <p:cNvPr id="80" name="直接连接符 79"/>
                <p:cNvCxnSpPr/>
                <p:nvPr/>
              </p:nvCxnSpPr>
              <p:spPr bwMode="auto">
                <a:xfrm>
                  <a:off x="884653" y="3002371"/>
                  <a:ext cx="39534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646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892454" y="2418576"/>
                  <a:ext cx="720725" cy="64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47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859117" y="2896413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6648" name="组合 5"/>
            <p:cNvGrpSpPr/>
            <p:nvPr/>
          </p:nvGrpSpPr>
          <p:grpSpPr bwMode="auto">
            <a:xfrm>
              <a:off x="2243665" y="4990816"/>
              <a:ext cx="2217749" cy="1151967"/>
              <a:chOff x="2367227" y="2475270"/>
              <a:chExt cx="2217749" cy="1151967"/>
            </a:xfrm>
          </p:grpSpPr>
          <p:sp>
            <p:nvSpPr>
              <p:cNvPr id="26649" name="文本框 48"/>
              <p:cNvSpPr txBox="1">
                <a:spLocks noChangeArrowheads="1"/>
              </p:cNvSpPr>
              <p:nvPr/>
            </p:nvSpPr>
            <p:spPr bwMode="auto">
              <a:xfrm>
                <a:off x="2367227" y="2713150"/>
                <a:ext cx="42230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650" name="组合 125"/>
              <p:cNvGrpSpPr/>
              <p:nvPr/>
            </p:nvGrpSpPr>
            <p:grpSpPr bwMode="auto">
              <a:xfrm>
                <a:off x="2840315" y="2475270"/>
                <a:ext cx="1744661" cy="1151967"/>
                <a:chOff x="859117" y="2418576"/>
                <a:chExt cx="1744661" cy="1151967"/>
              </a:xfrm>
            </p:grpSpPr>
            <p:grpSp>
              <p:nvGrpSpPr>
                <p:cNvPr id="26651" name="组合 126"/>
                <p:cNvGrpSpPr/>
                <p:nvPr/>
              </p:nvGrpSpPr>
              <p:grpSpPr bwMode="auto">
                <a:xfrm>
                  <a:off x="859117" y="2418576"/>
                  <a:ext cx="754062" cy="1123950"/>
                  <a:chOff x="859117" y="2418576"/>
                  <a:chExt cx="754062" cy="1123950"/>
                </a:xfrm>
              </p:grpSpPr>
              <p:cxnSp>
                <p:nvCxnSpPr>
                  <p:cNvPr id="136" name="直接连接符 135"/>
                  <p:cNvCxnSpPr/>
                  <p:nvPr/>
                </p:nvCxnSpPr>
                <p:spPr bwMode="auto">
                  <a:xfrm>
                    <a:off x="884285" y="3001525"/>
                    <a:ext cx="395341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53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454" y="2418576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54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9117" y="2896413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655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1260753" y="2679720"/>
                  <a:ext cx="720725" cy="646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×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6656" name="组合 128"/>
                <p:cNvGrpSpPr/>
                <p:nvPr/>
              </p:nvGrpSpPr>
              <p:grpSpPr bwMode="auto">
                <a:xfrm>
                  <a:off x="1871137" y="2430821"/>
                  <a:ext cx="732641" cy="1139722"/>
                  <a:chOff x="880538" y="2418576"/>
                  <a:chExt cx="732641" cy="1139722"/>
                </a:xfrm>
              </p:grpSpPr>
              <p:cxnSp>
                <p:nvCxnSpPr>
                  <p:cNvPr id="130" name="直接连接符 129"/>
                  <p:cNvCxnSpPr/>
                  <p:nvPr/>
                </p:nvCxnSpPr>
                <p:spPr bwMode="auto">
                  <a:xfrm>
                    <a:off x="874892" y="3003585"/>
                    <a:ext cx="404867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58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454" y="2418576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59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0538" y="2912185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3" name="组合 1"/>
          <p:cNvGrpSpPr/>
          <p:nvPr/>
        </p:nvGrpSpPr>
        <p:grpSpPr bwMode="auto">
          <a:xfrm>
            <a:off x="5294313" y="3582988"/>
            <a:ext cx="1227137" cy="1123950"/>
            <a:chOff x="4112725" y="2806329"/>
            <a:chExt cx="1227150" cy="1123950"/>
          </a:xfrm>
        </p:grpSpPr>
        <p:sp>
          <p:nvSpPr>
            <p:cNvPr id="26661" name="文本框 48"/>
            <p:cNvSpPr txBox="1">
              <a:spLocks noChangeArrowheads="1"/>
            </p:cNvSpPr>
            <p:nvPr/>
          </p:nvSpPr>
          <p:spPr bwMode="auto">
            <a:xfrm>
              <a:off x="4112725" y="3044209"/>
              <a:ext cx="42230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662" name="组合 87"/>
            <p:cNvGrpSpPr/>
            <p:nvPr/>
          </p:nvGrpSpPr>
          <p:grpSpPr bwMode="auto">
            <a:xfrm>
              <a:off x="4585813" y="2806329"/>
              <a:ext cx="754062" cy="1123950"/>
              <a:chOff x="859117" y="2418576"/>
              <a:chExt cx="754062" cy="1123950"/>
            </a:xfrm>
          </p:grpSpPr>
          <p:cxnSp>
            <p:nvCxnSpPr>
              <p:cNvPr id="95" name="直接连接符 94"/>
              <p:cNvCxnSpPr/>
              <p:nvPr/>
            </p:nvCxnSpPr>
            <p:spPr bwMode="auto">
              <a:xfrm>
                <a:off x="884509" y="3002776"/>
                <a:ext cx="39529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664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5" name="文本框 37"/>
              <p:cNvSpPr txBox="1">
                <a:spLocks noChangeArrowheads="1"/>
              </p:cNvSpPr>
              <p:nvPr/>
            </p:nvSpPr>
            <p:spPr bwMode="auto">
              <a:xfrm>
                <a:off x="859117" y="289641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组合 97"/>
          <p:cNvGrpSpPr/>
          <p:nvPr/>
        </p:nvGrpSpPr>
        <p:grpSpPr bwMode="auto">
          <a:xfrm>
            <a:off x="5475288" y="4991100"/>
            <a:ext cx="1117600" cy="1103313"/>
            <a:chOff x="4112725" y="2835684"/>
            <a:chExt cx="1116760" cy="1104085"/>
          </a:xfrm>
        </p:grpSpPr>
        <p:sp>
          <p:nvSpPr>
            <p:cNvPr id="26667" name="文本框 48"/>
            <p:cNvSpPr txBox="1">
              <a:spLocks noChangeArrowheads="1"/>
            </p:cNvSpPr>
            <p:nvPr/>
          </p:nvSpPr>
          <p:spPr bwMode="auto">
            <a:xfrm>
              <a:off x="4112725" y="3044209"/>
              <a:ext cx="42230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668" name="组合 101"/>
            <p:cNvGrpSpPr/>
            <p:nvPr/>
          </p:nvGrpSpPr>
          <p:grpSpPr bwMode="auto">
            <a:xfrm>
              <a:off x="4496844" y="2835684"/>
              <a:ext cx="732641" cy="1104085"/>
              <a:chOff x="770148" y="2447931"/>
              <a:chExt cx="732641" cy="1104085"/>
            </a:xfrm>
          </p:grpSpPr>
          <p:cxnSp>
            <p:nvCxnSpPr>
              <p:cNvPr id="106" name="直接连接符 105"/>
              <p:cNvCxnSpPr/>
              <p:nvPr/>
            </p:nvCxnSpPr>
            <p:spPr bwMode="auto">
              <a:xfrm>
                <a:off x="884129" y="3002357"/>
                <a:ext cx="39499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670" name="文本框 36"/>
              <p:cNvSpPr txBox="1">
                <a:spLocks noChangeArrowheads="1"/>
              </p:cNvSpPr>
              <p:nvPr/>
            </p:nvSpPr>
            <p:spPr bwMode="auto">
              <a:xfrm>
                <a:off x="782064" y="2447931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1" name="文本框 37"/>
              <p:cNvSpPr txBox="1">
                <a:spLocks noChangeArrowheads="1"/>
              </p:cNvSpPr>
              <p:nvPr/>
            </p:nvSpPr>
            <p:spPr bwMode="auto">
              <a:xfrm>
                <a:off x="770148" y="290590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组合 7"/>
          <p:cNvGrpSpPr/>
          <p:nvPr/>
        </p:nvGrpSpPr>
        <p:grpSpPr bwMode="auto">
          <a:xfrm>
            <a:off x="2079625" y="3509963"/>
            <a:ext cx="3575050" cy="1208087"/>
            <a:chOff x="841479" y="3890391"/>
            <a:chExt cx="3574254" cy="1208494"/>
          </a:xfrm>
        </p:grpSpPr>
        <p:grpSp>
          <p:nvGrpSpPr>
            <p:cNvPr id="26673" name="组合 139"/>
            <p:cNvGrpSpPr/>
            <p:nvPr/>
          </p:nvGrpSpPr>
          <p:grpSpPr bwMode="auto">
            <a:xfrm>
              <a:off x="2197984" y="3934053"/>
              <a:ext cx="2217749" cy="1136195"/>
              <a:chOff x="2367227" y="2475270"/>
              <a:chExt cx="2217749" cy="1136195"/>
            </a:xfrm>
          </p:grpSpPr>
          <p:sp>
            <p:nvSpPr>
              <p:cNvPr id="26674" name="文本框 48"/>
              <p:cNvSpPr txBox="1">
                <a:spLocks noChangeArrowheads="1"/>
              </p:cNvSpPr>
              <p:nvPr/>
            </p:nvSpPr>
            <p:spPr bwMode="auto">
              <a:xfrm>
                <a:off x="2367227" y="2713150"/>
                <a:ext cx="42230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675" name="组合 141"/>
              <p:cNvGrpSpPr/>
              <p:nvPr/>
            </p:nvGrpSpPr>
            <p:grpSpPr bwMode="auto">
              <a:xfrm>
                <a:off x="2840315" y="2475270"/>
                <a:ext cx="1744661" cy="1136195"/>
                <a:chOff x="859117" y="2418576"/>
                <a:chExt cx="1744661" cy="1136195"/>
              </a:xfrm>
            </p:grpSpPr>
            <p:grpSp>
              <p:nvGrpSpPr>
                <p:cNvPr id="26676" name="组合 142"/>
                <p:cNvGrpSpPr/>
                <p:nvPr/>
              </p:nvGrpSpPr>
              <p:grpSpPr bwMode="auto">
                <a:xfrm>
                  <a:off x="859117" y="2418576"/>
                  <a:ext cx="754062" cy="1123950"/>
                  <a:chOff x="859117" y="2418576"/>
                  <a:chExt cx="754062" cy="1123950"/>
                </a:xfrm>
              </p:grpSpPr>
              <p:cxnSp>
                <p:nvCxnSpPr>
                  <p:cNvPr id="154" name="直接连接符 153"/>
                  <p:cNvCxnSpPr/>
                  <p:nvPr/>
                </p:nvCxnSpPr>
                <p:spPr bwMode="auto">
                  <a:xfrm>
                    <a:off x="884899" y="3002188"/>
                    <a:ext cx="3951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78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454" y="2418576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79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9117" y="2896413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680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1260753" y="2679720"/>
                  <a:ext cx="720725" cy="646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×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6681" name="组合 144"/>
                <p:cNvGrpSpPr/>
                <p:nvPr/>
              </p:nvGrpSpPr>
              <p:grpSpPr bwMode="auto">
                <a:xfrm>
                  <a:off x="1849716" y="2430821"/>
                  <a:ext cx="754062" cy="1123950"/>
                  <a:chOff x="859117" y="2418576"/>
                  <a:chExt cx="754062" cy="1123950"/>
                </a:xfrm>
              </p:grpSpPr>
              <p:cxnSp>
                <p:nvCxnSpPr>
                  <p:cNvPr id="146" name="直接连接符 145"/>
                  <p:cNvCxnSpPr/>
                  <p:nvPr/>
                </p:nvCxnSpPr>
                <p:spPr bwMode="auto">
                  <a:xfrm>
                    <a:off x="884679" y="3002647"/>
                    <a:ext cx="39519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83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454" y="2418576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4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9117" y="2896413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26685" name="组合 109"/>
            <p:cNvGrpSpPr/>
            <p:nvPr/>
          </p:nvGrpSpPr>
          <p:grpSpPr bwMode="auto">
            <a:xfrm>
              <a:off x="841479" y="3890391"/>
              <a:ext cx="1744661" cy="1208494"/>
              <a:chOff x="859117" y="2385604"/>
              <a:chExt cx="1744661" cy="1208494"/>
            </a:xfrm>
          </p:grpSpPr>
          <p:grpSp>
            <p:nvGrpSpPr>
              <p:cNvPr id="26686" name="组合 110"/>
              <p:cNvGrpSpPr/>
              <p:nvPr/>
            </p:nvGrpSpPr>
            <p:grpSpPr bwMode="auto">
              <a:xfrm>
                <a:off x="859117" y="2385604"/>
                <a:ext cx="737393" cy="1156922"/>
                <a:chOff x="859117" y="2385604"/>
                <a:chExt cx="737393" cy="1156922"/>
              </a:xfrm>
            </p:grpSpPr>
            <p:cxnSp>
              <p:nvCxnSpPr>
                <p:cNvPr id="117" name="直接连接符 116"/>
                <p:cNvCxnSpPr/>
                <p:nvPr/>
              </p:nvCxnSpPr>
              <p:spPr bwMode="auto">
                <a:xfrm>
                  <a:off x="884511" y="3003349"/>
                  <a:ext cx="395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688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875785" y="2385604"/>
                  <a:ext cx="720725" cy="64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89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859117" y="2896413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690" name="文本框 37"/>
              <p:cNvSpPr txBox="1">
                <a:spLocks noChangeArrowheads="1"/>
              </p:cNvSpPr>
              <p:nvPr/>
            </p:nvSpPr>
            <p:spPr bwMode="auto">
              <a:xfrm>
                <a:off x="1260753" y="2666795"/>
                <a:ext cx="72072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691" name="组合 112"/>
              <p:cNvGrpSpPr/>
              <p:nvPr/>
            </p:nvGrpSpPr>
            <p:grpSpPr bwMode="auto">
              <a:xfrm>
                <a:off x="1860599" y="2430821"/>
                <a:ext cx="743179" cy="1163277"/>
                <a:chOff x="870000" y="2418576"/>
                <a:chExt cx="743179" cy="1163277"/>
              </a:xfrm>
            </p:grpSpPr>
            <p:cxnSp>
              <p:nvCxnSpPr>
                <p:cNvPr id="114" name="直接连接符 113"/>
                <p:cNvCxnSpPr/>
                <p:nvPr/>
              </p:nvCxnSpPr>
              <p:spPr bwMode="auto">
                <a:xfrm>
                  <a:off x="884292" y="3002221"/>
                  <a:ext cx="395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693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892454" y="2418576"/>
                  <a:ext cx="720725" cy="64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694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870000" y="2935740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6695" name="组合 119"/>
          <p:cNvGrpSpPr/>
          <p:nvPr/>
        </p:nvGrpSpPr>
        <p:grpSpPr bwMode="auto">
          <a:xfrm>
            <a:off x="5297488" y="1925638"/>
            <a:ext cx="1744662" cy="1136650"/>
            <a:chOff x="859117" y="2418576"/>
            <a:chExt cx="1744661" cy="1136195"/>
          </a:xfrm>
        </p:grpSpPr>
        <p:grpSp>
          <p:nvGrpSpPr>
            <p:cNvPr id="26696" name="组合 120"/>
            <p:cNvGrpSpPr/>
            <p:nvPr/>
          </p:nvGrpSpPr>
          <p:grpSpPr bwMode="auto">
            <a:xfrm>
              <a:off x="859117" y="2418576"/>
              <a:ext cx="754062" cy="1123950"/>
              <a:chOff x="859117" y="2418576"/>
              <a:chExt cx="754062" cy="1123950"/>
            </a:xfrm>
          </p:grpSpPr>
          <p:cxnSp>
            <p:nvCxnSpPr>
              <p:cNvPr id="134" name="直接连接符 133"/>
              <p:cNvCxnSpPr/>
              <p:nvPr/>
            </p:nvCxnSpPr>
            <p:spPr bwMode="auto">
              <a:xfrm>
                <a:off x="884517" y="3002542"/>
                <a:ext cx="3952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698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99" name="文本框 37"/>
              <p:cNvSpPr txBox="1">
                <a:spLocks noChangeArrowheads="1"/>
              </p:cNvSpPr>
              <p:nvPr/>
            </p:nvSpPr>
            <p:spPr bwMode="auto">
              <a:xfrm>
                <a:off x="859117" y="289641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700" name="文本框 37"/>
            <p:cNvSpPr txBox="1">
              <a:spLocks noChangeArrowheads="1"/>
            </p:cNvSpPr>
            <p:nvPr/>
          </p:nvSpPr>
          <p:spPr bwMode="auto">
            <a:xfrm>
              <a:off x="1260753" y="2679720"/>
              <a:ext cx="7207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701" name="组合 123"/>
            <p:cNvGrpSpPr/>
            <p:nvPr/>
          </p:nvGrpSpPr>
          <p:grpSpPr bwMode="auto">
            <a:xfrm>
              <a:off x="1849716" y="2430821"/>
              <a:ext cx="754062" cy="1123950"/>
              <a:chOff x="859117" y="2418576"/>
              <a:chExt cx="754062" cy="1123950"/>
            </a:xfrm>
          </p:grpSpPr>
          <p:cxnSp>
            <p:nvCxnSpPr>
              <p:cNvPr id="125" name="直接连接符 124"/>
              <p:cNvCxnSpPr/>
              <p:nvPr/>
            </p:nvCxnSpPr>
            <p:spPr bwMode="auto">
              <a:xfrm>
                <a:off x="884517" y="3002992"/>
                <a:ext cx="3952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703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04" name="文本框 37"/>
              <p:cNvSpPr txBox="1">
                <a:spLocks noChangeArrowheads="1"/>
              </p:cNvSpPr>
              <p:nvPr/>
            </p:nvSpPr>
            <p:spPr bwMode="auto">
              <a:xfrm>
                <a:off x="859117" y="289641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705" name="文本框 1"/>
          <p:cNvSpPr txBox="1">
            <a:spLocks noChangeArrowheads="1"/>
          </p:cNvSpPr>
          <p:nvPr/>
        </p:nvSpPr>
        <p:spPr bwMode="auto">
          <a:xfrm>
            <a:off x="690563" y="2374900"/>
            <a:ext cx="1309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6706" name="文本框 81"/>
          <p:cNvSpPr txBox="1">
            <a:spLocks noChangeArrowheads="1"/>
          </p:cNvSpPr>
          <p:nvPr/>
        </p:nvSpPr>
        <p:spPr bwMode="auto">
          <a:xfrm>
            <a:off x="4254500" y="2281238"/>
            <a:ext cx="130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98425" y="558165"/>
            <a:ext cx="2541905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/>
              </a:rPr>
              <a:t>课后拓展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47"/>
          <p:cNvGrpSpPr/>
          <p:nvPr/>
        </p:nvGrpSpPr>
        <p:grpSpPr bwMode="auto">
          <a:xfrm>
            <a:off x="1403350" y="1196975"/>
            <a:ext cx="1879600" cy="1190625"/>
            <a:chOff x="768630" y="3890963"/>
            <a:chExt cx="1878804" cy="1191455"/>
          </a:xfrm>
        </p:grpSpPr>
        <p:sp>
          <p:nvSpPr>
            <p:cNvPr id="29699" name="文本框 37"/>
            <p:cNvSpPr txBox="1">
              <a:spLocks noChangeArrowheads="1"/>
            </p:cNvSpPr>
            <p:nvPr/>
          </p:nvSpPr>
          <p:spPr bwMode="auto">
            <a:xfrm>
              <a:off x="768630" y="4126706"/>
              <a:ext cx="7207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0" name="文本框 37"/>
            <p:cNvSpPr txBox="1">
              <a:spLocks noChangeArrowheads="1"/>
            </p:cNvSpPr>
            <p:nvPr/>
          </p:nvSpPr>
          <p:spPr bwMode="auto">
            <a:xfrm>
              <a:off x="1294090" y="4098896"/>
              <a:ext cx="7207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701" name="组合 151"/>
            <p:cNvGrpSpPr/>
            <p:nvPr/>
          </p:nvGrpSpPr>
          <p:grpSpPr bwMode="auto">
            <a:xfrm>
              <a:off x="1886475" y="3890963"/>
              <a:ext cx="760959" cy="1191455"/>
              <a:chOff x="852220" y="2418576"/>
              <a:chExt cx="760959" cy="1191455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883238" y="3003183"/>
                <a:ext cx="39670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703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04" name="文本框 37"/>
              <p:cNvSpPr txBox="1">
                <a:spLocks noChangeArrowheads="1"/>
              </p:cNvSpPr>
              <p:nvPr/>
            </p:nvSpPr>
            <p:spPr bwMode="auto">
              <a:xfrm>
                <a:off x="852220" y="2963918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705" name="文本框 37"/>
          <p:cNvSpPr txBox="1">
            <a:spLocks noChangeArrowheads="1"/>
          </p:cNvSpPr>
          <p:nvPr/>
        </p:nvSpPr>
        <p:spPr bwMode="auto">
          <a:xfrm>
            <a:off x="5292725" y="1412875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9÷12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0"/>
          <p:cNvGrpSpPr/>
          <p:nvPr/>
        </p:nvGrpSpPr>
        <p:grpSpPr bwMode="auto">
          <a:xfrm>
            <a:off x="1649413" y="2997200"/>
            <a:ext cx="3806825" cy="1203325"/>
            <a:chOff x="5319514" y="3936652"/>
            <a:chExt cx="3806301" cy="1203675"/>
          </a:xfrm>
        </p:grpSpPr>
        <p:grpSp>
          <p:nvGrpSpPr>
            <p:cNvPr id="29707" name="组合 192"/>
            <p:cNvGrpSpPr/>
            <p:nvPr/>
          </p:nvGrpSpPr>
          <p:grpSpPr bwMode="auto">
            <a:xfrm>
              <a:off x="5319514" y="3948872"/>
              <a:ext cx="1878804" cy="1191455"/>
              <a:chOff x="768630" y="3890963"/>
              <a:chExt cx="1878804" cy="1191455"/>
            </a:xfrm>
          </p:grpSpPr>
          <p:sp>
            <p:nvSpPr>
              <p:cNvPr id="29708" name="文本框 37"/>
              <p:cNvSpPr txBox="1">
                <a:spLocks noChangeArrowheads="1"/>
              </p:cNvSpPr>
              <p:nvPr/>
            </p:nvSpPr>
            <p:spPr bwMode="auto">
              <a:xfrm>
                <a:off x="768630" y="4126706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09" name="文本框 37"/>
              <p:cNvSpPr txBox="1">
                <a:spLocks noChangeArrowheads="1"/>
              </p:cNvSpPr>
              <p:nvPr/>
            </p:nvSpPr>
            <p:spPr bwMode="auto">
              <a:xfrm>
                <a:off x="1294090" y="4098896"/>
                <a:ext cx="72072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710" name="组合 195"/>
              <p:cNvGrpSpPr/>
              <p:nvPr/>
            </p:nvGrpSpPr>
            <p:grpSpPr bwMode="auto">
              <a:xfrm>
                <a:off x="1886475" y="3890963"/>
                <a:ext cx="760959" cy="1191455"/>
                <a:chOff x="852220" y="2418576"/>
                <a:chExt cx="760959" cy="1191455"/>
              </a:xfrm>
            </p:grpSpPr>
            <p:cxnSp>
              <p:nvCxnSpPr>
                <p:cNvPr id="26" name="直接连接符 25"/>
                <p:cNvCxnSpPr/>
                <p:nvPr/>
              </p:nvCxnSpPr>
              <p:spPr bwMode="auto">
                <a:xfrm>
                  <a:off x="883567" y="3003430"/>
                  <a:ext cx="39682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712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892454" y="2418576"/>
                  <a:ext cx="720725" cy="64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13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852220" y="2963918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714" name="组合 199"/>
            <p:cNvGrpSpPr/>
            <p:nvPr/>
          </p:nvGrpSpPr>
          <p:grpSpPr bwMode="auto">
            <a:xfrm>
              <a:off x="6864943" y="3936652"/>
              <a:ext cx="2260872" cy="1188454"/>
              <a:chOff x="2290978" y="4020388"/>
              <a:chExt cx="2260872" cy="1188454"/>
            </a:xfrm>
          </p:grpSpPr>
          <p:grpSp>
            <p:nvGrpSpPr>
              <p:cNvPr id="29715" name="组合 200"/>
              <p:cNvGrpSpPr/>
              <p:nvPr/>
            </p:nvGrpSpPr>
            <p:grpSpPr bwMode="auto">
              <a:xfrm>
                <a:off x="2695288" y="4020388"/>
                <a:ext cx="1856562" cy="1188454"/>
                <a:chOff x="768630" y="3894336"/>
                <a:chExt cx="1856562" cy="1188454"/>
              </a:xfrm>
            </p:grpSpPr>
            <p:sp>
              <p:nvSpPr>
                <p:cNvPr id="29716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768630" y="4126706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17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1294090" y="4098896"/>
                  <a:ext cx="720725" cy="646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×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718" name="组合 204"/>
                <p:cNvGrpSpPr/>
                <p:nvPr/>
              </p:nvGrpSpPr>
              <p:grpSpPr bwMode="auto">
                <a:xfrm>
                  <a:off x="1897998" y="3894336"/>
                  <a:ext cx="727194" cy="1188454"/>
                  <a:chOff x="863743" y="2421949"/>
                  <a:chExt cx="727194" cy="1188454"/>
                </a:xfrm>
              </p:grpSpPr>
              <p:cxnSp>
                <p:nvCxnSpPr>
                  <p:cNvPr id="20" name="直接连接符 19"/>
                  <p:cNvCxnSpPr/>
                  <p:nvPr/>
                </p:nvCxnSpPr>
                <p:spPr bwMode="auto">
                  <a:xfrm>
                    <a:off x="884596" y="3003143"/>
                    <a:ext cx="395234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20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3743" y="2421949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721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0212" y="2964290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9722" name="文本框 48"/>
              <p:cNvSpPr txBox="1">
                <a:spLocks noChangeArrowheads="1"/>
              </p:cNvSpPr>
              <p:nvPr/>
            </p:nvSpPr>
            <p:spPr bwMode="auto">
              <a:xfrm>
                <a:off x="2290978" y="4260075"/>
                <a:ext cx="42230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723" name="文本框 48"/>
          <p:cNvSpPr txBox="1">
            <a:spLocks noChangeArrowheads="1"/>
          </p:cNvSpPr>
          <p:nvPr/>
        </p:nvSpPr>
        <p:spPr bwMode="auto">
          <a:xfrm>
            <a:off x="5106988" y="3213100"/>
            <a:ext cx="162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=35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25"/>
          <p:cNvGrpSpPr/>
          <p:nvPr/>
        </p:nvGrpSpPr>
        <p:grpSpPr bwMode="auto">
          <a:xfrm>
            <a:off x="1822450" y="4508500"/>
            <a:ext cx="3251200" cy="1189038"/>
            <a:chOff x="863450" y="2739590"/>
            <a:chExt cx="3249971" cy="1189706"/>
          </a:xfrm>
        </p:grpSpPr>
        <p:sp>
          <p:nvSpPr>
            <p:cNvPr id="29725" name="文本框 37"/>
            <p:cNvSpPr txBox="1">
              <a:spLocks noChangeArrowheads="1"/>
            </p:cNvSpPr>
            <p:nvPr/>
          </p:nvSpPr>
          <p:spPr bwMode="auto">
            <a:xfrm>
              <a:off x="863450" y="3003971"/>
              <a:ext cx="2159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9÷12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726" name="组合 227"/>
            <p:cNvGrpSpPr/>
            <p:nvPr/>
          </p:nvGrpSpPr>
          <p:grpSpPr bwMode="auto">
            <a:xfrm>
              <a:off x="2113303" y="2739590"/>
              <a:ext cx="2000118" cy="1189706"/>
              <a:chOff x="6256957" y="4082265"/>
              <a:chExt cx="2000118" cy="1189706"/>
            </a:xfrm>
          </p:grpSpPr>
          <p:sp>
            <p:nvSpPr>
              <p:cNvPr id="29727" name="文本框 48"/>
              <p:cNvSpPr txBox="1">
                <a:spLocks noChangeArrowheads="1"/>
              </p:cNvSpPr>
              <p:nvPr/>
            </p:nvSpPr>
            <p:spPr bwMode="auto">
              <a:xfrm>
                <a:off x="6256957" y="4360206"/>
                <a:ext cx="422302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728" name="组合 229"/>
              <p:cNvGrpSpPr/>
              <p:nvPr/>
            </p:nvGrpSpPr>
            <p:grpSpPr bwMode="auto">
              <a:xfrm>
                <a:off x="6635540" y="4082265"/>
                <a:ext cx="1621535" cy="1189706"/>
                <a:chOff x="1068443" y="3882202"/>
                <a:chExt cx="1621535" cy="1189706"/>
              </a:xfrm>
            </p:grpSpPr>
            <p:sp>
              <p:nvSpPr>
                <p:cNvPr id="29729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1068443" y="4206051"/>
                  <a:ext cx="720725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30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1375788" y="4206052"/>
                  <a:ext cx="720725" cy="646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</a:pPr>
                  <a:r>
                    <a:rPr lang="en-US" altLang="zh-CN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×</a:t>
                  </a:r>
                  <a:endPara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731" name="组合 232"/>
                <p:cNvGrpSpPr/>
                <p:nvPr/>
              </p:nvGrpSpPr>
              <p:grpSpPr bwMode="auto">
                <a:xfrm>
                  <a:off x="1812025" y="3882202"/>
                  <a:ext cx="877953" cy="1189706"/>
                  <a:chOff x="777770" y="2409815"/>
                  <a:chExt cx="877953" cy="1189706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 bwMode="auto">
                  <a:xfrm>
                    <a:off x="884490" y="3002286"/>
                    <a:ext cx="395139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33" name="文本框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4998" y="2409815"/>
                    <a:ext cx="720725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734" name="文本框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770" y="2953408"/>
                    <a:ext cx="720725" cy="646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 typeface="Arial" panose="020B0604020202020204" pitchFamily="34" charset="0"/>
                      <a:buNone/>
                    </a:pPr>
                    <a:r>
                      <a:rPr lang="en-US" altLang="zh-CN" sz="3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endParaRPr lang="zh-CN" altLang="en-US" sz="36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34" name="组合 236"/>
          <p:cNvGrpSpPr/>
          <p:nvPr/>
        </p:nvGrpSpPr>
        <p:grpSpPr bwMode="auto">
          <a:xfrm>
            <a:off x="4713288" y="4524375"/>
            <a:ext cx="1227137" cy="1123950"/>
            <a:chOff x="4112725" y="2806329"/>
            <a:chExt cx="1227150" cy="1123950"/>
          </a:xfrm>
        </p:grpSpPr>
        <p:sp>
          <p:nvSpPr>
            <p:cNvPr id="29736" name="文本框 48"/>
            <p:cNvSpPr txBox="1">
              <a:spLocks noChangeArrowheads="1"/>
            </p:cNvSpPr>
            <p:nvPr/>
          </p:nvSpPr>
          <p:spPr bwMode="auto">
            <a:xfrm>
              <a:off x="4112725" y="3044209"/>
              <a:ext cx="42230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737" name="组合 238"/>
            <p:cNvGrpSpPr/>
            <p:nvPr/>
          </p:nvGrpSpPr>
          <p:grpSpPr bwMode="auto">
            <a:xfrm>
              <a:off x="4585813" y="2806329"/>
              <a:ext cx="754062" cy="1123950"/>
              <a:chOff x="859117" y="2418576"/>
              <a:chExt cx="754062" cy="1123950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884509" y="3002776"/>
                <a:ext cx="39529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739" name="文本框 36"/>
              <p:cNvSpPr txBox="1">
                <a:spLocks noChangeArrowheads="1"/>
              </p:cNvSpPr>
              <p:nvPr/>
            </p:nvSpPr>
            <p:spPr bwMode="auto">
              <a:xfrm>
                <a:off x="892454" y="2418576"/>
                <a:ext cx="7207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zh-CN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0" name="文本框 37"/>
              <p:cNvSpPr txBox="1">
                <a:spLocks noChangeArrowheads="1"/>
              </p:cNvSpPr>
              <p:nvPr/>
            </p:nvSpPr>
            <p:spPr bwMode="auto">
              <a:xfrm>
                <a:off x="859117" y="2896413"/>
                <a:ext cx="7207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741" name="文本框 44"/>
          <p:cNvSpPr txBox="1">
            <a:spLocks noChangeArrowheads="1"/>
          </p:cNvSpPr>
          <p:nvPr/>
        </p:nvSpPr>
        <p:spPr bwMode="auto">
          <a:xfrm>
            <a:off x="463550" y="1501775"/>
            <a:ext cx="1311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9742" name="文本框 45"/>
          <p:cNvSpPr txBox="1">
            <a:spLocks noChangeArrowheads="1"/>
          </p:cNvSpPr>
          <p:nvPr/>
        </p:nvSpPr>
        <p:spPr bwMode="auto">
          <a:xfrm>
            <a:off x="4394200" y="1487488"/>
            <a:ext cx="131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63550" y="814388"/>
            <a:ext cx="71850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方正隶变简体" charset="-122"/>
              </a:rPr>
              <a:t>导入：看乘法算式写出两道除法算式：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124075" y="4194175"/>
            <a:ext cx="4824413" cy="1844675"/>
          </a:xfrm>
          <a:prstGeom prst="cloudCallout">
            <a:avLst>
              <a:gd name="adj1" fmla="val 64509"/>
              <a:gd name="adj2" fmla="val 17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</a14:hiddenLine>
            </a:ext>
          </a:extLst>
        </p:spPr>
        <p:txBody>
          <a:bodyPr lIns="90000" tIns="46800" rIns="90000" bIns="46800" anchor="ctr"/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整数除法的意义是什么？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55775" y="2236788"/>
            <a:ext cx="720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42 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051175" y="2236788"/>
            <a:ext cx="361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6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213225" y="2278063"/>
            <a:ext cx="361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7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738313" y="3117850"/>
            <a:ext cx="5413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42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051175" y="3132138"/>
            <a:ext cx="361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7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210050" y="3159125"/>
            <a:ext cx="3603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6</a:t>
            </a:r>
          </a:p>
        </p:txBody>
      </p:sp>
      <p:sp>
        <p:nvSpPr>
          <p:cNvPr id="16394" name="矩形 2"/>
          <p:cNvSpPr>
            <a:spLocks noChangeArrowheads="1"/>
          </p:cNvSpPr>
          <p:nvPr/>
        </p:nvSpPr>
        <p:spPr bwMode="auto">
          <a:xfrm>
            <a:off x="862012" y="3810000"/>
            <a:ext cx="6786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分数除法的意义与整数除法的意义相同，都是已知两个因数的积与其中一个因数，求另一个因数的运算。</a:t>
            </a:r>
          </a:p>
        </p:txBody>
      </p:sp>
      <p:sp>
        <p:nvSpPr>
          <p:cNvPr id="16395" name="文本框 1"/>
          <p:cNvSpPr txBox="1">
            <a:spLocks noChangeArrowheads="1"/>
          </p:cNvSpPr>
          <p:nvPr/>
        </p:nvSpPr>
        <p:spPr bwMode="auto">
          <a:xfrm>
            <a:off x="414338" y="1370013"/>
            <a:ext cx="56356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6×7=42</a:t>
            </a:r>
          </a:p>
          <a:p>
            <a:pPr eaLnBrk="0" hangingPunct="0">
              <a:buFont typeface="Wingdings" panose="05000000000000000000" pitchFamily="2" charset="2"/>
              <a:buNone/>
            </a:pP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÷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=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0" hangingPunct="0">
              <a:buFont typeface="Wingdings" panose="05000000000000000000" pitchFamily="2" charset="2"/>
              <a:buNone/>
            </a:pP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÷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=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 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ldLvl="0"/>
      <p:bldP spid="16387" grpId="1" bldLvl="0"/>
      <p:bldP spid="16388" grpId="0"/>
      <p:bldP spid="16389" grpId="0"/>
      <p:bldP spid="16390" grpId="0"/>
      <p:bldP spid="16391" grpId="0"/>
      <p:bldP spid="16392" grpId="0"/>
      <p:bldP spid="16393" grpId="0"/>
      <p:bldP spid="1639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17513" y="611188"/>
            <a:ext cx="5275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：口算下面三组题。</a:t>
            </a:r>
          </a:p>
        </p:txBody>
      </p:sp>
      <p:grpSp>
        <p:nvGrpSpPr>
          <p:cNvPr id="17411" name="组合 9"/>
          <p:cNvGrpSpPr/>
          <p:nvPr/>
        </p:nvGrpSpPr>
        <p:grpSpPr bwMode="auto">
          <a:xfrm>
            <a:off x="417513" y="1039813"/>
            <a:ext cx="4071937" cy="2058987"/>
            <a:chOff x="571472" y="2357430"/>
            <a:chExt cx="4071966" cy="2058714"/>
          </a:xfrm>
        </p:grpSpPr>
        <p:sp>
          <p:nvSpPr>
            <p:cNvPr id="17412" name="TextBox 2"/>
            <p:cNvSpPr txBox="1">
              <a:spLocks noChangeArrowheads="1"/>
            </p:cNvSpPr>
            <p:nvPr/>
          </p:nvSpPr>
          <p:spPr bwMode="auto">
            <a:xfrm>
              <a:off x="571472" y="2357430"/>
              <a:ext cx="407196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 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20÷  5  =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20×       =</a:t>
              </a:r>
              <a:endPara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13" name="组合 8"/>
            <p:cNvGrpSpPr/>
            <p:nvPr/>
          </p:nvGrpSpPr>
          <p:grpSpPr bwMode="auto">
            <a:xfrm>
              <a:off x="3143240" y="3286124"/>
              <a:ext cx="642942" cy="1130020"/>
              <a:chOff x="4500562" y="1363792"/>
              <a:chExt cx="642942" cy="1130020"/>
            </a:xfrm>
          </p:grpSpPr>
          <p:sp>
            <p:nvSpPr>
              <p:cNvPr id="17414" name="TextBox 4"/>
              <p:cNvSpPr txBox="1">
                <a:spLocks noChangeArrowheads="1"/>
              </p:cNvSpPr>
              <p:nvPr/>
            </p:nvSpPr>
            <p:spPr bwMode="auto">
              <a:xfrm>
                <a:off x="4572000" y="1363792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15" name="TextBox 5"/>
              <p:cNvSpPr txBox="1">
                <a:spLocks noChangeArrowheads="1"/>
              </p:cNvSpPr>
              <p:nvPr/>
            </p:nvSpPr>
            <p:spPr bwMode="auto">
              <a:xfrm>
                <a:off x="4572000" y="1785926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500562" y="192873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17" name="组合 10"/>
          <p:cNvGrpSpPr/>
          <p:nvPr/>
        </p:nvGrpSpPr>
        <p:grpSpPr bwMode="auto">
          <a:xfrm>
            <a:off x="417513" y="2754313"/>
            <a:ext cx="4071937" cy="2058987"/>
            <a:chOff x="571472" y="2357430"/>
            <a:chExt cx="4071966" cy="2058714"/>
          </a:xfrm>
        </p:grpSpPr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571472" y="2357430"/>
              <a:ext cx="407196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 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48÷  8  =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48×       =</a:t>
              </a:r>
              <a:endPara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19" name="组合 8"/>
            <p:cNvGrpSpPr/>
            <p:nvPr/>
          </p:nvGrpSpPr>
          <p:grpSpPr bwMode="auto">
            <a:xfrm>
              <a:off x="3143240" y="3286124"/>
              <a:ext cx="642942" cy="1130020"/>
              <a:chOff x="4500562" y="1363792"/>
              <a:chExt cx="642942" cy="1130020"/>
            </a:xfrm>
          </p:grpSpPr>
          <p:sp>
            <p:nvSpPr>
              <p:cNvPr id="17420" name="TextBox 13"/>
              <p:cNvSpPr txBox="1">
                <a:spLocks noChangeArrowheads="1"/>
              </p:cNvSpPr>
              <p:nvPr/>
            </p:nvSpPr>
            <p:spPr bwMode="auto">
              <a:xfrm>
                <a:off x="4572000" y="1363792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1" name="TextBox 14"/>
              <p:cNvSpPr txBox="1">
                <a:spLocks noChangeArrowheads="1"/>
              </p:cNvSpPr>
              <p:nvPr/>
            </p:nvSpPr>
            <p:spPr bwMode="auto">
              <a:xfrm>
                <a:off x="4572000" y="1785926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500562" y="192873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3" name="组合 16"/>
          <p:cNvGrpSpPr/>
          <p:nvPr/>
        </p:nvGrpSpPr>
        <p:grpSpPr bwMode="auto">
          <a:xfrm>
            <a:off x="488950" y="4468813"/>
            <a:ext cx="4071938" cy="2058987"/>
            <a:chOff x="571472" y="2357430"/>
            <a:chExt cx="4071966" cy="2058714"/>
          </a:xfrm>
        </p:grpSpPr>
        <p:sp>
          <p:nvSpPr>
            <p:cNvPr id="17424" name="TextBox 17"/>
            <p:cNvSpPr txBox="1">
              <a:spLocks noChangeArrowheads="1"/>
            </p:cNvSpPr>
            <p:nvPr/>
          </p:nvSpPr>
          <p:spPr bwMode="auto">
            <a:xfrm>
              <a:off x="571472" y="2357430"/>
              <a:ext cx="407196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 </a:t>
              </a: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36÷  4  =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36×       =</a:t>
              </a:r>
              <a:endPara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25" name="组合 8"/>
            <p:cNvGrpSpPr/>
            <p:nvPr/>
          </p:nvGrpSpPr>
          <p:grpSpPr bwMode="auto">
            <a:xfrm>
              <a:off x="3143240" y="3286124"/>
              <a:ext cx="642942" cy="1130020"/>
              <a:chOff x="4500562" y="1363792"/>
              <a:chExt cx="642942" cy="1130020"/>
            </a:xfrm>
          </p:grpSpPr>
          <p:sp>
            <p:nvSpPr>
              <p:cNvPr id="17426" name="TextBox 19"/>
              <p:cNvSpPr txBox="1">
                <a:spLocks noChangeArrowheads="1"/>
              </p:cNvSpPr>
              <p:nvPr/>
            </p:nvSpPr>
            <p:spPr bwMode="auto">
              <a:xfrm>
                <a:off x="4572000" y="1363792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7" name="TextBox 20"/>
              <p:cNvSpPr txBox="1">
                <a:spLocks noChangeArrowheads="1"/>
              </p:cNvSpPr>
              <p:nvPr/>
            </p:nvSpPr>
            <p:spPr bwMode="auto">
              <a:xfrm>
                <a:off x="4572000" y="1785926"/>
                <a:ext cx="5715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4500562" y="1928737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4132263" y="1254125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4132263" y="3897313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4132263" y="2897188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4132263" y="2182813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4203700" y="5683250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4" name="TextBox 27"/>
          <p:cNvSpPr txBox="1">
            <a:spLocks noChangeArrowheads="1"/>
          </p:cNvSpPr>
          <p:nvPr/>
        </p:nvSpPr>
        <p:spPr bwMode="auto">
          <a:xfrm>
            <a:off x="4132263" y="4754563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ywang4\Desktop\5图片\6\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0900" y="1057275"/>
            <a:ext cx="20605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圆角矩形标注 28"/>
          <p:cNvSpPr>
            <a:spLocks noChangeArrowheads="1"/>
          </p:cNvSpPr>
          <p:nvPr/>
        </p:nvSpPr>
        <p:spPr bwMode="auto">
          <a:xfrm>
            <a:off x="5038725" y="3289300"/>
            <a:ext cx="2992438" cy="644525"/>
          </a:xfrm>
          <a:prstGeom prst="wedgeRoundRectCallout">
            <a:avLst>
              <a:gd name="adj1" fmla="val 28014"/>
              <a:gd name="adj2" fmla="val -10347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你发现了什么？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0" grpId="0"/>
      <p:bldP spid="17431" grpId="0"/>
      <p:bldP spid="17432" grpId="0"/>
      <p:bldP spid="17433" grpId="0"/>
      <p:bldP spid="17434" grpId="0"/>
      <p:bldP spid="1743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01625" y="712788"/>
            <a:ext cx="873918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：妈妈买来       张大饼，把它平均分成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份，每份是这张大饼的几分之几？</a:t>
            </a:r>
          </a:p>
        </p:txBody>
      </p:sp>
      <p:grpSp>
        <p:nvGrpSpPr>
          <p:cNvPr id="18435" name="组合 4"/>
          <p:cNvGrpSpPr/>
          <p:nvPr/>
        </p:nvGrpSpPr>
        <p:grpSpPr bwMode="auto">
          <a:xfrm>
            <a:off x="3578225" y="585788"/>
            <a:ext cx="782638" cy="1295400"/>
            <a:chOff x="8143900" y="2912274"/>
            <a:chExt cx="714380" cy="1296050"/>
          </a:xfrm>
        </p:grpSpPr>
        <p:sp>
          <p:nvSpPr>
            <p:cNvPr id="18436" name="TextBox 5"/>
            <p:cNvSpPr txBox="1">
              <a:spLocks noChangeArrowheads="1"/>
            </p:cNvSpPr>
            <p:nvPr/>
          </p:nvSpPr>
          <p:spPr bwMode="auto">
            <a:xfrm>
              <a:off x="8143900" y="3500438"/>
              <a:ext cx="71438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37" name="TextBox 6"/>
            <p:cNvSpPr txBox="1">
              <a:spLocks noChangeArrowheads="1"/>
            </p:cNvSpPr>
            <p:nvPr/>
          </p:nvSpPr>
          <p:spPr bwMode="auto">
            <a:xfrm>
              <a:off x="8143900" y="2912274"/>
              <a:ext cx="50006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143900" y="3577770"/>
              <a:ext cx="357915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827088" y="2963863"/>
            <a:ext cx="2519362" cy="2519362"/>
            <a:chOff x="2571736" y="2428868"/>
            <a:chExt cx="1428760" cy="1357322"/>
          </a:xfrm>
        </p:grpSpPr>
        <p:sp>
          <p:nvSpPr>
            <p:cNvPr id="11" name="椭圆 10"/>
            <p:cNvSpPr/>
            <p:nvPr/>
          </p:nvSpPr>
          <p:spPr>
            <a:xfrm>
              <a:off x="2571736" y="2428868"/>
              <a:ext cx="1428760" cy="135732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饼形 11"/>
            <p:cNvSpPr/>
            <p:nvPr/>
          </p:nvSpPr>
          <p:spPr>
            <a:xfrm>
              <a:off x="2571736" y="2428868"/>
              <a:ext cx="1428760" cy="1357322"/>
            </a:xfrm>
            <a:prstGeom prst="pie">
              <a:avLst>
                <a:gd name="adj1" fmla="val 0"/>
                <a:gd name="adj2" fmla="val 1078545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42" name="右箭头 13"/>
          <p:cNvSpPr>
            <a:spLocks noChangeArrowheads="1"/>
          </p:cNvSpPr>
          <p:nvPr/>
        </p:nvSpPr>
        <p:spPr bwMode="auto">
          <a:xfrm>
            <a:off x="3970338" y="4392613"/>
            <a:ext cx="995362" cy="485775"/>
          </a:xfrm>
          <a:prstGeom prst="rightArrow">
            <a:avLst>
              <a:gd name="adj1" fmla="val 50000"/>
              <a:gd name="adj2" fmla="val 4999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5799138" y="2789238"/>
            <a:ext cx="2546350" cy="2519362"/>
            <a:chOff x="5072066" y="2071678"/>
            <a:chExt cx="1443521" cy="1357322"/>
          </a:xfrm>
        </p:grpSpPr>
        <p:sp>
          <p:nvSpPr>
            <p:cNvPr id="15" name="椭圆 14"/>
            <p:cNvSpPr/>
            <p:nvPr/>
          </p:nvSpPr>
          <p:spPr>
            <a:xfrm>
              <a:off x="5072066" y="2071678"/>
              <a:ext cx="1429122" cy="135732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饼形 15"/>
            <p:cNvSpPr/>
            <p:nvPr/>
          </p:nvSpPr>
          <p:spPr>
            <a:xfrm rot="360000">
              <a:off x="5086465" y="2071678"/>
              <a:ext cx="1429122" cy="1357322"/>
            </a:xfrm>
            <a:prstGeom prst="pie">
              <a:avLst>
                <a:gd name="adj1" fmla="val 7022221"/>
                <a:gd name="adj2" fmla="val 1038946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直接连接符 17"/>
            <p:cNvCxnSpPr>
              <a:stCxn id="15" idx="2"/>
              <a:endCxn id="15" idx="6"/>
            </p:cNvCxnSpPr>
            <p:nvPr/>
          </p:nvCxnSpPr>
          <p:spPr>
            <a:xfrm rot="10800000" flipH="1">
              <a:off x="5072066" y="2750767"/>
              <a:ext cx="1429122" cy="171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5" idx="2"/>
              <a:endCxn id="15" idx="6"/>
            </p:cNvCxnSpPr>
            <p:nvPr/>
          </p:nvCxnSpPr>
          <p:spPr>
            <a:xfrm rot="16200000" flipH="1">
              <a:off x="5250797" y="2321962"/>
              <a:ext cx="1071661" cy="85675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5" idx="2"/>
              <a:endCxn id="15" idx="6"/>
            </p:cNvCxnSpPr>
            <p:nvPr/>
          </p:nvCxnSpPr>
          <p:spPr>
            <a:xfrm rot="5400000" flipH="1" flipV="1">
              <a:off x="5241248" y="2354711"/>
              <a:ext cx="1119556" cy="74335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ywang4\Desktop\5图片\6\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" y="404813"/>
            <a:ext cx="12477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圆角矩形标注 3"/>
          <p:cNvSpPr>
            <a:spLocks noChangeArrowheads="1"/>
          </p:cNvSpPr>
          <p:nvPr/>
        </p:nvSpPr>
        <p:spPr bwMode="auto">
          <a:xfrm>
            <a:off x="1871663" y="571500"/>
            <a:ext cx="6480175" cy="1350963"/>
          </a:xfrm>
          <a:prstGeom prst="wedgeRoundRectCallout">
            <a:avLst>
              <a:gd name="adj1" fmla="val -54593"/>
              <a:gd name="adj2" fmla="val -1253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把       张大饼平均分成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份，就是把一张大饼平均分成（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2×3=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份，每份是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。</a:t>
            </a:r>
          </a:p>
        </p:txBody>
      </p:sp>
      <p:grpSp>
        <p:nvGrpSpPr>
          <p:cNvPr id="19460" name="组合 41"/>
          <p:cNvGrpSpPr/>
          <p:nvPr/>
        </p:nvGrpSpPr>
        <p:grpSpPr bwMode="auto">
          <a:xfrm>
            <a:off x="2555875" y="571500"/>
            <a:ext cx="714375" cy="896938"/>
            <a:chOff x="8143900" y="3126588"/>
            <a:chExt cx="714379" cy="897069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8143900" y="3500438"/>
              <a:ext cx="714379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8143900" y="3126588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8143900" y="3579092"/>
              <a:ext cx="357190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4" name="矩形 10"/>
          <p:cNvSpPr>
            <a:spLocks noChangeArrowheads="1"/>
          </p:cNvSpPr>
          <p:nvPr/>
        </p:nvSpPr>
        <p:spPr bwMode="auto">
          <a:xfrm>
            <a:off x="512763" y="5703888"/>
            <a:ext cx="828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一个数除以整数</a:t>
            </a:r>
            <a:r>
              <a:rPr lang="zh-CN" altLang="en-US" sz="2800" b="1">
                <a:solidFill>
                  <a:srgbClr val="4BACC6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除外</a:t>
            </a:r>
            <a:r>
              <a:rPr lang="zh-CN" altLang="en-US" sz="2800" b="1">
                <a:solidFill>
                  <a:srgbClr val="4BACC6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等于这个数乘整数的倒数。</a:t>
            </a:r>
          </a:p>
        </p:txBody>
      </p:sp>
      <p:grpSp>
        <p:nvGrpSpPr>
          <p:cNvPr id="19465" name="组合 11"/>
          <p:cNvGrpSpPr/>
          <p:nvPr/>
        </p:nvGrpSpPr>
        <p:grpSpPr bwMode="auto">
          <a:xfrm>
            <a:off x="6865938" y="1068388"/>
            <a:ext cx="714375" cy="896937"/>
            <a:chOff x="8143900" y="3126588"/>
            <a:chExt cx="714380" cy="897070"/>
          </a:xfrm>
        </p:grpSpPr>
        <p:sp>
          <p:nvSpPr>
            <p:cNvPr id="19466" name="TextBox 12"/>
            <p:cNvSpPr txBox="1">
              <a:spLocks noChangeArrowheads="1"/>
            </p:cNvSpPr>
            <p:nvPr/>
          </p:nvSpPr>
          <p:spPr bwMode="auto">
            <a:xfrm>
              <a:off x="8143900" y="350043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7" name="TextBox 13"/>
            <p:cNvSpPr txBox="1">
              <a:spLocks noChangeArrowheads="1"/>
            </p:cNvSpPr>
            <p:nvPr/>
          </p:nvSpPr>
          <p:spPr bwMode="auto">
            <a:xfrm>
              <a:off x="8143900" y="3126588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8143900" y="3579092"/>
              <a:ext cx="35718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 bwMode="auto">
          <a:xfrm>
            <a:off x="631825" y="2900363"/>
            <a:ext cx="8154988" cy="1579562"/>
            <a:chOff x="429485" y="2068778"/>
            <a:chExt cx="8852359" cy="1965994"/>
          </a:xfrm>
        </p:grpSpPr>
        <p:sp>
          <p:nvSpPr>
            <p:cNvPr id="9" name="云形标注 8"/>
            <p:cNvSpPr/>
            <p:nvPr/>
          </p:nvSpPr>
          <p:spPr>
            <a:xfrm>
              <a:off x="429485" y="2120151"/>
              <a:ext cx="7179078" cy="1914621"/>
            </a:xfrm>
            <a:prstGeom prst="cloudCallout">
              <a:avLst>
                <a:gd name="adj1" fmla="val 60273"/>
                <a:gd name="adj2" fmla="val 1000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求每份是多少，就是求      的     是多少，用乘法        来计算。</a:t>
              </a:r>
            </a:p>
          </p:txBody>
        </p:sp>
        <p:pic>
          <p:nvPicPr>
            <p:cNvPr id="19471" name="Picture 3" descr="C:\Users\lywang4\Desktop\5图片\6\26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053797" y="2068778"/>
              <a:ext cx="1228047" cy="168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2" name="组合 15"/>
            <p:cNvGrpSpPr/>
            <p:nvPr/>
          </p:nvGrpSpPr>
          <p:grpSpPr bwMode="auto">
            <a:xfrm>
              <a:off x="5859354" y="2152872"/>
              <a:ext cx="714380" cy="1093499"/>
              <a:chOff x="11645832" y="2421964"/>
              <a:chExt cx="714380" cy="1093499"/>
            </a:xfrm>
          </p:grpSpPr>
          <p:sp>
            <p:nvSpPr>
              <p:cNvPr id="19473" name="TextBox 16"/>
              <p:cNvSpPr txBox="1">
                <a:spLocks noChangeArrowheads="1"/>
              </p:cNvSpPr>
              <p:nvPr/>
            </p:nvSpPr>
            <p:spPr bwMode="auto">
              <a:xfrm>
                <a:off x="11645832" y="2870149"/>
                <a:ext cx="714380" cy="645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74" name="TextBox 17"/>
              <p:cNvSpPr txBox="1">
                <a:spLocks noChangeArrowheads="1"/>
              </p:cNvSpPr>
              <p:nvPr/>
            </p:nvSpPr>
            <p:spPr bwMode="auto">
              <a:xfrm>
                <a:off x="11657542" y="2421964"/>
                <a:ext cx="500070" cy="733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1658001" y="2948414"/>
                <a:ext cx="356714" cy="19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6" name="组合 19"/>
            <p:cNvGrpSpPr/>
            <p:nvPr/>
          </p:nvGrpSpPr>
          <p:grpSpPr bwMode="auto">
            <a:xfrm>
              <a:off x="5043033" y="2142325"/>
              <a:ext cx="733700" cy="1074523"/>
              <a:chOff x="7686239" y="3125797"/>
              <a:chExt cx="733700" cy="1074523"/>
            </a:xfrm>
          </p:grpSpPr>
          <p:sp>
            <p:nvSpPr>
              <p:cNvPr id="19477" name="TextBox 20"/>
              <p:cNvSpPr txBox="1">
                <a:spLocks noChangeArrowheads="1"/>
              </p:cNvSpPr>
              <p:nvPr/>
            </p:nvSpPr>
            <p:spPr bwMode="auto">
              <a:xfrm>
                <a:off x="7705559" y="3555006"/>
                <a:ext cx="714380" cy="645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78" name="TextBox 21"/>
              <p:cNvSpPr txBox="1">
                <a:spLocks noChangeArrowheads="1"/>
              </p:cNvSpPr>
              <p:nvPr/>
            </p:nvSpPr>
            <p:spPr bwMode="auto">
              <a:xfrm>
                <a:off x="7686239" y="3125797"/>
                <a:ext cx="500079" cy="733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7735818" y="3654891"/>
                <a:ext cx="356714" cy="19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0" name="组合 23"/>
            <p:cNvGrpSpPr/>
            <p:nvPr/>
          </p:nvGrpSpPr>
          <p:grpSpPr bwMode="auto">
            <a:xfrm>
              <a:off x="3867020" y="2925508"/>
              <a:ext cx="724736" cy="1056332"/>
              <a:chOff x="6653102" y="3194600"/>
              <a:chExt cx="724736" cy="1056332"/>
            </a:xfrm>
          </p:grpSpPr>
          <p:sp>
            <p:nvSpPr>
              <p:cNvPr id="19481" name="TextBox 24"/>
              <p:cNvSpPr txBox="1">
                <a:spLocks noChangeArrowheads="1"/>
              </p:cNvSpPr>
              <p:nvPr/>
            </p:nvSpPr>
            <p:spPr bwMode="auto">
              <a:xfrm>
                <a:off x="6663458" y="3605618"/>
                <a:ext cx="714380" cy="645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2" name="TextBox 25"/>
              <p:cNvSpPr txBox="1">
                <a:spLocks noChangeArrowheads="1"/>
              </p:cNvSpPr>
              <p:nvPr/>
            </p:nvSpPr>
            <p:spPr bwMode="auto">
              <a:xfrm>
                <a:off x="6653102" y="3194600"/>
                <a:ext cx="500078" cy="645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6667246" y="3711102"/>
                <a:ext cx="356713" cy="19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4" name="组合 27"/>
            <p:cNvGrpSpPr/>
            <p:nvPr/>
          </p:nvGrpSpPr>
          <p:grpSpPr bwMode="auto">
            <a:xfrm>
              <a:off x="4339031" y="2947650"/>
              <a:ext cx="729196" cy="1045260"/>
              <a:chOff x="6482171" y="3216742"/>
              <a:chExt cx="729196" cy="1045260"/>
            </a:xfrm>
          </p:grpSpPr>
          <p:sp>
            <p:nvSpPr>
              <p:cNvPr id="19485" name="TextBox 28"/>
              <p:cNvSpPr txBox="1">
                <a:spLocks noChangeArrowheads="1"/>
              </p:cNvSpPr>
              <p:nvPr/>
            </p:nvSpPr>
            <p:spPr bwMode="auto">
              <a:xfrm>
                <a:off x="6490465" y="3616688"/>
                <a:ext cx="714380" cy="645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6" name="TextBox 29"/>
              <p:cNvSpPr txBox="1">
                <a:spLocks noChangeArrowheads="1"/>
              </p:cNvSpPr>
              <p:nvPr/>
            </p:nvSpPr>
            <p:spPr bwMode="auto">
              <a:xfrm>
                <a:off x="6482171" y="3216742"/>
                <a:ext cx="729196" cy="596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6506815" y="3724933"/>
                <a:ext cx="3584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88" name="TextBox 32"/>
            <p:cNvSpPr txBox="1">
              <a:spLocks noChangeArrowheads="1"/>
            </p:cNvSpPr>
            <p:nvPr/>
          </p:nvSpPr>
          <p:spPr bwMode="auto">
            <a:xfrm>
              <a:off x="4078597" y="3160381"/>
              <a:ext cx="714380" cy="64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1998663" y="1784350"/>
            <a:ext cx="4862512" cy="1290638"/>
            <a:chOff x="500034" y="338316"/>
            <a:chExt cx="5000660" cy="1434037"/>
          </a:xfrm>
        </p:grpSpPr>
        <p:sp>
          <p:nvSpPr>
            <p:cNvPr id="19490" name="TextBox 36"/>
            <p:cNvSpPr txBox="1">
              <a:spLocks noChangeArrowheads="1"/>
            </p:cNvSpPr>
            <p:nvPr/>
          </p:nvSpPr>
          <p:spPr bwMode="auto">
            <a:xfrm>
              <a:off x="1000132" y="500042"/>
              <a:ext cx="4071966" cy="11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 3 </a:t>
              </a:r>
              <a:r>
                <a:rPr lang="en-US" altLang="zh-CN" sz="4000" b="1" dirty="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491" name="组合 9"/>
            <p:cNvGrpSpPr/>
            <p:nvPr/>
          </p:nvGrpSpPr>
          <p:grpSpPr bwMode="auto">
            <a:xfrm>
              <a:off x="500034" y="338316"/>
              <a:ext cx="928694" cy="1291161"/>
              <a:chOff x="2928926" y="3338712"/>
              <a:chExt cx="928694" cy="1291161"/>
            </a:xfrm>
          </p:grpSpPr>
          <p:sp>
            <p:nvSpPr>
              <p:cNvPr id="19492" name="TextBox 5"/>
              <p:cNvSpPr txBox="1">
                <a:spLocks noChangeArrowheads="1"/>
              </p:cNvSpPr>
              <p:nvPr/>
            </p:nvSpPr>
            <p:spPr bwMode="auto">
              <a:xfrm>
                <a:off x="3000364" y="3338712"/>
                <a:ext cx="857256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93" name="TextBox 6"/>
              <p:cNvSpPr txBox="1">
                <a:spLocks noChangeArrowheads="1"/>
              </p:cNvSpPr>
              <p:nvPr/>
            </p:nvSpPr>
            <p:spPr bwMode="auto">
              <a:xfrm>
                <a:off x="3000364" y="3851134"/>
                <a:ext cx="785818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直接连接符 7"/>
              <p:cNvCxnSpPr/>
              <p:nvPr/>
            </p:nvCxnSpPr>
            <p:spPr>
              <a:xfrm>
                <a:off x="2928926" y="3994876"/>
                <a:ext cx="571411" cy="52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5" name="组合 20"/>
            <p:cNvGrpSpPr/>
            <p:nvPr/>
          </p:nvGrpSpPr>
          <p:grpSpPr bwMode="auto">
            <a:xfrm>
              <a:off x="2428859" y="357166"/>
              <a:ext cx="2071703" cy="1350243"/>
              <a:chOff x="-357223" y="3214686"/>
              <a:chExt cx="2071703" cy="1350243"/>
            </a:xfrm>
          </p:grpSpPr>
          <p:sp>
            <p:nvSpPr>
              <p:cNvPr id="19496" name="TextBox 52"/>
              <p:cNvSpPr txBox="1">
                <a:spLocks noChangeArrowheads="1"/>
              </p:cNvSpPr>
              <p:nvPr/>
            </p:nvSpPr>
            <p:spPr bwMode="auto">
              <a:xfrm>
                <a:off x="-357222" y="3214686"/>
                <a:ext cx="1785950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97" name="TextBox 53"/>
              <p:cNvSpPr txBox="1">
                <a:spLocks noChangeArrowheads="1"/>
              </p:cNvSpPr>
              <p:nvPr/>
            </p:nvSpPr>
            <p:spPr bwMode="auto">
              <a:xfrm>
                <a:off x="-357223" y="3786190"/>
                <a:ext cx="2071703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× 3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-357945" y="3857293"/>
                <a:ext cx="1572197" cy="1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99" name="TextBox 40"/>
            <p:cNvSpPr txBox="1">
              <a:spLocks noChangeArrowheads="1"/>
            </p:cNvSpPr>
            <p:nvPr/>
          </p:nvSpPr>
          <p:spPr bwMode="auto">
            <a:xfrm>
              <a:off x="4143372" y="500042"/>
              <a:ext cx="571504" cy="11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500" name="组合 34"/>
            <p:cNvGrpSpPr/>
            <p:nvPr/>
          </p:nvGrpSpPr>
          <p:grpSpPr bwMode="auto">
            <a:xfrm>
              <a:off x="4643438" y="357166"/>
              <a:ext cx="857256" cy="1415187"/>
              <a:chOff x="-428660" y="3214686"/>
              <a:chExt cx="857256" cy="1415187"/>
            </a:xfrm>
          </p:grpSpPr>
          <p:sp>
            <p:nvSpPr>
              <p:cNvPr id="19501" name="TextBox 43"/>
              <p:cNvSpPr txBox="1">
                <a:spLocks noChangeArrowheads="1"/>
              </p:cNvSpPr>
              <p:nvPr/>
            </p:nvSpPr>
            <p:spPr bwMode="auto">
              <a:xfrm>
                <a:off x="-285784" y="3214686"/>
                <a:ext cx="714380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2" name="TextBox 44"/>
              <p:cNvSpPr txBox="1">
                <a:spLocks noChangeArrowheads="1"/>
              </p:cNvSpPr>
              <p:nvPr/>
            </p:nvSpPr>
            <p:spPr bwMode="auto">
              <a:xfrm>
                <a:off x="-285784" y="3851134"/>
                <a:ext cx="571504" cy="77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-428520" y="3857293"/>
                <a:ext cx="715080" cy="1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组合 84"/>
          <p:cNvGrpSpPr/>
          <p:nvPr/>
        </p:nvGrpSpPr>
        <p:grpSpPr bwMode="auto">
          <a:xfrm>
            <a:off x="1143000" y="4457700"/>
            <a:ext cx="7370763" cy="1230313"/>
            <a:chOff x="2214546" y="4900397"/>
            <a:chExt cx="7643866" cy="1425092"/>
          </a:xfrm>
        </p:grpSpPr>
        <p:grpSp>
          <p:nvGrpSpPr>
            <p:cNvPr id="19505" name="组合 58"/>
            <p:cNvGrpSpPr/>
            <p:nvPr/>
          </p:nvGrpSpPr>
          <p:grpSpPr bwMode="auto">
            <a:xfrm>
              <a:off x="2214546" y="4918657"/>
              <a:ext cx="7643866" cy="1406832"/>
              <a:chOff x="500034" y="333637"/>
              <a:chExt cx="7643866" cy="1406832"/>
            </a:xfrm>
          </p:grpSpPr>
          <p:sp>
            <p:nvSpPr>
              <p:cNvPr id="19506" name="TextBox 59"/>
              <p:cNvSpPr txBox="1">
                <a:spLocks noChangeArrowheads="1"/>
              </p:cNvSpPr>
              <p:nvPr/>
            </p:nvSpPr>
            <p:spPr bwMode="auto">
              <a:xfrm>
                <a:off x="1000132" y="500042"/>
                <a:ext cx="4071966" cy="1164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 3 </a:t>
                </a:r>
                <a:r>
                  <a:rPr lang="en-US" altLang="zh-CN" sz="4000" b="1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9507" name="组合 9"/>
              <p:cNvGrpSpPr/>
              <p:nvPr/>
            </p:nvGrpSpPr>
            <p:grpSpPr bwMode="auto">
              <a:xfrm>
                <a:off x="500034" y="353179"/>
                <a:ext cx="928694" cy="1309358"/>
                <a:chOff x="2928926" y="3353575"/>
                <a:chExt cx="928694" cy="1309358"/>
              </a:xfrm>
            </p:grpSpPr>
            <p:sp>
              <p:nvSpPr>
                <p:cNvPr id="1950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3000364" y="3353575"/>
                  <a:ext cx="857256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000364" y="3851134"/>
                  <a:ext cx="785818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直接连接符 7"/>
                <p:cNvCxnSpPr/>
                <p:nvPr/>
              </p:nvCxnSpPr>
              <p:spPr>
                <a:xfrm>
                  <a:off x="2928926" y="3994301"/>
                  <a:ext cx="571274" cy="73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11" name="组合 20"/>
              <p:cNvGrpSpPr/>
              <p:nvPr/>
            </p:nvGrpSpPr>
            <p:grpSpPr bwMode="auto">
              <a:xfrm>
                <a:off x="2428860" y="333637"/>
                <a:ext cx="2071702" cy="1406832"/>
                <a:chOff x="-357222" y="3191157"/>
                <a:chExt cx="2071702" cy="1406832"/>
              </a:xfrm>
            </p:grpSpPr>
            <p:sp>
              <p:nvSpPr>
                <p:cNvPr id="19512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-357222" y="3191157"/>
                  <a:ext cx="500066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13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-357222" y="3786190"/>
                  <a:ext cx="2071702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2      3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0" name="直接连接符 69"/>
                <p:cNvCxnSpPr/>
                <p:nvPr/>
              </p:nvCxnSpPr>
              <p:spPr>
                <a:xfrm flipV="1">
                  <a:off x="-356560" y="3844070"/>
                  <a:ext cx="500482" cy="1287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15" name="TextBox 62"/>
              <p:cNvSpPr txBox="1">
                <a:spLocks noChangeArrowheads="1"/>
              </p:cNvSpPr>
              <p:nvPr/>
            </p:nvSpPr>
            <p:spPr bwMode="auto">
              <a:xfrm>
                <a:off x="4143372" y="500042"/>
                <a:ext cx="4000528" cy="1164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4000" b="1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        =</a:t>
                </a:r>
              </a:p>
            </p:txBody>
          </p:sp>
          <p:grpSp>
            <p:nvGrpSpPr>
              <p:cNvPr id="19516" name="组合 34"/>
              <p:cNvGrpSpPr/>
              <p:nvPr/>
            </p:nvGrpSpPr>
            <p:grpSpPr bwMode="auto">
              <a:xfrm>
                <a:off x="7000892" y="357166"/>
                <a:ext cx="857256" cy="1370315"/>
                <a:chOff x="1928794" y="3214686"/>
                <a:chExt cx="857256" cy="1370315"/>
              </a:xfrm>
            </p:grpSpPr>
            <p:sp>
              <p:nvSpPr>
                <p:cNvPr id="19517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2071670" y="3214686"/>
                  <a:ext cx="714380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18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071670" y="3773202"/>
                  <a:ext cx="571504" cy="811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4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40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直接连接符 66"/>
                <p:cNvCxnSpPr/>
                <p:nvPr/>
              </p:nvCxnSpPr>
              <p:spPr>
                <a:xfrm>
                  <a:off x="1929255" y="3856941"/>
                  <a:ext cx="712856" cy="183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520" name="TextBox 76"/>
            <p:cNvSpPr txBox="1">
              <a:spLocks noChangeArrowheads="1"/>
            </p:cNvSpPr>
            <p:nvPr/>
          </p:nvSpPr>
          <p:spPr bwMode="auto">
            <a:xfrm>
              <a:off x="5143504" y="4905668"/>
              <a:ext cx="500066" cy="81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5143350" y="5571570"/>
              <a:ext cx="500481" cy="128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22" name="TextBox 78"/>
            <p:cNvSpPr txBox="1">
              <a:spLocks noChangeArrowheads="1"/>
            </p:cNvSpPr>
            <p:nvPr/>
          </p:nvSpPr>
          <p:spPr bwMode="auto">
            <a:xfrm>
              <a:off x="4572000" y="5286388"/>
              <a:ext cx="714380" cy="81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3" name="TextBox 79"/>
            <p:cNvSpPr txBox="1">
              <a:spLocks noChangeArrowheads="1"/>
            </p:cNvSpPr>
            <p:nvPr/>
          </p:nvSpPr>
          <p:spPr bwMode="auto">
            <a:xfrm>
              <a:off x="6500826" y="5500702"/>
              <a:ext cx="2071702" cy="81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× 3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4" name="TextBox 80"/>
            <p:cNvSpPr txBox="1">
              <a:spLocks noChangeArrowheads="1"/>
            </p:cNvSpPr>
            <p:nvPr/>
          </p:nvSpPr>
          <p:spPr bwMode="auto">
            <a:xfrm>
              <a:off x="6572264" y="4900397"/>
              <a:ext cx="1428760" cy="81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1× 1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V="1">
              <a:off x="6358335" y="5571570"/>
              <a:ext cx="1713819" cy="128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5588" y="528638"/>
            <a:ext cx="85010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）把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升消毒液倒入可装     升消毒液的瓶子中，至少需要几个瓶子？</a:t>
            </a:r>
          </a:p>
        </p:txBody>
      </p:sp>
      <p:pic>
        <p:nvPicPr>
          <p:cNvPr id="1027" name="Picture 3" descr="C:\Users\lywang4\Desktop\5图片\6\12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07338" y="2409825"/>
            <a:ext cx="10969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ywang4\Desktop\5图片\6\14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0" y="3748088"/>
            <a:ext cx="11366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ywang4\Desktop\5图片\6\13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48613" y="4968875"/>
            <a:ext cx="1076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组合 27"/>
          <p:cNvGrpSpPr/>
          <p:nvPr/>
        </p:nvGrpSpPr>
        <p:grpSpPr bwMode="auto">
          <a:xfrm>
            <a:off x="504825" y="1624013"/>
            <a:ext cx="5572125" cy="1563687"/>
            <a:chOff x="857224" y="1000108"/>
            <a:chExt cx="5572164" cy="1564152"/>
          </a:xfrm>
        </p:grpSpPr>
        <p:pic>
          <p:nvPicPr>
            <p:cNvPr id="20487" name="Picture 2" descr="C:\Users\lywang4\Desktop\5图片\6\116_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85852" y="1000108"/>
              <a:ext cx="2700329" cy="156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6"/>
            <p:cNvSpPr txBox="1">
              <a:spLocks noChangeArrowheads="1"/>
            </p:cNvSpPr>
            <p:nvPr/>
          </p:nvSpPr>
          <p:spPr bwMode="auto">
            <a:xfrm>
              <a:off x="3714744" y="1428736"/>
              <a:ext cx="2714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每瓶可装      升</a:t>
              </a:r>
            </a:p>
          </p:txBody>
        </p:sp>
        <p:sp>
          <p:nvSpPr>
            <p:cNvPr id="20489" name="TextBox 7"/>
            <p:cNvSpPr txBox="1">
              <a:spLocks noChangeArrowheads="1"/>
            </p:cNvSpPr>
            <p:nvPr/>
          </p:nvSpPr>
          <p:spPr bwMode="auto">
            <a:xfrm>
              <a:off x="857224" y="1285860"/>
              <a:ext cx="857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升</a:t>
              </a:r>
            </a:p>
          </p:txBody>
        </p:sp>
        <p:grpSp>
          <p:nvGrpSpPr>
            <p:cNvPr id="20490" name="组合 23"/>
            <p:cNvGrpSpPr/>
            <p:nvPr/>
          </p:nvGrpSpPr>
          <p:grpSpPr bwMode="auto">
            <a:xfrm>
              <a:off x="5286380" y="1214422"/>
              <a:ext cx="357223" cy="945354"/>
              <a:chOff x="8284937" y="3078304"/>
              <a:chExt cx="354220" cy="945354"/>
            </a:xfrm>
          </p:grpSpPr>
          <p:sp>
            <p:nvSpPr>
              <p:cNvPr id="20491" name="TextBox 9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2" name="TextBox 10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8284937" y="3578578"/>
                <a:ext cx="35418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4" name="圆角矩形标注 15"/>
          <p:cNvSpPr>
            <a:spLocks noChangeArrowheads="1"/>
          </p:cNvSpPr>
          <p:nvPr/>
        </p:nvSpPr>
        <p:spPr bwMode="auto">
          <a:xfrm>
            <a:off x="6221413" y="1317625"/>
            <a:ext cx="2643187" cy="928688"/>
          </a:xfrm>
          <a:prstGeom prst="wedgeRoundRectCallout">
            <a:avLst>
              <a:gd name="adj1" fmla="val 22843"/>
              <a:gd name="adj2" fmla="val 7726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这个问题可以怎样解决？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386013" y="5010150"/>
            <a:ext cx="5267325" cy="1360488"/>
            <a:chOff x="1929430" y="4500570"/>
            <a:chExt cx="5214974" cy="1571636"/>
          </a:xfrm>
        </p:grpSpPr>
        <p:sp>
          <p:nvSpPr>
            <p:cNvPr id="18" name="云形标注 17"/>
            <p:cNvSpPr/>
            <p:nvPr/>
          </p:nvSpPr>
          <p:spPr>
            <a:xfrm>
              <a:off x="1929430" y="4572092"/>
              <a:ext cx="5214974" cy="1500114"/>
            </a:xfrm>
            <a:prstGeom prst="cloudCallout">
              <a:avLst>
                <a:gd name="adj1" fmla="val 57632"/>
                <a:gd name="adj2" fmla="val 3000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把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升和       升都化成毫升，用除法计算。</a:t>
              </a:r>
              <a:endPara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497" name="组合 23"/>
            <p:cNvGrpSpPr/>
            <p:nvPr/>
          </p:nvGrpSpPr>
          <p:grpSpPr bwMode="auto">
            <a:xfrm>
              <a:off x="4214810" y="4500570"/>
              <a:ext cx="357223" cy="1020573"/>
              <a:chOff x="8284937" y="3078304"/>
              <a:chExt cx="354220" cy="1020573"/>
            </a:xfrm>
          </p:grpSpPr>
          <p:sp>
            <p:nvSpPr>
              <p:cNvPr id="20498" name="TextBox 19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9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9" name="TextBox 20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9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8284842" y="3578954"/>
                <a:ext cx="353781" cy="18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 bwMode="auto">
          <a:xfrm>
            <a:off x="1943100" y="3625850"/>
            <a:ext cx="6523038" cy="1344613"/>
            <a:chOff x="1928794" y="2857496"/>
            <a:chExt cx="4857784" cy="2071702"/>
          </a:xfrm>
        </p:grpSpPr>
        <p:sp>
          <p:nvSpPr>
            <p:cNvPr id="17" name="云形标注 16"/>
            <p:cNvSpPr/>
            <p:nvPr/>
          </p:nvSpPr>
          <p:spPr>
            <a:xfrm>
              <a:off x="1928794" y="2857496"/>
              <a:ext cx="4857784" cy="2071702"/>
            </a:xfrm>
            <a:prstGeom prst="cloudCallout">
              <a:avLst>
                <a:gd name="adj1" fmla="val -58937"/>
                <a:gd name="adj2" fmla="val 3418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把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升消毒液倒入可装     升消毒液的瓶子中</a:t>
              </a:r>
              <a:r>
                <a:rPr lang="en-US" altLang="zh-CN" sz="2800" b="1" dirty="0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……</a:t>
              </a:r>
              <a:endPara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503" name="组合 23"/>
            <p:cNvGrpSpPr/>
            <p:nvPr/>
          </p:nvGrpSpPr>
          <p:grpSpPr bwMode="auto">
            <a:xfrm>
              <a:off x="5425808" y="2858531"/>
              <a:ext cx="384298" cy="1372836"/>
              <a:chOff x="10406643" y="2579273"/>
              <a:chExt cx="381068" cy="1372836"/>
            </a:xfrm>
          </p:grpSpPr>
          <p:sp>
            <p:nvSpPr>
              <p:cNvPr id="20504" name="TextBox 24"/>
              <p:cNvSpPr txBox="1">
                <a:spLocks noChangeArrowheads="1"/>
              </p:cNvSpPr>
              <p:nvPr/>
            </p:nvSpPr>
            <p:spPr bwMode="auto">
              <a:xfrm>
                <a:off x="10429271" y="3153946"/>
                <a:ext cx="354219" cy="79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5" name="TextBox 25"/>
              <p:cNvSpPr txBox="1">
                <a:spLocks noChangeArrowheads="1"/>
              </p:cNvSpPr>
              <p:nvPr/>
            </p:nvSpPr>
            <p:spPr bwMode="auto">
              <a:xfrm>
                <a:off x="10433373" y="2579273"/>
                <a:ext cx="354338" cy="875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                           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0406666" y="3243530"/>
                <a:ext cx="354033" cy="24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507" name="TextBox 30"/>
          <p:cNvSpPr txBox="1">
            <a:spLocks noChangeArrowheads="1"/>
          </p:cNvSpPr>
          <p:nvPr/>
        </p:nvSpPr>
        <p:spPr bwMode="auto">
          <a:xfrm>
            <a:off x="3957638" y="2824163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2÷      =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（个）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08" name="组合 23"/>
          <p:cNvGrpSpPr/>
          <p:nvPr/>
        </p:nvGrpSpPr>
        <p:grpSpPr bwMode="auto">
          <a:xfrm>
            <a:off x="4551363" y="2609850"/>
            <a:ext cx="428625" cy="944563"/>
            <a:chOff x="8284937" y="3078304"/>
            <a:chExt cx="354220" cy="945354"/>
          </a:xfrm>
        </p:grpSpPr>
        <p:sp>
          <p:nvSpPr>
            <p:cNvPr id="20509" name="TextBox 32"/>
            <p:cNvSpPr txBox="1">
              <a:spLocks noChangeArrowheads="1"/>
            </p:cNvSpPr>
            <p:nvPr/>
          </p:nvSpPr>
          <p:spPr bwMode="auto">
            <a:xfrm>
              <a:off x="8284937" y="3500438"/>
              <a:ext cx="354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0" name="TextBox 33"/>
            <p:cNvSpPr txBox="1">
              <a:spLocks noChangeArrowheads="1"/>
            </p:cNvSpPr>
            <p:nvPr/>
          </p:nvSpPr>
          <p:spPr bwMode="auto">
            <a:xfrm>
              <a:off x="8284938" y="3078304"/>
              <a:ext cx="354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8284937" y="3578786"/>
              <a:ext cx="295183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/>
          <p:cNvCxnSpPr/>
          <p:nvPr/>
        </p:nvCxnSpPr>
        <p:spPr>
          <a:xfrm>
            <a:off x="5194300" y="3324225"/>
            <a:ext cx="107156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TextBox 39"/>
          <p:cNvSpPr txBox="1">
            <a:spLocks noChangeArrowheads="1"/>
          </p:cNvSpPr>
          <p:nvPr/>
        </p:nvSpPr>
        <p:spPr bwMode="auto">
          <a:xfrm>
            <a:off x="5551488" y="2824163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4" name="TextBox 9"/>
          <p:cNvSpPr txBox="1">
            <a:spLocks noChangeArrowheads="1"/>
          </p:cNvSpPr>
          <p:nvPr/>
        </p:nvSpPr>
        <p:spPr bwMode="auto">
          <a:xfrm>
            <a:off x="5586413" y="800100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5" name="TextBox 10"/>
          <p:cNvSpPr txBox="1">
            <a:spLocks noChangeArrowheads="1"/>
          </p:cNvSpPr>
          <p:nvPr/>
        </p:nvSpPr>
        <p:spPr bwMode="auto">
          <a:xfrm>
            <a:off x="5586413" y="282575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599113" y="809625"/>
            <a:ext cx="357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ldLvl="0"/>
      <p:bldP spid="205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ywang4\Desktop\5图片\6\15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050" y="284163"/>
            <a:ext cx="37147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ywang4\Desktop\5图片\6\1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" y="3959225"/>
            <a:ext cx="10985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1141413" y="5500688"/>
            <a:ext cx="73580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一个数除以分数，等于这个数乘分数的倒数。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642938" y="2214563"/>
            <a:ext cx="4500562" cy="2214562"/>
            <a:chOff x="642910" y="2214554"/>
            <a:chExt cx="4500594" cy="2214578"/>
          </a:xfrm>
        </p:grpSpPr>
        <p:sp>
          <p:nvSpPr>
            <p:cNvPr id="7" name="云形标注 6"/>
            <p:cNvSpPr/>
            <p:nvPr/>
          </p:nvSpPr>
          <p:spPr>
            <a:xfrm>
              <a:off x="642910" y="2214554"/>
              <a:ext cx="4500594" cy="2214578"/>
            </a:xfrm>
            <a:prstGeom prst="cloudCallout">
              <a:avLst>
                <a:gd name="adj1" fmla="val -34897"/>
                <a:gd name="adj2" fmla="val 7205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我列出除法算式      ，用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乘    的倒数。</a:t>
              </a:r>
            </a:p>
          </p:txBody>
        </p:sp>
        <p:grpSp>
          <p:nvGrpSpPr>
            <p:cNvPr id="21511" name="组合 19"/>
            <p:cNvGrpSpPr/>
            <p:nvPr/>
          </p:nvGrpSpPr>
          <p:grpSpPr bwMode="auto">
            <a:xfrm>
              <a:off x="1714480" y="2786058"/>
              <a:ext cx="1071570" cy="945354"/>
              <a:chOff x="4357686" y="5143512"/>
              <a:chExt cx="1071570" cy="945354"/>
            </a:xfrm>
          </p:grpSpPr>
          <p:sp>
            <p:nvSpPr>
              <p:cNvPr id="21512" name="TextBox 10"/>
              <p:cNvSpPr txBox="1">
                <a:spLocks noChangeArrowheads="1"/>
              </p:cNvSpPr>
              <p:nvPr/>
            </p:nvSpPr>
            <p:spPr bwMode="auto">
              <a:xfrm>
                <a:off x="4357686" y="5357826"/>
                <a:ext cx="1071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2÷      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513" name="组合 23"/>
              <p:cNvGrpSpPr/>
              <p:nvPr/>
            </p:nvGrpSpPr>
            <p:grpSpPr bwMode="auto">
              <a:xfrm>
                <a:off x="5000628" y="5143512"/>
                <a:ext cx="357223" cy="945354"/>
                <a:chOff x="8284937" y="3078304"/>
                <a:chExt cx="354220" cy="945354"/>
              </a:xfrm>
            </p:grpSpPr>
            <p:sp>
              <p:nvSpPr>
                <p:cNvPr id="21514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8284937" y="3500438"/>
                  <a:ext cx="35421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284938" y="3078304"/>
                  <a:ext cx="35421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8284938" y="3578370"/>
                  <a:ext cx="354187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17" name="组合 23"/>
            <p:cNvGrpSpPr/>
            <p:nvPr/>
          </p:nvGrpSpPr>
          <p:grpSpPr bwMode="auto">
            <a:xfrm>
              <a:off x="1642096" y="3449320"/>
              <a:ext cx="387694" cy="956350"/>
              <a:chOff x="8496512" y="3098624"/>
              <a:chExt cx="384435" cy="956350"/>
            </a:xfrm>
          </p:grpSpPr>
          <p:sp>
            <p:nvSpPr>
              <p:cNvPr id="21518" name="TextBox 16"/>
              <p:cNvSpPr txBox="1">
                <a:spLocks noChangeArrowheads="1"/>
              </p:cNvSpPr>
              <p:nvPr/>
            </p:nvSpPr>
            <p:spPr bwMode="auto">
              <a:xfrm>
                <a:off x="8526728" y="353175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9" name="TextBox 17"/>
              <p:cNvSpPr txBox="1">
                <a:spLocks noChangeArrowheads="1"/>
              </p:cNvSpPr>
              <p:nvPr/>
            </p:nvSpPr>
            <p:spPr bwMode="auto">
              <a:xfrm>
                <a:off x="8516663" y="309862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8495875" y="3578371"/>
                <a:ext cx="35576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 bwMode="auto">
          <a:xfrm>
            <a:off x="4240213" y="4241800"/>
            <a:ext cx="4178300" cy="944563"/>
            <a:chOff x="4071934" y="4429132"/>
            <a:chExt cx="4178744" cy="945354"/>
          </a:xfrm>
        </p:grpSpPr>
        <p:sp>
          <p:nvSpPr>
            <p:cNvPr id="9" name="矩形 8"/>
            <p:cNvSpPr/>
            <p:nvPr/>
          </p:nvSpPr>
          <p:spPr>
            <a:xfrm>
              <a:off x="4071934" y="4500630"/>
              <a:ext cx="4178744" cy="8579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      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2×      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（个）</a:t>
              </a:r>
              <a:endPara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23" name="组合 23"/>
            <p:cNvGrpSpPr/>
            <p:nvPr/>
          </p:nvGrpSpPr>
          <p:grpSpPr bwMode="auto">
            <a:xfrm>
              <a:off x="4857752" y="4429132"/>
              <a:ext cx="357223" cy="945354"/>
              <a:chOff x="8284937" y="3078304"/>
              <a:chExt cx="354220" cy="945354"/>
            </a:xfrm>
          </p:grpSpPr>
          <p:sp>
            <p:nvSpPr>
              <p:cNvPr id="21524" name="TextBox 22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5" name="TextBox 23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8285013" y="3578786"/>
                <a:ext cx="35422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7" name="组合 23"/>
            <p:cNvGrpSpPr/>
            <p:nvPr/>
          </p:nvGrpSpPr>
          <p:grpSpPr bwMode="auto">
            <a:xfrm>
              <a:off x="6072198" y="4429132"/>
              <a:ext cx="357223" cy="945354"/>
              <a:chOff x="8284937" y="3078304"/>
              <a:chExt cx="354220" cy="945354"/>
            </a:xfrm>
          </p:grpSpPr>
          <p:sp>
            <p:nvSpPr>
              <p:cNvPr id="21528" name="TextBox 26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9" name="TextBox 27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8285134" y="3578786"/>
                <a:ext cx="35422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 bwMode="auto">
          <a:xfrm>
            <a:off x="5265738" y="1047750"/>
            <a:ext cx="3571875" cy="1885950"/>
            <a:chOff x="4857434" y="173968"/>
            <a:chExt cx="3571900" cy="1885963"/>
          </a:xfrm>
        </p:grpSpPr>
        <p:sp>
          <p:nvSpPr>
            <p:cNvPr id="8" name="矩形 7"/>
            <p:cNvSpPr/>
            <p:nvPr/>
          </p:nvSpPr>
          <p:spPr>
            <a:xfrm>
              <a:off x="4857434" y="173968"/>
              <a:ext cx="3571900" cy="18859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升＝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毫升</a:t>
              </a:r>
              <a:endPara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升＝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毫升</a:t>
              </a:r>
              <a:endPara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 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（个）</a:t>
              </a:r>
            </a:p>
          </p:txBody>
        </p:sp>
        <p:grpSp>
          <p:nvGrpSpPr>
            <p:cNvPr id="21533" name="组合 23"/>
            <p:cNvGrpSpPr/>
            <p:nvPr/>
          </p:nvGrpSpPr>
          <p:grpSpPr bwMode="auto">
            <a:xfrm>
              <a:off x="5357818" y="642918"/>
              <a:ext cx="357223" cy="945354"/>
              <a:chOff x="8284937" y="3078304"/>
              <a:chExt cx="354220" cy="945354"/>
            </a:xfrm>
          </p:grpSpPr>
          <p:sp>
            <p:nvSpPr>
              <p:cNvPr id="21534" name="TextBox 31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35" name="TextBox 32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8284622" y="3577736"/>
                <a:ext cx="35418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lywang4\Desktop\5图片\6\18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519113"/>
            <a:ext cx="178593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圆角矩形标注 4"/>
          <p:cNvSpPr>
            <a:spLocks noChangeArrowheads="1"/>
          </p:cNvSpPr>
          <p:nvPr/>
        </p:nvSpPr>
        <p:spPr bwMode="auto">
          <a:xfrm>
            <a:off x="2071688" y="857250"/>
            <a:ext cx="2857500" cy="1071563"/>
          </a:xfrm>
          <a:prstGeom prst="wedgeRoundRectCallout">
            <a:avLst>
              <a:gd name="adj1" fmla="val -60616"/>
              <a:gd name="adj2" fmla="val 834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这个问题可以列方程解答。</a:t>
            </a:r>
          </a:p>
        </p:txBody>
      </p:sp>
      <p:pic>
        <p:nvPicPr>
          <p:cNvPr id="6" name="Picture 2" descr="C:\Users\lywang4\Desktop\5图片\6\19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025" y="4154488"/>
            <a:ext cx="13557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785813" y="2357438"/>
            <a:ext cx="4429125" cy="1857375"/>
            <a:chOff x="2500298" y="2214554"/>
            <a:chExt cx="4429156" cy="1857388"/>
          </a:xfrm>
        </p:grpSpPr>
        <p:sp>
          <p:nvSpPr>
            <p:cNvPr id="7" name="云形标注 6"/>
            <p:cNvSpPr/>
            <p:nvPr/>
          </p:nvSpPr>
          <p:spPr>
            <a:xfrm>
              <a:off x="2500298" y="2214554"/>
              <a:ext cx="4429156" cy="1857388"/>
            </a:xfrm>
            <a:prstGeom prst="cloudCallout">
              <a:avLst>
                <a:gd name="adj1" fmla="val -25507"/>
                <a:gd name="adj2" fmla="val 937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方程两边可以同时乘   的倒数吗？</a:t>
              </a:r>
            </a:p>
          </p:txBody>
        </p:sp>
        <p:grpSp>
          <p:nvGrpSpPr>
            <p:cNvPr id="22535" name="组合 23"/>
            <p:cNvGrpSpPr/>
            <p:nvPr/>
          </p:nvGrpSpPr>
          <p:grpSpPr bwMode="auto">
            <a:xfrm>
              <a:off x="3857620" y="2928934"/>
              <a:ext cx="357223" cy="945354"/>
              <a:chOff x="8284937" y="3078304"/>
              <a:chExt cx="354220" cy="945354"/>
            </a:xfrm>
          </p:grpSpPr>
          <p:sp>
            <p:nvSpPr>
              <p:cNvPr id="22536" name="TextBox 8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37" name="TextBox 9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8284936" y="3578370"/>
                <a:ext cx="35418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 bwMode="auto">
          <a:xfrm>
            <a:off x="4929188" y="928688"/>
            <a:ext cx="4000500" cy="5262562"/>
            <a:chOff x="4929190" y="928670"/>
            <a:chExt cx="4000496" cy="5262979"/>
          </a:xfrm>
        </p:grpSpPr>
        <p:sp>
          <p:nvSpPr>
            <p:cNvPr id="22540" name="TextBox 12"/>
            <p:cNvSpPr txBox="1">
              <a:spLocks noChangeArrowheads="1"/>
            </p:cNvSpPr>
            <p:nvPr/>
          </p:nvSpPr>
          <p:spPr bwMode="auto">
            <a:xfrm>
              <a:off x="4929190" y="928670"/>
              <a:ext cx="4000496" cy="526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解：设至少需要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个瓶子。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÷       =2 ÷      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 ÷   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 ×</a:t>
              </a:r>
            </a:p>
            <a:p>
              <a:pPr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=5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1" name="组合 23"/>
            <p:cNvGrpSpPr/>
            <p:nvPr/>
          </p:nvGrpSpPr>
          <p:grpSpPr bwMode="auto">
            <a:xfrm>
              <a:off x="7072330" y="2714620"/>
              <a:ext cx="357223" cy="945354"/>
              <a:chOff x="8284937" y="3078304"/>
              <a:chExt cx="354220" cy="945354"/>
            </a:xfrm>
          </p:grpSpPr>
          <p:sp>
            <p:nvSpPr>
              <p:cNvPr id="22542" name="TextBox 14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3" name="TextBox 15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8284920" y="3578536"/>
                <a:ext cx="3541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45" name="组合 23"/>
            <p:cNvGrpSpPr/>
            <p:nvPr/>
          </p:nvGrpSpPr>
          <p:grpSpPr bwMode="auto">
            <a:xfrm>
              <a:off x="8429652" y="2714620"/>
              <a:ext cx="357223" cy="945354"/>
              <a:chOff x="8284937" y="3078304"/>
              <a:chExt cx="354220" cy="945354"/>
            </a:xfrm>
          </p:grpSpPr>
          <p:sp>
            <p:nvSpPr>
              <p:cNvPr id="22546" name="TextBox 18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7" name="TextBox 19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8284908" y="3578536"/>
                <a:ext cx="354185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49" name="组合 23"/>
            <p:cNvGrpSpPr/>
            <p:nvPr/>
          </p:nvGrpSpPr>
          <p:grpSpPr bwMode="auto">
            <a:xfrm>
              <a:off x="6215074" y="1857364"/>
              <a:ext cx="357223" cy="945354"/>
              <a:chOff x="8284937" y="3078304"/>
              <a:chExt cx="354220" cy="945354"/>
            </a:xfrm>
          </p:grpSpPr>
          <p:sp>
            <p:nvSpPr>
              <p:cNvPr id="22550" name="TextBox 22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51" name="TextBox 23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8284927" y="3578474"/>
                <a:ext cx="3541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53" name="组合 23"/>
            <p:cNvGrpSpPr/>
            <p:nvPr/>
          </p:nvGrpSpPr>
          <p:grpSpPr bwMode="auto">
            <a:xfrm>
              <a:off x="7429520" y="4429132"/>
              <a:ext cx="357223" cy="945354"/>
              <a:chOff x="8284937" y="3078304"/>
              <a:chExt cx="354220" cy="945354"/>
            </a:xfrm>
          </p:grpSpPr>
          <p:sp>
            <p:nvSpPr>
              <p:cNvPr id="22554" name="TextBox 26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55" name="TextBox 27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8284916" y="3578659"/>
                <a:ext cx="354185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57" name="组合 23"/>
            <p:cNvGrpSpPr/>
            <p:nvPr/>
          </p:nvGrpSpPr>
          <p:grpSpPr bwMode="auto">
            <a:xfrm>
              <a:off x="7500958" y="3500438"/>
              <a:ext cx="357223" cy="945354"/>
              <a:chOff x="8284937" y="3078304"/>
              <a:chExt cx="354220" cy="945354"/>
            </a:xfrm>
          </p:grpSpPr>
          <p:sp>
            <p:nvSpPr>
              <p:cNvPr id="22558" name="TextBox 30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59" name="TextBox 31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8284916" y="3578592"/>
                <a:ext cx="35418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61" name="组合 23"/>
            <p:cNvGrpSpPr/>
            <p:nvPr/>
          </p:nvGrpSpPr>
          <p:grpSpPr bwMode="auto">
            <a:xfrm>
              <a:off x="5857884" y="2714620"/>
              <a:ext cx="357223" cy="945354"/>
              <a:chOff x="8284937" y="3078304"/>
              <a:chExt cx="354220" cy="945354"/>
            </a:xfrm>
          </p:grpSpPr>
          <p:sp>
            <p:nvSpPr>
              <p:cNvPr id="22562" name="TextBox 34"/>
              <p:cNvSpPr txBox="1">
                <a:spLocks noChangeArrowheads="1"/>
              </p:cNvSpPr>
              <p:nvPr/>
            </p:nvSpPr>
            <p:spPr bwMode="auto">
              <a:xfrm>
                <a:off x="8284937" y="3500438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63" name="TextBox 35"/>
              <p:cNvSpPr txBox="1">
                <a:spLocks noChangeArrowheads="1"/>
              </p:cNvSpPr>
              <p:nvPr/>
            </p:nvSpPr>
            <p:spPr bwMode="auto">
              <a:xfrm>
                <a:off x="8284938" y="3078304"/>
                <a:ext cx="3542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8284929" y="3578536"/>
                <a:ext cx="354185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565" name="矩形 37"/>
          <p:cNvSpPr>
            <a:spLocks noChangeArrowheads="1"/>
          </p:cNvSpPr>
          <p:nvPr/>
        </p:nvSpPr>
        <p:spPr bwMode="auto">
          <a:xfrm>
            <a:off x="5715000" y="2786063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46C0A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28625" y="428625"/>
            <a:ext cx="85010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）把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升消毒液倒入同样的瓶子中，至少需要几个瓶子？</a:t>
            </a:r>
          </a:p>
        </p:txBody>
      </p:sp>
      <p:pic>
        <p:nvPicPr>
          <p:cNvPr id="3075" name="Picture 3" descr="C:\Users\lywang4\Desktop\5图片\6\20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788" y="2217738"/>
            <a:ext cx="823118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组合 23"/>
          <p:cNvGrpSpPr/>
          <p:nvPr/>
        </p:nvGrpSpPr>
        <p:grpSpPr bwMode="auto">
          <a:xfrm>
            <a:off x="2286000" y="500063"/>
            <a:ext cx="357188" cy="944562"/>
            <a:chOff x="8284937" y="3078304"/>
            <a:chExt cx="354220" cy="945354"/>
          </a:xfrm>
        </p:grpSpPr>
        <p:sp>
          <p:nvSpPr>
            <p:cNvPr id="23557" name="TextBox 7"/>
            <p:cNvSpPr txBox="1">
              <a:spLocks noChangeArrowheads="1"/>
            </p:cNvSpPr>
            <p:nvPr/>
          </p:nvSpPr>
          <p:spPr bwMode="auto">
            <a:xfrm>
              <a:off x="8284937" y="3500438"/>
              <a:ext cx="354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8284938" y="3078304"/>
              <a:ext cx="354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284937" y="3578785"/>
              <a:ext cx="354220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全屏显示(4:3)</PresentationFormat>
  <Paragraphs>276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方正隶变简体</vt:lpstr>
      <vt:lpstr>黑体</vt:lpstr>
      <vt:lpstr>华文楷体</vt:lpstr>
      <vt:lpstr>华文新魏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Wingdings 2</vt:lpstr>
      <vt:lpstr>WWW.2PPT.COM
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7</cp:revision>
  <dcterms:created xsi:type="dcterms:W3CDTF">2017-01-21T06:37:00Z</dcterms:created>
  <dcterms:modified xsi:type="dcterms:W3CDTF">2023-01-16T23:10:15Z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A6A4C49388FD4B88BBE7E986CBF6C5FB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