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384" r:id="rId2"/>
    <p:sldId id="3370" r:id="rId3"/>
    <p:sldId id="3372" r:id="rId4"/>
    <p:sldId id="3376" r:id="rId5"/>
    <p:sldId id="3377" r:id="rId6"/>
    <p:sldId id="3385" r:id="rId7"/>
    <p:sldId id="3378" r:id="rId8"/>
    <p:sldId id="3379" r:id="rId9"/>
    <p:sldId id="3386" r:id="rId10"/>
    <p:sldId id="3380" r:id="rId11"/>
    <p:sldId id="3381" r:id="rId12"/>
    <p:sldId id="3387" r:id="rId13"/>
    <p:sldId id="3382" r:id="rId14"/>
    <p:sldId id="3383" r:id="rId15"/>
    <p:sldId id="3388" r:id="rId16"/>
  </p:sldIdLst>
  <p:sldSz cx="12192000" cy="6858000"/>
  <p:notesSz cx="6858000" cy="9144000"/>
  <p:embeddedFontLst>
    <p:embeddedFont>
      <p:font typeface="演示悠然小楷" panose="02010600030101010101" charset="-122"/>
      <p:regular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EB0BB44-2E34-427F-9FB3-EB1E3C0741E9}">
          <p14:sldIdLst/>
        </p14:section>
        <p14:section name="无标题节" id="{27A33972-1BD0-4BE4-BD09-B993F07EDA97}">
          <p14:sldIdLst>
            <p14:sldId id="3384"/>
            <p14:sldId id="3370"/>
            <p14:sldId id="3372"/>
            <p14:sldId id="3376"/>
            <p14:sldId id="3377"/>
            <p14:sldId id="3385"/>
            <p14:sldId id="3378"/>
            <p14:sldId id="3379"/>
            <p14:sldId id="3386"/>
            <p14:sldId id="3380"/>
            <p14:sldId id="3381"/>
            <p14:sldId id="3387"/>
            <p14:sldId id="3382"/>
            <p14:sldId id="3383"/>
            <p14:sldId id="338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636"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2.0 55 Regular" panose="00020600040101010101" pitchFamily="18" charset="-122"/>
                <a:ea typeface="阿里巴巴普惠体 2.0 55 Regula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2.0 55 Regular" panose="00020600040101010101" pitchFamily="18" charset="-122"/>
                <a:ea typeface="阿里巴巴普惠体 2.0 55 Regular" panose="00020600040101010101" pitchFamily="18" charset="-122"/>
              </a:defRPr>
            </a:lvl1pPr>
          </a:lstStyle>
          <a:p>
            <a:fld id="{E34B8B2C-3238-48DA-863C-9C4F4EC129F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2.0 55 Regular" panose="00020600040101010101" pitchFamily="18" charset="-122"/>
                <a:ea typeface="阿里巴巴普惠体 2.0 55 Regula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2.0 55 Regular" panose="00020600040101010101" pitchFamily="18" charset="-122"/>
                <a:ea typeface="阿里巴巴普惠体 2.0 55 Regular" panose="00020600040101010101" pitchFamily="18" charset="-122"/>
              </a:defRPr>
            </a:lvl1pPr>
          </a:lstStyle>
          <a:p>
            <a:fld id="{2B612A7F-CFE2-40BB-BF4A-3746FB5649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1pPr>
    <a:lvl2pPr marL="457200" algn="l" defTabSz="914400" rtl="0" eaLnBrk="1" latinLnBrk="0" hangingPunct="1">
      <a:defRPr sz="12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2pPr>
    <a:lvl3pPr marL="914400" algn="l" defTabSz="914400" rtl="0" eaLnBrk="1" latinLnBrk="0" hangingPunct="1">
      <a:defRPr sz="12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3pPr>
    <a:lvl4pPr marL="1371600" algn="l" defTabSz="914400" rtl="0" eaLnBrk="1" latinLnBrk="0" hangingPunct="1">
      <a:defRPr sz="12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4pPr>
    <a:lvl5pPr marL="1828800" algn="l" defTabSz="914400" rtl="0" eaLnBrk="1" latinLnBrk="0" hangingPunct="1">
      <a:defRPr sz="12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7" name="图片 16" descr="蓝色的天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9259" r="9259"/>
          <a:stretch>
            <a:fillRect/>
          </a:stretch>
        </p:blipFill>
        <p:spPr>
          <a:xfrm>
            <a:off x="0" y="0"/>
            <a:ext cx="12192000" cy="6858000"/>
          </a:xfrm>
          <a:prstGeom prst="rect">
            <a:avLst/>
          </a:prstGeom>
        </p:spPr>
      </p:pic>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844" y="3251133"/>
            <a:ext cx="4572120" cy="3048080"/>
          </a:xfrm>
          <a:prstGeom prst="rect">
            <a:avLst/>
          </a:prstGeom>
        </p:spPr>
      </p:pic>
      <p:sp>
        <p:nvSpPr>
          <p:cNvPr id="19" name="矩形 18"/>
          <p:cNvSpPr/>
          <p:nvPr userDrawn="1"/>
        </p:nvSpPr>
        <p:spPr>
          <a:xfrm>
            <a:off x="0" y="0"/>
            <a:ext cx="12192000" cy="6858000"/>
          </a:xfrm>
          <a:prstGeom prst="rect">
            <a:avLst/>
          </a:prstGeom>
          <a:gradFill>
            <a:gsLst>
              <a:gs pos="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20" name="图片 19" descr="图片包含 室内, 橙子, 桌子&#10;&#10;描述已自动生成"/>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053172"/>
            <a:ext cx="12192000" cy="2090500"/>
          </a:xfrm>
          <a:prstGeom prst="rect">
            <a:avLst/>
          </a:prstGeom>
        </p:spPr>
      </p:pic>
      <p:pic>
        <p:nvPicPr>
          <p:cNvPr id="21" name="图片 20" descr="白色的鸟&#10;&#10;描述已自动生成"/>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77800" y="59782"/>
            <a:ext cx="1385454" cy="1509600"/>
          </a:xfrm>
          <a:prstGeom prst="rect">
            <a:avLst/>
          </a:prstGeom>
        </p:spPr>
      </p:pic>
      <p:pic>
        <p:nvPicPr>
          <p:cNvPr id="22" name="图片 21" descr="白色的鸟&#10;&#10;描述已自动生成"/>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84617" y="59782"/>
            <a:ext cx="1385454" cy="1509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descr="蓝色的天空&#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9259" r="9259"/>
          <a:stretch>
            <a:fillRect/>
          </a:stretch>
        </p:blipFill>
        <p:spPr>
          <a:xfrm>
            <a:off x="0" y="0"/>
            <a:ext cx="12192000" cy="6858000"/>
          </a:xfrm>
          <a:prstGeom prst="rect">
            <a:avLst/>
          </a:prstGeom>
        </p:spPr>
      </p:pic>
      <p:sp>
        <p:nvSpPr>
          <p:cNvPr id="3" name="矩形 2"/>
          <p:cNvSpPr/>
          <p:nvPr userDrawn="1"/>
        </p:nvSpPr>
        <p:spPr>
          <a:xfrm>
            <a:off x="0" y="0"/>
            <a:ext cx="12192000" cy="6858000"/>
          </a:xfrm>
          <a:prstGeom prst="rect">
            <a:avLst/>
          </a:prstGeom>
          <a:gradFill>
            <a:gsLst>
              <a:gs pos="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4" name="图片 3" descr="图片包含 室内, 橙子, 桌子&#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b="32409"/>
          <a:stretch>
            <a:fillRect/>
          </a:stretch>
        </p:blipFill>
        <p:spPr>
          <a:xfrm>
            <a:off x="0" y="5445000"/>
            <a:ext cx="12192000" cy="1413000"/>
          </a:xfrm>
          <a:prstGeom prst="rect">
            <a:avLst/>
          </a:prstGeom>
        </p:spPr>
      </p:pic>
      <p:pic>
        <p:nvPicPr>
          <p:cNvPr id="6" name="图片 5" descr="白色的鸟&#10;&#10;描述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4617" y="59782"/>
            <a:ext cx="1385454" cy="150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蓝色的天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9259" r="9259"/>
          <a:stretch>
            <a:fillRect/>
          </a:stretch>
        </p:blipFill>
        <p:spPr>
          <a:xfrm>
            <a:off x="0" y="0"/>
            <a:ext cx="12192000" cy="6858000"/>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3292111"/>
            <a:ext cx="4493940" cy="2995960"/>
          </a:xfrm>
          <a:prstGeom prst="rect">
            <a:avLst/>
          </a:prstGeom>
        </p:spPr>
      </p:pic>
      <p:sp>
        <p:nvSpPr>
          <p:cNvPr id="17" name="矩形 16"/>
          <p:cNvSpPr/>
          <p:nvPr/>
        </p:nvSpPr>
        <p:spPr>
          <a:xfrm>
            <a:off x="0" y="0"/>
            <a:ext cx="12192000" cy="6858000"/>
          </a:xfrm>
          <a:prstGeom prst="rect">
            <a:avLst/>
          </a:prstGeom>
          <a:gradFill>
            <a:gsLst>
              <a:gs pos="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27" name="图片 26" descr="图片包含 物体, 烟花, 游戏机, 灯光&#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16" y="405000"/>
            <a:ext cx="12012968" cy="6048000"/>
          </a:xfrm>
          <a:prstGeom prst="rect">
            <a:avLst/>
          </a:prstGeom>
        </p:spPr>
      </p:pic>
      <p:sp>
        <p:nvSpPr>
          <p:cNvPr id="10" name="文本框 9"/>
          <p:cNvSpPr txBox="1"/>
          <p:nvPr/>
        </p:nvSpPr>
        <p:spPr>
          <a:xfrm>
            <a:off x="6977196" y="602106"/>
            <a:ext cx="2873835" cy="3154710"/>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9900" spc="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走</a:t>
            </a:r>
          </a:p>
        </p:txBody>
      </p:sp>
      <p:sp>
        <p:nvSpPr>
          <p:cNvPr id="6" name="文本框 5"/>
          <p:cNvSpPr txBox="1"/>
          <p:nvPr/>
        </p:nvSpPr>
        <p:spPr>
          <a:xfrm>
            <a:off x="4995029" y="986658"/>
            <a:ext cx="2400051" cy="2215991"/>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3800" spc="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跟</a:t>
            </a:r>
          </a:p>
        </p:txBody>
      </p:sp>
      <p:pic>
        <p:nvPicPr>
          <p:cNvPr id="14" name="图片 13" descr="图片包含 游戏机, 吉他&#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081" y="2127729"/>
            <a:ext cx="7143750" cy="1914525"/>
          </a:xfrm>
          <a:prstGeom prst="rect">
            <a:avLst/>
          </a:prstGeom>
        </p:spPr>
      </p:pic>
      <p:sp>
        <p:nvSpPr>
          <p:cNvPr id="3" name="文本框 2"/>
          <p:cNvSpPr txBox="1"/>
          <p:nvPr/>
        </p:nvSpPr>
        <p:spPr>
          <a:xfrm>
            <a:off x="4886419" y="4547600"/>
            <a:ext cx="2419162" cy="370840"/>
          </a:xfrm>
          <a:prstGeom prst="rect">
            <a:avLst/>
          </a:prstGeom>
          <a:noFill/>
          <a:ln>
            <a:noFill/>
          </a:ln>
        </p:spPr>
        <p:txBody>
          <a:bodyPr wrap="square" rtlCol="0" anchor="ctr" anchorCtr="0">
            <a:spAutoFit/>
          </a:bodyPr>
          <a:lstStyle/>
          <a:p>
            <a:pPr algn="ctr" fontAlgn="auto">
              <a:lnSpc>
                <a:spcPct val="130000"/>
              </a:lnSpc>
            </a:pPr>
            <a:r>
              <a:rPr lang="zh-CN" altLang="en-US" sz="1400" spc="120" smtClean="0">
                <a:solidFill>
                  <a:srgbClr val="000000"/>
                </a:solidFill>
                <a:uFillTx/>
                <a:latin typeface="阿里巴巴普惠体 2.0 55 Regular" panose="00020600040101010101" pitchFamily="18" charset="-122"/>
                <a:ea typeface="阿里巴巴普惠体 2.0 55 Regular" panose="00020600040101010101" pitchFamily="18" charset="-122"/>
              </a:rPr>
              <a:t>汇报人：</a:t>
            </a:r>
            <a:r>
              <a:rPr lang="en-US" altLang="zh-CN" sz="1400" spc="120" smtClean="0">
                <a:solidFill>
                  <a:srgbClr val="000000"/>
                </a:solidFill>
                <a:uFillTx/>
                <a:latin typeface="阿里巴巴普惠体 2.0 55 Regular" panose="00020600040101010101" pitchFamily="18" charset="-122"/>
                <a:ea typeface="阿里巴巴普惠体 2.0 55 Regular" panose="00020600040101010101" pitchFamily="18" charset="-122"/>
              </a:rPr>
              <a:t>PPT818</a:t>
            </a:r>
            <a:endParaRPr lang="zh-CN" altLang="en-US" sz="1400" spc="120">
              <a:solidFill>
                <a:srgbClr val="000000"/>
              </a:solidFill>
              <a:uFillTx/>
              <a:latin typeface="阿里巴巴普惠体 2.0 55 Regular" panose="00020600040101010101" pitchFamily="18" charset="-122"/>
              <a:ea typeface="阿里巴巴普惠体 2.0 55 Regular" panose="00020600040101010101" pitchFamily="18" charset="-122"/>
            </a:endParaRPr>
          </a:p>
        </p:txBody>
      </p:sp>
      <p:sp>
        <p:nvSpPr>
          <p:cNvPr id="4" name="文本框 3"/>
          <p:cNvSpPr txBox="1"/>
          <p:nvPr/>
        </p:nvSpPr>
        <p:spPr>
          <a:xfrm>
            <a:off x="3444208" y="3847424"/>
            <a:ext cx="5303585" cy="389658"/>
          </a:xfrm>
          <a:prstGeom prst="rect">
            <a:avLst/>
          </a:prstGeom>
          <a:noFill/>
        </p:spPr>
        <p:txBody>
          <a:bodyPr wrap="square" rtlCol="0" anchor="ctr" anchorCtr="0">
            <a:spAutoFit/>
          </a:bodyPr>
          <a:lstStyle/>
          <a:p>
            <a:pPr algn="dist" fontAlgn="auto">
              <a:lnSpc>
                <a:spcPct val="130000"/>
              </a:lnSpc>
            </a:pPr>
            <a:r>
              <a:rPr lang="en-US" altLang="zh-CN" sz="1600" spc="120">
                <a:solidFill>
                  <a:srgbClr val="000000"/>
                </a:solidFill>
                <a:uFillTx/>
                <a:latin typeface="阿里巴巴普惠体 2.0 55 Regular" panose="00020600040101010101" pitchFamily="18" charset="-122"/>
                <a:ea typeface="阿里巴巴普惠体 2.0 55 Regular" panose="00020600040101010101" pitchFamily="18" charset="-122"/>
              </a:rPr>
              <a:t>-</a:t>
            </a:r>
            <a:r>
              <a:rPr lang="zh-CN" altLang="en-US" sz="1600" spc="120">
                <a:solidFill>
                  <a:srgbClr val="000000"/>
                </a:solidFill>
                <a:uFillTx/>
                <a:latin typeface="阿里巴巴普惠体 2.0 55 Regular" panose="00020600040101010101" pitchFamily="18" charset="-122"/>
                <a:ea typeface="阿里巴巴普惠体 2.0 55 Regular" panose="00020600040101010101" pitchFamily="18" charset="-122"/>
              </a:rPr>
              <a:t>光辉百年党史党课学习教育</a:t>
            </a:r>
            <a:r>
              <a:rPr lang="en-US" altLang="zh-CN" sz="1600" spc="120">
                <a:solidFill>
                  <a:srgbClr val="000000"/>
                </a:solidFill>
                <a:uFillTx/>
                <a:latin typeface="阿里巴巴普惠体 2.0 55 Regular" panose="00020600040101010101" pitchFamily="18" charset="-122"/>
                <a:ea typeface="阿里巴巴普惠体 2.0 55 Regular" panose="00020600040101010101" pitchFamily="18" charset="-122"/>
              </a:rPr>
              <a:t>-</a:t>
            </a:r>
            <a:endParaRPr lang="zh-CN" altLang="en-US" sz="1600" spc="120">
              <a:solidFill>
                <a:srgbClr val="000000"/>
              </a:solidFill>
              <a:uFillTx/>
              <a:latin typeface="阿里巴巴普惠体 2.0 55 Regular" panose="00020600040101010101" pitchFamily="18" charset="-122"/>
              <a:ea typeface="阿里巴巴普惠体 2.0 55 Regular" panose="00020600040101010101" pitchFamily="18" charset="-122"/>
            </a:endParaRPr>
          </a:p>
        </p:txBody>
      </p:sp>
      <p:sp>
        <p:nvSpPr>
          <p:cNvPr id="5" name="文本框 4"/>
          <p:cNvSpPr txBox="1"/>
          <p:nvPr/>
        </p:nvSpPr>
        <p:spPr>
          <a:xfrm>
            <a:off x="2834709" y="518688"/>
            <a:ext cx="2464136" cy="3154710"/>
          </a:xfrm>
          <a:prstGeom prst="rect">
            <a:avLst/>
          </a:prstGeom>
          <a:noFill/>
        </p:spPr>
        <p:txBody>
          <a:bodyPr wrap="none" rtlCol="0" anchor="ctr" anchorCtr="0">
            <a:spAutoFit/>
          </a:bodyPr>
          <a:lstStyle/>
          <a:p>
            <a:pPr algn="l" fontAlgn="auto"/>
            <a:r>
              <a:rPr lang="zh-CN" altLang="en-US" sz="1990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latin typeface="+mj-ea"/>
                <a:ea typeface="+mj-ea"/>
              </a:rPr>
              <a:t>永</a:t>
            </a:r>
            <a:endParaRPr lang="zh-CN" altLang="en-US" sz="1990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uFillTx/>
              <a:latin typeface="+mj-ea"/>
              <a:ea typeface="+mj-ea"/>
            </a:endParaRPr>
          </a:p>
        </p:txBody>
      </p:sp>
      <p:sp>
        <p:nvSpPr>
          <p:cNvPr id="7" name="文本框 6"/>
          <p:cNvSpPr txBox="1"/>
          <p:nvPr/>
        </p:nvSpPr>
        <p:spPr>
          <a:xfrm>
            <a:off x="4486146" y="2154751"/>
            <a:ext cx="1502334" cy="1862048"/>
          </a:xfrm>
          <a:prstGeom prst="rect">
            <a:avLst/>
          </a:prstGeom>
          <a:noFill/>
        </p:spPr>
        <p:txBody>
          <a:bodyPr wrap="non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1500" spc="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远</a:t>
            </a:r>
          </a:p>
        </p:txBody>
      </p:sp>
      <p:sp>
        <p:nvSpPr>
          <p:cNvPr id="9" name="文本框 8"/>
          <p:cNvSpPr txBox="1"/>
          <p:nvPr/>
        </p:nvSpPr>
        <p:spPr>
          <a:xfrm>
            <a:off x="5921537" y="1482242"/>
            <a:ext cx="2428929" cy="2646878"/>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pc="0">
                <a:ln w="3175">
                  <a:solidFill>
                    <a:srgbClr val="C00000">
                      <a:alpha val="26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党</a:t>
            </a: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8370" y="1080551"/>
            <a:ext cx="735260" cy="697960"/>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0100" y="1266730"/>
            <a:ext cx="343005" cy="325603"/>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8896" y="1266730"/>
            <a:ext cx="343005" cy="325603"/>
          </a:xfrm>
          <a:prstGeom prst="rect">
            <a:avLst/>
          </a:prstGeom>
        </p:spPr>
      </p:pic>
      <p:pic>
        <p:nvPicPr>
          <p:cNvPr id="48" name="图片 47" descr="白色的鸟&#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3249" y="59782"/>
            <a:ext cx="1385454" cy="1509600"/>
          </a:xfrm>
          <a:prstGeom prst="rect">
            <a:avLst/>
          </a:prstGeom>
        </p:spPr>
      </p:pic>
      <p:pic>
        <p:nvPicPr>
          <p:cNvPr id="21" name="图片 20" descr="图片包含 室内, 橙子, 桌子&#10;&#10;描述已自动生成"/>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053172"/>
            <a:ext cx="12192000" cy="2090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60000" y="1515273"/>
            <a:ext cx="9072000" cy="3827454"/>
            <a:chOff x="1560000" y="1515273"/>
            <a:chExt cx="9072000" cy="3827454"/>
          </a:xfrm>
        </p:grpSpPr>
        <p:sp>
          <p:nvSpPr>
            <p:cNvPr id="12" name="矩形: 对角圆角 11"/>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3" name="图片 12"/>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0" name="文本框 9"/>
          <p:cNvSpPr txBox="1"/>
          <p:nvPr/>
        </p:nvSpPr>
        <p:spPr>
          <a:xfrm>
            <a:off x="922862" y="253120"/>
            <a:ext cx="4885138" cy="463973"/>
          </a:xfrm>
          <a:prstGeom prst="rect">
            <a:avLst/>
          </a:prstGeom>
          <a:noFill/>
        </p:spPr>
        <p:txBody>
          <a:bodyPr wrap="square" rtlCol="0" anchor="ctr" anchorCtr="0">
            <a:spAutoFit/>
          </a:bodyPr>
          <a:lstStyle/>
          <a:p>
            <a:pPr algn="dist" fontAlgn="auto">
              <a:lnSpc>
                <a:spcPct val="130000"/>
              </a:lnSpc>
            </a:pPr>
            <a:r>
              <a:rPr lang="zh-CN" altLang="en-US" sz="20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改革开放和社会主义现代化建设</a:t>
            </a:r>
            <a:r>
              <a:rPr lang="zh-CN" altLang="en-US" sz="20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新时期</a:t>
            </a:r>
            <a:endPar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5" name="直接连接符 14"/>
          <p:cNvCxnSpPr/>
          <p:nvPr/>
        </p:nvCxnSpPr>
        <p:spPr>
          <a:xfrm>
            <a:off x="1036070" y="794059"/>
            <a:ext cx="4771930"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512000" y="2850860"/>
            <a:ext cx="3168000" cy="542136"/>
          </a:xfrm>
          <a:prstGeom prst="rect">
            <a:avLst/>
          </a:prstGeom>
          <a:noFill/>
        </p:spPr>
        <p:txBody>
          <a:bodyPr wrap="square" rtlCol="0" anchor="b" anchorCtr="0">
            <a:spAutoFit/>
          </a:bodyPr>
          <a:lstStyle/>
          <a:p>
            <a:pPr algn="ctr">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推进富国大业</a:t>
            </a:r>
          </a:p>
        </p:txBody>
      </p:sp>
      <p:sp>
        <p:nvSpPr>
          <p:cNvPr id="16" name="文本框 15"/>
          <p:cNvSpPr txBox="1"/>
          <p:nvPr/>
        </p:nvSpPr>
        <p:spPr>
          <a:xfrm>
            <a:off x="2817785" y="3664663"/>
            <a:ext cx="6556431" cy="584775"/>
          </a:xfrm>
          <a:prstGeom prst="rect">
            <a:avLst/>
          </a:prstGeom>
          <a:noFill/>
        </p:spPr>
        <p:txBody>
          <a:bodyPr wrap="square">
            <a:spAutoFit/>
          </a:bodyPr>
          <a:lstStyle/>
          <a:p>
            <a:pPr algn="ct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改革开放和社会主义现代化建设新时期，我国经济得到快速发展，社会保持长期稳定。</a:t>
            </a:r>
          </a:p>
        </p:txBody>
      </p:sp>
      <p:cxnSp>
        <p:nvCxnSpPr>
          <p:cNvPr id="18" name="直接连接符 17"/>
          <p:cNvCxnSpPr/>
          <p:nvPr/>
        </p:nvCxnSpPr>
        <p:spPr>
          <a:xfrm>
            <a:off x="3008496" y="4382994"/>
            <a:ext cx="617500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560000" y="1515273"/>
            <a:ext cx="9072000" cy="3827454"/>
            <a:chOff x="1560000" y="1515273"/>
            <a:chExt cx="9072000" cy="3827454"/>
          </a:xfrm>
        </p:grpSpPr>
        <p:sp>
          <p:nvSpPr>
            <p:cNvPr id="15" name="矩形: 对角圆角 14"/>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6" name="图片 15"/>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7" name="文本框 16"/>
          <p:cNvSpPr txBox="1"/>
          <p:nvPr/>
        </p:nvSpPr>
        <p:spPr>
          <a:xfrm>
            <a:off x="922862" y="253120"/>
            <a:ext cx="4885138" cy="463973"/>
          </a:xfrm>
          <a:prstGeom prst="rect">
            <a:avLst/>
          </a:prstGeom>
          <a:noFill/>
        </p:spPr>
        <p:txBody>
          <a:bodyPr wrap="square" rtlCol="0" anchor="ctr" anchorCtr="0">
            <a:spAutoFit/>
          </a:bodyPr>
          <a:lstStyle/>
          <a:p>
            <a:pPr algn="dist" fontAlgn="auto">
              <a:lnSpc>
                <a:spcPct val="130000"/>
              </a:lnSpc>
            </a:pPr>
            <a:r>
              <a:rPr lang="zh-CN" altLang="en-US" sz="20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改革开放和社会主义现代化建设</a:t>
            </a:r>
            <a:r>
              <a:rPr lang="zh-CN" altLang="en-US" sz="20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新时期</a:t>
            </a:r>
            <a:endPar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9" name="直接连接符 18"/>
          <p:cNvCxnSpPr/>
          <p:nvPr/>
        </p:nvCxnSpPr>
        <p:spPr>
          <a:xfrm>
            <a:off x="1036070" y="794059"/>
            <a:ext cx="4771930"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675467" y="2901818"/>
            <a:ext cx="6841066" cy="1877437"/>
          </a:xfrm>
          <a:prstGeom prst="rect">
            <a:avLst/>
          </a:prstGeom>
          <a:noFill/>
        </p:spPr>
        <p:txBody>
          <a:bodyPr wrap="square">
            <a:spAutoFit/>
          </a:bodyPr>
          <a:lstStyle/>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从</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1978</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年至</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2012</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年，我国经济高速增长，国内生产总值先后超过意大利、法国、英国、德国，</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2010</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年超过日本，成为世界第二大经济体。同时，出口超过德国，成为世界第一大出口国。成为</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18</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世纪工业革命以来继英国、美国、日本、德国之后的“世界工厂”，并于</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2010</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年跨入上中等收入国家的行列。</a:t>
            </a:r>
          </a:p>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中国共产党在改革开放和社会主义现代化建设新时期团结带领中国人民</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实现了中华民族从站起来到富起来的伟大飞跃。</a:t>
            </a:r>
          </a:p>
        </p:txBody>
      </p:sp>
      <p:sp>
        <p:nvSpPr>
          <p:cNvPr id="21" name="文本框 20"/>
          <p:cNvSpPr txBox="1"/>
          <p:nvPr/>
        </p:nvSpPr>
        <p:spPr>
          <a:xfrm>
            <a:off x="4248698" y="2242478"/>
            <a:ext cx="3694604"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富起来的伟大飞跃</a:t>
            </a:r>
          </a:p>
        </p:txBody>
      </p:sp>
      <p:cxnSp>
        <p:nvCxnSpPr>
          <p:cNvPr id="22" name="直接连接符 21"/>
          <p:cNvCxnSpPr/>
          <p:nvPr/>
        </p:nvCxnSpPr>
        <p:spPr>
          <a:xfrm>
            <a:off x="2642124" y="4869000"/>
            <a:ext cx="6907752"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99716" y="4262829"/>
            <a:ext cx="4992569" cy="390171"/>
          </a:xfrm>
          <a:prstGeom prst="rect">
            <a:avLst/>
          </a:prstGeom>
          <a:solidFill>
            <a:srgbClr val="CE0008"/>
          </a:solidFill>
        </p:spPr>
        <p:txBody>
          <a:bodyPr wrap="square" rtlCol="0" anchor="ctr" anchorCtr="0">
            <a:spAutoFit/>
          </a:bodyPr>
          <a:lstStyle/>
          <a:p>
            <a:pPr algn="dist" fontAlgn="auto">
              <a:lnSpc>
                <a:spcPct val="130000"/>
              </a:lnSpc>
            </a:pPr>
            <a:r>
              <a:rPr lang="zh-CN" altLang="en-US" sz="16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中国特色社会主义新时代</a:t>
            </a:r>
            <a:endParaRPr lang="zh-CN" altLang="en-US" sz="1600" b="1" spc="120">
              <a:ln w="3175">
                <a:no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6" name="文本框 15"/>
          <p:cNvSpPr txBox="1"/>
          <p:nvPr/>
        </p:nvSpPr>
        <p:spPr>
          <a:xfrm>
            <a:off x="4520688" y="1038762"/>
            <a:ext cx="3150625" cy="2646878"/>
          </a:xfrm>
          <a:prstGeom prst="rect">
            <a:avLst/>
          </a:prstGeom>
          <a:noFill/>
        </p:spPr>
        <p:txBody>
          <a:bodyPr wrap="square">
            <a:spAutoFit/>
          </a:bodyPr>
          <a:lstStyle/>
          <a:p>
            <a:pPr algn="ctr"/>
            <a:r>
              <a:rPr lang="en-US" altLang="zh-CN"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04 </a:t>
            </a:r>
            <a:endParaRPr lang="zh-CN" altLang="en-US"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1" name="文本框 10"/>
          <p:cNvSpPr txBox="1"/>
          <p:nvPr/>
        </p:nvSpPr>
        <p:spPr>
          <a:xfrm>
            <a:off x="3279157" y="3092696"/>
            <a:ext cx="5633687" cy="1107996"/>
          </a:xfrm>
          <a:prstGeom prst="rect">
            <a:avLst/>
          </a:prstGeom>
          <a:noFill/>
        </p:spPr>
        <p:txBody>
          <a:bodyPr wrap="square">
            <a:spAutoFit/>
          </a:bodyPr>
          <a:lstStyle/>
          <a:p>
            <a:pPr algn="dist"/>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r>
              <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新时代</a:t>
            </a:r>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endPar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60000" y="1515273"/>
            <a:ext cx="9072000" cy="3827454"/>
            <a:chOff x="1560000" y="1515273"/>
            <a:chExt cx="9072000" cy="3827454"/>
          </a:xfrm>
        </p:grpSpPr>
        <p:sp>
          <p:nvSpPr>
            <p:cNvPr id="12" name="矩形: 对角圆角 11"/>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3" name="图片 12"/>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0" name="文本框 9"/>
          <p:cNvSpPr txBox="1"/>
          <p:nvPr/>
        </p:nvSpPr>
        <p:spPr>
          <a:xfrm>
            <a:off x="922862" y="129030"/>
            <a:ext cx="4597138" cy="612604"/>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中国特色社会主义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新时代</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5" name="直接连接符 14"/>
          <p:cNvCxnSpPr/>
          <p:nvPr/>
        </p:nvCxnSpPr>
        <p:spPr>
          <a:xfrm>
            <a:off x="918912" y="794059"/>
            <a:ext cx="4169088"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172000" y="4509000"/>
            <a:ext cx="7848000" cy="584775"/>
          </a:xfrm>
          <a:prstGeom prst="rect">
            <a:avLst/>
          </a:prstGeom>
          <a:noFill/>
        </p:spPr>
        <p:txBody>
          <a:bodyPr wrap="square">
            <a:spAutoFit/>
          </a:bodyPr>
          <a:lstStyle/>
          <a:p>
            <a:r>
              <a:rPr lang="zh-CN" altLang="en-US" sz="1600" b="0" i="0">
                <a:solidFill>
                  <a:srgbClr val="000000"/>
                </a:solidFill>
                <a:effectLst/>
                <a:latin typeface="阿里巴巴普惠体 2.0 55 Regular" panose="00020600040101010101" pitchFamily="18" charset="-122"/>
                <a:ea typeface="阿里巴巴普惠体 2.0 55 Regular" panose="00020600040101010101" pitchFamily="18" charset="-122"/>
              </a:rPr>
              <a:t>   新时代中国共产党对全面建成小康社会、开启全面建设社会主义现代化国家新征程、实现中华民族伟大复兴中国梦进行了战略谋划。</a:t>
            </a:r>
            <a:endParaRPr lang="zh-CN" altLang="en-US" sz="1600">
              <a:latin typeface="阿里巴巴普惠体 2.0 55 Regular" panose="00020600040101010101" pitchFamily="18" charset="-122"/>
              <a:ea typeface="阿里巴巴普惠体 2.0 55 Regular" panose="00020600040101010101" pitchFamily="18" charset="-122"/>
            </a:endParaRPr>
          </a:p>
        </p:txBody>
      </p:sp>
      <p:sp>
        <p:nvSpPr>
          <p:cNvPr id="17" name="文本框 16"/>
          <p:cNvSpPr txBox="1"/>
          <p:nvPr/>
        </p:nvSpPr>
        <p:spPr>
          <a:xfrm>
            <a:off x="4209764" y="3970330"/>
            <a:ext cx="3772472" cy="461665"/>
          </a:xfrm>
          <a:prstGeom prst="rect">
            <a:avLst/>
          </a:prstGeom>
          <a:noFill/>
        </p:spPr>
        <p:txBody>
          <a:bodyPr wrap="square" rtlCol="0" anchor="ctr" anchorCtr="0">
            <a:spAutoFit/>
          </a:bodyPr>
          <a:lstStyle/>
          <a:p>
            <a:pPr algn="ct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新时代的特意义</a:t>
            </a:r>
          </a:p>
        </p:txBody>
      </p:sp>
      <p:cxnSp>
        <p:nvCxnSpPr>
          <p:cNvPr id="18" name="直接连接符 17"/>
          <p:cNvCxnSpPr/>
          <p:nvPr/>
        </p:nvCxnSpPr>
        <p:spPr>
          <a:xfrm>
            <a:off x="2360120" y="5228993"/>
            <a:ext cx="7471760"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514000" y="2942093"/>
            <a:ext cx="7164000" cy="392223"/>
          </a:xfrm>
          <a:prstGeom prst="rect">
            <a:avLst/>
          </a:prstGeom>
          <a:noFill/>
        </p:spPr>
        <p:txBody>
          <a:bodyPr wrap="square">
            <a:spAutoFit/>
          </a:bodyPr>
          <a:lstStyle/>
          <a:p>
            <a:pPr algn="ctr">
              <a:lnSpc>
                <a:spcPct val="130000"/>
              </a:lnSpc>
            </a:pPr>
            <a:r>
              <a:rPr lang="en-US" altLang="zh-CN"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2012</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年</a:t>
            </a:r>
            <a:r>
              <a:rPr lang="en-US" altLang="zh-CN"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11</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月至今</a:t>
            </a:r>
            <a:r>
              <a:rPr lang="zh-CN" altLang="en-US" sz="1600">
                <a:solidFill>
                  <a:srgbClr val="000000"/>
                </a:solidFill>
                <a:latin typeface="阿里巴巴普惠体 2.0 55 Regular" panose="00020600040101010101" pitchFamily="18" charset="-122"/>
                <a:ea typeface="阿里巴巴普惠体 2.0 55 Regular" panose="00020600040101010101" pitchFamily="18" charset="-122"/>
              </a:rPr>
              <a:t>是中国特色社会主义新时代。</a:t>
            </a:r>
            <a:endParaRPr lang="en-US" altLang="zh-CN" sz="1600">
              <a:solidFill>
                <a:srgbClr val="000000"/>
              </a:solidFill>
              <a:latin typeface="阿里巴巴普惠体 2.0 55 Regular" panose="00020600040101010101" pitchFamily="18" charset="-122"/>
              <a:ea typeface="阿里巴巴普惠体 2.0 55 Regular" panose="00020600040101010101" pitchFamily="18" charset="-122"/>
            </a:endParaRPr>
          </a:p>
        </p:txBody>
      </p:sp>
      <p:sp>
        <p:nvSpPr>
          <p:cNvPr id="20" name="文本框 19"/>
          <p:cNvSpPr txBox="1"/>
          <p:nvPr/>
        </p:nvSpPr>
        <p:spPr>
          <a:xfrm>
            <a:off x="3344758" y="2348903"/>
            <a:ext cx="5502484"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中国特色社会主义新时代时间</a:t>
            </a:r>
          </a:p>
        </p:txBody>
      </p:sp>
      <p:cxnSp>
        <p:nvCxnSpPr>
          <p:cNvPr id="21" name="直接连接符 20"/>
          <p:cNvCxnSpPr/>
          <p:nvPr/>
        </p:nvCxnSpPr>
        <p:spPr>
          <a:xfrm>
            <a:off x="4023252" y="3453766"/>
            <a:ext cx="414549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560000" y="1515273"/>
            <a:ext cx="9072000" cy="3827454"/>
            <a:chOff x="1560000" y="1515273"/>
            <a:chExt cx="9072000" cy="3827454"/>
          </a:xfrm>
        </p:grpSpPr>
        <p:sp>
          <p:nvSpPr>
            <p:cNvPr id="13" name="矩形: 对角圆角 12"/>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4" name="图片 13"/>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6" name="文本框 15"/>
          <p:cNvSpPr txBox="1"/>
          <p:nvPr/>
        </p:nvSpPr>
        <p:spPr>
          <a:xfrm>
            <a:off x="922862" y="129030"/>
            <a:ext cx="4597138" cy="612604"/>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中国特色社会主义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新时代</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8" name="直接连接符 17"/>
          <p:cNvCxnSpPr/>
          <p:nvPr/>
        </p:nvCxnSpPr>
        <p:spPr>
          <a:xfrm>
            <a:off x="918912" y="794059"/>
            <a:ext cx="4169088"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973734" y="3055674"/>
            <a:ext cx="8244533" cy="1077218"/>
          </a:xfrm>
          <a:prstGeom prst="rect">
            <a:avLst/>
          </a:prstGeom>
          <a:noFill/>
        </p:spPr>
        <p:txBody>
          <a:bodyPr wrap="square">
            <a:spAutoFit/>
          </a:bodyPr>
          <a:lstStyle/>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新时代党的面貌、国家的面貌、人民的面貌、军队的面貌、中华民族的面貌发生了前所未有的变化。这些变化，深刻影响了中国，也深刻影响了世界。中国共产党在中国特色社会主义新时代团结带领中国人民迎来中华民族</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从富起来到强起来的伟大飞跃</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，迎来实现中华民族伟大复兴的光明前景。</a:t>
            </a:r>
          </a:p>
        </p:txBody>
      </p:sp>
      <p:sp>
        <p:nvSpPr>
          <p:cNvPr id="26" name="文本框 25"/>
          <p:cNvSpPr txBox="1"/>
          <p:nvPr/>
        </p:nvSpPr>
        <p:spPr>
          <a:xfrm>
            <a:off x="1973734" y="4419336"/>
            <a:ext cx="8218936" cy="584775"/>
          </a:xfrm>
          <a:prstGeom prst="rect">
            <a:avLst/>
          </a:prstGeom>
          <a:noFill/>
        </p:spPr>
        <p:txBody>
          <a:bodyPr wrap="square">
            <a:spAutoFit/>
          </a:bodyPr>
          <a:lstStyle/>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学习重温中国共产党百年历史，我们应该坚定中国共产党历史自信，同时，</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坚定中国人民和中华民族未来自信。</a:t>
            </a:r>
          </a:p>
        </p:txBody>
      </p:sp>
      <p:sp>
        <p:nvSpPr>
          <p:cNvPr id="27" name="文本框 26"/>
          <p:cNvSpPr txBox="1"/>
          <p:nvPr/>
        </p:nvSpPr>
        <p:spPr>
          <a:xfrm>
            <a:off x="3416758" y="2348903"/>
            <a:ext cx="5358484"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中华民族伟大复兴的光明前景</a:t>
            </a:r>
          </a:p>
        </p:txBody>
      </p:sp>
      <p:cxnSp>
        <p:nvCxnSpPr>
          <p:cNvPr id="28" name="直接连接符 27"/>
          <p:cNvCxnSpPr/>
          <p:nvPr/>
        </p:nvCxnSpPr>
        <p:spPr>
          <a:xfrm>
            <a:off x="1986532" y="5085000"/>
            <a:ext cx="821893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蓝色的天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9259" r="9259"/>
          <a:stretch>
            <a:fillRect/>
          </a:stretch>
        </p:blipFill>
        <p:spPr>
          <a:xfrm>
            <a:off x="0" y="0"/>
            <a:ext cx="12192000" cy="6858000"/>
          </a:xfrm>
          <a:prstGeom prst="rect">
            <a:avLst/>
          </a:prstGeom>
        </p:spPr>
      </p:pic>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3292111"/>
            <a:ext cx="4493940" cy="2995960"/>
          </a:xfrm>
          <a:prstGeom prst="rect">
            <a:avLst/>
          </a:prstGeom>
        </p:spPr>
      </p:pic>
      <p:pic>
        <p:nvPicPr>
          <p:cNvPr id="27" name="图片 26" descr="图片包含 物体, 烟花, 游戏机, 灯光&#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16" y="405000"/>
            <a:ext cx="12012968" cy="6048000"/>
          </a:xfrm>
          <a:prstGeom prst="rect">
            <a:avLst/>
          </a:prstGeom>
        </p:spPr>
      </p:pic>
      <p:sp>
        <p:nvSpPr>
          <p:cNvPr id="17" name="矩形 16"/>
          <p:cNvSpPr/>
          <p:nvPr/>
        </p:nvSpPr>
        <p:spPr>
          <a:xfrm>
            <a:off x="0" y="0"/>
            <a:ext cx="12192000" cy="6858000"/>
          </a:xfrm>
          <a:prstGeom prst="rect">
            <a:avLst/>
          </a:prstGeom>
          <a:gradFill>
            <a:gsLst>
              <a:gs pos="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sp>
        <p:nvSpPr>
          <p:cNvPr id="3" name="文本框 2"/>
          <p:cNvSpPr txBox="1"/>
          <p:nvPr/>
        </p:nvSpPr>
        <p:spPr>
          <a:xfrm>
            <a:off x="4886419" y="4435089"/>
            <a:ext cx="2419162" cy="370840"/>
          </a:xfrm>
          <a:prstGeom prst="rect">
            <a:avLst/>
          </a:prstGeom>
          <a:noFill/>
          <a:ln>
            <a:noFill/>
          </a:ln>
        </p:spPr>
        <p:txBody>
          <a:bodyPr wrap="square" rtlCol="0" anchor="ctr" anchorCtr="0">
            <a:spAutoFit/>
          </a:bodyPr>
          <a:lstStyle/>
          <a:p>
            <a:pPr algn="ctr" fontAlgn="auto">
              <a:lnSpc>
                <a:spcPct val="130000"/>
              </a:lnSpc>
            </a:pPr>
            <a:r>
              <a:rPr lang="zh-CN" altLang="en-US" sz="1400" spc="120" smtClean="0">
                <a:solidFill>
                  <a:srgbClr val="000000"/>
                </a:solidFill>
                <a:uFillTx/>
                <a:latin typeface="阿里巴巴普惠体 2.0 55 Regular" panose="00020600040101010101" pitchFamily="18" charset="-122"/>
                <a:ea typeface="阿里巴巴普惠体 2.0 55 Regular" panose="00020600040101010101" pitchFamily="18" charset="-122"/>
              </a:rPr>
              <a:t>汇报人：</a:t>
            </a:r>
            <a:r>
              <a:rPr lang="en-US" altLang="zh-CN" sz="1400" spc="120" smtClean="0">
                <a:solidFill>
                  <a:srgbClr val="000000"/>
                </a:solidFill>
                <a:uFillTx/>
                <a:latin typeface="阿里巴巴普惠体 2.0 55 Regular" panose="00020600040101010101" pitchFamily="18" charset="-122"/>
                <a:ea typeface="阿里巴巴普惠体 2.0 55 Regular" panose="00020600040101010101" pitchFamily="18" charset="-122"/>
              </a:rPr>
              <a:t>PPT818</a:t>
            </a:r>
            <a:endParaRPr lang="zh-CN" altLang="en-US" sz="1400" spc="120">
              <a:solidFill>
                <a:srgbClr val="000000"/>
              </a:solidFill>
              <a:uFillTx/>
              <a:latin typeface="阿里巴巴普惠体 2.0 55 Regular" panose="00020600040101010101" pitchFamily="18" charset="-122"/>
              <a:ea typeface="阿里巴巴普惠体 2.0 55 Regular" panose="00020600040101010101" pitchFamily="18" charset="-122"/>
            </a:endParaRPr>
          </a:p>
        </p:txBody>
      </p:sp>
      <p:sp>
        <p:nvSpPr>
          <p:cNvPr id="4" name="文本框 3"/>
          <p:cNvSpPr txBox="1"/>
          <p:nvPr/>
        </p:nvSpPr>
        <p:spPr>
          <a:xfrm>
            <a:off x="3444208" y="3874592"/>
            <a:ext cx="5303585" cy="427425"/>
          </a:xfrm>
          <a:prstGeom prst="rect">
            <a:avLst/>
          </a:prstGeom>
          <a:noFill/>
        </p:spPr>
        <p:txBody>
          <a:bodyPr wrap="square" rtlCol="0" anchor="ctr" anchorCtr="0">
            <a:spAutoFit/>
          </a:bodyPr>
          <a:lstStyle/>
          <a:p>
            <a:pPr algn="dist" fontAlgn="auto">
              <a:lnSpc>
                <a:spcPct val="130000"/>
              </a:lnSpc>
            </a:pPr>
            <a:r>
              <a:rPr lang="en-US" altLang="zh-CN" spc="120">
                <a:solidFill>
                  <a:srgbClr val="000000"/>
                </a:solidFill>
                <a:uFillTx/>
                <a:latin typeface="阿里巴巴普惠体 2.0 55 Regular" panose="00020600040101010101" pitchFamily="18" charset="-122"/>
                <a:ea typeface="阿里巴巴普惠体 2.0 55 Regular" panose="00020600040101010101" pitchFamily="18" charset="-122"/>
              </a:rPr>
              <a:t>-</a:t>
            </a:r>
            <a:r>
              <a:rPr lang="zh-CN" altLang="en-US" spc="120">
                <a:solidFill>
                  <a:srgbClr val="000000"/>
                </a:solidFill>
                <a:uFillTx/>
                <a:latin typeface="阿里巴巴普惠体 2.0 55 Regular" panose="00020600040101010101" pitchFamily="18" charset="-122"/>
                <a:ea typeface="阿里巴巴普惠体 2.0 55 Regular" panose="00020600040101010101" pitchFamily="18" charset="-122"/>
              </a:rPr>
              <a:t>光辉百年党史党课学习教育</a:t>
            </a:r>
            <a:r>
              <a:rPr lang="en-US" altLang="zh-CN" spc="120">
                <a:solidFill>
                  <a:srgbClr val="000000"/>
                </a:solidFill>
                <a:uFillTx/>
                <a:latin typeface="阿里巴巴普惠体 2.0 55 Regular" panose="00020600040101010101" pitchFamily="18" charset="-122"/>
                <a:ea typeface="阿里巴巴普惠体 2.0 55 Regular" panose="00020600040101010101" pitchFamily="18" charset="-122"/>
              </a:rPr>
              <a:t>-</a:t>
            </a:r>
            <a:endParaRPr lang="zh-CN" altLang="en-US" spc="120">
              <a:solidFill>
                <a:srgbClr val="000000"/>
              </a:solidFill>
              <a:uFillTx/>
              <a:latin typeface="阿里巴巴普惠体 2.0 55 Regular" panose="00020600040101010101" pitchFamily="18" charset="-122"/>
              <a:ea typeface="阿里巴巴普惠体 2.0 55 Regular" panose="00020600040101010101" pitchFamily="18"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8370" y="1080551"/>
            <a:ext cx="735260" cy="69796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0100" y="1266730"/>
            <a:ext cx="343005" cy="32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896" y="1266730"/>
            <a:ext cx="343005" cy="325603"/>
          </a:xfrm>
          <a:prstGeom prst="rect">
            <a:avLst/>
          </a:prstGeom>
        </p:spPr>
      </p:pic>
      <p:pic>
        <p:nvPicPr>
          <p:cNvPr id="21" name="图片 20" descr="图片包含 室内, 橙子, 桌子&#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053172"/>
            <a:ext cx="12192000" cy="2090500"/>
          </a:xfrm>
          <a:prstGeom prst="rect">
            <a:avLst/>
          </a:prstGeom>
        </p:spPr>
      </p:pic>
      <p:pic>
        <p:nvPicPr>
          <p:cNvPr id="48" name="图片 47" descr="白色的鸟&#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3249" y="59782"/>
            <a:ext cx="1385454" cy="1509600"/>
          </a:xfrm>
          <a:prstGeom prst="rect">
            <a:avLst/>
          </a:prstGeom>
        </p:spPr>
      </p:pic>
      <p:sp>
        <p:nvSpPr>
          <p:cNvPr id="29" name="文本框 28"/>
          <p:cNvSpPr txBox="1"/>
          <p:nvPr/>
        </p:nvSpPr>
        <p:spPr>
          <a:xfrm>
            <a:off x="3911735" y="1285009"/>
            <a:ext cx="2400051" cy="2215991"/>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3800" spc="0">
                <a:ln w="3175">
                  <a:solidFill>
                    <a:srgbClr val="C00000">
                      <a:alpha val="20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谢</a:t>
            </a:r>
          </a:p>
        </p:txBody>
      </p:sp>
      <p:sp>
        <p:nvSpPr>
          <p:cNvPr id="33" name="文本框 32"/>
          <p:cNvSpPr txBox="1"/>
          <p:nvPr/>
        </p:nvSpPr>
        <p:spPr>
          <a:xfrm>
            <a:off x="7654844" y="1285009"/>
            <a:ext cx="2400051" cy="2215991"/>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3800" spc="0">
                <a:ln w="3175">
                  <a:solidFill>
                    <a:srgbClr val="C00000">
                      <a:alpha val="20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听</a:t>
            </a:r>
          </a:p>
        </p:txBody>
      </p:sp>
      <p:pic>
        <p:nvPicPr>
          <p:cNvPr id="14" name="图片 13" descr="图片包含 游戏机, 吉他&#10;&#10;描述已自动生成"/>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081" y="2127729"/>
            <a:ext cx="7143750" cy="1914525"/>
          </a:xfrm>
          <a:prstGeom prst="rect">
            <a:avLst/>
          </a:prstGeom>
        </p:spPr>
      </p:pic>
      <p:sp>
        <p:nvSpPr>
          <p:cNvPr id="6" name="文本框 5"/>
          <p:cNvSpPr txBox="1"/>
          <p:nvPr/>
        </p:nvSpPr>
        <p:spPr>
          <a:xfrm>
            <a:off x="2694227" y="1285009"/>
            <a:ext cx="2400051" cy="2215991"/>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3800" spc="0">
                <a:ln w="3175">
                  <a:solidFill>
                    <a:srgbClr val="C00000">
                      <a:alpha val="20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感</a:t>
            </a:r>
          </a:p>
        </p:txBody>
      </p:sp>
      <p:sp>
        <p:nvSpPr>
          <p:cNvPr id="32" name="文本框 31"/>
          <p:cNvSpPr txBox="1"/>
          <p:nvPr/>
        </p:nvSpPr>
        <p:spPr>
          <a:xfrm>
            <a:off x="6320868" y="1285009"/>
            <a:ext cx="2400051" cy="2215991"/>
          </a:xfrm>
          <a:prstGeom prst="rect">
            <a:avLst/>
          </a:prstGeom>
          <a:noFill/>
        </p:spPr>
        <p:txBody>
          <a:bodyPr wrap="square" rtlCol="0" anchor="ctr" anchorCtr="0">
            <a:spAutoFit/>
          </a:bodyPr>
          <a:lstStyle>
            <a:defPPr>
              <a:defRPr lang="zh-CN"/>
            </a:defPPr>
            <a:lvl1pPr fontAlgn="auto">
              <a:lnSpc>
                <a:spcPct val="130000"/>
              </a:lnSpc>
              <a:defRPr sz="16600" spc="120">
                <a:solidFill>
                  <a:srgbClr val="FFFFFF"/>
                </a:solidFill>
                <a:latin typeface="+mj-ea"/>
                <a:ea typeface="+mj-ea"/>
              </a:defRPr>
            </a:lvl1pPr>
          </a:lstStyle>
          <a:p>
            <a:pPr>
              <a:lnSpc>
                <a:spcPct val="100000"/>
              </a:lnSpc>
            </a:pPr>
            <a:r>
              <a:rPr lang="zh-CN" altLang="en-US" sz="13800" spc="0">
                <a:ln w="3175">
                  <a:solidFill>
                    <a:srgbClr val="C00000">
                      <a:alpha val="20000"/>
                    </a:srgbClr>
                  </a:solidFill>
                </a:ln>
                <a:gradFill>
                  <a:gsLst>
                    <a:gs pos="43000">
                      <a:schemeClr val="bg1"/>
                    </a:gs>
                    <a:gs pos="92000">
                      <a:srgbClr val="FFC000"/>
                    </a:gs>
                  </a:gsLst>
                  <a:lin ang="2700000" scaled="0"/>
                </a:gradFill>
                <a:effectLst>
                  <a:outerShdw blurRad="63500" dist="38100" dir="2700000" algn="tl" rotWithShape="0">
                    <a:schemeClr val="tx1">
                      <a:alpha val="40000"/>
                    </a:schemeClr>
                  </a:outerShdw>
                </a:effectLst>
              </a:rPr>
              <a:t>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pic>
        <p:nvPicPr>
          <p:cNvPr id="29" name="图片 28" descr="图片包含 物体, 烟花, 游戏机, 灯光&#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16" y="405000"/>
            <a:ext cx="12012968" cy="6048000"/>
          </a:xfrm>
          <a:prstGeom prst="rect">
            <a:avLst/>
          </a:prstGeom>
        </p:spPr>
      </p:pic>
      <p:sp>
        <p:nvSpPr>
          <p:cNvPr id="6" name="文本框 5"/>
          <p:cNvSpPr txBox="1"/>
          <p:nvPr/>
        </p:nvSpPr>
        <p:spPr>
          <a:xfrm>
            <a:off x="3854747" y="1673070"/>
            <a:ext cx="4761253" cy="692049"/>
          </a:xfrm>
          <a:prstGeom prst="rect">
            <a:avLst/>
          </a:prstGeom>
          <a:noFill/>
        </p:spPr>
        <p:txBody>
          <a:bodyPr wrap="square" rtlCol="0" anchor="ctr" anchorCtr="0">
            <a:spAutoFit/>
          </a:bodyPr>
          <a:lstStyle/>
          <a:p>
            <a:pPr>
              <a:lnSpc>
                <a:spcPct val="130000"/>
              </a:lnSpc>
            </a:pPr>
            <a:r>
              <a:rPr lang="en-US" altLang="zh-CN"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01</a:t>
            </a:r>
            <a:r>
              <a:rPr lang="en-US" altLang="zh-CN" sz="2800" b="1" spc="120">
                <a:ln w="3175">
                  <a:solidFill>
                    <a:srgbClr val="CE0008">
                      <a:alpha val="61000"/>
                    </a:srgbClr>
                  </a:solidFill>
                </a:ln>
                <a:solidFill>
                  <a:srgbClr val="FFE079"/>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 </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新民主主义革命时期</a:t>
            </a:r>
            <a:endParaRPr lang="zh-CN" altLang="en-US"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7" name="文本框 6"/>
          <p:cNvSpPr txBox="1"/>
          <p:nvPr/>
        </p:nvSpPr>
        <p:spPr>
          <a:xfrm>
            <a:off x="3854747" y="2521395"/>
            <a:ext cx="5481253" cy="692049"/>
          </a:xfrm>
          <a:prstGeom prst="rect">
            <a:avLst/>
          </a:prstGeom>
          <a:noFill/>
        </p:spPr>
        <p:txBody>
          <a:bodyPr wrap="square" rtlCol="0" anchor="ctr" anchorCtr="0">
            <a:spAutoFit/>
          </a:bodyPr>
          <a:lstStyle/>
          <a:p>
            <a:pPr>
              <a:lnSpc>
                <a:spcPct val="130000"/>
              </a:lnSpc>
            </a:pPr>
            <a:r>
              <a:rPr lang="en-US" altLang="zh-CN"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02</a:t>
            </a:r>
            <a:r>
              <a:rPr lang="en-US" altLang="zh-CN" sz="2800" b="1" spc="120">
                <a:ln w="3175">
                  <a:solidFill>
                    <a:srgbClr val="CE0008">
                      <a:alpha val="61000"/>
                    </a:srgbClr>
                  </a:solidFill>
                </a:ln>
                <a:solidFill>
                  <a:srgbClr val="FFE079"/>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 </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社会主义革命和建设时期</a:t>
            </a:r>
            <a:endParaRPr lang="zh-CN" altLang="en-US"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23" name="文本框 22"/>
          <p:cNvSpPr txBox="1"/>
          <p:nvPr/>
        </p:nvSpPr>
        <p:spPr>
          <a:xfrm>
            <a:off x="3864000" y="3369720"/>
            <a:ext cx="8001253" cy="692049"/>
          </a:xfrm>
          <a:prstGeom prst="rect">
            <a:avLst/>
          </a:prstGeom>
          <a:noFill/>
        </p:spPr>
        <p:txBody>
          <a:bodyPr wrap="square" rtlCol="0" anchor="ctr" anchorCtr="0">
            <a:spAutoFit/>
          </a:bodyPr>
          <a:lstStyle/>
          <a:p>
            <a:pPr>
              <a:lnSpc>
                <a:spcPct val="130000"/>
              </a:lnSpc>
            </a:pPr>
            <a:r>
              <a:rPr lang="en-US" altLang="zh-CN"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03</a:t>
            </a:r>
            <a:r>
              <a:rPr lang="en-US" altLang="zh-CN" sz="2800" b="1" spc="120">
                <a:ln w="3175">
                  <a:solidFill>
                    <a:srgbClr val="CE0008">
                      <a:alpha val="61000"/>
                    </a:srgbClr>
                  </a:solidFill>
                </a:ln>
                <a:solidFill>
                  <a:srgbClr val="FFE079"/>
                </a:solidFill>
                <a:effectLst>
                  <a:outerShdw blurRad="50800" dist="38100" dir="2700000" algn="tl" rotWithShape="0">
                    <a:prstClr val="black">
                      <a:alpha val="15000"/>
                    </a:prstClr>
                  </a:outerShdw>
                </a:effectLst>
                <a:uFillTx/>
                <a:latin typeface="阿里巴巴普惠体 2.0 55 Regular" panose="00020600040101010101" pitchFamily="18" charset="-122"/>
                <a:ea typeface="阿里巴巴普惠体 2.0 55 Regular" panose="00020600040101010101" pitchFamily="18" charset="-122"/>
              </a:rPr>
              <a:t> </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改革开放和社会主义现代化建设新时期</a:t>
            </a:r>
            <a:endParaRPr lang="zh-CN" altLang="en-US"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24" name="文本框 23"/>
          <p:cNvSpPr txBox="1"/>
          <p:nvPr/>
        </p:nvSpPr>
        <p:spPr>
          <a:xfrm>
            <a:off x="3854747" y="4218045"/>
            <a:ext cx="5049253" cy="692049"/>
          </a:xfrm>
          <a:prstGeom prst="rect">
            <a:avLst/>
          </a:prstGeom>
          <a:noFill/>
        </p:spPr>
        <p:txBody>
          <a:bodyPr wrap="square" rtlCol="0" anchor="ctr" anchorCtr="0">
            <a:spAutoFit/>
          </a:bodyPr>
          <a:lstStyle/>
          <a:p>
            <a:pPr>
              <a:lnSpc>
                <a:spcPct val="130000"/>
              </a:lnSpc>
            </a:pPr>
            <a:r>
              <a:rPr lang="en-US" altLang="zh-CN" sz="32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04</a:t>
            </a:r>
            <a:r>
              <a:rPr lang="en-US" altLang="zh-CN" sz="2800" b="1" spc="120">
                <a:ln w="3175">
                  <a:solidFill>
                    <a:srgbClr val="CE0008">
                      <a:alpha val="61000"/>
                    </a:srgbClr>
                  </a:solidFill>
                </a:ln>
                <a:solidFill>
                  <a:srgbClr val="FFE079"/>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 </a:t>
            </a:r>
            <a:r>
              <a:rPr lang="zh-CN" altLang="en-US" sz="24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中国特色社会主义新时代</a:t>
            </a:r>
            <a:endPar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4" name="文本框 13"/>
          <p:cNvSpPr txBox="1"/>
          <p:nvPr/>
        </p:nvSpPr>
        <p:spPr>
          <a:xfrm>
            <a:off x="4512000" y="-316490"/>
            <a:ext cx="2591805" cy="1569660"/>
          </a:xfrm>
          <a:prstGeom prst="rect">
            <a:avLst/>
          </a:prstGeom>
          <a:noFill/>
        </p:spPr>
        <p:txBody>
          <a:bodyPr wrap="square">
            <a:spAutoFit/>
          </a:bodyPr>
          <a:lstStyle/>
          <a:p>
            <a:pPr algn="ctr"/>
            <a:r>
              <a:rPr lang="zh-CN" altLang="en-US" sz="9600" spc="120">
                <a:solidFill>
                  <a:srgbClr val="FFFFFF"/>
                </a:solidFill>
                <a:effectLst>
                  <a:outerShdw blurRad="50800" dist="38100" dir="2700000" algn="tl" rotWithShape="0">
                    <a:prstClr val="black">
                      <a:alpha val="20000"/>
                    </a:prstClr>
                  </a:outerShdw>
                </a:effectLst>
                <a:latin typeface="+mj-ea"/>
                <a:ea typeface="+mj-ea"/>
              </a:rPr>
              <a:t>目</a:t>
            </a:r>
            <a:endParaRPr lang="zh-CN" altLang="en-US" sz="2400">
              <a:solidFill>
                <a:srgbClr val="FFFFFF"/>
              </a:solidFill>
              <a:effectLst>
                <a:outerShdw blurRad="50800" dist="38100" dir="2700000" algn="tl" rotWithShape="0">
                  <a:prstClr val="black">
                    <a:alpha val="20000"/>
                  </a:prstClr>
                </a:outerShdw>
              </a:effectLst>
              <a:latin typeface="+mj-ea"/>
              <a:ea typeface="+mj-ea"/>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557" y="564404"/>
            <a:ext cx="343005" cy="325603"/>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718" y="564405"/>
            <a:ext cx="343005" cy="325603"/>
          </a:xfrm>
          <a:prstGeom prst="rect">
            <a:avLst/>
          </a:prstGeom>
        </p:spPr>
      </p:pic>
      <p:sp>
        <p:nvSpPr>
          <p:cNvPr id="26" name="文本框 25"/>
          <p:cNvSpPr txBox="1"/>
          <p:nvPr/>
        </p:nvSpPr>
        <p:spPr>
          <a:xfrm>
            <a:off x="5880073" y="-220425"/>
            <a:ext cx="1333489" cy="1569660"/>
          </a:xfrm>
          <a:prstGeom prst="rect">
            <a:avLst/>
          </a:prstGeom>
          <a:noFill/>
        </p:spPr>
        <p:txBody>
          <a:bodyPr wrap="square">
            <a:spAutoFit/>
          </a:bodyPr>
          <a:lstStyle/>
          <a:p>
            <a:pPr algn="ctr"/>
            <a:r>
              <a:rPr kumimoji="0" lang="zh-CN" altLang="en-US" sz="9600" b="0" i="0" u="none" strike="noStrike" kern="1200" cap="none" spc="120" normalizeH="0" baseline="0" noProof="0">
                <a:ln>
                  <a:noFill/>
                </a:ln>
                <a:solidFill>
                  <a:srgbClr val="FFFFFF"/>
                </a:solidFill>
                <a:effectLst>
                  <a:outerShdw blurRad="50800" dist="38100" dir="2700000" algn="tl" rotWithShape="0">
                    <a:prstClr val="black">
                      <a:alpha val="20000"/>
                    </a:prstClr>
                  </a:outerShdw>
                </a:effectLst>
                <a:uLnTx/>
                <a:uFillTx/>
                <a:latin typeface="演示悠然小楷" panose="00000500000000000000"/>
                <a:ea typeface="演示悠然小楷" panose="00000500000000000000"/>
                <a:cs typeface="+mn-cs"/>
              </a:rPr>
              <a:t>录</a:t>
            </a:r>
            <a:endParaRPr lang="zh-CN" altLang="en-US">
              <a:latin typeface="阿里巴巴普惠体 2.0 55 Regular" panose="00020600040101010101" pitchFamily="18" charset="-122"/>
              <a:ea typeface="阿里巴巴普惠体 2.0 55 Regular" panose="00020600040101010101" pitchFamily="18" charset="-122"/>
            </a:endParaRPr>
          </a:p>
        </p:txBody>
      </p:sp>
      <p:cxnSp>
        <p:nvCxnSpPr>
          <p:cNvPr id="4" name="直接连接符 3"/>
          <p:cNvCxnSpPr/>
          <p:nvPr/>
        </p:nvCxnSpPr>
        <p:spPr>
          <a:xfrm>
            <a:off x="3648000" y="1953418"/>
            <a:ext cx="0" cy="2915483"/>
          </a:xfrm>
          <a:prstGeom prst="line">
            <a:avLst/>
          </a:prstGeom>
          <a:ln w="38100">
            <a:solidFill>
              <a:srgbClr val="D00A12"/>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99716" y="4262829"/>
            <a:ext cx="4992569" cy="390171"/>
          </a:xfrm>
          <a:prstGeom prst="rect">
            <a:avLst/>
          </a:prstGeom>
          <a:solidFill>
            <a:srgbClr val="CE0008"/>
          </a:solidFill>
        </p:spPr>
        <p:txBody>
          <a:bodyPr wrap="square" rtlCol="0" anchor="ctr" anchorCtr="0">
            <a:spAutoFit/>
          </a:bodyPr>
          <a:lstStyle/>
          <a:p>
            <a:pPr algn="dist" fontAlgn="auto">
              <a:lnSpc>
                <a:spcPct val="130000"/>
              </a:lnSpc>
            </a:pPr>
            <a:r>
              <a:rPr lang="zh-CN" altLang="en-US" sz="16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新民主主义革命时期</a:t>
            </a:r>
            <a:endParaRPr lang="zh-CN" altLang="en-US" sz="1600" b="1" spc="120">
              <a:ln w="3175">
                <a:no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6" name="文本框 15"/>
          <p:cNvSpPr txBox="1"/>
          <p:nvPr/>
        </p:nvSpPr>
        <p:spPr>
          <a:xfrm>
            <a:off x="4520688" y="930893"/>
            <a:ext cx="3150625" cy="2646878"/>
          </a:xfrm>
          <a:prstGeom prst="rect">
            <a:avLst/>
          </a:prstGeom>
          <a:noFill/>
        </p:spPr>
        <p:txBody>
          <a:bodyPr wrap="square">
            <a:spAutoFit/>
          </a:bodyPr>
          <a:lstStyle/>
          <a:p>
            <a:pPr algn="ctr"/>
            <a:r>
              <a:rPr lang="en-US" altLang="zh-CN"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01 </a:t>
            </a:r>
            <a:endParaRPr lang="zh-CN" altLang="en-US"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1" name="文本框 10"/>
          <p:cNvSpPr txBox="1"/>
          <p:nvPr/>
        </p:nvSpPr>
        <p:spPr>
          <a:xfrm>
            <a:off x="3004578" y="3041004"/>
            <a:ext cx="6182844" cy="1107996"/>
          </a:xfrm>
          <a:prstGeom prst="rect">
            <a:avLst/>
          </a:prstGeom>
          <a:noFill/>
        </p:spPr>
        <p:txBody>
          <a:bodyPr wrap="square">
            <a:spAutoFit/>
          </a:bodyPr>
          <a:lstStyle/>
          <a:p>
            <a:pPr algn="dist"/>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r>
              <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革命时期</a:t>
            </a:r>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endPar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60000" y="1515273"/>
            <a:ext cx="9072000" cy="3827454"/>
            <a:chOff x="1560000" y="1515273"/>
            <a:chExt cx="9072000" cy="3827454"/>
          </a:xfrm>
        </p:grpSpPr>
        <p:sp>
          <p:nvSpPr>
            <p:cNvPr id="16" name="矩形: 对角圆角 15"/>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7" name="图片 16"/>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0" name="文本框 9"/>
          <p:cNvSpPr txBox="1"/>
          <p:nvPr/>
        </p:nvSpPr>
        <p:spPr>
          <a:xfrm>
            <a:off x="922862" y="128549"/>
            <a:ext cx="3661138" cy="613566"/>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新民主主义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革命时期</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3" name="直接连接符 2"/>
          <p:cNvCxnSpPr/>
          <p:nvPr/>
        </p:nvCxnSpPr>
        <p:spPr>
          <a:xfrm>
            <a:off x="1056000" y="794059"/>
            <a:ext cx="3456000"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514000" y="2744223"/>
            <a:ext cx="7164000" cy="392223"/>
          </a:xfrm>
          <a:prstGeom prst="rect">
            <a:avLst/>
          </a:prstGeom>
          <a:noFill/>
        </p:spPr>
        <p:txBody>
          <a:bodyPr wrap="square">
            <a:spAutoFit/>
          </a:bodyPr>
          <a:lstStyle/>
          <a:p>
            <a:pPr>
              <a:lnSpc>
                <a:spcPct val="130000"/>
              </a:lnSpc>
            </a:pPr>
            <a:r>
              <a:rPr lang="en-US" altLang="zh-CN" sz="1600" spc="120">
                <a:solidFill>
                  <a:schemeClr val="bg1"/>
                </a:solidFill>
                <a:latin typeface="阿里巴巴普惠体 2.0 55 Regular" panose="00020600040101010101" pitchFamily="18" charset="-122"/>
                <a:ea typeface="阿里巴巴普惠体 2.0 55 Regular" panose="00020600040101010101" pitchFamily="18" charset="-122"/>
              </a:rPr>
              <a:t> </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1921</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年</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7</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月</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中国共产党建立至</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1949</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年</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10</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月</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中华人民共和国成立。</a:t>
            </a:r>
            <a:endPar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endParaRPr>
          </a:p>
        </p:txBody>
      </p:sp>
      <p:sp>
        <p:nvSpPr>
          <p:cNvPr id="13" name="文本框 12"/>
          <p:cNvSpPr txBox="1"/>
          <p:nvPr/>
        </p:nvSpPr>
        <p:spPr>
          <a:xfrm>
            <a:off x="2558631" y="4295232"/>
            <a:ext cx="7074738" cy="712311"/>
          </a:xfrm>
          <a:prstGeom prst="rect">
            <a:avLst/>
          </a:prstGeom>
          <a:noFill/>
        </p:spPr>
        <p:txBody>
          <a:bodyPr wrap="square">
            <a:spAutoFit/>
          </a:bodyPr>
          <a:lstStyle/>
          <a:p>
            <a:pPr>
              <a:lnSpc>
                <a:spcPct val="130000"/>
              </a:lnSpc>
            </a:pP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中国共产党一经成立就把实现共产主义作为</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最高理想和最终目标</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，确立起为中国人民谋幸福、为中华民族谋复兴的初心和使命。</a:t>
            </a:r>
          </a:p>
        </p:txBody>
      </p:sp>
      <p:sp>
        <p:nvSpPr>
          <p:cNvPr id="14" name="文本框 13"/>
          <p:cNvSpPr txBox="1"/>
          <p:nvPr/>
        </p:nvSpPr>
        <p:spPr>
          <a:xfrm>
            <a:off x="3954807" y="2151033"/>
            <a:ext cx="4282386"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新民主主义革命时期时间</a:t>
            </a:r>
          </a:p>
        </p:txBody>
      </p:sp>
      <p:sp>
        <p:nvSpPr>
          <p:cNvPr id="18" name="文本框 17"/>
          <p:cNvSpPr txBox="1"/>
          <p:nvPr/>
        </p:nvSpPr>
        <p:spPr>
          <a:xfrm>
            <a:off x="4169796" y="3732233"/>
            <a:ext cx="3852409"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最高理想和最终目标</a:t>
            </a:r>
          </a:p>
        </p:txBody>
      </p:sp>
      <p:cxnSp>
        <p:nvCxnSpPr>
          <p:cNvPr id="19" name="直接连接符 18"/>
          <p:cNvCxnSpPr/>
          <p:nvPr/>
        </p:nvCxnSpPr>
        <p:spPr>
          <a:xfrm>
            <a:off x="2496000" y="3196629"/>
            <a:ext cx="7344000"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496000" y="5085000"/>
            <a:ext cx="7344000"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60000" y="1515273"/>
            <a:ext cx="9072000" cy="3827454"/>
            <a:chOff x="1560000" y="1515273"/>
            <a:chExt cx="9072000" cy="3827454"/>
          </a:xfrm>
        </p:grpSpPr>
        <p:sp>
          <p:nvSpPr>
            <p:cNvPr id="9" name="矩形: 对角圆角 8"/>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0" name="图片 9"/>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2" name="文本框 11"/>
          <p:cNvSpPr txBox="1"/>
          <p:nvPr/>
        </p:nvSpPr>
        <p:spPr>
          <a:xfrm>
            <a:off x="922862" y="128549"/>
            <a:ext cx="3661138" cy="613566"/>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新民主主义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革命时期</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4" name="直接连接符 13"/>
          <p:cNvCxnSpPr/>
          <p:nvPr/>
        </p:nvCxnSpPr>
        <p:spPr>
          <a:xfrm>
            <a:off x="1056000" y="794059"/>
            <a:ext cx="3456000"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853200" y="3088279"/>
            <a:ext cx="8485600" cy="1672574"/>
          </a:xfrm>
          <a:prstGeom prst="rect">
            <a:avLst/>
          </a:prstGeom>
          <a:noFill/>
        </p:spPr>
        <p:txBody>
          <a:bodyPr wrap="square">
            <a:spAutoFit/>
          </a:bodyPr>
          <a:lstStyle/>
          <a:p>
            <a:pPr>
              <a:lnSpc>
                <a:spcPct val="130000"/>
              </a:lnSpc>
            </a:pP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在艰辛的探索实践中，中国共产党坚持把马克思主义基本原理同中国革命具体实际相结合，团结带领中国人民找到了一条</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农村包围城市、武装夺取政权的正确革命道路，</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进行了</a:t>
            </a:r>
            <a:r>
              <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rPr>
              <a:t>28</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年浴血奋战，打败日本帝国主义，推翻了国民党反动统治，完成了新民主主义革命，建立了中华人民共和国。在这个过程中，党带领人民流血牺牲，历经千难万险。可以说，红色政权来之不易，新中国来之不易。</a:t>
            </a:r>
          </a:p>
        </p:txBody>
      </p:sp>
      <p:cxnSp>
        <p:nvCxnSpPr>
          <p:cNvPr id="17" name="直接连接符 16"/>
          <p:cNvCxnSpPr/>
          <p:nvPr/>
        </p:nvCxnSpPr>
        <p:spPr>
          <a:xfrm>
            <a:off x="2128800" y="4869000"/>
            <a:ext cx="8078400"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954807" y="2184422"/>
            <a:ext cx="4282386"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艰难的历程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99716" y="4262829"/>
            <a:ext cx="4992569" cy="390171"/>
          </a:xfrm>
          <a:prstGeom prst="rect">
            <a:avLst/>
          </a:prstGeom>
          <a:solidFill>
            <a:srgbClr val="CE0008"/>
          </a:solidFill>
        </p:spPr>
        <p:txBody>
          <a:bodyPr wrap="square" rtlCol="0" anchor="ctr" anchorCtr="0">
            <a:spAutoFit/>
          </a:bodyPr>
          <a:lstStyle/>
          <a:p>
            <a:pPr algn="dist" fontAlgn="auto">
              <a:lnSpc>
                <a:spcPct val="130000"/>
              </a:lnSpc>
            </a:pPr>
            <a:r>
              <a:rPr lang="zh-CN" altLang="en-US" sz="16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社会主义革命和建设时期</a:t>
            </a:r>
            <a:endParaRPr lang="zh-CN" altLang="en-US" sz="1600" b="1" spc="120">
              <a:ln w="3175">
                <a:no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6" name="文本框 15"/>
          <p:cNvSpPr txBox="1"/>
          <p:nvPr/>
        </p:nvSpPr>
        <p:spPr>
          <a:xfrm>
            <a:off x="4520688" y="911722"/>
            <a:ext cx="3150625" cy="2646878"/>
          </a:xfrm>
          <a:prstGeom prst="rect">
            <a:avLst/>
          </a:prstGeom>
          <a:noFill/>
        </p:spPr>
        <p:txBody>
          <a:bodyPr wrap="square">
            <a:spAutoFit/>
          </a:bodyPr>
          <a:lstStyle/>
          <a:p>
            <a:pPr algn="ctr"/>
            <a:r>
              <a:rPr lang="en-US" altLang="zh-CN"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02 </a:t>
            </a:r>
            <a:endParaRPr lang="zh-CN" altLang="en-US"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1" name="文本框 10"/>
          <p:cNvSpPr txBox="1"/>
          <p:nvPr/>
        </p:nvSpPr>
        <p:spPr>
          <a:xfrm>
            <a:off x="3053625" y="3076602"/>
            <a:ext cx="6084750" cy="1107996"/>
          </a:xfrm>
          <a:prstGeom prst="rect">
            <a:avLst/>
          </a:prstGeom>
          <a:noFill/>
        </p:spPr>
        <p:txBody>
          <a:bodyPr wrap="square">
            <a:spAutoFit/>
          </a:bodyPr>
          <a:lstStyle/>
          <a:p>
            <a:pPr algn="dist"/>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r>
              <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建设时期</a:t>
            </a:r>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endPar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对角圆角 17"/>
          <p:cNvSpPr/>
          <p:nvPr/>
        </p:nvSpPr>
        <p:spPr>
          <a:xfrm>
            <a:off x="2347240" y="1557000"/>
            <a:ext cx="7497521" cy="382745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9" name="图片 18"/>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sp>
        <p:nvSpPr>
          <p:cNvPr id="14" name="文本框 13"/>
          <p:cNvSpPr txBox="1"/>
          <p:nvPr/>
        </p:nvSpPr>
        <p:spPr>
          <a:xfrm>
            <a:off x="922862" y="129030"/>
            <a:ext cx="4597138" cy="612604"/>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社会主义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革命和建设时期</a:t>
            </a: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16" name="直接连接符 15"/>
          <p:cNvCxnSpPr/>
          <p:nvPr/>
        </p:nvCxnSpPr>
        <p:spPr>
          <a:xfrm>
            <a:off x="918912" y="794059"/>
            <a:ext cx="4097088"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80758" y="2132903"/>
            <a:ext cx="5430484" cy="542136"/>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社会主义革命和建设时期时间</a:t>
            </a:r>
          </a:p>
        </p:txBody>
      </p:sp>
      <p:sp>
        <p:nvSpPr>
          <p:cNvPr id="17" name="文本框 16"/>
          <p:cNvSpPr txBox="1"/>
          <p:nvPr/>
        </p:nvSpPr>
        <p:spPr>
          <a:xfrm>
            <a:off x="2514000" y="2726093"/>
            <a:ext cx="7164000" cy="392223"/>
          </a:xfrm>
          <a:prstGeom prst="rect">
            <a:avLst/>
          </a:prstGeom>
          <a:noFill/>
        </p:spPr>
        <p:txBody>
          <a:bodyPr wrap="square">
            <a:spAutoFit/>
          </a:bodyPr>
          <a:lstStyle/>
          <a:p>
            <a:pPr algn="ctr">
              <a:lnSpc>
                <a:spcPct val="130000"/>
              </a:lnSpc>
            </a:pP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1949</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年</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10</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月</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至</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1978</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年</a:t>
            </a:r>
            <a:r>
              <a:rPr lang="en-US" altLang="zh-CN"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12</a:t>
            </a:r>
            <a:r>
              <a:rPr lang="zh-CN" altLang="en-US" sz="1600" spc="120">
                <a:solidFill>
                  <a:schemeClr val="bg1"/>
                </a:solidFill>
                <a:highlight>
                  <a:srgbClr val="D00A12"/>
                </a:highlight>
                <a:latin typeface="阿里巴巴普惠体 2.0 55 Regular" panose="00020600040101010101" pitchFamily="18" charset="-122"/>
                <a:ea typeface="阿里巴巴普惠体 2.0 55 Regular" panose="00020600040101010101" pitchFamily="18" charset="-122"/>
              </a:rPr>
              <a:t>月</a:t>
            </a:r>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党的十一届三中全会召开。</a:t>
            </a:r>
            <a:endParaRPr lang="en-US" altLang="zh-CN" sz="1600" spc="120">
              <a:solidFill>
                <a:srgbClr val="000000"/>
              </a:solidFill>
              <a:latin typeface="阿里巴巴普惠体 2.0 55 Regular" panose="00020600040101010101" pitchFamily="18" charset="-122"/>
              <a:ea typeface="阿里巴巴普惠体 2.0 55 Regular" panose="00020600040101010101" pitchFamily="18" charset="-122"/>
            </a:endParaRPr>
          </a:p>
        </p:txBody>
      </p:sp>
      <p:cxnSp>
        <p:nvCxnSpPr>
          <p:cNvPr id="21" name="直接连接符 20"/>
          <p:cNvCxnSpPr/>
          <p:nvPr/>
        </p:nvCxnSpPr>
        <p:spPr>
          <a:xfrm>
            <a:off x="3337172" y="3178499"/>
            <a:ext cx="551765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811000" y="4190937"/>
            <a:ext cx="6570000" cy="830997"/>
          </a:xfrm>
          <a:prstGeom prst="rect">
            <a:avLst/>
          </a:prstGeom>
          <a:noFill/>
        </p:spPr>
        <p:txBody>
          <a:bodyPr wrap="square">
            <a:spAutoFit/>
          </a:bodyPr>
          <a:lstStyle/>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新中国成立之初，我国面临的国际国内形势是异常艰难和复杂的。由于长期战争，国内经济凋敝，民不聊生。国民党残余伺机破坏，匪患严重。有些地方还未得到解放，很多基层还未建立政权。。</a:t>
            </a:r>
          </a:p>
        </p:txBody>
      </p:sp>
      <p:sp>
        <p:nvSpPr>
          <p:cNvPr id="23" name="文本框 22"/>
          <p:cNvSpPr txBox="1"/>
          <p:nvPr/>
        </p:nvSpPr>
        <p:spPr>
          <a:xfrm>
            <a:off x="3982379" y="3610256"/>
            <a:ext cx="4227242" cy="461665"/>
          </a:xfrm>
          <a:prstGeom prst="rect">
            <a:avLst/>
          </a:prstGeom>
          <a:noFill/>
        </p:spPr>
        <p:txBody>
          <a:bodyPr wrap="square" rtlCol="0" anchor="b" anchorCtr="0">
            <a:spAutoFit/>
          </a:bodyPr>
          <a:lstStyle/>
          <a:p>
            <a:pPr algn="ct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兴国大业</a:t>
            </a:r>
          </a:p>
        </p:txBody>
      </p:sp>
      <p:cxnSp>
        <p:nvCxnSpPr>
          <p:cNvPr id="24" name="直接连接符 23"/>
          <p:cNvCxnSpPr/>
          <p:nvPr/>
        </p:nvCxnSpPr>
        <p:spPr>
          <a:xfrm>
            <a:off x="2829818" y="5085000"/>
            <a:ext cx="6676364"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560000" y="1515273"/>
            <a:ext cx="9072000" cy="3827454"/>
            <a:chOff x="1560000" y="1515273"/>
            <a:chExt cx="9072000" cy="3827454"/>
          </a:xfrm>
        </p:grpSpPr>
        <p:sp>
          <p:nvSpPr>
            <p:cNvPr id="13" name="矩形: 对角圆角 12"/>
            <p:cNvSpPr/>
            <p:nvPr/>
          </p:nvSpPr>
          <p:spPr>
            <a:xfrm>
              <a:off x="1560000" y="1557000"/>
              <a:ext cx="9072000" cy="3671993"/>
            </a:xfrm>
            <a:prstGeom prst="round2DiagRect">
              <a:avLst/>
            </a:prstGeom>
            <a:pattFill prst="dotGrid">
              <a:fgClr>
                <a:schemeClr val="bg1">
                  <a:lumMod val="95000"/>
                </a:schemeClr>
              </a:fgClr>
              <a:bgClr>
                <a:schemeClr val="bg1"/>
              </a:bgClr>
            </a:patt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2.0 55 Regular" panose="00020600040101010101" pitchFamily="18" charset="-122"/>
                <a:ea typeface="阿里巴巴普惠体 2.0 55 Regular" panose="00020600040101010101" pitchFamily="18" charset="-122"/>
              </a:endParaRPr>
            </a:p>
          </p:txBody>
        </p:sp>
        <p:pic>
          <p:nvPicPr>
            <p:cNvPr id="14" name="图片 13"/>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06312" y="1515273"/>
              <a:ext cx="4032000" cy="3827454"/>
            </a:xfrm>
            <a:prstGeom prst="rect">
              <a:avLst/>
            </a:prstGeom>
          </p:spPr>
        </p:pic>
      </p:grpSp>
      <p:sp>
        <p:nvSpPr>
          <p:cNvPr id="18" name="文本框 17"/>
          <p:cNvSpPr txBox="1"/>
          <p:nvPr/>
        </p:nvSpPr>
        <p:spPr>
          <a:xfrm>
            <a:off x="922862" y="129030"/>
            <a:ext cx="4597138" cy="612604"/>
          </a:xfrm>
          <a:prstGeom prst="rect">
            <a:avLst/>
          </a:prstGeom>
          <a:noFill/>
        </p:spPr>
        <p:txBody>
          <a:bodyPr wrap="square" rtlCol="0" anchor="ctr" anchorCtr="0">
            <a:spAutoFit/>
          </a:bodyPr>
          <a:lstStyle/>
          <a:p>
            <a:pPr fontAlgn="auto">
              <a:lnSpc>
                <a:spcPct val="130000"/>
              </a:lnSpc>
            </a:pPr>
            <a:r>
              <a:rPr lang="zh-CN" altLang="en-US" sz="28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社会主义</a:t>
            </a:r>
            <a:r>
              <a:rPr lang="zh-CN" altLang="en-US" sz="28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革命和建设时期</a:t>
            </a: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099"/>
            <a:ext cx="735260" cy="697960"/>
          </a:xfrm>
          <a:prstGeom prst="rect">
            <a:avLst/>
          </a:prstGeom>
        </p:spPr>
      </p:pic>
      <p:cxnSp>
        <p:nvCxnSpPr>
          <p:cNvPr id="20" name="直接连接符 19"/>
          <p:cNvCxnSpPr/>
          <p:nvPr/>
        </p:nvCxnSpPr>
        <p:spPr>
          <a:xfrm>
            <a:off x="918912" y="794059"/>
            <a:ext cx="4097088" cy="0"/>
          </a:xfrm>
          <a:prstGeom prst="line">
            <a:avLst/>
          </a:prstGeom>
          <a:ln>
            <a:solidFill>
              <a:srgbClr val="F2F2F2"/>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172000" y="3475928"/>
            <a:ext cx="7848000" cy="830997"/>
          </a:xfrm>
          <a:prstGeom prst="rect">
            <a:avLst/>
          </a:prstGeom>
          <a:noFill/>
        </p:spPr>
        <p:txBody>
          <a:bodyPr wrap="square">
            <a:spAutoFit/>
          </a:bodyPr>
          <a:lstStyle/>
          <a:p>
            <a:r>
              <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rPr>
              <a:t>    抗美援朝战争打出了新中国的国威军威，提高了中国共产党在全国人民中的威望，提高了中国人民的民族自信心和民族自豪感，维护了亚洲和世界和平，</a:t>
            </a:r>
            <a:r>
              <a:rPr lang="zh-CN" altLang="en-US" sz="1600" b="1" u="sng" spc="120">
                <a:solidFill>
                  <a:schemeClr val="bg1"/>
                </a:solidFill>
                <a:highlight>
                  <a:srgbClr val="CE0008"/>
                </a:highlight>
                <a:latin typeface="阿里巴巴普惠体 2.0 55 Regular" panose="00020600040101010101" pitchFamily="18" charset="-122"/>
                <a:ea typeface="阿里巴巴普惠体 2.0 55 Regular" panose="00020600040101010101" pitchFamily="18" charset="-122"/>
              </a:rPr>
              <a:t>新中国站稳了脚跟。</a:t>
            </a:r>
            <a:endParaRPr lang="zh-CN" altLang="en-US" sz="1600" spc="120">
              <a:solidFill>
                <a:srgbClr val="000000"/>
              </a:solidFill>
              <a:latin typeface="阿里巴巴普惠体 2.0 55 Regular" panose="00020600040101010101" pitchFamily="18" charset="-122"/>
              <a:ea typeface="阿里巴巴普惠体 2.0 55 Regular" panose="00020600040101010101" pitchFamily="18" charset="-122"/>
            </a:endParaRPr>
          </a:p>
        </p:txBody>
      </p:sp>
      <p:sp>
        <p:nvSpPr>
          <p:cNvPr id="22" name="文本框 21"/>
          <p:cNvSpPr txBox="1"/>
          <p:nvPr/>
        </p:nvSpPr>
        <p:spPr>
          <a:xfrm>
            <a:off x="5036758" y="2781000"/>
            <a:ext cx="2118485" cy="541943"/>
          </a:xfrm>
          <a:prstGeom prst="rect">
            <a:avLst/>
          </a:prstGeom>
          <a:noFill/>
        </p:spPr>
        <p:txBody>
          <a:bodyPr wrap="square" rtlCol="0" anchor="ctr" anchorCtr="0">
            <a:spAutoFit/>
          </a:bodyPr>
          <a:lstStyle/>
          <a:p>
            <a:pPr algn="ctr" fontAlgn="auto">
              <a:lnSpc>
                <a:spcPct val="130000"/>
              </a:lnSpc>
            </a:pPr>
            <a:r>
              <a:rPr lang="zh-CN" altLang="en-US" sz="2400" b="1" spc="120">
                <a:ln w="3175">
                  <a:noFill/>
                </a:ln>
                <a:solidFill>
                  <a:srgbClr val="000000"/>
                </a:solidFill>
                <a:latin typeface="阿里巴巴普惠体 2.0 55 Regular" panose="00020600040101010101" pitchFamily="18" charset="-122"/>
                <a:ea typeface="阿里巴巴普惠体 2.0 55 Regular" panose="00020600040101010101" pitchFamily="18" charset="-122"/>
              </a:rPr>
              <a:t>抗美援朝战争</a:t>
            </a:r>
          </a:p>
        </p:txBody>
      </p:sp>
      <p:cxnSp>
        <p:nvCxnSpPr>
          <p:cNvPr id="23" name="直接连接符 22"/>
          <p:cNvCxnSpPr/>
          <p:nvPr/>
        </p:nvCxnSpPr>
        <p:spPr>
          <a:xfrm>
            <a:off x="2424000" y="4437000"/>
            <a:ext cx="7344000"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99716" y="4262829"/>
            <a:ext cx="4992569" cy="390171"/>
          </a:xfrm>
          <a:prstGeom prst="rect">
            <a:avLst/>
          </a:prstGeom>
          <a:solidFill>
            <a:srgbClr val="CE0008"/>
          </a:solidFill>
        </p:spPr>
        <p:txBody>
          <a:bodyPr wrap="square" rtlCol="0" anchor="ctr" anchorCtr="0">
            <a:spAutoFit/>
          </a:bodyPr>
          <a:lstStyle/>
          <a:p>
            <a:pPr algn="dist" fontAlgn="auto">
              <a:lnSpc>
                <a:spcPct val="130000"/>
              </a:lnSpc>
            </a:pPr>
            <a:r>
              <a:rPr lang="zh-CN" altLang="en-US" sz="1600" b="1" spc="120">
                <a:ln w="3175">
                  <a:solidFill>
                    <a:schemeClr val="bg1"/>
                  </a:solid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改革开放和社会主义现代化建设新时期</a:t>
            </a:r>
            <a:endParaRPr lang="zh-CN" altLang="en-US" sz="1600" b="1" spc="120">
              <a:ln w="3175">
                <a:noFill/>
              </a:ln>
              <a:solidFill>
                <a:srgbClr val="FFFFFF"/>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6" name="文本框 15"/>
          <p:cNvSpPr txBox="1"/>
          <p:nvPr/>
        </p:nvSpPr>
        <p:spPr>
          <a:xfrm>
            <a:off x="4520688" y="775004"/>
            <a:ext cx="3150625" cy="2646878"/>
          </a:xfrm>
          <a:prstGeom prst="rect">
            <a:avLst/>
          </a:prstGeom>
          <a:noFill/>
        </p:spPr>
        <p:txBody>
          <a:bodyPr wrap="square">
            <a:spAutoFit/>
          </a:bodyPr>
          <a:lstStyle/>
          <a:p>
            <a:pPr algn="ctr"/>
            <a:r>
              <a:rPr lang="en-US" altLang="zh-CN"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03 </a:t>
            </a:r>
            <a:endParaRPr lang="zh-CN" altLang="en-US" sz="16600" b="1" spc="120">
              <a:ln w="285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
        <p:nvSpPr>
          <p:cNvPr id="11" name="文本框 10"/>
          <p:cNvSpPr txBox="1"/>
          <p:nvPr/>
        </p:nvSpPr>
        <p:spPr>
          <a:xfrm>
            <a:off x="3193578" y="3066547"/>
            <a:ext cx="5804844" cy="1107996"/>
          </a:xfrm>
          <a:prstGeom prst="rect">
            <a:avLst/>
          </a:prstGeom>
          <a:noFill/>
        </p:spPr>
        <p:txBody>
          <a:bodyPr wrap="square">
            <a:spAutoFit/>
          </a:bodyPr>
          <a:lstStyle/>
          <a:p>
            <a:pPr algn="dist"/>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r>
              <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新时期</a:t>
            </a:r>
            <a:r>
              <a:rPr lang="en-US" altLang="zh-CN"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rPr>
              <a:t>-</a:t>
            </a:r>
            <a:endParaRPr lang="zh-CN" altLang="en-US" sz="6600" b="1" spc="120">
              <a:ln w="3175">
                <a:solidFill>
                  <a:schemeClr val="bg1"/>
                </a:solidFill>
              </a:ln>
              <a:solidFill>
                <a:srgbClr val="CE0008"/>
              </a:solidFill>
              <a:effectLst>
                <a:outerShdw blurRad="50800" dist="38100" dir="2700000" algn="tl" rotWithShape="0">
                  <a:prstClr val="black">
                    <a:alpha val="15000"/>
                  </a:prstClr>
                </a:outerShdw>
              </a:effectLst>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演示悠然小楷">
      <a:majorFont>
        <a:latin typeface="演示悠然小楷"/>
        <a:ea typeface="演示悠然小楷"/>
        <a:cs typeface=""/>
      </a:majorFont>
      <a:minorFont>
        <a:latin typeface="阿里巴巴普惠体 2.0 65 Medium"/>
        <a:ea typeface="阿里巴巴普惠体 2.0 65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宽屏</PresentationFormat>
  <Paragraphs>63</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阿里巴巴普惠体 2.0 55 Regular</vt:lpstr>
      <vt:lpstr>演示悠然小楷</vt:lpstr>
      <vt:lpstr>阿里巴巴普惠体 2.0 65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2021-05-19T10:44:00Z</dcterms:created>
  <dcterms:modified xsi:type="dcterms:W3CDTF">2023-01-10T12:21:32Z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F62158BB15374D57AB336A4A2CE42EDD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