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80" r:id="rId3"/>
    <p:sldId id="291" r:id="rId4"/>
    <p:sldId id="293" r:id="rId5"/>
    <p:sldId id="295" r:id="rId6"/>
    <p:sldId id="294" r:id="rId7"/>
    <p:sldId id="289" r:id="rId8"/>
    <p:sldId id="290" r:id="rId9"/>
    <p:sldId id="276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94" y="-264"/>
      </p:cViewPr>
      <p:guideLst>
        <p:guide orient="horz" pos="2160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1999" cy="71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DC59FF2-2EE9-4820-8946-BF3B657EE88F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12292" name="灯片编号占位符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Tx/>
              <a:buNone/>
            </a:pPr>
            <a:fld id="{F2B43573-F105-4F0D-8A81-507FEA8AC595}" type="slidenum">
              <a:rPr lang="en-US" altLang="zh-CN" sz="1200"/>
              <a:t>2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3315" name="备注占位符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13316" name="灯片编号占位符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Tx/>
              <a:buNone/>
            </a:pPr>
            <a:fld id="{86724F9C-8EAA-4943-851A-23EFBFFB7A0B}" type="slidenum">
              <a:rPr lang="en-US" altLang="zh-CN" sz="1200"/>
              <a:t>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C59FF2-2EE9-4820-8946-BF3B657EE88F}" type="slidenum">
              <a:rPr lang="zh-CN" altLang="en-US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14340" name="灯片编号占位符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Tx/>
              <a:buNone/>
            </a:pPr>
            <a:fld id="{AF756841-D7A3-45BC-B226-5856231CF6BC}" type="slidenum">
              <a:rPr lang="en-US" altLang="zh-CN" sz="1200"/>
              <a:t>7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5363" name="备注占位符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15364" name="灯片编号占位符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Tx/>
              <a:buNone/>
            </a:pPr>
            <a:fld id="{7D7797F1-B8CA-4968-8F25-E0EA20917305}" type="slidenum">
              <a:rPr lang="en-US" altLang="zh-CN" sz="1200"/>
              <a:t>8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16388" name="灯片编号占位符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Tx/>
              <a:buNone/>
            </a:pPr>
            <a:fld id="{700D22DB-5772-47E3-AB29-561398074FA0}" type="slidenum">
              <a:rPr lang="en-US" altLang="zh-CN" sz="1200"/>
              <a:t>9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4A690-C048-4AE2-B74A-4C3194584142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D5F13-3454-4A21-9F6B-857DE20BC670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7E05B-FEDA-4BD2-BC5C-96A1C1E25A2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7E086-7D3F-4475-B75A-9815323CA8AB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1FB0D-4AA0-4CCE-8099-1103B7A21082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33628-D5DC-4AD9-90A0-1239C1043F5B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524ED-A72C-428F-B584-4AE5F5FCA95B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95D4A-E75F-42C8-9346-4FC0103042CC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C16E5-189D-44BE-B5C6-DAEF93566425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61AAE-4535-45F7-8EA5-531CB8DCAE6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6CBD5AC3-8761-415C-8C19-4F1922F6518F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01295" y="1911683"/>
            <a:ext cx="6400800" cy="831518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zh-CN" sz="6600" b="1" dirty="0" smtClean="0">
                <a:solidFill>
                  <a:srgbClr val="FF0000"/>
                </a:solidFill>
                <a:latin typeface="汉仪大宋简" pitchFamily="49" charset="-122"/>
                <a:ea typeface="汉仪大宋简" pitchFamily="49" charset="-122"/>
              </a:rPr>
              <a:t>6.3 </a:t>
            </a:r>
            <a:r>
              <a:rPr lang="zh-CN" altLang="en-US" sz="6600" b="1" dirty="0" smtClean="0">
                <a:solidFill>
                  <a:srgbClr val="FF0000"/>
                </a:solidFill>
                <a:latin typeface="汉仪大宋简" pitchFamily="49" charset="-122"/>
                <a:ea typeface="汉仪大宋简" pitchFamily="49" charset="-122"/>
              </a:rPr>
              <a:t>频数直方图</a:t>
            </a:r>
            <a:endParaRPr lang="en-US" altLang="zh-CN" sz="6600" b="1" dirty="0" smtClean="0">
              <a:solidFill>
                <a:srgbClr val="FF0000"/>
              </a:solidFill>
              <a:latin typeface="汉仪大宋简" pitchFamily="49" charset="-122"/>
              <a:ea typeface="汉仪大宋简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74096" y="5043736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6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ChangeArrowheads="1"/>
          </p:cNvSpPr>
          <p:nvPr/>
        </p:nvSpPr>
        <p:spPr bwMode="auto">
          <a:xfrm>
            <a:off x="250825" y="1961638"/>
            <a:ext cx="88931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en-US" altLang="zh-CN" sz="2800" b="1" dirty="0">
                <a:latin typeface="宋体" panose="02010600030101010101" pitchFamily="2" charset="-122"/>
              </a:rPr>
              <a:t>    </a:t>
            </a:r>
            <a:r>
              <a:rPr lang="zh-CN" altLang="en-US" sz="2800" b="1" dirty="0">
                <a:latin typeface="宋体" panose="02010600030101010101" pitchFamily="2" charset="-122"/>
              </a:rPr>
              <a:t>绘制频数分布直方图的一般步骤：</a:t>
            </a:r>
          </a:p>
        </p:txBody>
      </p:sp>
      <p:sp>
        <p:nvSpPr>
          <p:cNvPr id="193542" name="Rectangle 6"/>
          <p:cNvSpPr>
            <a:spLocks noChangeArrowheads="1"/>
          </p:cNvSpPr>
          <p:nvPr/>
        </p:nvSpPr>
        <p:spPr bwMode="auto">
          <a:xfrm>
            <a:off x="755650" y="2682363"/>
            <a:ext cx="7561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）计算最大值与最小值的差，确定统计量的范围；</a:t>
            </a:r>
          </a:p>
        </p:txBody>
      </p:sp>
      <p:sp>
        <p:nvSpPr>
          <p:cNvPr id="193543" name="Rectangle 7"/>
          <p:cNvSpPr>
            <a:spLocks noChangeArrowheads="1"/>
          </p:cNvSpPr>
          <p:nvPr/>
        </p:nvSpPr>
        <p:spPr bwMode="auto">
          <a:xfrm>
            <a:off x="755650" y="3258626"/>
            <a:ext cx="4608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）决定组数与组距；</a:t>
            </a:r>
          </a:p>
        </p:txBody>
      </p:sp>
      <p:sp>
        <p:nvSpPr>
          <p:cNvPr id="193544" name="Rectangle 8"/>
          <p:cNvSpPr>
            <a:spLocks noChangeArrowheads="1"/>
          </p:cNvSpPr>
          <p:nvPr/>
        </p:nvSpPr>
        <p:spPr bwMode="auto">
          <a:xfrm>
            <a:off x="828675" y="3833301"/>
            <a:ext cx="3095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）确定分点；</a:t>
            </a:r>
          </a:p>
        </p:txBody>
      </p:sp>
      <p:sp>
        <p:nvSpPr>
          <p:cNvPr id="193545" name="Rectangle 9"/>
          <p:cNvSpPr>
            <a:spLocks noChangeArrowheads="1"/>
          </p:cNvSpPr>
          <p:nvPr/>
        </p:nvSpPr>
        <p:spPr bwMode="auto">
          <a:xfrm>
            <a:off x="828675" y="4409563"/>
            <a:ext cx="367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）列频数分布表；</a:t>
            </a:r>
            <a:endParaRPr kumimoji="1" lang="zh-CN" altLang="en-US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3546" name="Rectangle 10"/>
          <p:cNvSpPr>
            <a:spLocks noChangeArrowheads="1"/>
          </p:cNvSpPr>
          <p:nvPr/>
        </p:nvSpPr>
        <p:spPr bwMode="auto">
          <a:xfrm>
            <a:off x="827088" y="4985826"/>
            <a:ext cx="417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）画频数直方图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4107" name="Picture 12" descr="图片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5650" y="483676"/>
            <a:ext cx="4899025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3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3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3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3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3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3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8" grpId="0" autoUpdateAnimBg="0"/>
      <p:bldP spid="193542" grpId="0" autoUpdateAnimBg="0"/>
      <p:bldP spid="193543" grpId="0" autoUpdateAnimBg="0"/>
      <p:bldP spid="193544" grpId="0" autoUpdateAnimBg="0"/>
      <p:bldP spid="193545" grpId="0" autoUpdateAnimBg="0"/>
      <p:bldP spid="19354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713379" y="2573471"/>
            <a:ext cx="801595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zh-CN" sz="4000" b="1" dirty="0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4000" b="1" dirty="0">
                <a:solidFill>
                  <a:srgbClr val="0000FF"/>
                </a:solidFill>
                <a:latin typeface="宋体" panose="02010600030101010101" pitchFamily="2" charset="-122"/>
              </a:rPr>
              <a:t>能够根据频数直方图了解信息</a:t>
            </a:r>
            <a:r>
              <a:rPr lang="en-US" altLang="zh-CN" sz="4000" b="1" dirty="0">
                <a:solidFill>
                  <a:srgbClr val="0000FF"/>
                </a:solidFill>
                <a:latin typeface="宋体" panose="02010600030101010101" pitchFamily="2" charset="-122"/>
              </a:rPr>
              <a:t>;</a:t>
            </a:r>
          </a:p>
          <a:p>
            <a:endParaRPr lang="en-US" altLang="zh-CN" sz="40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r>
              <a:rPr lang="en-US" altLang="zh-CN" sz="4000" b="1" dirty="0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4000" b="1" dirty="0">
                <a:solidFill>
                  <a:srgbClr val="0000FF"/>
                </a:solidFill>
                <a:latin typeface="宋体" panose="02010600030101010101" pitchFamily="2" charset="-122"/>
              </a:rPr>
              <a:t>能根据频数直方图解决实际</a:t>
            </a:r>
            <a:r>
              <a:rPr lang="zh-CN" altLang="en-US" sz="4000" b="1" dirty="0" smtClean="0">
                <a:solidFill>
                  <a:srgbClr val="0000FF"/>
                </a:solidFill>
                <a:latin typeface="宋体" panose="02010600030101010101" pitchFamily="2" charset="-122"/>
              </a:rPr>
              <a:t>问题</a:t>
            </a:r>
            <a:r>
              <a:rPr lang="en-US" altLang="zh-CN" sz="40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pic>
        <p:nvPicPr>
          <p:cNvPr id="5123" name="Picture 4" descr="童趣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765175"/>
            <a:ext cx="3887788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915400" cy="1752600"/>
          </a:xfrm>
        </p:spPr>
        <p:txBody>
          <a:bodyPr/>
          <a:lstStyle/>
          <a:p>
            <a:pPr algn="l" eaLnBrk="1" hangingPunct="1"/>
            <a:r>
              <a:rPr lang="zh-CN" altLang="en-US" sz="2800" b="1" dirty="0" smtClean="0"/>
              <a:t>九年级一班开展“孝敬父母，帮做家务”的活动，班主任老师统计了全班 </a:t>
            </a:r>
            <a:r>
              <a:rPr lang="en-US" altLang="zh-CN" sz="2800" b="1" dirty="0" smtClean="0"/>
              <a:t>50 </a:t>
            </a:r>
            <a:r>
              <a:rPr lang="zh-CN" altLang="en-US" sz="2800" b="1" dirty="0" smtClean="0"/>
              <a:t>名学生在上周中做家务的时间，并把结果分为如下的 </a:t>
            </a:r>
            <a:r>
              <a:rPr lang="en-US" altLang="zh-CN" sz="2800" b="1" dirty="0" smtClean="0"/>
              <a:t>5 </a:t>
            </a:r>
            <a:r>
              <a:rPr lang="zh-CN" altLang="en-US" sz="2800" b="1" dirty="0" smtClean="0"/>
              <a:t>组，制作了扇形统计图</a:t>
            </a:r>
            <a:endParaRPr lang="en-US" altLang="zh-CN" sz="2800" b="1" dirty="0" smtClean="0"/>
          </a:p>
          <a:p>
            <a:pPr algn="l" eaLnBrk="1" hangingPunct="1"/>
            <a:r>
              <a:rPr lang="en-US" altLang="zh-CN" sz="2800" b="1" dirty="0" smtClean="0"/>
              <a:t>A </a:t>
            </a:r>
            <a:r>
              <a:rPr lang="zh-CN" altLang="en-US" sz="2800" b="1" dirty="0" smtClean="0"/>
              <a:t>组： </a:t>
            </a:r>
            <a:r>
              <a:rPr lang="en-US" altLang="zh-CN" sz="2800" b="1" dirty="0" smtClean="0"/>
              <a:t>2.5 h ≤ </a:t>
            </a:r>
            <a:r>
              <a:rPr lang="en-US" altLang="zh-CN" sz="2800" b="1" i="1" dirty="0" smtClean="0"/>
              <a:t>t </a:t>
            </a:r>
            <a:r>
              <a:rPr lang="zh-CN" altLang="en-US" sz="2800" b="1" dirty="0" smtClean="0"/>
              <a:t>＜ </a:t>
            </a:r>
            <a:r>
              <a:rPr lang="en-US" altLang="zh-CN" sz="2800" b="1" dirty="0" smtClean="0"/>
              <a:t>3 h</a:t>
            </a:r>
            <a:r>
              <a:rPr lang="zh-CN" altLang="en-US" sz="2800" b="1" dirty="0" smtClean="0"/>
              <a:t>， </a:t>
            </a:r>
            <a:endParaRPr lang="en-US" altLang="zh-CN" sz="2800" b="1" dirty="0" smtClean="0"/>
          </a:p>
          <a:p>
            <a:pPr algn="l" eaLnBrk="1" hangingPunct="1"/>
            <a:r>
              <a:rPr lang="en-US" altLang="zh-CN" sz="2800" b="1" dirty="0" smtClean="0"/>
              <a:t>B</a:t>
            </a:r>
            <a:r>
              <a:rPr lang="zh-CN" altLang="en-US" sz="2800" b="1" dirty="0" smtClean="0"/>
              <a:t>组： </a:t>
            </a:r>
            <a:r>
              <a:rPr lang="en-US" altLang="zh-CN" sz="2800" b="1" dirty="0" smtClean="0"/>
              <a:t>2 h ≤ </a:t>
            </a:r>
            <a:r>
              <a:rPr lang="en-US" altLang="zh-CN" sz="2800" b="1" i="1" dirty="0" smtClean="0"/>
              <a:t>t </a:t>
            </a:r>
            <a:r>
              <a:rPr lang="zh-CN" altLang="en-US" sz="2800" b="1" dirty="0" smtClean="0"/>
              <a:t>＜ </a:t>
            </a:r>
            <a:r>
              <a:rPr lang="en-US" altLang="zh-CN" sz="2800" b="1" dirty="0" smtClean="0"/>
              <a:t>2.5 h   </a:t>
            </a:r>
          </a:p>
          <a:p>
            <a:pPr algn="l" eaLnBrk="1" hangingPunct="1"/>
            <a:r>
              <a:rPr lang="zh-CN" altLang="en-US" sz="2800" b="1" dirty="0" smtClean="0"/>
              <a:t>组： </a:t>
            </a:r>
            <a:r>
              <a:rPr lang="en-US" altLang="zh-CN" sz="2800" b="1" dirty="0" smtClean="0"/>
              <a:t>1.5 h ≤ </a:t>
            </a:r>
            <a:r>
              <a:rPr lang="en-US" altLang="zh-CN" sz="2800" b="1" i="1" dirty="0" smtClean="0"/>
              <a:t>t </a:t>
            </a:r>
            <a:r>
              <a:rPr lang="zh-CN" altLang="en-US" sz="2800" b="1" dirty="0" smtClean="0"/>
              <a:t>＜ </a:t>
            </a:r>
            <a:r>
              <a:rPr lang="en-US" altLang="zh-CN" sz="2800" b="1" dirty="0" smtClean="0"/>
              <a:t>2 h</a:t>
            </a:r>
            <a:r>
              <a:rPr lang="zh-CN" altLang="en-US" sz="2800" b="1" dirty="0" smtClean="0"/>
              <a:t> </a:t>
            </a:r>
            <a:endParaRPr lang="en-US" altLang="zh-CN" sz="2800" b="1" dirty="0" smtClean="0"/>
          </a:p>
          <a:p>
            <a:pPr algn="l" eaLnBrk="1" hangingPunct="1"/>
            <a:r>
              <a:rPr lang="en-US" altLang="zh-CN" sz="2800" b="1" dirty="0" smtClean="0"/>
              <a:t>D</a:t>
            </a:r>
            <a:r>
              <a:rPr lang="zh-CN" altLang="en-US" sz="2800" b="1" dirty="0" smtClean="0"/>
              <a:t>组： </a:t>
            </a:r>
            <a:r>
              <a:rPr lang="en-US" altLang="zh-CN" sz="2800" b="1" dirty="0" smtClean="0"/>
              <a:t>1 h ≤ </a:t>
            </a:r>
            <a:r>
              <a:rPr lang="en-US" altLang="zh-CN" sz="2800" b="1" i="1" dirty="0" smtClean="0"/>
              <a:t>t </a:t>
            </a:r>
            <a:r>
              <a:rPr lang="zh-CN" altLang="en-US" sz="2800" b="1" dirty="0" smtClean="0"/>
              <a:t>＜ </a:t>
            </a:r>
            <a:r>
              <a:rPr lang="en-US" altLang="zh-CN" sz="2800" b="1" dirty="0" smtClean="0"/>
              <a:t>1.5 h</a:t>
            </a:r>
            <a:r>
              <a:rPr lang="zh-CN" altLang="en-US" sz="2800" b="1" dirty="0" smtClean="0"/>
              <a:t>    </a:t>
            </a:r>
            <a:endParaRPr lang="en-US" altLang="zh-CN" sz="2800" b="1" dirty="0" smtClean="0"/>
          </a:p>
          <a:p>
            <a:pPr algn="l" eaLnBrk="1" hangingPunct="1"/>
            <a:r>
              <a:rPr lang="en-US" altLang="zh-CN" sz="2800" b="1" dirty="0" smtClean="0"/>
              <a:t>E </a:t>
            </a:r>
            <a:r>
              <a:rPr lang="zh-CN" altLang="en-US" sz="2800" b="1" dirty="0" smtClean="0"/>
              <a:t>组： </a:t>
            </a:r>
            <a:r>
              <a:rPr lang="en-US" altLang="zh-CN" sz="2800" b="1" dirty="0" smtClean="0"/>
              <a:t>0.5 h ≤ </a:t>
            </a:r>
            <a:r>
              <a:rPr lang="en-US" altLang="zh-CN" sz="2800" b="1" i="1" dirty="0" smtClean="0"/>
              <a:t>t </a:t>
            </a:r>
            <a:r>
              <a:rPr lang="zh-CN" altLang="en-US" sz="2800" b="1" dirty="0" smtClean="0"/>
              <a:t>＜ </a:t>
            </a:r>
            <a:r>
              <a:rPr lang="en-US" altLang="zh-CN" sz="2800" b="1" dirty="0" smtClean="0"/>
              <a:t>1 h.</a:t>
            </a:r>
            <a:br>
              <a:rPr lang="en-US" altLang="zh-CN" sz="2800" b="1" dirty="0" smtClean="0"/>
            </a:br>
            <a:r>
              <a:rPr lang="zh-CN" altLang="en-US" sz="2800" b="1" dirty="0" smtClean="0"/>
              <a:t>（ </a:t>
            </a:r>
            <a:r>
              <a:rPr lang="en-US" altLang="zh-CN" sz="2800" b="1" dirty="0" smtClean="0"/>
              <a:t>1 </a:t>
            </a:r>
            <a:r>
              <a:rPr lang="zh-CN" altLang="en-US" sz="2800" b="1" dirty="0" smtClean="0"/>
              <a:t>）请按照以上分组列出相应的</a:t>
            </a:r>
            <a:endParaRPr lang="en-US" altLang="zh-CN" sz="2800" b="1" dirty="0" smtClean="0"/>
          </a:p>
          <a:p>
            <a:pPr algn="l" eaLnBrk="1" hangingPunct="1"/>
            <a:r>
              <a:rPr lang="zh-CN" altLang="en-US" sz="2800" b="1" dirty="0" smtClean="0"/>
              <a:t>频数、频率分布表，并画出频数直</a:t>
            </a:r>
            <a:endParaRPr lang="en-US" altLang="zh-CN" sz="2800" b="1" dirty="0" smtClean="0"/>
          </a:p>
          <a:p>
            <a:pPr algn="l" eaLnBrk="1" hangingPunct="1"/>
            <a:r>
              <a:rPr lang="zh-CN" altLang="en-US" sz="2800" b="1" dirty="0" smtClean="0"/>
              <a:t>方图；</a:t>
            </a:r>
            <a:br>
              <a:rPr lang="zh-CN" altLang="en-US" sz="2800" b="1" dirty="0" smtClean="0"/>
            </a:br>
            <a:r>
              <a:rPr lang="zh-CN" altLang="en-US" sz="2800" b="1" dirty="0" smtClean="0"/>
              <a:t>（ </a:t>
            </a:r>
            <a:r>
              <a:rPr lang="en-US" altLang="zh-CN" sz="2800" b="1" dirty="0" smtClean="0"/>
              <a:t>2</a:t>
            </a:r>
            <a:r>
              <a:rPr lang="zh-CN" altLang="en-US" sz="2800" b="1" dirty="0" smtClean="0"/>
              <a:t>）估计该班学生在这次活动中做家务的平均时间；</a:t>
            </a:r>
            <a:br>
              <a:rPr lang="zh-CN" altLang="en-US" sz="2800" b="1" dirty="0" smtClean="0"/>
            </a:br>
            <a:r>
              <a:rPr lang="zh-CN" altLang="en-US" sz="2800" b="1" dirty="0" smtClean="0"/>
              <a:t>（ </a:t>
            </a:r>
            <a:r>
              <a:rPr lang="en-US" altLang="zh-CN" sz="2800" b="1" dirty="0" smtClean="0"/>
              <a:t>3</a:t>
            </a:r>
            <a:r>
              <a:rPr lang="zh-CN" altLang="en-US" sz="2800" b="1" dirty="0" smtClean="0"/>
              <a:t>）该班学生上周做家务时间的中位数落在哪个小组内？说明理由</a:t>
            </a:r>
            <a:r>
              <a:rPr lang="en-US" altLang="zh-CN" sz="2800" b="1" dirty="0" smtClean="0"/>
              <a:t>.</a:t>
            </a:r>
            <a:endParaRPr lang="zh-CN" altLang="en-US" sz="2800" b="1" dirty="0" smtClean="0"/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1295400"/>
            <a:ext cx="3581400" cy="384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图表 3"/>
          <p:cNvGraphicFramePr/>
          <p:nvPr/>
        </p:nvGraphicFramePr>
        <p:xfrm>
          <a:off x="4559300" y="457764"/>
          <a:ext cx="4349750" cy="323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r:id="rId4" imgW="4346575" imgH="3230880" progId="Excel.Chart.8">
                  <p:embed/>
                </p:oleObj>
              </mc:Choice>
              <mc:Fallback>
                <p:oleObj r:id="rId4" imgW="4346575" imgH="3230880" progId="Excel.Chart.8">
                  <p:embed/>
                  <p:pic>
                    <p:nvPicPr>
                      <p:cNvPr id="0" name="图表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9300" y="457764"/>
                        <a:ext cx="4349750" cy="3233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5157788" y="3640701"/>
            <a:ext cx="37004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   0.5    1      1.5    2      2.5      3</a:t>
            </a:r>
            <a:endParaRPr lang="zh-CN" altLang="en-US"/>
          </a:p>
        </p:txBody>
      </p:sp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3881438" y="508564"/>
            <a:ext cx="7286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频数</a:t>
            </a:r>
          </a:p>
        </p:txBody>
      </p:sp>
      <p:sp>
        <p:nvSpPr>
          <p:cNvPr id="7173" name="TextBox 6"/>
          <p:cNvSpPr txBox="1">
            <a:spLocks noChangeArrowheads="1"/>
          </p:cNvSpPr>
          <p:nvPr/>
        </p:nvSpPr>
        <p:spPr bwMode="auto">
          <a:xfrm>
            <a:off x="7145072" y="4031855"/>
            <a:ext cx="1828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做家务的时间</a:t>
            </a:r>
          </a:p>
        </p:txBody>
      </p:sp>
      <p:sp>
        <p:nvSpPr>
          <p:cNvPr id="7174" name="矩形 7"/>
          <p:cNvSpPr>
            <a:spLocks noChangeArrowheads="1"/>
          </p:cNvSpPr>
          <p:nvPr/>
        </p:nvSpPr>
        <p:spPr bwMode="auto">
          <a:xfrm>
            <a:off x="356190" y="1318742"/>
            <a:ext cx="36528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/>
              <a:t>（ </a:t>
            </a:r>
            <a:r>
              <a:rPr lang="en-US" altLang="zh-CN" sz="2400" b="1" dirty="0"/>
              <a:t>2</a:t>
            </a:r>
            <a:r>
              <a:rPr lang="zh-CN" altLang="en-US" sz="2400" b="1" dirty="0"/>
              <a:t>）估计该班学生在这次活动中做家务的平均时间；</a:t>
            </a:r>
            <a:br>
              <a:rPr lang="zh-CN" altLang="en-US" sz="2400" b="1" dirty="0"/>
            </a:br>
            <a:r>
              <a:rPr lang="zh-CN" altLang="en-US" sz="2400" b="1" dirty="0"/>
              <a:t>（ </a:t>
            </a:r>
            <a:r>
              <a:rPr lang="en-US" altLang="zh-CN" sz="2400" b="1" dirty="0"/>
              <a:t>3</a:t>
            </a:r>
            <a:r>
              <a:rPr lang="zh-CN" altLang="en-US" sz="2400" b="1" dirty="0"/>
              <a:t>）该班学生上周做家务时间的中位数落在哪个小组内？说明理由</a:t>
            </a:r>
            <a:r>
              <a:rPr lang="en-US" altLang="zh-CN" sz="2400" b="1" dirty="0"/>
              <a:t>.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挑战自我</a:t>
            </a:r>
          </a:p>
        </p:txBody>
      </p:sp>
      <p:sp>
        <p:nvSpPr>
          <p:cNvPr id="1028" name="内容占位符 2"/>
          <p:cNvSpPr>
            <a:spLocks noGrp="1"/>
          </p:cNvSpPr>
          <p:nvPr>
            <p:ph idx="1"/>
          </p:nvPr>
        </p:nvSpPr>
        <p:spPr>
          <a:xfrm>
            <a:off x="318976" y="1602010"/>
            <a:ext cx="8229600" cy="2991255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在上面问题（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）中，如果取该学生做家务的时间的上、下限的平均数，即               </a:t>
            </a:r>
            <a:endParaRPr lang="en-US" altLang="zh-CN" dirty="0" smtClean="0"/>
          </a:p>
          <a:p>
            <a:pPr eaLnBrk="1" hangingPunct="1">
              <a:buFontTx/>
              <a:buNone/>
            </a:pPr>
            <a:endParaRPr lang="en-US" altLang="zh-CN" dirty="0" smtClean="0"/>
          </a:p>
          <a:p>
            <a:pPr eaLnBrk="1" hangingPunct="1">
              <a:buFontTx/>
              <a:buNone/>
            </a:pPr>
            <a:r>
              <a:rPr lang="en-US" altLang="zh-CN" dirty="0" smtClean="0"/>
              <a:t>  </a:t>
            </a:r>
            <a:r>
              <a:rPr lang="zh-CN" altLang="en-US" dirty="0" smtClean="0"/>
              <a:t>作为全班学生上周做家务的平均时间的估计值，你认为合理吗？为什么？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473825" y="2149475"/>
          <a:ext cx="2212975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1040765" imgH="393700" progId="Equation.DSMT4">
                  <p:embed/>
                </p:oleObj>
              </mc:Choice>
              <mc:Fallback>
                <p:oleObj name="Equation" r:id="rId3" imgW="1040765" imgH="3937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3825" y="2149475"/>
                        <a:ext cx="2212975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23850" y="836613"/>
            <a:ext cx="87137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2400" b="1" dirty="0">
                <a:solidFill>
                  <a:srgbClr val="000404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400" b="1" dirty="0">
                <a:solidFill>
                  <a:srgbClr val="000404"/>
                </a:solidFill>
                <a:latin typeface="宋体" panose="02010600030101010101" pitchFamily="2" charset="-122"/>
              </a:rPr>
              <a:t>下面的频数直方图反映了某城市抽查一些家庭每月水电费的开支</a:t>
            </a:r>
            <a:r>
              <a:rPr lang="en-US" altLang="zh-CN" sz="2400" b="1" dirty="0">
                <a:solidFill>
                  <a:srgbClr val="000404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400" b="1" dirty="0">
                <a:solidFill>
                  <a:srgbClr val="000404"/>
                </a:solidFill>
                <a:latin typeface="宋体" panose="02010600030101010101" pitchFamily="2" charset="-122"/>
              </a:rPr>
              <a:t>单位</a:t>
            </a:r>
            <a:r>
              <a:rPr lang="en-US" altLang="zh-CN" sz="2400" b="1" dirty="0">
                <a:solidFill>
                  <a:srgbClr val="000404"/>
                </a:solidFill>
                <a:latin typeface="宋体" panose="02010600030101010101" pitchFamily="2" charset="-122"/>
              </a:rPr>
              <a:t>:</a:t>
            </a:r>
            <a:r>
              <a:rPr lang="zh-CN" altLang="en-US" sz="2400" b="1" dirty="0">
                <a:solidFill>
                  <a:srgbClr val="000404"/>
                </a:solidFill>
                <a:latin typeface="宋体" panose="02010600030101010101" pitchFamily="2" charset="-122"/>
              </a:rPr>
              <a:t>元</a:t>
            </a:r>
            <a:r>
              <a:rPr lang="en-US" altLang="zh-CN" sz="2400" b="1" dirty="0">
                <a:solidFill>
                  <a:srgbClr val="000404"/>
                </a:solidFill>
                <a:latin typeface="宋体" panose="02010600030101010101" pitchFamily="2" charset="-122"/>
              </a:rPr>
              <a:t>).</a:t>
            </a:r>
            <a:r>
              <a:rPr lang="zh-CN" altLang="en-US" sz="2400" b="1" dirty="0">
                <a:solidFill>
                  <a:srgbClr val="000404"/>
                </a:solidFill>
                <a:latin typeface="宋体" panose="02010600030101010101" pitchFamily="2" charset="-122"/>
              </a:rPr>
              <a:t>请根据该直方图</a:t>
            </a:r>
            <a:r>
              <a:rPr lang="en-US" altLang="zh-CN" sz="2400" b="1" dirty="0">
                <a:solidFill>
                  <a:srgbClr val="000404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000404"/>
                </a:solidFill>
                <a:latin typeface="宋体" panose="02010600030101010101" pitchFamily="2" charset="-122"/>
              </a:rPr>
              <a:t>回答下列问题</a:t>
            </a:r>
            <a:r>
              <a:rPr lang="en-US" altLang="zh-CN" sz="2400" b="1" dirty="0">
                <a:solidFill>
                  <a:srgbClr val="000404"/>
                </a:solidFill>
                <a:latin typeface="宋体" panose="02010600030101010101" pitchFamily="2" charset="-122"/>
              </a:rPr>
              <a:t>: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23850" y="1773238"/>
            <a:ext cx="3971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2000" b="1" dirty="0"/>
              <a:t>(1)</a:t>
            </a:r>
            <a:r>
              <a:rPr lang="zh-CN" altLang="en-US" sz="2000" b="1" dirty="0"/>
              <a:t>被调查家庭的样本容量是多少</a:t>
            </a:r>
            <a:r>
              <a:rPr lang="en-US" altLang="zh-CN" sz="2000" b="1" dirty="0"/>
              <a:t>?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23850" y="2509838"/>
            <a:ext cx="3205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2000" b="1" dirty="0">
                <a:solidFill>
                  <a:srgbClr val="000404"/>
                </a:solidFill>
              </a:rPr>
              <a:t>(2)</a:t>
            </a:r>
            <a:r>
              <a:rPr lang="zh-CN" altLang="en-US" sz="2000" b="1" dirty="0">
                <a:solidFill>
                  <a:srgbClr val="000404"/>
                </a:solidFill>
              </a:rPr>
              <a:t>数据分组的组距是多少</a:t>
            </a:r>
            <a:r>
              <a:rPr lang="en-US" altLang="zh-CN" sz="2000" b="1" dirty="0">
                <a:solidFill>
                  <a:srgbClr val="000404"/>
                </a:solidFill>
              </a:rPr>
              <a:t>?</a:t>
            </a: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295275" y="5105400"/>
            <a:ext cx="38877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2000" b="1" dirty="0">
                <a:solidFill>
                  <a:srgbClr val="000404"/>
                </a:solidFill>
              </a:rPr>
              <a:t>(5)</a:t>
            </a:r>
            <a:r>
              <a:rPr lang="zh-CN" altLang="en-US" sz="2000" b="1" dirty="0">
                <a:solidFill>
                  <a:srgbClr val="000404"/>
                </a:solidFill>
              </a:rPr>
              <a:t>每月水电费开支为多少元之间的家庭约占</a:t>
            </a:r>
            <a:r>
              <a:rPr lang="en-US" altLang="zh-CN" sz="2000" b="1" dirty="0">
                <a:solidFill>
                  <a:srgbClr val="000404"/>
                </a:solidFill>
              </a:rPr>
              <a:t>55%</a:t>
            </a:r>
          </a:p>
        </p:txBody>
      </p:sp>
      <p:sp>
        <p:nvSpPr>
          <p:cNvPr id="8198" name="Text Box 50"/>
          <p:cNvSpPr txBox="1">
            <a:spLocks noChangeArrowheads="1"/>
          </p:cNvSpPr>
          <p:nvPr/>
        </p:nvSpPr>
        <p:spPr bwMode="auto">
          <a:xfrm>
            <a:off x="4932363" y="2662238"/>
            <a:ext cx="33845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zh-CN" altLang="en-US" sz="1600" b="1">
                <a:solidFill>
                  <a:srgbClr val="000404"/>
                </a:solidFill>
              </a:rPr>
              <a:t>某城市部分家庭每月水电费开支</a:t>
            </a:r>
          </a:p>
          <a:p>
            <a:pPr eaLnBrk="1" hangingPunct="1">
              <a:buFontTx/>
              <a:buNone/>
            </a:pPr>
            <a:r>
              <a:rPr lang="zh-CN" altLang="en-US" sz="1600" b="1">
                <a:solidFill>
                  <a:srgbClr val="000404"/>
                </a:solidFill>
              </a:rPr>
              <a:t>     的频数直方图</a:t>
            </a:r>
          </a:p>
          <a:p>
            <a:pPr eaLnBrk="1" hangingPunct="1">
              <a:buFontTx/>
              <a:buNone/>
            </a:pPr>
            <a:endParaRPr lang="en-US" altLang="zh-CN" sz="1600" b="1">
              <a:solidFill>
                <a:srgbClr val="000404"/>
              </a:solidFill>
            </a:endParaRPr>
          </a:p>
        </p:txBody>
      </p:sp>
      <p:sp>
        <p:nvSpPr>
          <p:cNvPr id="8199" name="Rectangle 21"/>
          <p:cNvSpPr>
            <a:spLocks noChangeArrowheads="1"/>
          </p:cNvSpPr>
          <p:nvPr/>
        </p:nvSpPr>
        <p:spPr bwMode="auto">
          <a:xfrm>
            <a:off x="7235825" y="5949950"/>
            <a:ext cx="360363" cy="215900"/>
          </a:xfrm>
          <a:prstGeom prst="rect">
            <a:avLst/>
          </a:prstGeom>
          <a:solidFill>
            <a:srgbClr val="0000FF">
              <a:alpha val="14902"/>
            </a:srgbClr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>
              <a:buFontTx/>
              <a:buNone/>
            </a:pPr>
            <a:endParaRPr lang="zh-CN" altLang="zh-CN" sz="1600">
              <a:solidFill>
                <a:srgbClr val="FF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00" name="Line 20"/>
          <p:cNvSpPr>
            <a:spLocks noChangeShapeType="1"/>
          </p:cNvSpPr>
          <p:nvPr/>
        </p:nvSpPr>
        <p:spPr bwMode="auto">
          <a:xfrm>
            <a:off x="5005388" y="3573463"/>
            <a:ext cx="2951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1" name="Text Box 23"/>
          <p:cNvSpPr txBox="1">
            <a:spLocks noChangeArrowheads="1"/>
          </p:cNvSpPr>
          <p:nvPr/>
        </p:nvSpPr>
        <p:spPr bwMode="auto">
          <a:xfrm>
            <a:off x="6084888" y="3502025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b="1">
                <a:solidFill>
                  <a:srgbClr val="000404"/>
                </a:solidFill>
              </a:rPr>
              <a:t>11</a:t>
            </a:r>
          </a:p>
        </p:txBody>
      </p:sp>
      <p:sp>
        <p:nvSpPr>
          <p:cNvPr id="8202" name="Text Box 24"/>
          <p:cNvSpPr txBox="1">
            <a:spLocks noChangeArrowheads="1"/>
          </p:cNvSpPr>
          <p:nvPr/>
        </p:nvSpPr>
        <p:spPr bwMode="auto">
          <a:xfrm>
            <a:off x="6516688" y="43656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b="1">
                <a:solidFill>
                  <a:srgbClr val="000404"/>
                </a:solidFill>
              </a:rPr>
              <a:t>7</a:t>
            </a:r>
          </a:p>
        </p:txBody>
      </p:sp>
      <p:sp>
        <p:nvSpPr>
          <p:cNvPr id="8203" name="Text Box 25"/>
          <p:cNvSpPr txBox="1">
            <a:spLocks noChangeArrowheads="1"/>
          </p:cNvSpPr>
          <p:nvPr/>
        </p:nvSpPr>
        <p:spPr bwMode="auto">
          <a:xfrm>
            <a:off x="5724525" y="3214688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b="1">
                <a:solidFill>
                  <a:srgbClr val="000404"/>
                </a:solidFill>
              </a:rPr>
              <a:t>12</a:t>
            </a:r>
          </a:p>
        </p:txBody>
      </p:sp>
      <p:sp>
        <p:nvSpPr>
          <p:cNvPr id="8204" name="Text Box 40"/>
          <p:cNvSpPr txBox="1">
            <a:spLocks noChangeArrowheads="1"/>
          </p:cNvSpPr>
          <p:nvPr/>
        </p:nvSpPr>
        <p:spPr bwMode="auto">
          <a:xfrm>
            <a:off x="7235825" y="55895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b="1">
                <a:solidFill>
                  <a:srgbClr val="000404"/>
                </a:solidFill>
              </a:rPr>
              <a:t>1</a:t>
            </a:r>
          </a:p>
        </p:txBody>
      </p:sp>
      <p:sp>
        <p:nvSpPr>
          <p:cNvPr id="8205" name="Text Box 41"/>
          <p:cNvSpPr txBox="1">
            <a:spLocks noChangeArrowheads="1"/>
          </p:cNvSpPr>
          <p:nvPr/>
        </p:nvSpPr>
        <p:spPr bwMode="auto">
          <a:xfrm>
            <a:off x="6948488" y="52308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b="1">
                <a:solidFill>
                  <a:srgbClr val="000404"/>
                </a:solidFill>
              </a:rPr>
              <a:t>3</a:t>
            </a:r>
          </a:p>
        </p:txBody>
      </p:sp>
      <p:grpSp>
        <p:nvGrpSpPr>
          <p:cNvPr id="8206" name="Group 60"/>
          <p:cNvGrpSpPr/>
          <p:nvPr/>
        </p:nvGrpSpPr>
        <p:grpSpPr bwMode="auto">
          <a:xfrm>
            <a:off x="4572000" y="2997200"/>
            <a:ext cx="4103688" cy="3505200"/>
            <a:chOff x="2925" y="1842"/>
            <a:chExt cx="2585" cy="2208"/>
          </a:xfrm>
        </p:grpSpPr>
        <p:sp>
          <p:nvSpPr>
            <p:cNvPr id="8217" name="Text Box 39"/>
            <p:cNvSpPr txBox="1">
              <a:spLocks noChangeArrowheads="1"/>
            </p:cNvSpPr>
            <p:nvPr/>
          </p:nvSpPr>
          <p:spPr bwMode="auto">
            <a:xfrm>
              <a:off x="4105" y="3793"/>
              <a:ext cx="30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1400" b="1">
                  <a:solidFill>
                    <a:srgbClr val="000404"/>
                  </a:solidFill>
                </a:rPr>
                <a:t>250</a:t>
              </a:r>
            </a:p>
          </p:txBody>
        </p:sp>
        <p:grpSp>
          <p:nvGrpSpPr>
            <p:cNvPr id="8218" name="Group 59"/>
            <p:cNvGrpSpPr/>
            <p:nvPr/>
          </p:nvGrpSpPr>
          <p:grpSpPr bwMode="auto">
            <a:xfrm>
              <a:off x="2925" y="1842"/>
              <a:ext cx="2585" cy="2208"/>
              <a:chOff x="2925" y="1842"/>
              <a:chExt cx="2585" cy="2208"/>
            </a:xfrm>
          </p:grpSpPr>
          <p:sp>
            <p:nvSpPr>
              <p:cNvPr id="8219" name="Line 8"/>
              <p:cNvSpPr>
                <a:spLocks noChangeShapeType="1"/>
              </p:cNvSpPr>
              <p:nvPr/>
            </p:nvSpPr>
            <p:spPr bwMode="auto">
              <a:xfrm flipV="1">
                <a:off x="3198" y="1842"/>
                <a:ext cx="0" cy="19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20" name="Line 9"/>
              <p:cNvSpPr>
                <a:spLocks noChangeAspect="1" noChangeShapeType="1"/>
              </p:cNvSpPr>
              <p:nvPr/>
            </p:nvSpPr>
            <p:spPr bwMode="auto">
              <a:xfrm>
                <a:off x="3198" y="3838"/>
                <a:ext cx="204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21" name="Line 10"/>
              <p:cNvSpPr>
                <a:spLocks noChangeShapeType="1"/>
              </p:cNvSpPr>
              <p:nvPr/>
            </p:nvSpPr>
            <p:spPr bwMode="auto">
              <a:xfrm>
                <a:off x="3198" y="3022"/>
                <a:ext cx="185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22" name="Line 11"/>
              <p:cNvSpPr>
                <a:spLocks noChangeShapeType="1"/>
              </p:cNvSpPr>
              <p:nvPr/>
            </p:nvSpPr>
            <p:spPr bwMode="auto">
              <a:xfrm>
                <a:off x="3198" y="2749"/>
                <a:ext cx="185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23" name="Line 12"/>
              <p:cNvSpPr>
                <a:spLocks noChangeShapeType="1"/>
              </p:cNvSpPr>
              <p:nvPr/>
            </p:nvSpPr>
            <p:spPr bwMode="auto">
              <a:xfrm>
                <a:off x="3198" y="2477"/>
                <a:ext cx="185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24" name="Line 13"/>
              <p:cNvSpPr>
                <a:spLocks noChangeShapeType="1"/>
              </p:cNvSpPr>
              <p:nvPr/>
            </p:nvSpPr>
            <p:spPr bwMode="auto">
              <a:xfrm>
                <a:off x="3198" y="3566"/>
                <a:ext cx="185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25" name="Line 14"/>
              <p:cNvSpPr>
                <a:spLocks noChangeShapeType="1"/>
              </p:cNvSpPr>
              <p:nvPr/>
            </p:nvSpPr>
            <p:spPr bwMode="auto">
              <a:xfrm>
                <a:off x="3198" y="3294"/>
                <a:ext cx="185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26" name="Rectangle 15"/>
              <p:cNvSpPr>
                <a:spLocks noChangeArrowheads="1"/>
              </p:cNvSpPr>
              <p:nvPr/>
            </p:nvSpPr>
            <p:spPr bwMode="auto">
              <a:xfrm>
                <a:off x="4150" y="2886"/>
                <a:ext cx="227" cy="952"/>
              </a:xfrm>
              <a:prstGeom prst="rect">
                <a:avLst/>
              </a:prstGeom>
              <a:solidFill>
                <a:srgbClr val="0000FF">
                  <a:alpha val="14902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algn="ctr">
                  <a:buFontTx/>
                  <a:buNone/>
                </a:pPr>
                <a:endParaRPr lang="zh-CN" altLang="zh-CN" sz="16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27" name="Rectangle 16"/>
              <p:cNvSpPr>
                <a:spLocks noChangeArrowheads="1"/>
              </p:cNvSpPr>
              <p:nvPr/>
            </p:nvSpPr>
            <p:spPr bwMode="auto">
              <a:xfrm>
                <a:off x="3470" y="3022"/>
                <a:ext cx="227" cy="816"/>
              </a:xfrm>
              <a:prstGeom prst="rect">
                <a:avLst/>
              </a:prstGeom>
              <a:solidFill>
                <a:srgbClr val="0000FF">
                  <a:alpha val="14902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algn="ctr">
                  <a:buFontTx/>
                  <a:buNone/>
                </a:pPr>
                <a:endParaRPr lang="zh-CN" altLang="zh-CN" sz="16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28" name="Rectangle 17"/>
              <p:cNvSpPr>
                <a:spLocks noChangeArrowheads="1"/>
              </p:cNvSpPr>
              <p:nvPr/>
            </p:nvSpPr>
            <p:spPr bwMode="auto">
              <a:xfrm>
                <a:off x="3696" y="2205"/>
                <a:ext cx="227" cy="1633"/>
              </a:xfrm>
              <a:prstGeom prst="rect">
                <a:avLst/>
              </a:prstGeom>
              <a:solidFill>
                <a:srgbClr val="0000FF">
                  <a:alpha val="14902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algn="ctr">
                  <a:buFontTx/>
                  <a:buNone/>
                </a:pPr>
                <a:endParaRPr lang="zh-CN" altLang="zh-CN" sz="16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29" name="Rectangle 18"/>
              <p:cNvSpPr>
                <a:spLocks noChangeArrowheads="1"/>
              </p:cNvSpPr>
              <p:nvPr/>
            </p:nvSpPr>
            <p:spPr bwMode="auto">
              <a:xfrm>
                <a:off x="4377" y="3430"/>
                <a:ext cx="227" cy="408"/>
              </a:xfrm>
              <a:prstGeom prst="rect">
                <a:avLst/>
              </a:prstGeom>
              <a:solidFill>
                <a:srgbClr val="0000FF">
                  <a:alpha val="14902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algn="ctr">
                  <a:buFontTx/>
                  <a:buNone/>
                </a:pPr>
                <a:endParaRPr lang="zh-CN" altLang="zh-CN" sz="16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30" name="Rectangle 19"/>
              <p:cNvSpPr>
                <a:spLocks noChangeArrowheads="1"/>
              </p:cNvSpPr>
              <p:nvPr/>
            </p:nvSpPr>
            <p:spPr bwMode="auto">
              <a:xfrm>
                <a:off x="3923" y="2341"/>
                <a:ext cx="227" cy="1498"/>
              </a:xfrm>
              <a:prstGeom prst="rect">
                <a:avLst/>
              </a:prstGeom>
              <a:solidFill>
                <a:srgbClr val="0000FF">
                  <a:alpha val="14902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algn="ctr">
                  <a:buFontTx/>
                  <a:buNone/>
                </a:pPr>
                <a:endParaRPr lang="zh-CN" altLang="zh-CN" sz="16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31" name="Line 22"/>
              <p:cNvSpPr>
                <a:spLocks noChangeShapeType="1"/>
              </p:cNvSpPr>
              <p:nvPr/>
            </p:nvSpPr>
            <p:spPr bwMode="auto">
              <a:xfrm>
                <a:off x="5057" y="2205"/>
                <a:ext cx="0" cy="163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32" name="Text Box 26"/>
              <p:cNvSpPr txBox="1">
                <a:spLocks noChangeArrowheads="1"/>
              </p:cNvSpPr>
              <p:nvPr/>
            </p:nvSpPr>
            <p:spPr bwMode="auto">
              <a:xfrm>
                <a:off x="4558" y="3793"/>
                <a:ext cx="30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Tx/>
                  <a:buNone/>
                </a:pPr>
                <a:r>
                  <a:rPr lang="en-US" altLang="zh-CN" sz="1400" b="1">
                    <a:solidFill>
                      <a:srgbClr val="000404"/>
                    </a:solidFill>
                  </a:rPr>
                  <a:t>350</a:t>
                </a:r>
              </a:p>
            </p:txBody>
          </p:sp>
          <p:sp>
            <p:nvSpPr>
              <p:cNvPr id="8233" name="Text Box 27"/>
              <p:cNvSpPr txBox="1">
                <a:spLocks noChangeArrowheads="1"/>
              </p:cNvSpPr>
              <p:nvPr/>
            </p:nvSpPr>
            <p:spPr bwMode="auto">
              <a:xfrm>
                <a:off x="3424" y="3793"/>
                <a:ext cx="30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Tx/>
                  <a:buNone/>
                </a:pPr>
                <a:r>
                  <a:rPr lang="en-US" altLang="zh-CN" sz="1400" b="1">
                    <a:solidFill>
                      <a:srgbClr val="000404"/>
                    </a:solidFill>
                  </a:rPr>
                  <a:t>100</a:t>
                </a:r>
              </a:p>
            </p:txBody>
          </p:sp>
          <p:sp>
            <p:nvSpPr>
              <p:cNvPr id="8234" name="Text Box 28"/>
              <p:cNvSpPr txBox="1">
                <a:spLocks noChangeArrowheads="1"/>
              </p:cNvSpPr>
              <p:nvPr/>
            </p:nvSpPr>
            <p:spPr bwMode="auto">
              <a:xfrm>
                <a:off x="3470" y="2795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Tx/>
                  <a:buNone/>
                </a:pPr>
                <a:r>
                  <a:rPr lang="en-US" altLang="zh-CN" b="1">
                    <a:solidFill>
                      <a:srgbClr val="000404"/>
                    </a:solidFill>
                  </a:rPr>
                  <a:t>6</a:t>
                </a:r>
              </a:p>
            </p:txBody>
          </p:sp>
          <p:grpSp>
            <p:nvGrpSpPr>
              <p:cNvPr id="8235" name="Group 29"/>
              <p:cNvGrpSpPr/>
              <p:nvPr/>
            </p:nvGrpSpPr>
            <p:grpSpPr bwMode="auto">
              <a:xfrm>
                <a:off x="2925" y="2069"/>
                <a:ext cx="276" cy="1864"/>
                <a:chOff x="2925" y="2069"/>
                <a:chExt cx="276" cy="1864"/>
              </a:xfrm>
            </p:grpSpPr>
            <p:sp>
              <p:nvSpPr>
                <p:cNvPr id="824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925" y="2341"/>
                  <a:ext cx="27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buFontTx/>
                    <a:buNone/>
                  </a:pPr>
                  <a:r>
                    <a:rPr lang="en-US" altLang="zh-CN" b="1">
                      <a:solidFill>
                        <a:srgbClr val="000404"/>
                      </a:solidFill>
                    </a:rPr>
                    <a:t>10</a:t>
                  </a:r>
                </a:p>
              </p:txBody>
            </p:sp>
            <p:sp>
              <p:nvSpPr>
                <p:cNvPr id="8241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971" y="2886"/>
                  <a:ext cx="19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buFontTx/>
                    <a:buNone/>
                  </a:pPr>
                  <a:r>
                    <a:rPr lang="en-US" altLang="zh-CN" b="1">
                      <a:solidFill>
                        <a:srgbClr val="000404"/>
                      </a:solidFill>
                    </a:rPr>
                    <a:t>6</a:t>
                  </a:r>
                </a:p>
              </p:txBody>
            </p:sp>
            <p:sp>
              <p:nvSpPr>
                <p:cNvPr id="8242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925" y="2069"/>
                  <a:ext cx="27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buFontTx/>
                    <a:buNone/>
                  </a:pPr>
                  <a:r>
                    <a:rPr lang="en-US" altLang="zh-CN" b="1">
                      <a:solidFill>
                        <a:srgbClr val="000404"/>
                      </a:solidFill>
                    </a:rPr>
                    <a:t>12</a:t>
                  </a:r>
                </a:p>
              </p:txBody>
            </p:sp>
            <p:sp>
              <p:nvSpPr>
                <p:cNvPr id="8243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971" y="3158"/>
                  <a:ext cx="19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buFontTx/>
                    <a:buNone/>
                  </a:pPr>
                  <a:r>
                    <a:rPr lang="en-US" altLang="zh-CN" b="1">
                      <a:solidFill>
                        <a:srgbClr val="000404"/>
                      </a:solidFill>
                    </a:rPr>
                    <a:t>4</a:t>
                  </a:r>
                </a:p>
              </p:txBody>
            </p:sp>
            <p:sp>
              <p:nvSpPr>
                <p:cNvPr id="8244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971" y="2614"/>
                  <a:ext cx="19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buFontTx/>
                    <a:buNone/>
                  </a:pPr>
                  <a:r>
                    <a:rPr lang="en-US" altLang="zh-CN" b="1">
                      <a:solidFill>
                        <a:srgbClr val="000404"/>
                      </a:solidFill>
                    </a:rPr>
                    <a:t>8</a:t>
                  </a:r>
                </a:p>
              </p:txBody>
            </p:sp>
            <p:sp>
              <p:nvSpPr>
                <p:cNvPr id="8245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2971" y="3430"/>
                  <a:ext cx="19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buFontTx/>
                    <a:buNone/>
                  </a:pPr>
                  <a:r>
                    <a:rPr lang="en-US" altLang="zh-CN" b="1">
                      <a:solidFill>
                        <a:srgbClr val="000404"/>
                      </a:solidFill>
                    </a:rPr>
                    <a:t>2</a:t>
                  </a:r>
                </a:p>
              </p:txBody>
            </p:sp>
            <p:sp>
              <p:nvSpPr>
                <p:cNvPr id="8246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971" y="3702"/>
                  <a:ext cx="19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buFontTx/>
                    <a:buNone/>
                  </a:pPr>
                  <a:r>
                    <a:rPr lang="en-US" altLang="zh-CN" b="1">
                      <a:solidFill>
                        <a:srgbClr val="000404"/>
                      </a:solidFill>
                    </a:rPr>
                    <a:t>0</a:t>
                  </a:r>
                </a:p>
              </p:txBody>
            </p:sp>
          </p:grpSp>
          <p:sp>
            <p:nvSpPr>
              <p:cNvPr id="8236" name="Text Box 37"/>
              <p:cNvSpPr txBox="1">
                <a:spLocks noChangeArrowheads="1"/>
              </p:cNvSpPr>
              <p:nvPr/>
            </p:nvSpPr>
            <p:spPr bwMode="auto">
              <a:xfrm>
                <a:off x="3651" y="3810"/>
                <a:ext cx="30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Tx/>
                  <a:buNone/>
                </a:pPr>
                <a:r>
                  <a:rPr lang="en-US" altLang="zh-CN" sz="1400" b="1">
                    <a:solidFill>
                      <a:srgbClr val="000404"/>
                    </a:solidFill>
                  </a:rPr>
                  <a:t>150</a:t>
                </a:r>
              </a:p>
            </p:txBody>
          </p:sp>
          <p:sp>
            <p:nvSpPr>
              <p:cNvPr id="8237" name="Text Box 38"/>
              <p:cNvSpPr txBox="1">
                <a:spLocks noChangeArrowheads="1"/>
              </p:cNvSpPr>
              <p:nvPr/>
            </p:nvSpPr>
            <p:spPr bwMode="auto">
              <a:xfrm>
                <a:off x="4921" y="3838"/>
                <a:ext cx="589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Tx/>
                  <a:buNone/>
                </a:pPr>
                <a:r>
                  <a:rPr lang="zh-CN" altLang="en-US" sz="1600" b="1">
                    <a:solidFill>
                      <a:srgbClr val="000404"/>
                    </a:solidFill>
                  </a:rPr>
                  <a:t>开支</a:t>
                </a:r>
                <a:r>
                  <a:rPr lang="en-US" altLang="zh-CN" sz="1600" b="1">
                    <a:solidFill>
                      <a:srgbClr val="000404"/>
                    </a:solidFill>
                  </a:rPr>
                  <a:t>(</a:t>
                </a:r>
                <a:r>
                  <a:rPr lang="zh-CN" altLang="en-US" sz="1600" b="1">
                    <a:solidFill>
                      <a:srgbClr val="000404"/>
                    </a:solidFill>
                  </a:rPr>
                  <a:t>元</a:t>
                </a:r>
                <a:r>
                  <a:rPr lang="en-US" altLang="zh-CN" sz="1600" b="1">
                    <a:solidFill>
                      <a:srgbClr val="000404"/>
                    </a:solidFill>
                  </a:rPr>
                  <a:t>)</a:t>
                </a:r>
              </a:p>
            </p:txBody>
          </p:sp>
          <p:sp>
            <p:nvSpPr>
              <p:cNvPr id="8238" name="Text Box 42"/>
              <p:cNvSpPr txBox="1">
                <a:spLocks noChangeArrowheads="1"/>
              </p:cNvSpPr>
              <p:nvPr/>
            </p:nvSpPr>
            <p:spPr bwMode="auto">
              <a:xfrm>
                <a:off x="3878" y="3810"/>
                <a:ext cx="30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Tx/>
                  <a:buNone/>
                </a:pPr>
                <a:r>
                  <a:rPr lang="en-US" altLang="zh-CN" sz="1400" b="1">
                    <a:solidFill>
                      <a:srgbClr val="000404"/>
                    </a:solidFill>
                  </a:rPr>
                  <a:t>200</a:t>
                </a:r>
              </a:p>
            </p:txBody>
          </p:sp>
          <p:sp>
            <p:nvSpPr>
              <p:cNvPr id="8239" name="Text Box 43"/>
              <p:cNvSpPr txBox="1">
                <a:spLocks noChangeArrowheads="1"/>
              </p:cNvSpPr>
              <p:nvPr/>
            </p:nvSpPr>
            <p:spPr bwMode="auto">
              <a:xfrm>
                <a:off x="4332" y="3793"/>
                <a:ext cx="30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Tx/>
                  <a:buNone/>
                </a:pPr>
                <a:r>
                  <a:rPr lang="en-US" altLang="zh-CN" sz="1400" b="1">
                    <a:solidFill>
                      <a:srgbClr val="000404"/>
                    </a:solidFill>
                  </a:rPr>
                  <a:t>300</a:t>
                </a:r>
              </a:p>
            </p:txBody>
          </p:sp>
        </p:grpSp>
      </p:grpSp>
      <p:sp>
        <p:nvSpPr>
          <p:cNvPr id="8207" name="Line 44"/>
          <p:cNvSpPr>
            <a:spLocks noChangeShapeType="1"/>
          </p:cNvSpPr>
          <p:nvPr/>
        </p:nvSpPr>
        <p:spPr bwMode="auto">
          <a:xfrm>
            <a:off x="5618163" y="6092825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8" name="Line 45"/>
          <p:cNvSpPr>
            <a:spLocks noChangeShapeType="1"/>
          </p:cNvSpPr>
          <p:nvPr/>
        </p:nvSpPr>
        <p:spPr bwMode="auto">
          <a:xfrm>
            <a:off x="5976938" y="6094413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9" name="Line 46"/>
          <p:cNvSpPr>
            <a:spLocks noChangeShapeType="1"/>
          </p:cNvSpPr>
          <p:nvPr/>
        </p:nvSpPr>
        <p:spPr bwMode="auto">
          <a:xfrm>
            <a:off x="6337300" y="6094413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10" name="Line 47"/>
          <p:cNvSpPr>
            <a:spLocks noChangeShapeType="1"/>
          </p:cNvSpPr>
          <p:nvPr/>
        </p:nvSpPr>
        <p:spPr bwMode="auto">
          <a:xfrm>
            <a:off x="6697663" y="6094413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11" name="Line 48"/>
          <p:cNvSpPr>
            <a:spLocks noChangeShapeType="1"/>
          </p:cNvSpPr>
          <p:nvPr/>
        </p:nvSpPr>
        <p:spPr bwMode="auto">
          <a:xfrm>
            <a:off x="7056438" y="6094413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12" name="Line 49"/>
          <p:cNvSpPr>
            <a:spLocks noChangeShapeType="1"/>
          </p:cNvSpPr>
          <p:nvPr/>
        </p:nvSpPr>
        <p:spPr bwMode="auto">
          <a:xfrm>
            <a:off x="7416800" y="6094413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13" name="Text Box 51"/>
          <p:cNvSpPr txBox="1">
            <a:spLocks noChangeArrowheads="1"/>
          </p:cNvSpPr>
          <p:nvPr/>
        </p:nvSpPr>
        <p:spPr bwMode="auto">
          <a:xfrm>
            <a:off x="4284663" y="3357563"/>
            <a:ext cx="4286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zh-CN" altLang="en-US" sz="1600" b="1">
                <a:solidFill>
                  <a:srgbClr val="000404"/>
                </a:solidFill>
              </a:rPr>
              <a:t>频数</a:t>
            </a:r>
            <a:r>
              <a:rPr lang="en-US" altLang="zh-CN" sz="1600" b="1">
                <a:solidFill>
                  <a:srgbClr val="000404"/>
                </a:solidFill>
              </a:rPr>
              <a:t>(</a:t>
            </a:r>
            <a:r>
              <a:rPr lang="zh-CN" altLang="en-US" sz="1600" b="1">
                <a:solidFill>
                  <a:srgbClr val="000404"/>
                </a:solidFill>
              </a:rPr>
              <a:t>个</a:t>
            </a:r>
            <a:r>
              <a:rPr lang="en-US" altLang="zh-CN" sz="1600" b="1">
                <a:solidFill>
                  <a:srgbClr val="000404"/>
                </a:solidFill>
              </a:rPr>
              <a:t>)</a:t>
            </a:r>
          </a:p>
        </p:txBody>
      </p:sp>
      <p:sp>
        <p:nvSpPr>
          <p:cNvPr id="8214" name="Text Box 5"/>
          <p:cNvSpPr txBox="1">
            <a:spLocks noChangeArrowheads="1"/>
          </p:cNvSpPr>
          <p:nvPr/>
        </p:nvSpPr>
        <p:spPr bwMode="auto">
          <a:xfrm>
            <a:off x="295275" y="3305175"/>
            <a:ext cx="34559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2000" b="1" dirty="0">
                <a:solidFill>
                  <a:srgbClr val="000404"/>
                </a:solidFill>
              </a:rPr>
              <a:t>(3)</a:t>
            </a:r>
            <a:r>
              <a:rPr lang="zh-CN" altLang="en-US" sz="2000" b="1" dirty="0">
                <a:solidFill>
                  <a:srgbClr val="000404"/>
                </a:solidFill>
              </a:rPr>
              <a:t>频数最大一组的组中值是多少</a:t>
            </a:r>
            <a:r>
              <a:rPr lang="en-US" altLang="zh-CN" sz="2000" b="1" dirty="0">
                <a:solidFill>
                  <a:srgbClr val="000404"/>
                </a:solidFill>
              </a:rPr>
              <a:t>?</a:t>
            </a:r>
          </a:p>
        </p:txBody>
      </p:sp>
      <p:sp>
        <p:nvSpPr>
          <p:cNvPr id="8215" name="Text Box 6"/>
          <p:cNvSpPr txBox="1">
            <a:spLocks noChangeArrowheads="1"/>
          </p:cNvSpPr>
          <p:nvPr/>
        </p:nvSpPr>
        <p:spPr bwMode="auto">
          <a:xfrm>
            <a:off x="295275" y="4086225"/>
            <a:ext cx="38877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2000" b="1" dirty="0">
                <a:solidFill>
                  <a:srgbClr val="000404"/>
                </a:solidFill>
              </a:rPr>
              <a:t>(4)</a:t>
            </a:r>
            <a:r>
              <a:rPr lang="zh-CN" altLang="en-US" sz="2000" b="1" dirty="0">
                <a:solidFill>
                  <a:srgbClr val="000404"/>
                </a:solidFill>
              </a:rPr>
              <a:t>自左至右第</a:t>
            </a:r>
            <a:r>
              <a:rPr lang="en-US" altLang="zh-CN" sz="2000" b="1" dirty="0">
                <a:solidFill>
                  <a:srgbClr val="000404"/>
                </a:solidFill>
              </a:rPr>
              <a:t>3</a:t>
            </a:r>
            <a:r>
              <a:rPr lang="zh-CN" altLang="en-US" sz="2000" b="1" dirty="0">
                <a:solidFill>
                  <a:srgbClr val="000404"/>
                </a:solidFill>
              </a:rPr>
              <a:t>组的频数、频率分别是多少</a:t>
            </a:r>
            <a:r>
              <a:rPr lang="en-US" altLang="zh-CN" sz="2000" b="1" dirty="0">
                <a:solidFill>
                  <a:srgbClr val="000404"/>
                </a:solidFill>
              </a:rPr>
              <a:t>?</a:t>
            </a:r>
          </a:p>
        </p:txBody>
      </p:sp>
      <p:pic>
        <p:nvPicPr>
          <p:cNvPr id="8216" name="Picture 52" descr="图片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188" y="239713"/>
            <a:ext cx="2665412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5"/>
          <p:cNvSpPr>
            <a:spLocks noChangeArrowheads="1"/>
          </p:cNvSpPr>
          <p:nvPr/>
        </p:nvSpPr>
        <p:spPr bwMode="auto">
          <a:xfrm>
            <a:off x="468313" y="765175"/>
            <a:ext cx="39608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Book Antiqua" panose="02040602050305030304" pitchFamily="18" charset="0"/>
              </a:rPr>
              <a:t>2.</a:t>
            </a:r>
            <a:r>
              <a:rPr lang="zh-CN" altLang="en-US" sz="2400" b="1" dirty="0">
                <a:solidFill>
                  <a:srgbClr val="000000"/>
                </a:solidFill>
                <a:latin typeface="Book Antiqua" panose="02040602050305030304" pitchFamily="18" charset="0"/>
              </a:rPr>
              <a:t>请观察右图，并回答下列问题：</a:t>
            </a:r>
          </a:p>
        </p:txBody>
      </p:sp>
      <p:sp>
        <p:nvSpPr>
          <p:cNvPr id="9219" name="Rectangle 16"/>
          <p:cNvSpPr>
            <a:spLocks noChangeArrowheads="1"/>
          </p:cNvSpPr>
          <p:nvPr/>
        </p:nvSpPr>
        <p:spPr bwMode="auto">
          <a:xfrm>
            <a:off x="395288" y="1557338"/>
            <a:ext cx="43926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Book Antiqua" panose="02040602050305030304" pitchFamily="18" charset="0"/>
              </a:rPr>
              <a:t>⑴ </a:t>
            </a:r>
            <a:r>
              <a:rPr lang="zh-CN" altLang="en-US" sz="2400" b="1" dirty="0">
                <a:solidFill>
                  <a:srgbClr val="000000"/>
                </a:solidFill>
                <a:latin typeface="Book Antiqua" panose="02040602050305030304" pitchFamily="18" charset="0"/>
              </a:rPr>
              <a:t>被检查的矿泉水总数有多</a:t>
            </a:r>
          </a:p>
          <a:p>
            <a:pPr>
              <a:buFontTx/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Book Antiqua" panose="02040602050305030304" pitchFamily="18" charset="0"/>
              </a:rPr>
              <a:t>少种？</a:t>
            </a:r>
          </a:p>
        </p:txBody>
      </p:sp>
      <p:sp>
        <p:nvSpPr>
          <p:cNvPr id="9220" name="Rectangle 17"/>
          <p:cNvSpPr>
            <a:spLocks noChangeArrowheads="1"/>
          </p:cNvSpPr>
          <p:nvPr/>
        </p:nvSpPr>
        <p:spPr bwMode="auto">
          <a:xfrm>
            <a:off x="395288" y="2636838"/>
            <a:ext cx="49688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Book Antiqua" panose="02040602050305030304" pitchFamily="18" charset="0"/>
              </a:rPr>
              <a:t>⑵ </a:t>
            </a:r>
            <a:r>
              <a:rPr lang="zh-CN" altLang="en-US" sz="2400" b="1" dirty="0">
                <a:solidFill>
                  <a:srgbClr val="000000"/>
                </a:solidFill>
                <a:latin typeface="Book Antiqua" panose="02040602050305030304" pitchFamily="18" charset="0"/>
              </a:rPr>
              <a:t>被检查的矿泉水的最低</a:t>
            </a:r>
            <a:r>
              <a:rPr lang="en-US" altLang="zh-CN" sz="2400" b="1" dirty="0">
                <a:solidFill>
                  <a:srgbClr val="000000"/>
                </a:solidFill>
                <a:latin typeface="Book Antiqua" panose="02040602050305030304" pitchFamily="18" charset="0"/>
              </a:rPr>
              <a:t>pH</a:t>
            </a:r>
          </a:p>
          <a:p>
            <a:pPr>
              <a:buFontTx/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Book Antiqua" panose="02040602050305030304" pitchFamily="18" charset="0"/>
              </a:rPr>
              <a:t>为多少？</a:t>
            </a:r>
          </a:p>
        </p:txBody>
      </p:sp>
      <p:sp>
        <p:nvSpPr>
          <p:cNvPr id="9221" name="Rectangle 18"/>
          <p:cNvSpPr>
            <a:spLocks noChangeArrowheads="1"/>
          </p:cNvSpPr>
          <p:nvPr/>
        </p:nvSpPr>
        <p:spPr bwMode="auto">
          <a:xfrm>
            <a:off x="468313" y="3789363"/>
            <a:ext cx="8064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Book Antiqua" panose="02040602050305030304" pitchFamily="18" charset="0"/>
              </a:rPr>
              <a:t>⑶ </a:t>
            </a:r>
            <a:r>
              <a:rPr lang="zh-CN" altLang="en-US" sz="2400" b="1" dirty="0">
                <a:solidFill>
                  <a:srgbClr val="000000"/>
                </a:solidFill>
                <a:latin typeface="Book Antiqua" panose="02040602050305030304" pitchFamily="18" charset="0"/>
              </a:rPr>
              <a:t>组界为</a:t>
            </a:r>
            <a:r>
              <a:rPr lang="en-US" altLang="zh-CN" sz="2400" b="1" dirty="0">
                <a:solidFill>
                  <a:srgbClr val="000000"/>
                </a:solidFill>
                <a:latin typeface="Book Antiqua" panose="02040602050305030304" pitchFamily="18" charset="0"/>
              </a:rPr>
              <a:t>6.9~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r>
              <a:rPr lang="en-US" altLang="zh-CN" sz="2400" b="1" dirty="0">
                <a:solidFill>
                  <a:srgbClr val="000000"/>
                </a:solidFill>
                <a:latin typeface="Book Antiqua" panose="02040602050305030304" pitchFamily="18" charset="0"/>
              </a:rPr>
              <a:t>.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400" b="1" dirty="0">
                <a:solidFill>
                  <a:srgbClr val="000000"/>
                </a:solidFill>
                <a:latin typeface="Book Antiqua" panose="02040602050305030304" pitchFamily="18" charset="0"/>
              </a:rPr>
              <a:t>这一组的频数、频率分别是多少？（每一组包括前一个边界值，不包括后一个边界值）</a:t>
            </a:r>
          </a:p>
        </p:txBody>
      </p:sp>
      <p:sp>
        <p:nvSpPr>
          <p:cNvPr id="9222" name="Rectangle 19"/>
          <p:cNvSpPr>
            <a:spLocks noChangeArrowheads="1"/>
          </p:cNvSpPr>
          <p:nvPr/>
        </p:nvSpPr>
        <p:spPr bwMode="auto">
          <a:xfrm>
            <a:off x="395288" y="4941888"/>
            <a:ext cx="8748712" cy="1200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Book Antiqua" panose="02040602050305030304" pitchFamily="18" charset="0"/>
              </a:rPr>
              <a:t>⑷ </a:t>
            </a:r>
            <a:r>
              <a:rPr lang="zh-CN" altLang="en-US" sz="2400" b="1" dirty="0">
                <a:solidFill>
                  <a:srgbClr val="000000"/>
                </a:solidFill>
                <a:latin typeface="Book Antiqua" panose="02040602050305030304" pitchFamily="18" charset="0"/>
              </a:rPr>
              <a:t>根据我过</a:t>
            </a:r>
            <a:r>
              <a:rPr lang="en-US" altLang="zh-CN" sz="2400" b="1" dirty="0">
                <a:solidFill>
                  <a:srgbClr val="000000"/>
                </a:solidFill>
                <a:latin typeface="Book Antiqua" panose="02040602050305030304" pitchFamily="18" charset="0"/>
              </a:rPr>
              <a:t>2001</a:t>
            </a:r>
            <a:r>
              <a:rPr lang="zh-CN" altLang="en-US" sz="2400" b="1" dirty="0">
                <a:solidFill>
                  <a:srgbClr val="000000"/>
                </a:solidFill>
                <a:latin typeface="Book Antiqua" panose="02040602050305030304" pitchFamily="18" charset="0"/>
              </a:rPr>
              <a:t>年公布的生活饮用水卫生规范，饮用水的</a:t>
            </a:r>
            <a:r>
              <a:rPr lang="en-US" altLang="zh-CN" sz="2400" b="1" dirty="0">
                <a:solidFill>
                  <a:srgbClr val="000000"/>
                </a:solidFill>
                <a:latin typeface="Book Antiqua" panose="02040602050305030304" pitchFamily="18" charset="0"/>
              </a:rPr>
              <a:t>p</a:t>
            </a:r>
            <a:r>
              <a:rPr lang="en-US" altLang="zh-CN" sz="2000" b="1" dirty="0">
                <a:solidFill>
                  <a:srgbClr val="000000"/>
                </a:solidFill>
                <a:latin typeface="Book Antiqua" panose="02040602050305030304" pitchFamily="18" charset="0"/>
              </a:rPr>
              <a:t>H</a:t>
            </a:r>
            <a:r>
              <a:rPr lang="zh-CN" altLang="en-US" sz="2400" b="1" dirty="0">
                <a:solidFill>
                  <a:srgbClr val="000000"/>
                </a:solidFill>
                <a:latin typeface="Book Antiqua" panose="02040602050305030304" pitchFamily="18" charset="0"/>
              </a:rPr>
              <a:t>应在</a:t>
            </a:r>
            <a:r>
              <a:rPr lang="en-US" altLang="zh-CN" sz="2400" b="1" dirty="0">
                <a:solidFill>
                  <a:srgbClr val="000000"/>
                </a:solidFill>
              </a:rPr>
              <a:t>6.5~8.5</a:t>
            </a:r>
            <a:r>
              <a:rPr lang="zh-CN" altLang="en-US" sz="2400" b="1" dirty="0">
                <a:solidFill>
                  <a:srgbClr val="000000"/>
                </a:solidFill>
                <a:latin typeface="Book Antiqua" panose="02040602050305030304" pitchFamily="18" charset="0"/>
              </a:rPr>
              <a:t>的范围内，被检测的矿泉水不符合这一标准的有多少种？占总数的百分之几</a:t>
            </a:r>
            <a:r>
              <a:rPr lang="zh-CN" altLang="en-US" sz="2400" b="1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？ </a:t>
            </a:r>
            <a:endParaRPr lang="zh-CN" altLang="en-US" sz="2400" b="1" dirty="0">
              <a:solidFill>
                <a:srgbClr val="000000"/>
              </a:solidFill>
              <a:latin typeface="Book Antiqua" panose="02040602050305030304" pitchFamily="18" charset="0"/>
            </a:endParaRPr>
          </a:p>
        </p:txBody>
      </p:sp>
      <p:pic>
        <p:nvPicPr>
          <p:cNvPr id="9223" name="Picture 41"/>
          <p:cNvPicPr>
            <a:picLocks noChangeAspect="1" noChangeArrowheads="1"/>
          </p:cNvPicPr>
          <p:nvPr/>
        </p:nvPicPr>
        <p:blipFill>
          <a:blip r:embed="rId3" cstate="email">
            <a:grayscl/>
          </a:blip>
          <a:srcRect/>
          <a:stretch>
            <a:fillRect/>
          </a:stretch>
        </p:blipFill>
        <p:spPr bwMode="auto">
          <a:xfrm>
            <a:off x="4716463" y="620713"/>
            <a:ext cx="4067175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WordArt 2"/>
          <p:cNvSpPr>
            <a:spLocks noChangeArrowheads="1" noChangeShapeType="1" noTextEdit="1"/>
          </p:cNvSpPr>
          <p:nvPr/>
        </p:nvSpPr>
        <p:spPr bwMode="auto">
          <a:xfrm>
            <a:off x="2628900" y="1657350"/>
            <a:ext cx="4152900" cy="29908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kern="1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再见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761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0" grpId="0" animBg="1"/>
    </p:bldLst>
  </p:timing>
</p:sld>
</file>

<file path=ppt/theme/theme1.xml><?xml version="1.0" encoding="utf-8"?>
<a:theme xmlns:a="http://schemas.openxmlformats.org/drawingml/2006/main" name="WWW.2PPT.C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7C6E5"/>
      </a:accent1>
      <a:accent2>
        <a:srgbClr val="333399"/>
      </a:accent2>
      <a:accent3>
        <a:srgbClr val="FFFFFF"/>
      </a:accent3>
      <a:accent4>
        <a:srgbClr val="000000"/>
      </a:accent4>
      <a:accent5>
        <a:srgbClr val="D0DFF0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7C6E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0DFF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497</Words>
  <Application>Microsoft Office PowerPoint</Application>
  <PresentationFormat>全屏显示(4:3)</PresentationFormat>
  <Paragraphs>70</Paragraphs>
  <Slides>9</Slides>
  <Notes>6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汉仪大宋简</vt:lpstr>
      <vt:lpstr>宋体</vt:lpstr>
      <vt:lpstr>微软雅黑</vt:lpstr>
      <vt:lpstr>Arial</vt:lpstr>
      <vt:lpstr>Book Antiqua</vt:lpstr>
      <vt:lpstr>Calibri</vt:lpstr>
      <vt:lpstr>Times New Roman</vt:lpstr>
      <vt:lpstr>WWW.2PPT.COM</vt:lpstr>
      <vt:lpstr>Microsoft Excel 图表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挑战自我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2013-01-25T01:44:00Z</dcterms:created>
  <dcterms:modified xsi:type="dcterms:W3CDTF">2023-01-16T23:10:31Z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2D32447436E44B8C9E8CDA7B6F35D5FB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