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6CF7644-F8CE-48EE-B9FB-1AF74A03F5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5B18246-B73C-430A-ACFF-354B0B9259D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506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/>
          <a:lstStyle/>
          <a:p>
            <a:pPr>
              <a:defRPr/>
            </a:pPr>
            <a:fld id="{DBCECF4D-28EB-4F0A-A4F7-81B79B9BE79D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7657A-1BC9-4878-A854-9A1FA00FE5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83841-B65A-4316-842E-F556F2A7FD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3B642-A3DC-4DC9-9841-C9AA593D40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358475" y="4493255"/>
            <a:ext cx="1219200" cy="143629"/>
          </a:xfrm>
          <a:prstGeom prst="rect">
            <a:avLst/>
          </a:prstGeom>
          <a:noFill/>
          <a:ln>
            <a:noFill/>
          </a:ln>
        </p:spPr>
        <p:txBody>
          <a:bodyPr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>
                <a:solidFill>
                  <a:schemeClr val="bg1">
                    <a:lumMod val="95000"/>
                    <a:alpha val="0"/>
                  </a:schemeClr>
                </a:solidFill>
                <a:latin typeface="优教通专用字体logo" panose="02000500000000000000" pitchFamily="2" charset="0"/>
                <a:sym typeface="+mn-ea"/>
              </a:rPr>
              <a:t>0</a:t>
            </a:r>
            <a:endParaRPr lang="zh-CN" altLang="en-US" sz="100" dirty="0">
              <a:solidFill>
                <a:schemeClr val="bg1">
                  <a:lumMod val="95000"/>
                  <a:alpha val="0"/>
                </a:schemeClr>
              </a:solidFill>
              <a:latin typeface="优教通专用字体logo" panose="02000500000000000000" pitchFamily="2" charset="0"/>
              <a:sym typeface="+mn-ea"/>
            </a:endParaRPr>
          </a:p>
        </p:txBody>
      </p:sp>
      <p:pic>
        <p:nvPicPr>
          <p:cNvPr id="3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2133600"/>
            <a:ext cx="793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638" y="1312863"/>
            <a:ext cx="7938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22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940379"/>
            <a:ext cx="4204607" cy="318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5A4E-F620-4A95-A528-A90B33FDAC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6A57-F112-462B-8E0C-FFDA0FE1630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4ECC2-071B-44EE-88F7-A4E4C68B90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D2E42-C86A-478F-8191-38DFE777212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9C64-E6C1-4B9F-A17F-55ED26B622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D0A34-A630-4C39-BEC8-61BDDF5618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B8BDB-EAA6-4234-83B9-1A9EB41454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C4646-0E33-4737-B00C-BE283F26F9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文本占位符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3027613-436A-4E21-8B17-723A1FC6649E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1.jpeg"/><Relationship Id="rId2" Type="http://schemas.openxmlformats.org/officeDocument/2006/relationships/audio" Target="file:///E:\8&#19978;&#33521;&#35821;&#35838;&#20214;\8&#19978;&#33521;&#35821;&#35838;&#20214;\unit4\&#31532;&#19977;&#35838;&#26102;\Unit4SectionB1c&#35838;&#25991;&#24405;&#38899;.mp3" TargetMode="External"/><Relationship Id="rId1" Type="http://schemas.microsoft.com/office/2007/relationships/media" Target="file:///E:\8&#19978;&#33521;&#35821;&#35838;&#20214;\8&#19978;&#33521;&#35821;&#35838;&#20214;\unit4\&#31532;&#19977;&#35838;&#26102;\Unit4SectionB1c&#35838;&#25991;&#24405;&#38899;.mp3" TargetMode="Externa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8&#19978;&#33521;&#35821;&#35838;&#20214;\8&#19978;&#33521;&#35821;&#35838;&#20214;\unit4\&#31532;&#19977;&#35838;&#26102;\Unit4SectionB1d&#35838;&#25991;&#24405;&#38899;.mp3" TargetMode="External"/><Relationship Id="rId1" Type="http://schemas.microsoft.com/office/2007/relationships/media" Target="file:///E:\8&#19978;&#33521;&#35821;&#35838;&#20214;\8&#19978;&#33521;&#35821;&#35838;&#20214;\unit4\&#31532;&#19977;&#35838;&#26102;\Unit4SectionB1d&#35838;&#25991;&#24405;&#38899;.mp3" TargetMode="Externa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8&#19978;&#33521;&#35821;&#35838;&#20214;\8&#19978;&#33521;&#35821;&#35838;&#20214;\unit4\&#31532;&#19977;&#35838;&#26102;\Unit4SectionB1d&#35838;&#25991;&#24405;&#38899;.mp3" TargetMode="External"/><Relationship Id="rId1" Type="http://schemas.microsoft.com/office/2007/relationships/media" Target="file:///E:\8&#19978;&#33521;&#35821;&#35838;&#20214;\8&#19978;&#33521;&#35821;&#35838;&#20214;\unit4\&#31532;&#19977;&#35838;&#26102;\Unit4SectionB1d&#35838;&#25991;&#24405;&#38899;.mp3" TargetMode="External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31956" y="786493"/>
            <a:ext cx="5016500" cy="677863"/>
          </a:xfrm>
          <a:prstGeom prst="rect">
            <a:avLst/>
          </a:prstGeom>
          <a:noFill/>
        </p:spPr>
        <p:txBody>
          <a:bodyPr lIns="121917" tIns="60958" rIns="121917" bIns="6095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人教版八年级上册</a:t>
            </a:r>
            <a:endParaRPr lang="en-US" altLang="zh-CN" sz="3600" spc="3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80114" y="2014517"/>
            <a:ext cx="4963886" cy="2954651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Unit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What’s the </a:t>
            </a:r>
            <a:r>
              <a:rPr lang="en-US" altLang="zh-CN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best movie 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theater</a:t>
            </a:r>
            <a:r>
              <a:rPr lang="en-US" altLang="zh-CN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/>
            </a:r>
            <a:b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</a:b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Section B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（第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课时）</a:t>
            </a:r>
            <a:endParaRPr lang="en-US" altLang="zh-CN" sz="2800" spc="3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PA_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358475" y="4493255"/>
            <a:ext cx="1219200" cy="143629"/>
          </a:xfrm>
          <a:prstGeom prst="rect">
            <a:avLst/>
          </a:prstGeom>
          <a:noFill/>
          <a:ln>
            <a:noFill/>
          </a:ln>
        </p:spPr>
        <p:txBody>
          <a:bodyPr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100" dirty="0">
                <a:solidFill>
                  <a:schemeClr val="bg1">
                    <a:lumMod val="95000"/>
                    <a:alpha val="0"/>
                  </a:schemeClr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0</a:t>
            </a:r>
            <a:endParaRPr lang="zh-CN" altLang="en-US" sz="100" dirty="0">
              <a:solidFill>
                <a:schemeClr val="bg1">
                  <a:lumMod val="95000"/>
                  <a:alpha val="0"/>
                </a:schemeClr>
              </a:solidFill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</p:txBody>
      </p:sp>
      <p:pic>
        <p:nvPicPr>
          <p:cNvPr id="8197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038" y="1160463"/>
            <a:ext cx="7938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563" y="5872163"/>
            <a:ext cx="635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A_文本框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11329" y="7158319"/>
            <a:ext cx="1219200" cy="143629"/>
          </a:xfrm>
          <a:prstGeom prst="rect">
            <a:avLst/>
          </a:prstGeom>
          <a:noFill/>
          <a:ln>
            <a:noFill/>
          </a:ln>
        </p:spPr>
        <p:txBody>
          <a:bodyPr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sz="100" dirty="0">
                <a:solidFill>
                  <a:schemeClr val="bg1">
                    <a:lumMod val="95000"/>
                    <a:alpha val="0"/>
                  </a:schemeClr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0</a:t>
            </a:r>
            <a:endParaRPr lang="zh-CN" altLang="en-US" sz="100" dirty="0">
              <a:solidFill>
                <a:schemeClr val="bg1">
                  <a:lumMod val="95000"/>
                  <a:alpha val="0"/>
                </a:schemeClr>
              </a:solidFill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10457" y="5873750"/>
            <a:ext cx="915445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90113" descr="section B 2a(3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013" y="966788"/>
            <a:ext cx="27813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5" name="图片 90114" descr="section B 2a(5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013" y="4310063"/>
            <a:ext cx="2401887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6" name="图片 90115" descr="section B 2a(4)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45100" y="966788"/>
            <a:ext cx="2563813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7" name="矩形 90116"/>
          <p:cNvSpPr>
            <a:spLocks noChangeArrowheads="1"/>
          </p:cNvSpPr>
          <p:nvPr/>
        </p:nvSpPr>
        <p:spPr bwMode="auto">
          <a:xfrm>
            <a:off x="671513" y="3048000"/>
            <a:ext cx="35179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</a:rPr>
              <a:t>He is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playing   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</a:rPr>
              <a:t>with many balls.</a:t>
            </a:r>
          </a:p>
        </p:txBody>
      </p:sp>
      <p:sp>
        <p:nvSpPr>
          <p:cNvPr id="90118" name="矩形 90117"/>
          <p:cNvSpPr>
            <a:spLocks noChangeArrowheads="1"/>
          </p:cNvSpPr>
          <p:nvPr/>
        </p:nvSpPr>
        <p:spPr bwMode="auto">
          <a:xfrm>
            <a:off x="4954588" y="3201988"/>
            <a:ext cx="3654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</a:rPr>
              <a:t>She is playing the piano.</a:t>
            </a:r>
          </a:p>
        </p:txBody>
      </p:sp>
      <p:sp>
        <p:nvSpPr>
          <p:cNvPr id="90119" name="文本框 90118"/>
          <p:cNvSpPr txBox="1">
            <a:spLocks noChangeArrowheads="1"/>
          </p:cNvSpPr>
          <p:nvPr/>
        </p:nvSpPr>
        <p:spPr bwMode="auto">
          <a:xfrm>
            <a:off x="3386138" y="4618038"/>
            <a:ext cx="44227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</a:rPr>
              <a:t>He and his dog are doing funny things.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/>
      <p:bldP spid="90118" grpId="0"/>
      <p:bldP spid="901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占位符 14337"/>
          <p:cNvSpPr>
            <a:spLocks noGrp="1" noChangeArrowheads="1"/>
          </p:cNvSpPr>
          <p:nvPr>
            <p:ph idx="4294967295"/>
          </p:nvPr>
        </p:nvSpPr>
        <p:spPr>
          <a:xfrm>
            <a:off x="157163" y="1509713"/>
            <a:ext cx="8542337" cy="2243137"/>
          </a:xfrm>
        </p:spPr>
        <p:txBody>
          <a:bodyPr/>
          <a:lstStyle/>
          <a:p>
            <a:pPr indent="0" eaLnBrk="1" hangingPunct="1">
              <a:buFont typeface="Wingdings 2" panose="05020102010507070707" pitchFamily="18" charset="2"/>
              <a:buNone/>
            </a:pPr>
            <a:endParaRPr lang="en-US" altLang="zh-CN" sz="2900" dirty="0" smtClean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zh-CN" sz="29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The general idea of the conversation is that _____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zh-CN" sz="29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A. the school talent show was very successful.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zh-CN" sz="29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B. people talked about the performers in the show.</a:t>
            </a:r>
          </a:p>
          <a:p>
            <a:pPr indent="0" eaLnBrk="1" hangingPunct="1">
              <a:buFont typeface="Wingdings 2" panose="05020102010507070707" pitchFamily="18" charset="2"/>
              <a:buNone/>
            </a:pPr>
            <a:r>
              <a:rPr lang="en-US" altLang="zh-CN" sz="29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C. the performers acted very well.</a:t>
            </a:r>
          </a:p>
        </p:txBody>
      </p:sp>
      <p:sp>
        <p:nvSpPr>
          <p:cNvPr id="14339" name="矩形 14338"/>
          <p:cNvSpPr>
            <a:spLocks noChangeArrowheads="1"/>
          </p:cNvSpPr>
          <p:nvPr/>
        </p:nvSpPr>
        <p:spPr bwMode="auto">
          <a:xfrm>
            <a:off x="6972300" y="1989138"/>
            <a:ext cx="12954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BA062D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B.</a:t>
            </a:r>
          </a:p>
        </p:txBody>
      </p:sp>
      <p:sp>
        <p:nvSpPr>
          <p:cNvPr id="33795" name="矩形 14341"/>
          <p:cNvSpPr>
            <a:spLocks noChangeArrowheads="1" noChangeShapeType="1" noTextEdit="1"/>
          </p:cNvSpPr>
          <p:nvPr/>
        </p:nvSpPr>
        <p:spPr bwMode="auto">
          <a:xfrm>
            <a:off x="539751" y="863601"/>
            <a:ext cx="6320367" cy="480484"/>
          </a:xfrm>
          <a:prstGeom prst="rect">
            <a:avLst/>
          </a:prstGeom>
        </p:spPr>
        <p:txBody>
          <a:bodyPr wrap="none" lIns="121917" tIns="60958" rIns="121917" bIns="6095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zh-CN" sz="2700" b="1" kern="10">
                <a:ln w="12700">
                  <a:solidFill>
                    <a:srgbClr val="FF66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Listen for the general idea</a:t>
            </a:r>
            <a:r>
              <a:rPr lang="zh-CN" altLang="en-US" sz="2700" b="1" kern="10">
                <a:ln w="12700">
                  <a:solidFill>
                    <a:srgbClr val="FF66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（大意）</a:t>
            </a:r>
            <a:r>
              <a:rPr lang="en-US" altLang="zh-CN" sz="2700" b="1" kern="10">
                <a:ln w="12700">
                  <a:solidFill>
                    <a:srgbClr val="FF66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endParaRPr lang="zh-CN" altLang="en-US" sz="2700" b="1" kern="10">
              <a:ln w="12700">
                <a:solidFill>
                  <a:srgbClr val="FF6600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8437" name="Picture 4" descr="_40386689_tv2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197350"/>
            <a:ext cx="26463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Oval 2"/>
          <p:cNvSpPr>
            <a:spLocks noChangeArrowheads="1"/>
          </p:cNvSpPr>
          <p:nvPr/>
        </p:nvSpPr>
        <p:spPr bwMode="auto">
          <a:xfrm>
            <a:off x="444500" y="1516063"/>
            <a:ext cx="552450" cy="503237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zh-CN" sz="2700" b="1">
                <a:latin typeface="Times New Roman" panose="02020603050405020304" pitchFamily="18" charset="0"/>
                <a:ea typeface="黑体" panose="02010609060101010101" pitchFamily="2" charset="-122"/>
              </a:rPr>
              <a:t>1c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1"/>
          <p:cNvSpPr txBox="1">
            <a:spLocks noChangeArrowheads="1"/>
          </p:cNvSpPr>
          <p:nvPr/>
        </p:nvSpPr>
        <p:spPr bwMode="auto">
          <a:xfrm>
            <a:off x="2513013" y="2493963"/>
            <a:ext cx="3322637" cy="12303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1500" b="1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          </a:t>
            </a:r>
            <a:r>
              <a:rPr lang="zh-CN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Names</a:t>
            </a:r>
          </a:p>
          <a:p>
            <a:pPr eaLnBrk="1" hangingPunct="1"/>
            <a:r>
              <a:rPr lang="zh-CN" altLang="zh-CN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Eliza ____Vera___</a:t>
            </a:r>
          </a:p>
          <a:p>
            <a:pPr eaLnBrk="1" hangingPunct="1"/>
            <a:r>
              <a:rPr lang="zh-CN" altLang="zh-CN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Steve____ Dennis___</a:t>
            </a:r>
          </a:p>
          <a:p>
            <a:pPr eaLnBrk="1" hangingPunct="1"/>
            <a:r>
              <a:rPr lang="zh-CN" altLang="zh-CN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The math teachers___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039813" y="1531938"/>
            <a:ext cx="810418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900">
                <a:latin typeface="Times New Roman" panose="02020603050405020304" pitchFamily="18" charset="0"/>
                <a:ea typeface="黑体" panose="02010609060101010101" pitchFamily="2" charset="-122"/>
              </a:rPr>
              <a:t>Listen and match the pictures with the</a:t>
            </a:r>
            <a:r>
              <a:rPr lang="en-US" altLang="zh-CN" sz="290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2900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performer</a:t>
            </a:r>
            <a:r>
              <a:rPr lang="en-US" altLang="zh-CN" sz="290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s</a:t>
            </a:r>
            <a:r>
              <a:rPr lang="zh-CN" altLang="zh-CN" sz="2900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189038" y="2933700"/>
            <a:ext cx="24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1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19461" name="Picture 6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338" y="2278063"/>
            <a:ext cx="17827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3135313" y="2933700"/>
            <a:ext cx="24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1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19463" name="Picture 8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2850" y="4427538"/>
            <a:ext cx="172878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5295900" y="2933700"/>
            <a:ext cx="246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1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19465" name="Picture 10" descr="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02063" y="4398963"/>
            <a:ext cx="1728787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1941513" y="4705350"/>
            <a:ext cx="24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1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19467" name="Picture 12" descr="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72138" y="2170113"/>
            <a:ext cx="17272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4659313" y="4984750"/>
            <a:ext cx="24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1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19469" name="Picture 14" descr="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59500" y="4457700"/>
            <a:ext cx="1836738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1028700" y="3905250"/>
            <a:ext cx="246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1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541338" y="3735388"/>
            <a:ext cx="1343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6600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1.________</a:t>
            </a: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582613" y="6018213"/>
            <a:ext cx="2265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6600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2.__</a:t>
            </a:r>
            <a:r>
              <a:rPr lang="en-US" altLang="zh-CN" b="1">
                <a:solidFill>
                  <a:srgbClr val="6600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________</a:t>
            </a:r>
            <a:r>
              <a:rPr lang="zh-CN" altLang="zh-CN" b="1">
                <a:solidFill>
                  <a:srgbClr val="6600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______</a:t>
            </a: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3783013" y="5951538"/>
            <a:ext cx="1525587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100" b="1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3.________</a:t>
            </a: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6211888" y="5916613"/>
            <a:ext cx="1343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6600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4.________</a:t>
            </a:r>
          </a:p>
        </p:txBody>
      </p: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5713413" y="3681413"/>
            <a:ext cx="1341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6600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5.________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6643688" y="5861050"/>
            <a:ext cx="74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Eliza</a:t>
            </a: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6078538" y="3627438"/>
            <a:ext cx="10255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Steve</a:t>
            </a: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1055688" y="3681413"/>
            <a:ext cx="9461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Vera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863600" y="5949950"/>
            <a:ext cx="2774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math teachers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4089400" y="5903913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Dennis</a:t>
            </a:r>
          </a:p>
        </p:txBody>
      </p:sp>
      <p:sp>
        <p:nvSpPr>
          <p:cNvPr id="19481" name="椭圆 15385"/>
          <p:cNvSpPr>
            <a:spLocks noChangeArrowheads="1"/>
          </p:cNvSpPr>
          <p:nvPr/>
        </p:nvSpPr>
        <p:spPr bwMode="auto">
          <a:xfrm>
            <a:off x="541338" y="2601913"/>
            <a:ext cx="406400" cy="323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eaLnBrk="0" hangingPunct="0"/>
            <a:endParaRPr lang="zh-CN" altLang="en-US" sz="1400" noProof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9482" name="文本框 15386"/>
          <p:cNvSpPr txBox="1">
            <a:spLocks noChangeArrowheads="1"/>
          </p:cNvSpPr>
          <p:nvPr/>
        </p:nvSpPr>
        <p:spPr bwMode="auto">
          <a:xfrm>
            <a:off x="541338" y="2493963"/>
            <a:ext cx="5143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</a:p>
        </p:txBody>
      </p:sp>
      <p:sp>
        <p:nvSpPr>
          <p:cNvPr id="19483" name="椭圆 15387"/>
          <p:cNvSpPr>
            <a:spLocks noChangeArrowheads="1"/>
          </p:cNvSpPr>
          <p:nvPr/>
        </p:nvSpPr>
        <p:spPr bwMode="auto">
          <a:xfrm>
            <a:off x="5430838" y="2278063"/>
            <a:ext cx="404812" cy="323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eaLnBrk="0" hangingPunct="0"/>
            <a:endParaRPr lang="zh-CN" altLang="en-US" sz="1400" noProof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9484" name="文本框 15388"/>
          <p:cNvSpPr txBox="1">
            <a:spLocks noChangeArrowheads="1"/>
          </p:cNvSpPr>
          <p:nvPr/>
        </p:nvSpPr>
        <p:spPr bwMode="auto">
          <a:xfrm>
            <a:off x="5484813" y="2170113"/>
            <a:ext cx="511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</a:t>
            </a:r>
          </a:p>
        </p:txBody>
      </p:sp>
      <p:sp>
        <p:nvSpPr>
          <p:cNvPr id="19485" name="椭圆 15389"/>
          <p:cNvSpPr>
            <a:spLocks noChangeArrowheads="1"/>
          </p:cNvSpPr>
          <p:nvPr/>
        </p:nvSpPr>
        <p:spPr bwMode="auto">
          <a:xfrm>
            <a:off x="1212850" y="4481513"/>
            <a:ext cx="404813" cy="325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eaLnBrk="0" hangingPunct="0"/>
            <a:endParaRPr lang="zh-CN" altLang="en-US" sz="1400" noProof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9486" name="椭圆 15390"/>
          <p:cNvSpPr>
            <a:spLocks noChangeArrowheads="1"/>
          </p:cNvSpPr>
          <p:nvPr/>
        </p:nvSpPr>
        <p:spPr bwMode="auto">
          <a:xfrm>
            <a:off x="3760788" y="4445000"/>
            <a:ext cx="404812" cy="3794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wrap="none" lIns="121917" tIns="60958" rIns="121917" bIns="60958" anchor="ctr"/>
          <a:lstStyle/>
          <a:p>
            <a:pPr algn="ctr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</a:p>
        </p:txBody>
      </p:sp>
      <p:sp>
        <p:nvSpPr>
          <p:cNvPr id="19487" name="椭圆 15391"/>
          <p:cNvSpPr>
            <a:spLocks noChangeArrowheads="1"/>
          </p:cNvSpPr>
          <p:nvPr/>
        </p:nvSpPr>
        <p:spPr bwMode="auto">
          <a:xfrm>
            <a:off x="7735888" y="4394200"/>
            <a:ext cx="406400" cy="325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eaLnBrk="0" hangingPunct="0"/>
            <a:endParaRPr lang="zh-CN" altLang="en-US" sz="1400" noProof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9488" name="文本框 15392"/>
          <p:cNvSpPr txBox="1">
            <a:spLocks noChangeArrowheads="1"/>
          </p:cNvSpPr>
          <p:nvPr/>
        </p:nvSpPr>
        <p:spPr bwMode="auto">
          <a:xfrm>
            <a:off x="1268413" y="4375150"/>
            <a:ext cx="2682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</a:p>
        </p:txBody>
      </p:sp>
      <p:sp>
        <p:nvSpPr>
          <p:cNvPr id="19489" name="文本框 15393"/>
          <p:cNvSpPr txBox="1">
            <a:spLocks noChangeArrowheads="1"/>
          </p:cNvSpPr>
          <p:nvPr/>
        </p:nvSpPr>
        <p:spPr bwMode="auto">
          <a:xfrm>
            <a:off x="7735888" y="4286250"/>
            <a:ext cx="3238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d</a:t>
            </a:r>
          </a:p>
        </p:txBody>
      </p:sp>
      <p:sp>
        <p:nvSpPr>
          <p:cNvPr id="15395" name="文本框 15394"/>
          <p:cNvSpPr txBox="1">
            <a:spLocks noChangeArrowheads="1"/>
          </p:cNvSpPr>
          <p:nvPr/>
        </p:nvSpPr>
        <p:spPr bwMode="auto">
          <a:xfrm>
            <a:off x="3378200" y="2817813"/>
            <a:ext cx="323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BA062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d</a:t>
            </a:r>
          </a:p>
        </p:txBody>
      </p:sp>
      <p:sp>
        <p:nvSpPr>
          <p:cNvPr id="15396" name="文本框 15395"/>
          <p:cNvSpPr txBox="1">
            <a:spLocks noChangeArrowheads="1"/>
          </p:cNvSpPr>
          <p:nvPr/>
        </p:nvSpPr>
        <p:spPr bwMode="auto">
          <a:xfrm>
            <a:off x="4675188" y="2817813"/>
            <a:ext cx="323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BA062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</a:p>
        </p:txBody>
      </p:sp>
      <p:sp>
        <p:nvSpPr>
          <p:cNvPr id="15397" name="文本框 15396"/>
          <p:cNvSpPr txBox="1">
            <a:spLocks noChangeArrowheads="1"/>
          </p:cNvSpPr>
          <p:nvPr/>
        </p:nvSpPr>
        <p:spPr bwMode="auto">
          <a:xfrm>
            <a:off x="3378200" y="3249613"/>
            <a:ext cx="323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BA062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</a:t>
            </a:r>
          </a:p>
        </p:txBody>
      </p:sp>
      <p:sp>
        <p:nvSpPr>
          <p:cNvPr id="15398" name="文本框 15397"/>
          <p:cNvSpPr txBox="1">
            <a:spLocks noChangeArrowheads="1"/>
          </p:cNvSpPr>
          <p:nvPr/>
        </p:nvSpPr>
        <p:spPr bwMode="auto">
          <a:xfrm>
            <a:off x="4889500" y="3194050"/>
            <a:ext cx="323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BA062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</a:p>
        </p:txBody>
      </p:sp>
      <p:sp>
        <p:nvSpPr>
          <p:cNvPr id="15399" name="文本框 15398"/>
          <p:cNvSpPr txBox="1">
            <a:spLocks noChangeArrowheads="1"/>
          </p:cNvSpPr>
          <p:nvPr/>
        </p:nvSpPr>
        <p:spPr bwMode="auto">
          <a:xfrm>
            <a:off x="5049838" y="3573463"/>
            <a:ext cx="323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BA062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</a:p>
        </p:txBody>
      </p:sp>
      <p:sp>
        <p:nvSpPr>
          <p:cNvPr id="19495" name="矩形 15399"/>
          <p:cNvSpPr>
            <a:spLocks noChangeArrowheads="1" noChangeShapeType="1" noTextEdit="1"/>
          </p:cNvSpPr>
          <p:nvPr/>
        </p:nvSpPr>
        <p:spPr bwMode="auto">
          <a:xfrm>
            <a:off x="584200" y="982663"/>
            <a:ext cx="5351463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b="1" kern="10">
                <a:ln w="12700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Listening for the specific ideas </a:t>
            </a:r>
            <a:endParaRPr lang="zh-CN" altLang="en-US" sz="2700" b="1" kern="10">
              <a:ln w="12700">
                <a:solidFill>
                  <a:srgbClr val="FF00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9496" name="Oval 2"/>
          <p:cNvSpPr>
            <a:spLocks noChangeArrowheads="1"/>
          </p:cNvSpPr>
          <p:nvPr/>
        </p:nvSpPr>
        <p:spPr bwMode="auto">
          <a:xfrm>
            <a:off x="444500" y="1516063"/>
            <a:ext cx="552450" cy="503237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zh-CN" sz="2700" b="1">
                <a:latin typeface="Times New Roman" panose="02020603050405020304" pitchFamily="18" charset="0"/>
                <a:ea typeface="黑体" panose="02010609060101010101" pitchFamily="2" charset="-122"/>
              </a:rPr>
              <a:t>1c</a:t>
            </a:r>
          </a:p>
        </p:txBody>
      </p:sp>
      <p:pic>
        <p:nvPicPr>
          <p:cNvPr id="42" name="Unit4SectionB1c课文录音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179638"/>
            <a:ext cx="5873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267910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  <p:bldLst>
      <p:bldP spid="62486" grpId="0"/>
      <p:bldP spid="15382" grpId="0"/>
      <p:bldP spid="62488" grpId="0"/>
      <p:bldP spid="62489" grpId="0"/>
      <p:bldP spid="62490" grpId="0"/>
      <p:bldP spid="15395" grpId="0"/>
      <p:bldP spid="15396" grpId="0"/>
      <p:bldP spid="15397" grpId="0"/>
      <p:bldP spid="15398" grpId="0"/>
      <p:bldP spid="153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874713" y="1658938"/>
            <a:ext cx="8353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00" b="1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Listen and fill in the chart with the </a:t>
            </a:r>
            <a:r>
              <a:rPr lang="en-US" altLang="zh-CN" sz="2700" b="1" u="sng">
                <a:solidFill>
                  <a:srgbClr val="BA062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adjectives</a:t>
            </a:r>
            <a:r>
              <a:rPr lang="en-US" altLang="zh-CN" sz="2700" b="1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you hear.</a:t>
            </a:r>
          </a:p>
        </p:txBody>
      </p:sp>
      <p:graphicFrame>
        <p:nvGraphicFramePr>
          <p:cNvPr id="16387" name="表格 16386"/>
          <p:cNvGraphicFramePr/>
          <p:nvPr/>
        </p:nvGraphicFramePr>
        <p:xfrm>
          <a:off x="627063" y="2627313"/>
          <a:ext cx="6102350" cy="3294061"/>
        </p:xfrm>
        <a:graphic>
          <a:graphicData uri="http://schemas.openxmlformats.org/drawingml/2006/table">
            <a:tbl>
              <a:tblPr/>
              <a:tblGrid>
                <a:gridCol w="2571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0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38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Names </a:t>
                      </a:r>
                      <a:endParaRPr lang="zh-CN" altLang="en-US" sz="27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What people say</a:t>
                      </a:r>
                      <a:endParaRPr lang="zh-CN" altLang="en-US" sz="27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38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Eliza</a:t>
                      </a:r>
                      <a:endParaRPr lang="zh-CN" altLang="en-US" sz="27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best</a:t>
                      </a:r>
                      <a:endParaRPr lang="zh-CN" altLang="en-US" sz="27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38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Steve</a:t>
                      </a:r>
                      <a:endParaRPr lang="zh-CN" altLang="en-US" sz="27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700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38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Vera</a:t>
                      </a:r>
                      <a:endParaRPr lang="zh-CN" altLang="en-US" sz="27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700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38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Dennis</a:t>
                      </a:r>
                      <a:endParaRPr lang="zh-CN" altLang="en-US" sz="27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700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214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The Math Teachers</a:t>
                      </a:r>
                      <a:endParaRPr lang="zh-CN" altLang="en-US" sz="27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700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14" marB="343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3141663" y="4057650"/>
            <a:ext cx="21034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most creative</a:t>
            </a: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3173413" y="4545013"/>
            <a:ext cx="10160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worst</a:t>
            </a:r>
          </a:p>
        </p:txBody>
      </p:sp>
      <p:sp>
        <p:nvSpPr>
          <p:cNvPr id="16412" name="Text Box 30"/>
          <p:cNvSpPr txBox="1">
            <a:spLocks noChangeArrowheads="1"/>
          </p:cNvSpPr>
          <p:nvPr/>
        </p:nvSpPr>
        <p:spPr bwMode="auto">
          <a:xfrm>
            <a:off x="3124200" y="3586163"/>
            <a:ext cx="19510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funniest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3192463" y="5287963"/>
            <a:ext cx="12461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loudest</a:t>
            </a:r>
          </a:p>
        </p:txBody>
      </p:sp>
      <p:sp>
        <p:nvSpPr>
          <p:cNvPr id="10" name="Text Box 85"/>
          <p:cNvSpPr txBox="1">
            <a:spLocks noChangeArrowheads="1"/>
          </p:cNvSpPr>
          <p:nvPr/>
        </p:nvSpPr>
        <p:spPr bwMode="auto">
          <a:xfrm>
            <a:off x="3035300" y="3113088"/>
            <a:ext cx="44577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         </a:t>
            </a:r>
            <a:r>
              <a:rPr lang="zh-CN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excellent, great</a:t>
            </a:r>
          </a:p>
        </p:txBody>
      </p:sp>
      <p:sp>
        <p:nvSpPr>
          <p:cNvPr id="20511" name="矩形 16414"/>
          <p:cNvSpPr>
            <a:spLocks noChangeArrowheads="1" noChangeShapeType="1" noTextEdit="1"/>
          </p:cNvSpPr>
          <p:nvPr/>
        </p:nvSpPr>
        <p:spPr bwMode="auto">
          <a:xfrm>
            <a:off x="528638" y="938213"/>
            <a:ext cx="535305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b="1" kern="10">
                <a:ln w="12700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Listening for the specific ideas </a:t>
            </a:r>
            <a:endParaRPr lang="zh-CN" altLang="en-US" sz="2700" b="1" kern="10">
              <a:ln w="12700">
                <a:solidFill>
                  <a:srgbClr val="FF00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512" name="Oval 2"/>
          <p:cNvSpPr>
            <a:spLocks noChangeArrowheads="1"/>
          </p:cNvSpPr>
          <p:nvPr/>
        </p:nvSpPr>
        <p:spPr bwMode="auto">
          <a:xfrm>
            <a:off x="347663" y="1665288"/>
            <a:ext cx="554037" cy="501650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zh-CN" sz="2700" b="1">
                <a:latin typeface="Times New Roman" panose="02020603050405020304" pitchFamily="18" charset="0"/>
                <a:ea typeface="黑体" panose="02010609060101010101" pitchFamily="2" charset="-122"/>
              </a:rPr>
              <a:t>1d</a:t>
            </a:r>
          </a:p>
        </p:txBody>
      </p:sp>
      <p:pic>
        <p:nvPicPr>
          <p:cNvPr id="12" name="Unit4SectionB1d课文录音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278063"/>
            <a:ext cx="5857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4051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5" grpId="0"/>
      <p:bldP spid="7" grpId="0"/>
      <p:bldP spid="16412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17409"/>
          <p:cNvSpPr txBox="1">
            <a:spLocks noChangeArrowheads="1"/>
          </p:cNvSpPr>
          <p:nvPr/>
        </p:nvSpPr>
        <p:spPr bwMode="auto">
          <a:xfrm>
            <a:off x="539750" y="1316038"/>
            <a:ext cx="8431213" cy="529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marL="455930" indent="-4559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A: Wasn’t that a great talent show?     B: Yeah!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A: Who did you think was the _________ act?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B: Oh, I thought Eliza was the best. She’s an  excellent piano player.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A: Yeah, she’s great. And I thought  Steve and his dog  were _____________.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B: Me too! I couldn’t stop laughing! And how about Vera? Wasn’t she creative?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A: Yeah, I’d say she was _________________act! I don’t know many people who can play the guitar upside and down.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B: Who did you think was the worst?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A: Oh, Dennis! He was _______. He kept dropping the ball.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B: I know!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A: What did you ___________The   Math Teachers?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B: Well, they were ______________ for sure! </a:t>
            </a:r>
          </a:p>
        </p:txBody>
      </p:sp>
      <p:sp>
        <p:nvSpPr>
          <p:cNvPr id="17416" name="矩形 17415"/>
          <p:cNvSpPr>
            <a:spLocks noChangeArrowheads="1"/>
          </p:cNvSpPr>
          <p:nvPr/>
        </p:nvSpPr>
        <p:spPr bwMode="auto">
          <a:xfrm>
            <a:off x="4630738" y="1625600"/>
            <a:ext cx="619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best</a:t>
            </a:r>
          </a:p>
        </p:txBody>
      </p:sp>
      <p:sp>
        <p:nvSpPr>
          <p:cNvPr id="17418" name="矩形 17417"/>
          <p:cNvSpPr>
            <a:spLocks noChangeArrowheads="1"/>
          </p:cNvSpPr>
          <p:nvPr/>
        </p:nvSpPr>
        <p:spPr bwMode="auto">
          <a:xfrm>
            <a:off x="944563" y="2952750"/>
            <a:ext cx="1328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funniest</a:t>
            </a:r>
          </a:p>
        </p:txBody>
      </p:sp>
      <p:sp>
        <p:nvSpPr>
          <p:cNvPr id="17420" name="矩形 17419"/>
          <p:cNvSpPr>
            <a:spLocks noChangeArrowheads="1"/>
          </p:cNvSpPr>
          <p:nvPr/>
        </p:nvSpPr>
        <p:spPr bwMode="auto">
          <a:xfrm>
            <a:off x="3519488" y="4946650"/>
            <a:ext cx="912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terrible</a:t>
            </a:r>
          </a:p>
        </p:txBody>
      </p:sp>
      <p:sp>
        <p:nvSpPr>
          <p:cNvPr id="17421" name="矩形 17420"/>
          <p:cNvSpPr>
            <a:spLocks noChangeArrowheads="1"/>
          </p:cNvSpPr>
          <p:nvPr/>
        </p:nvSpPr>
        <p:spPr bwMode="auto">
          <a:xfrm>
            <a:off x="2995613" y="6108700"/>
            <a:ext cx="165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loudest</a:t>
            </a:r>
          </a:p>
        </p:txBody>
      </p:sp>
      <p:sp>
        <p:nvSpPr>
          <p:cNvPr id="17423" name="矩形 17422"/>
          <p:cNvSpPr>
            <a:spLocks noChangeArrowheads="1"/>
          </p:cNvSpPr>
          <p:nvPr/>
        </p:nvSpPr>
        <p:spPr bwMode="auto">
          <a:xfrm>
            <a:off x="3783013" y="3924300"/>
            <a:ext cx="182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 creative</a:t>
            </a:r>
          </a:p>
        </p:txBody>
      </p:sp>
      <p:sp>
        <p:nvSpPr>
          <p:cNvPr id="17427" name="矩形 17426"/>
          <p:cNvSpPr>
            <a:spLocks noChangeArrowheads="1"/>
          </p:cNvSpPr>
          <p:nvPr/>
        </p:nvSpPr>
        <p:spPr bwMode="auto">
          <a:xfrm>
            <a:off x="2730500" y="5715000"/>
            <a:ext cx="1357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think of</a:t>
            </a:r>
          </a:p>
        </p:txBody>
      </p:sp>
      <p:sp>
        <p:nvSpPr>
          <p:cNvPr id="13" name="AutoShape 53"/>
          <p:cNvSpPr>
            <a:spLocks noChangeArrowheads="1"/>
          </p:cNvSpPr>
          <p:nvPr/>
        </p:nvSpPr>
        <p:spPr bwMode="auto">
          <a:xfrm>
            <a:off x="700088" y="679450"/>
            <a:ext cx="4441825" cy="433388"/>
          </a:xfrm>
          <a:prstGeom prst="roundRect">
            <a:avLst>
              <a:gd name="adj" fmla="val 9037"/>
            </a:avLst>
          </a:prstGeom>
          <a:solidFill>
            <a:schemeClr val="accent4">
              <a:lumMod val="20000"/>
              <a:lumOff val="80000"/>
            </a:schemeClr>
          </a:solidFill>
          <a:ln w="57150" cmpd="thickThin">
            <a:solidFill>
              <a:schemeClr val="accent6">
                <a:lumMod val="75000"/>
              </a:schemeClr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21917" tIns="60958" rIns="121917" bIns="60958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altLang="zh-CN" sz="2400" dirty="0"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Listen again and fill in the blanks.</a:t>
            </a:r>
          </a:p>
        </p:txBody>
      </p:sp>
      <p:pic>
        <p:nvPicPr>
          <p:cNvPr id="11" name="Unit4SectionB1d课文录音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730250"/>
            <a:ext cx="490538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4051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7416" grpId="0"/>
      <p:bldP spid="17418" grpId="0"/>
      <p:bldP spid="17420" grpId="0"/>
      <p:bldP spid="17421" grpId="0"/>
      <p:bldP spid="17423" grpId="0"/>
      <p:bldP spid="174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云形标注 94209"/>
          <p:cNvSpPr>
            <a:spLocks noChangeArrowheads="1"/>
          </p:cNvSpPr>
          <p:nvPr/>
        </p:nvSpPr>
        <p:spPr bwMode="auto">
          <a:xfrm>
            <a:off x="5964238" y="2578100"/>
            <a:ext cx="1647825" cy="755650"/>
          </a:xfrm>
          <a:prstGeom prst="cloudCallout">
            <a:avLst>
              <a:gd name="adj1" fmla="val -53977"/>
              <a:gd name="adj2" fmla="val 17245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31" name="云形标注 94210"/>
          <p:cNvSpPr>
            <a:spLocks noChangeArrowheads="1"/>
          </p:cNvSpPr>
          <p:nvPr/>
        </p:nvSpPr>
        <p:spPr bwMode="auto">
          <a:xfrm>
            <a:off x="6097588" y="1497013"/>
            <a:ext cx="1514475" cy="647700"/>
          </a:xfrm>
          <a:prstGeom prst="cloudCallout">
            <a:avLst>
              <a:gd name="adj1" fmla="val -47954"/>
              <a:gd name="adj2" fmla="val 15009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32" name="云形标注 94211"/>
          <p:cNvSpPr>
            <a:spLocks noChangeArrowheads="1"/>
          </p:cNvSpPr>
          <p:nvPr/>
        </p:nvSpPr>
        <p:spPr bwMode="auto">
          <a:xfrm>
            <a:off x="3211513" y="1227138"/>
            <a:ext cx="2349500" cy="647700"/>
          </a:xfrm>
          <a:prstGeom prst="cloudCallout">
            <a:avLst>
              <a:gd name="adj1" fmla="val -1139"/>
              <a:gd name="adj2" fmla="val 53861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33" name="云形标注 94212"/>
          <p:cNvSpPr>
            <a:spLocks noChangeArrowheads="1"/>
          </p:cNvSpPr>
          <p:nvPr/>
        </p:nvSpPr>
        <p:spPr bwMode="auto">
          <a:xfrm>
            <a:off x="996950" y="1443038"/>
            <a:ext cx="2025650" cy="647700"/>
          </a:xfrm>
          <a:prstGeom prst="cloudCallout">
            <a:avLst>
              <a:gd name="adj1" fmla="val 39417"/>
              <a:gd name="adj2" fmla="val 6250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34" name="云形标注 94213"/>
          <p:cNvSpPr>
            <a:spLocks noChangeArrowheads="1"/>
          </p:cNvSpPr>
          <p:nvPr/>
        </p:nvSpPr>
        <p:spPr bwMode="auto">
          <a:xfrm>
            <a:off x="509588" y="2470150"/>
            <a:ext cx="1865312" cy="1296988"/>
          </a:xfrm>
          <a:prstGeom prst="cloudCallout">
            <a:avLst>
              <a:gd name="adj1" fmla="val 31213"/>
              <a:gd name="adj2" fmla="val 24194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35" name="Text Box 30"/>
          <p:cNvSpPr txBox="1">
            <a:spLocks noChangeArrowheads="1"/>
          </p:cNvSpPr>
          <p:nvPr/>
        </p:nvSpPr>
        <p:spPr bwMode="auto">
          <a:xfrm>
            <a:off x="1320800" y="1497013"/>
            <a:ext cx="104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funniest</a:t>
            </a:r>
          </a:p>
        </p:txBody>
      </p:sp>
      <p:sp>
        <p:nvSpPr>
          <p:cNvPr id="22536" name="Text Box 31"/>
          <p:cNvSpPr txBox="1">
            <a:spLocks noChangeArrowheads="1"/>
          </p:cNvSpPr>
          <p:nvPr/>
        </p:nvSpPr>
        <p:spPr bwMode="auto">
          <a:xfrm>
            <a:off x="6235700" y="2684463"/>
            <a:ext cx="1560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loudest</a:t>
            </a:r>
          </a:p>
        </p:txBody>
      </p:sp>
      <p:pic>
        <p:nvPicPr>
          <p:cNvPr id="22537" name="Picture 6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03650" y="1822450"/>
            <a:ext cx="8128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2" descr="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55863" y="1874838"/>
            <a:ext cx="9159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4" descr="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55863" y="2741613"/>
            <a:ext cx="80803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10" descr="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54613" y="1712913"/>
            <a:ext cx="8080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8" descr="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99050" y="2684463"/>
            <a:ext cx="86518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2" name="矩形 94221"/>
          <p:cNvSpPr>
            <a:spLocks noChangeArrowheads="1"/>
          </p:cNvSpPr>
          <p:nvPr/>
        </p:nvSpPr>
        <p:spPr bwMode="auto">
          <a:xfrm>
            <a:off x="2400300" y="3333750"/>
            <a:ext cx="992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Eliza</a:t>
            </a:r>
          </a:p>
        </p:txBody>
      </p:sp>
      <p:sp>
        <p:nvSpPr>
          <p:cNvPr id="22543" name="矩形 94222"/>
          <p:cNvSpPr>
            <a:spLocks noChangeArrowheads="1"/>
          </p:cNvSpPr>
          <p:nvPr/>
        </p:nvSpPr>
        <p:spPr bwMode="auto">
          <a:xfrm>
            <a:off x="900113" y="2627313"/>
            <a:ext cx="14827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best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excellent great</a:t>
            </a:r>
            <a:endParaRPr lang="en-US" altLang="zh-CN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44" name="矩形 94223"/>
          <p:cNvSpPr>
            <a:spLocks noChangeArrowheads="1"/>
          </p:cNvSpPr>
          <p:nvPr/>
        </p:nvSpPr>
        <p:spPr bwMode="auto">
          <a:xfrm>
            <a:off x="2560638" y="2360613"/>
            <a:ext cx="773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Steve</a:t>
            </a:r>
          </a:p>
        </p:txBody>
      </p:sp>
      <p:sp>
        <p:nvSpPr>
          <p:cNvPr id="22545" name="矩形 94224"/>
          <p:cNvSpPr>
            <a:spLocks noChangeArrowheads="1"/>
          </p:cNvSpPr>
          <p:nvPr/>
        </p:nvSpPr>
        <p:spPr bwMode="auto">
          <a:xfrm>
            <a:off x="3479800" y="1227138"/>
            <a:ext cx="1555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most creative</a:t>
            </a:r>
            <a:endParaRPr lang="en-US" altLang="zh-CN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46" name="矩形 94225"/>
          <p:cNvSpPr>
            <a:spLocks noChangeArrowheads="1"/>
          </p:cNvSpPr>
          <p:nvPr/>
        </p:nvSpPr>
        <p:spPr bwMode="auto">
          <a:xfrm>
            <a:off x="6451600" y="1550988"/>
            <a:ext cx="796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worst</a:t>
            </a:r>
            <a:endParaRPr lang="en-US" altLang="zh-CN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47" name="矩形 94226"/>
          <p:cNvSpPr>
            <a:spLocks noChangeArrowheads="1"/>
          </p:cNvSpPr>
          <p:nvPr/>
        </p:nvSpPr>
        <p:spPr bwMode="auto">
          <a:xfrm>
            <a:off x="4667250" y="3333750"/>
            <a:ext cx="2157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The Math Teachers</a:t>
            </a:r>
          </a:p>
        </p:txBody>
      </p:sp>
      <p:sp>
        <p:nvSpPr>
          <p:cNvPr id="22548" name="矩形 94227"/>
          <p:cNvSpPr>
            <a:spLocks noChangeArrowheads="1"/>
          </p:cNvSpPr>
          <p:nvPr/>
        </p:nvSpPr>
        <p:spPr bwMode="auto">
          <a:xfrm>
            <a:off x="3803650" y="2360613"/>
            <a:ext cx="712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Vera</a:t>
            </a:r>
          </a:p>
        </p:txBody>
      </p:sp>
      <p:sp>
        <p:nvSpPr>
          <p:cNvPr id="22549" name="Text Box 85"/>
          <p:cNvSpPr txBox="1">
            <a:spLocks noChangeArrowheads="1"/>
          </p:cNvSpPr>
          <p:nvPr/>
        </p:nvSpPr>
        <p:spPr bwMode="auto">
          <a:xfrm>
            <a:off x="5154613" y="2309813"/>
            <a:ext cx="1239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Dennis</a:t>
            </a:r>
          </a:p>
        </p:txBody>
      </p:sp>
      <p:sp>
        <p:nvSpPr>
          <p:cNvPr id="22550" name="任意多边形 94230"/>
          <p:cNvSpPr/>
          <p:nvPr/>
        </p:nvSpPr>
        <p:spPr bwMode="auto">
          <a:xfrm>
            <a:off x="3427413" y="3441700"/>
            <a:ext cx="325437" cy="703263"/>
          </a:xfrm>
          <a:custGeom>
            <a:avLst/>
            <a:gdLst>
              <a:gd name="T0" fmla="*/ 544 w 551"/>
              <a:gd name="T1" fmla="*/ 0 h 1633"/>
              <a:gd name="T2" fmla="*/ 544 w 551"/>
              <a:gd name="T3" fmla="*/ 545 h 1633"/>
              <a:gd name="T4" fmla="*/ 499 w 551"/>
              <a:gd name="T5" fmla="*/ 771 h 1633"/>
              <a:gd name="T6" fmla="*/ 362 w 551"/>
              <a:gd name="T7" fmla="*/ 1180 h 1633"/>
              <a:gd name="T8" fmla="*/ 0 w 551"/>
              <a:gd name="T9" fmla="*/ 1633 h 16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1"/>
              <a:gd name="T16" fmla="*/ 0 h 1633"/>
              <a:gd name="T17" fmla="*/ 551 w 551"/>
              <a:gd name="T18" fmla="*/ 1633 h 16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1" h="1633">
                <a:moveTo>
                  <a:pt x="544" y="0"/>
                </a:moveTo>
                <a:cubicBezTo>
                  <a:pt x="547" y="208"/>
                  <a:pt x="551" y="417"/>
                  <a:pt x="544" y="545"/>
                </a:cubicBezTo>
                <a:cubicBezTo>
                  <a:pt x="537" y="673"/>
                  <a:pt x="529" y="665"/>
                  <a:pt x="499" y="771"/>
                </a:cubicBezTo>
                <a:cubicBezTo>
                  <a:pt x="469" y="877"/>
                  <a:pt x="445" y="1036"/>
                  <a:pt x="362" y="1180"/>
                </a:cubicBezTo>
                <a:cubicBezTo>
                  <a:pt x="279" y="1324"/>
                  <a:pt x="139" y="1478"/>
                  <a:pt x="0" y="1633"/>
                </a:cubicBezTo>
              </a:path>
            </a:pathLst>
          </a:custGeom>
          <a:noFill/>
          <a:ln w="11430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2551" name="任意多边形 94231"/>
          <p:cNvSpPr/>
          <p:nvPr/>
        </p:nvSpPr>
        <p:spPr bwMode="auto">
          <a:xfrm flipH="1">
            <a:off x="4235450" y="3549650"/>
            <a:ext cx="271463" cy="595313"/>
          </a:xfrm>
          <a:custGeom>
            <a:avLst/>
            <a:gdLst>
              <a:gd name="T0" fmla="*/ 544 w 551"/>
              <a:gd name="T1" fmla="*/ 0 h 1633"/>
              <a:gd name="T2" fmla="*/ 544 w 551"/>
              <a:gd name="T3" fmla="*/ 545 h 1633"/>
              <a:gd name="T4" fmla="*/ 499 w 551"/>
              <a:gd name="T5" fmla="*/ 771 h 1633"/>
              <a:gd name="T6" fmla="*/ 362 w 551"/>
              <a:gd name="T7" fmla="*/ 1180 h 1633"/>
              <a:gd name="T8" fmla="*/ 0 w 551"/>
              <a:gd name="T9" fmla="*/ 1633 h 16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1"/>
              <a:gd name="T16" fmla="*/ 0 h 1633"/>
              <a:gd name="T17" fmla="*/ 551 w 551"/>
              <a:gd name="T18" fmla="*/ 1633 h 16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1" h="1633">
                <a:moveTo>
                  <a:pt x="544" y="0"/>
                </a:moveTo>
                <a:cubicBezTo>
                  <a:pt x="547" y="208"/>
                  <a:pt x="551" y="417"/>
                  <a:pt x="544" y="545"/>
                </a:cubicBezTo>
                <a:cubicBezTo>
                  <a:pt x="537" y="673"/>
                  <a:pt x="529" y="665"/>
                  <a:pt x="499" y="771"/>
                </a:cubicBezTo>
                <a:cubicBezTo>
                  <a:pt x="469" y="877"/>
                  <a:pt x="445" y="1036"/>
                  <a:pt x="362" y="1180"/>
                </a:cubicBezTo>
                <a:cubicBezTo>
                  <a:pt x="279" y="1324"/>
                  <a:pt x="139" y="1478"/>
                  <a:pt x="0" y="1633"/>
                </a:cubicBezTo>
              </a:path>
            </a:pathLst>
          </a:custGeom>
          <a:noFill/>
          <a:ln w="11430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2552" name="椭圆 94232"/>
          <p:cNvSpPr>
            <a:spLocks noChangeArrowheads="1"/>
          </p:cNvSpPr>
          <p:nvPr/>
        </p:nvSpPr>
        <p:spPr bwMode="auto">
          <a:xfrm>
            <a:off x="3427413" y="3008313"/>
            <a:ext cx="1133475" cy="5969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</a:ln>
        </p:spPr>
        <p:txBody>
          <a:bodyPr wrap="none" lIns="121917" tIns="60958" rIns="121917" bIns="60958" anchor="ctr"/>
          <a:lstStyle/>
          <a:p>
            <a:pPr algn="ctr">
              <a:lnSpc>
                <a:spcPct val="80000"/>
              </a:lnSpc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talent </a:t>
            </a:r>
          </a:p>
          <a:p>
            <a:pPr algn="ctr">
              <a:lnSpc>
                <a:spcPct val="80000"/>
              </a:lnSpc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show</a:t>
            </a:r>
          </a:p>
        </p:txBody>
      </p:sp>
      <p:sp>
        <p:nvSpPr>
          <p:cNvPr id="22553" name="任意多边形 94233"/>
          <p:cNvSpPr/>
          <p:nvPr/>
        </p:nvSpPr>
        <p:spPr bwMode="auto">
          <a:xfrm>
            <a:off x="3263900" y="3117850"/>
            <a:ext cx="215900" cy="107950"/>
          </a:xfrm>
          <a:custGeom>
            <a:avLst/>
            <a:gdLst>
              <a:gd name="T0" fmla="*/ 499 w 499"/>
              <a:gd name="T1" fmla="*/ 952 h 952"/>
              <a:gd name="T2" fmla="*/ 408 w 499"/>
              <a:gd name="T3" fmla="*/ 363 h 952"/>
              <a:gd name="T4" fmla="*/ 0 w 499"/>
              <a:gd name="T5" fmla="*/ 0 h 952"/>
              <a:gd name="T6" fmla="*/ 0 60000 65536"/>
              <a:gd name="T7" fmla="*/ 0 60000 65536"/>
              <a:gd name="T8" fmla="*/ 0 60000 65536"/>
              <a:gd name="T9" fmla="*/ 0 w 499"/>
              <a:gd name="T10" fmla="*/ 0 h 952"/>
              <a:gd name="T11" fmla="*/ 499 w 499"/>
              <a:gd name="T12" fmla="*/ 952 h 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952">
                <a:moveTo>
                  <a:pt x="499" y="952"/>
                </a:moveTo>
                <a:cubicBezTo>
                  <a:pt x="495" y="737"/>
                  <a:pt x="491" y="522"/>
                  <a:pt x="408" y="363"/>
                </a:cubicBezTo>
                <a:cubicBezTo>
                  <a:pt x="325" y="204"/>
                  <a:pt x="162" y="102"/>
                  <a:pt x="0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2554" name="任意多边形 94234"/>
          <p:cNvSpPr/>
          <p:nvPr/>
        </p:nvSpPr>
        <p:spPr bwMode="auto">
          <a:xfrm>
            <a:off x="3479800" y="2470150"/>
            <a:ext cx="215900" cy="595313"/>
          </a:xfrm>
          <a:custGeom>
            <a:avLst/>
            <a:gdLst>
              <a:gd name="T0" fmla="*/ 1225 w 1225"/>
              <a:gd name="T1" fmla="*/ 967 h 967"/>
              <a:gd name="T2" fmla="*/ 771 w 1225"/>
              <a:gd name="T3" fmla="*/ 151 h 967"/>
              <a:gd name="T4" fmla="*/ 0 w 1225"/>
              <a:gd name="T5" fmla="*/ 60 h 967"/>
              <a:gd name="T6" fmla="*/ 0 60000 65536"/>
              <a:gd name="T7" fmla="*/ 0 60000 65536"/>
              <a:gd name="T8" fmla="*/ 0 60000 65536"/>
              <a:gd name="T9" fmla="*/ 0 w 1225"/>
              <a:gd name="T10" fmla="*/ 0 h 967"/>
              <a:gd name="T11" fmla="*/ 1225 w 1225"/>
              <a:gd name="T12" fmla="*/ 967 h 9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5" h="967">
                <a:moveTo>
                  <a:pt x="1225" y="967"/>
                </a:moveTo>
                <a:cubicBezTo>
                  <a:pt x="1100" y="634"/>
                  <a:pt x="975" y="302"/>
                  <a:pt x="771" y="151"/>
                </a:cubicBezTo>
                <a:cubicBezTo>
                  <a:pt x="567" y="0"/>
                  <a:pt x="128" y="75"/>
                  <a:pt x="0" y="6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2555" name="任意多边形 94235"/>
          <p:cNvSpPr/>
          <p:nvPr/>
        </p:nvSpPr>
        <p:spPr bwMode="auto">
          <a:xfrm>
            <a:off x="4075113" y="2684463"/>
            <a:ext cx="52387" cy="323850"/>
          </a:xfrm>
          <a:custGeom>
            <a:avLst/>
            <a:gdLst>
              <a:gd name="T0" fmla="*/ 0 w 1179"/>
              <a:gd name="T1" fmla="*/ 908 h 908"/>
              <a:gd name="T2" fmla="*/ 226 w 1179"/>
              <a:gd name="T3" fmla="*/ 363 h 908"/>
              <a:gd name="T4" fmla="*/ 1179 w 1179"/>
              <a:gd name="T5" fmla="*/ 0 h 908"/>
              <a:gd name="T6" fmla="*/ 0 60000 65536"/>
              <a:gd name="T7" fmla="*/ 0 60000 65536"/>
              <a:gd name="T8" fmla="*/ 0 60000 65536"/>
              <a:gd name="T9" fmla="*/ 0 w 1179"/>
              <a:gd name="T10" fmla="*/ 0 h 908"/>
              <a:gd name="T11" fmla="*/ 1179 w 1179"/>
              <a:gd name="T12" fmla="*/ 908 h 9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9" h="908">
                <a:moveTo>
                  <a:pt x="0" y="908"/>
                </a:moveTo>
                <a:cubicBezTo>
                  <a:pt x="14" y="711"/>
                  <a:pt x="29" y="514"/>
                  <a:pt x="226" y="363"/>
                </a:cubicBezTo>
                <a:cubicBezTo>
                  <a:pt x="423" y="212"/>
                  <a:pt x="1020" y="60"/>
                  <a:pt x="1179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2556" name="任意多边形 94236"/>
          <p:cNvSpPr/>
          <p:nvPr/>
        </p:nvSpPr>
        <p:spPr bwMode="auto">
          <a:xfrm>
            <a:off x="4398963" y="2578100"/>
            <a:ext cx="755650" cy="541338"/>
          </a:xfrm>
          <a:custGeom>
            <a:avLst/>
            <a:gdLst>
              <a:gd name="T0" fmla="*/ 7 w 1141"/>
              <a:gd name="T1" fmla="*/ 726 h 726"/>
              <a:gd name="T2" fmla="*/ 189 w 1141"/>
              <a:gd name="T3" fmla="*/ 272 h 726"/>
              <a:gd name="T4" fmla="*/ 1141 w 1141"/>
              <a:gd name="T5" fmla="*/ 0 h 726"/>
              <a:gd name="T6" fmla="*/ 0 60000 65536"/>
              <a:gd name="T7" fmla="*/ 0 60000 65536"/>
              <a:gd name="T8" fmla="*/ 0 60000 65536"/>
              <a:gd name="T9" fmla="*/ 0 w 1141"/>
              <a:gd name="T10" fmla="*/ 0 h 726"/>
              <a:gd name="T11" fmla="*/ 1141 w 1141"/>
              <a:gd name="T12" fmla="*/ 726 h 7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1" h="726">
                <a:moveTo>
                  <a:pt x="7" y="726"/>
                </a:moveTo>
                <a:cubicBezTo>
                  <a:pt x="3" y="559"/>
                  <a:pt x="0" y="393"/>
                  <a:pt x="189" y="272"/>
                </a:cubicBezTo>
                <a:cubicBezTo>
                  <a:pt x="378" y="151"/>
                  <a:pt x="759" y="75"/>
                  <a:pt x="1141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2557" name="任意多边形 94237"/>
          <p:cNvSpPr/>
          <p:nvPr/>
        </p:nvSpPr>
        <p:spPr bwMode="auto">
          <a:xfrm rot="1647578">
            <a:off x="4514850" y="2862263"/>
            <a:ext cx="433388" cy="401637"/>
          </a:xfrm>
          <a:custGeom>
            <a:avLst/>
            <a:gdLst>
              <a:gd name="T0" fmla="*/ 106 w 741"/>
              <a:gd name="T1" fmla="*/ 1043 h 1043"/>
              <a:gd name="T2" fmla="*/ 106 w 741"/>
              <a:gd name="T3" fmla="*/ 453 h 1043"/>
              <a:gd name="T4" fmla="*/ 741 w 741"/>
              <a:gd name="T5" fmla="*/ 0 h 1043"/>
              <a:gd name="T6" fmla="*/ 0 60000 65536"/>
              <a:gd name="T7" fmla="*/ 0 60000 65536"/>
              <a:gd name="T8" fmla="*/ 0 60000 65536"/>
              <a:gd name="T9" fmla="*/ 0 w 741"/>
              <a:gd name="T10" fmla="*/ 0 h 1043"/>
              <a:gd name="T11" fmla="*/ 741 w 741"/>
              <a:gd name="T12" fmla="*/ 1043 h 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1" h="1043">
                <a:moveTo>
                  <a:pt x="106" y="1043"/>
                </a:moveTo>
                <a:cubicBezTo>
                  <a:pt x="53" y="835"/>
                  <a:pt x="0" y="627"/>
                  <a:pt x="106" y="453"/>
                </a:cubicBezTo>
                <a:cubicBezTo>
                  <a:pt x="212" y="279"/>
                  <a:pt x="635" y="75"/>
                  <a:pt x="741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94240" name="矩形 94239"/>
          <p:cNvSpPr>
            <a:spLocks noChangeArrowheads="1"/>
          </p:cNvSpPr>
          <p:nvPr/>
        </p:nvSpPr>
        <p:spPr bwMode="auto">
          <a:xfrm>
            <a:off x="685800" y="4375150"/>
            <a:ext cx="6910388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zh-CN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A: 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I’m a reporter from </a:t>
            </a:r>
            <a:r>
              <a:rPr lang="en-US" altLang="zh-CN" sz="2700" dirty="0" err="1">
                <a:latin typeface="Times New Roman" panose="02020603050405020304" pitchFamily="18" charset="0"/>
                <a:ea typeface="黑体" panose="02010609060101010101" pitchFamily="2" charset="-122"/>
              </a:rPr>
              <a:t>Zhishan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Middle School.      </a:t>
            </a:r>
          </a:p>
          <a:p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   Can I ask you some questions?</a:t>
            </a:r>
          </a:p>
          <a:p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B: Sure. </a:t>
            </a:r>
          </a:p>
          <a:p>
            <a:r>
              <a:rPr lang="zh-CN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A: Who was </a:t>
            </a:r>
            <a:r>
              <a:rPr lang="zh-CN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best</a:t>
            </a:r>
            <a:r>
              <a:rPr lang="zh-CN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performer ? </a:t>
            </a:r>
          </a:p>
          <a:p>
            <a:r>
              <a:rPr lang="zh-CN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B: Eliza was </a:t>
            </a:r>
            <a:r>
              <a:rPr lang="zh-CN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best</a:t>
            </a:r>
            <a:r>
              <a:rPr lang="zh-CN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performer. </a:t>
            </a:r>
            <a:endParaRPr lang="en-US" altLang="zh-CN" sz="27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59" name="文本框 94240"/>
          <p:cNvSpPr txBox="1">
            <a:spLocks noChangeArrowheads="1"/>
          </p:cNvSpPr>
          <p:nvPr/>
        </p:nvSpPr>
        <p:spPr bwMode="auto">
          <a:xfrm>
            <a:off x="6180138" y="1065213"/>
            <a:ext cx="1135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2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3" name="AutoShape 53"/>
          <p:cNvSpPr>
            <a:spLocks noChangeArrowheads="1"/>
          </p:cNvSpPr>
          <p:nvPr/>
        </p:nvSpPr>
        <p:spPr bwMode="auto">
          <a:xfrm rot="20586972">
            <a:off x="533400" y="863600"/>
            <a:ext cx="1697038" cy="506413"/>
          </a:xfrm>
          <a:prstGeom prst="roundRect">
            <a:avLst>
              <a:gd name="adj" fmla="val 9037"/>
            </a:avLst>
          </a:prstGeom>
          <a:solidFill>
            <a:schemeClr val="accent4">
              <a:lumMod val="20000"/>
              <a:lumOff val="80000"/>
            </a:schemeClr>
          </a:solidFill>
          <a:ln w="57150" cmpd="thickThin">
            <a:solidFill>
              <a:schemeClr val="accent6">
                <a:lumMod val="75000"/>
              </a:schemeClr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21917" tIns="60958" rIns="121917" bIns="60958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altLang="zh-CN" sz="2400" b="1" dirty="0"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Free talk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云形标注 94209"/>
          <p:cNvSpPr>
            <a:spLocks noChangeArrowheads="1"/>
          </p:cNvSpPr>
          <p:nvPr/>
        </p:nvSpPr>
        <p:spPr bwMode="auto">
          <a:xfrm>
            <a:off x="5922963" y="2560638"/>
            <a:ext cx="1646237" cy="755650"/>
          </a:xfrm>
          <a:prstGeom prst="cloudCallout">
            <a:avLst>
              <a:gd name="adj1" fmla="val -53977"/>
              <a:gd name="adj2" fmla="val 17245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5" name="云形标注 94210"/>
          <p:cNvSpPr>
            <a:spLocks noChangeArrowheads="1"/>
          </p:cNvSpPr>
          <p:nvPr/>
        </p:nvSpPr>
        <p:spPr bwMode="auto">
          <a:xfrm>
            <a:off x="6056313" y="1479550"/>
            <a:ext cx="1512887" cy="646113"/>
          </a:xfrm>
          <a:prstGeom prst="cloudCallout">
            <a:avLst>
              <a:gd name="adj1" fmla="val -47954"/>
              <a:gd name="adj2" fmla="val 15009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6" name="云形标注 94211"/>
          <p:cNvSpPr>
            <a:spLocks noChangeArrowheads="1"/>
          </p:cNvSpPr>
          <p:nvPr/>
        </p:nvSpPr>
        <p:spPr bwMode="auto">
          <a:xfrm>
            <a:off x="3168650" y="1211263"/>
            <a:ext cx="2349500" cy="647700"/>
          </a:xfrm>
          <a:prstGeom prst="cloudCallout">
            <a:avLst>
              <a:gd name="adj1" fmla="val -1139"/>
              <a:gd name="adj2" fmla="val 53861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7" name="云形标注 94212"/>
          <p:cNvSpPr>
            <a:spLocks noChangeArrowheads="1"/>
          </p:cNvSpPr>
          <p:nvPr/>
        </p:nvSpPr>
        <p:spPr bwMode="auto">
          <a:xfrm>
            <a:off x="954088" y="1427163"/>
            <a:ext cx="2025650" cy="647700"/>
          </a:xfrm>
          <a:prstGeom prst="cloudCallout">
            <a:avLst>
              <a:gd name="adj1" fmla="val 39417"/>
              <a:gd name="adj2" fmla="val 6250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8" name="云形标注 94213"/>
          <p:cNvSpPr>
            <a:spLocks noChangeArrowheads="1"/>
          </p:cNvSpPr>
          <p:nvPr/>
        </p:nvSpPr>
        <p:spPr bwMode="auto">
          <a:xfrm>
            <a:off x="468313" y="2452688"/>
            <a:ext cx="1863725" cy="1298575"/>
          </a:xfrm>
          <a:prstGeom prst="cloudCallout">
            <a:avLst>
              <a:gd name="adj1" fmla="val 31213"/>
              <a:gd name="adj2" fmla="val 24194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9" name="Text Box 30"/>
          <p:cNvSpPr txBox="1">
            <a:spLocks noChangeArrowheads="1"/>
          </p:cNvSpPr>
          <p:nvPr/>
        </p:nvSpPr>
        <p:spPr bwMode="auto">
          <a:xfrm>
            <a:off x="1277938" y="1479550"/>
            <a:ext cx="104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funniest</a:t>
            </a:r>
          </a:p>
        </p:txBody>
      </p:sp>
      <p:sp>
        <p:nvSpPr>
          <p:cNvPr id="23560" name="Text Box 31"/>
          <p:cNvSpPr txBox="1">
            <a:spLocks noChangeArrowheads="1"/>
          </p:cNvSpPr>
          <p:nvPr/>
        </p:nvSpPr>
        <p:spPr bwMode="auto">
          <a:xfrm>
            <a:off x="6192838" y="2667000"/>
            <a:ext cx="1560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loudest</a:t>
            </a:r>
          </a:p>
        </p:txBody>
      </p:sp>
      <p:pic>
        <p:nvPicPr>
          <p:cNvPr id="23561" name="Picture 6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60788" y="1804988"/>
            <a:ext cx="8128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2" descr="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3000" y="1858963"/>
            <a:ext cx="9191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4" descr="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13000" y="2722563"/>
            <a:ext cx="808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10" descr="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11750" y="1695450"/>
            <a:ext cx="811213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5" name="Picture 8" descr="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56188" y="2667000"/>
            <a:ext cx="86677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6" name="矩形 94221"/>
          <p:cNvSpPr>
            <a:spLocks noChangeArrowheads="1"/>
          </p:cNvSpPr>
          <p:nvPr/>
        </p:nvSpPr>
        <p:spPr bwMode="auto">
          <a:xfrm>
            <a:off x="2357438" y="3316288"/>
            <a:ext cx="971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Eliza</a:t>
            </a:r>
          </a:p>
        </p:txBody>
      </p:sp>
      <p:sp>
        <p:nvSpPr>
          <p:cNvPr id="23567" name="矩形 94222"/>
          <p:cNvSpPr>
            <a:spLocks noChangeArrowheads="1"/>
          </p:cNvSpPr>
          <p:nvPr/>
        </p:nvSpPr>
        <p:spPr bwMode="auto">
          <a:xfrm>
            <a:off x="1008063" y="2614613"/>
            <a:ext cx="14827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best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excellent great</a:t>
            </a:r>
            <a:endParaRPr lang="en-US" altLang="zh-CN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68" name="矩形 94223"/>
          <p:cNvSpPr>
            <a:spLocks noChangeArrowheads="1"/>
          </p:cNvSpPr>
          <p:nvPr/>
        </p:nvSpPr>
        <p:spPr bwMode="auto">
          <a:xfrm>
            <a:off x="2519363" y="2343150"/>
            <a:ext cx="77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Steve</a:t>
            </a:r>
          </a:p>
        </p:txBody>
      </p:sp>
      <p:sp>
        <p:nvSpPr>
          <p:cNvPr id="23569" name="矩形 94224"/>
          <p:cNvSpPr>
            <a:spLocks noChangeArrowheads="1"/>
          </p:cNvSpPr>
          <p:nvPr/>
        </p:nvSpPr>
        <p:spPr bwMode="auto">
          <a:xfrm>
            <a:off x="3436938" y="1211263"/>
            <a:ext cx="1557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most creative</a:t>
            </a:r>
            <a:endParaRPr lang="en-US" altLang="zh-CN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70" name="矩形 94225"/>
          <p:cNvSpPr>
            <a:spLocks noChangeArrowheads="1"/>
          </p:cNvSpPr>
          <p:nvPr/>
        </p:nvSpPr>
        <p:spPr bwMode="auto">
          <a:xfrm>
            <a:off x="6408738" y="1535113"/>
            <a:ext cx="798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worst</a:t>
            </a:r>
            <a:endParaRPr lang="en-US" altLang="zh-CN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71" name="矩形 94226"/>
          <p:cNvSpPr>
            <a:spLocks noChangeArrowheads="1"/>
          </p:cNvSpPr>
          <p:nvPr/>
        </p:nvSpPr>
        <p:spPr bwMode="auto">
          <a:xfrm>
            <a:off x="4627563" y="3316288"/>
            <a:ext cx="2157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The Math Teachers</a:t>
            </a:r>
          </a:p>
        </p:txBody>
      </p:sp>
      <p:sp>
        <p:nvSpPr>
          <p:cNvPr id="23572" name="矩形 94227"/>
          <p:cNvSpPr>
            <a:spLocks noChangeArrowheads="1"/>
          </p:cNvSpPr>
          <p:nvPr/>
        </p:nvSpPr>
        <p:spPr bwMode="auto">
          <a:xfrm>
            <a:off x="3760788" y="2343150"/>
            <a:ext cx="712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Vera</a:t>
            </a:r>
          </a:p>
        </p:txBody>
      </p:sp>
      <p:sp>
        <p:nvSpPr>
          <p:cNvPr id="23573" name="Text Box 85"/>
          <p:cNvSpPr txBox="1">
            <a:spLocks noChangeArrowheads="1"/>
          </p:cNvSpPr>
          <p:nvPr/>
        </p:nvSpPr>
        <p:spPr bwMode="auto">
          <a:xfrm>
            <a:off x="5111750" y="2290763"/>
            <a:ext cx="1243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Dennis</a:t>
            </a:r>
          </a:p>
        </p:txBody>
      </p:sp>
      <p:sp>
        <p:nvSpPr>
          <p:cNvPr id="23574" name="任意多边形 94230"/>
          <p:cNvSpPr/>
          <p:nvPr/>
        </p:nvSpPr>
        <p:spPr bwMode="auto">
          <a:xfrm>
            <a:off x="3384550" y="3424238"/>
            <a:ext cx="325438" cy="701675"/>
          </a:xfrm>
          <a:custGeom>
            <a:avLst/>
            <a:gdLst>
              <a:gd name="T0" fmla="*/ 544 w 551"/>
              <a:gd name="T1" fmla="*/ 0 h 1633"/>
              <a:gd name="T2" fmla="*/ 544 w 551"/>
              <a:gd name="T3" fmla="*/ 545 h 1633"/>
              <a:gd name="T4" fmla="*/ 499 w 551"/>
              <a:gd name="T5" fmla="*/ 771 h 1633"/>
              <a:gd name="T6" fmla="*/ 362 w 551"/>
              <a:gd name="T7" fmla="*/ 1180 h 1633"/>
              <a:gd name="T8" fmla="*/ 0 w 551"/>
              <a:gd name="T9" fmla="*/ 1633 h 16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1"/>
              <a:gd name="T16" fmla="*/ 0 h 1633"/>
              <a:gd name="T17" fmla="*/ 551 w 551"/>
              <a:gd name="T18" fmla="*/ 1633 h 16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1" h="1633">
                <a:moveTo>
                  <a:pt x="544" y="0"/>
                </a:moveTo>
                <a:cubicBezTo>
                  <a:pt x="547" y="208"/>
                  <a:pt x="551" y="417"/>
                  <a:pt x="544" y="545"/>
                </a:cubicBezTo>
                <a:cubicBezTo>
                  <a:pt x="537" y="673"/>
                  <a:pt x="529" y="665"/>
                  <a:pt x="499" y="771"/>
                </a:cubicBezTo>
                <a:cubicBezTo>
                  <a:pt x="469" y="877"/>
                  <a:pt x="445" y="1036"/>
                  <a:pt x="362" y="1180"/>
                </a:cubicBezTo>
                <a:cubicBezTo>
                  <a:pt x="279" y="1324"/>
                  <a:pt x="139" y="1478"/>
                  <a:pt x="0" y="1633"/>
                </a:cubicBezTo>
              </a:path>
            </a:pathLst>
          </a:custGeom>
          <a:noFill/>
          <a:ln w="11430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3575" name="任意多边形 94231"/>
          <p:cNvSpPr/>
          <p:nvPr/>
        </p:nvSpPr>
        <p:spPr bwMode="auto">
          <a:xfrm flipH="1">
            <a:off x="4195763" y="3532188"/>
            <a:ext cx="268287" cy="593725"/>
          </a:xfrm>
          <a:custGeom>
            <a:avLst/>
            <a:gdLst>
              <a:gd name="T0" fmla="*/ 544 w 551"/>
              <a:gd name="T1" fmla="*/ 0 h 1633"/>
              <a:gd name="T2" fmla="*/ 544 w 551"/>
              <a:gd name="T3" fmla="*/ 545 h 1633"/>
              <a:gd name="T4" fmla="*/ 499 w 551"/>
              <a:gd name="T5" fmla="*/ 771 h 1633"/>
              <a:gd name="T6" fmla="*/ 362 w 551"/>
              <a:gd name="T7" fmla="*/ 1180 h 1633"/>
              <a:gd name="T8" fmla="*/ 0 w 551"/>
              <a:gd name="T9" fmla="*/ 1633 h 16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1"/>
              <a:gd name="T16" fmla="*/ 0 h 1633"/>
              <a:gd name="T17" fmla="*/ 551 w 551"/>
              <a:gd name="T18" fmla="*/ 1633 h 16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1" h="1633">
                <a:moveTo>
                  <a:pt x="544" y="0"/>
                </a:moveTo>
                <a:cubicBezTo>
                  <a:pt x="547" y="208"/>
                  <a:pt x="551" y="417"/>
                  <a:pt x="544" y="545"/>
                </a:cubicBezTo>
                <a:cubicBezTo>
                  <a:pt x="537" y="673"/>
                  <a:pt x="529" y="665"/>
                  <a:pt x="499" y="771"/>
                </a:cubicBezTo>
                <a:cubicBezTo>
                  <a:pt x="469" y="877"/>
                  <a:pt x="445" y="1036"/>
                  <a:pt x="362" y="1180"/>
                </a:cubicBezTo>
                <a:cubicBezTo>
                  <a:pt x="279" y="1324"/>
                  <a:pt x="139" y="1478"/>
                  <a:pt x="0" y="1633"/>
                </a:cubicBezTo>
              </a:path>
            </a:pathLst>
          </a:custGeom>
          <a:noFill/>
          <a:ln w="11430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3576" name="椭圆 94232"/>
          <p:cNvSpPr>
            <a:spLocks noChangeArrowheads="1"/>
          </p:cNvSpPr>
          <p:nvPr/>
        </p:nvSpPr>
        <p:spPr bwMode="auto">
          <a:xfrm>
            <a:off x="3384550" y="2990850"/>
            <a:ext cx="1135063" cy="595313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</a:ln>
        </p:spPr>
        <p:txBody>
          <a:bodyPr wrap="none" lIns="121917" tIns="60958" rIns="121917" bIns="60958" anchor="ctr"/>
          <a:lstStyle/>
          <a:p>
            <a:pPr algn="ctr">
              <a:lnSpc>
                <a:spcPct val="80000"/>
              </a:lnSpc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talent </a:t>
            </a:r>
          </a:p>
          <a:p>
            <a:pPr algn="ctr">
              <a:lnSpc>
                <a:spcPct val="80000"/>
              </a:lnSpc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show</a:t>
            </a:r>
          </a:p>
        </p:txBody>
      </p:sp>
      <p:sp>
        <p:nvSpPr>
          <p:cNvPr id="23577" name="任意多边形 94233"/>
          <p:cNvSpPr/>
          <p:nvPr/>
        </p:nvSpPr>
        <p:spPr bwMode="auto">
          <a:xfrm>
            <a:off x="3224213" y="3100388"/>
            <a:ext cx="215900" cy="107950"/>
          </a:xfrm>
          <a:custGeom>
            <a:avLst/>
            <a:gdLst>
              <a:gd name="T0" fmla="*/ 499 w 499"/>
              <a:gd name="T1" fmla="*/ 952 h 952"/>
              <a:gd name="T2" fmla="*/ 408 w 499"/>
              <a:gd name="T3" fmla="*/ 363 h 952"/>
              <a:gd name="T4" fmla="*/ 0 w 499"/>
              <a:gd name="T5" fmla="*/ 0 h 952"/>
              <a:gd name="T6" fmla="*/ 0 60000 65536"/>
              <a:gd name="T7" fmla="*/ 0 60000 65536"/>
              <a:gd name="T8" fmla="*/ 0 60000 65536"/>
              <a:gd name="T9" fmla="*/ 0 w 499"/>
              <a:gd name="T10" fmla="*/ 0 h 952"/>
              <a:gd name="T11" fmla="*/ 499 w 499"/>
              <a:gd name="T12" fmla="*/ 952 h 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952">
                <a:moveTo>
                  <a:pt x="499" y="952"/>
                </a:moveTo>
                <a:cubicBezTo>
                  <a:pt x="495" y="737"/>
                  <a:pt x="491" y="522"/>
                  <a:pt x="408" y="363"/>
                </a:cubicBezTo>
                <a:cubicBezTo>
                  <a:pt x="325" y="204"/>
                  <a:pt x="162" y="102"/>
                  <a:pt x="0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3578" name="任意多边形 94234"/>
          <p:cNvSpPr/>
          <p:nvPr/>
        </p:nvSpPr>
        <p:spPr bwMode="auto">
          <a:xfrm>
            <a:off x="3436938" y="2452688"/>
            <a:ext cx="219075" cy="593725"/>
          </a:xfrm>
          <a:custGeom>
            <a:avLst/>
            <a:gdLst>
              <a:gd name="T0" fmla="*/ 1225 w 1225"/>
              <a:gd name="T1" fmla="*/ 967 h 967"/>
              <a:gd name="T2" fmla="*/ 771 w 1225"/>
              <a:gd name="T3" fmla="*/ 151 h 967"/>
              <a:gd name="T4" fmla="*/ 0 w 1225"/>
              <a:gd name="T5" fmla="*/ 60 h 967"/>
              <a:gd name="T6" fmla="*/ 0 60000 65536"/>
              <a:gd name="T7" fmla="*/ 0 60000 65536"/>
              <a:gd name="T8" fmla="*/ 0 60000 65536"/>
              <a:gd name="T9" fmla="*/ 0 w 1225"/>
              <a:gd name="T10" fmla="*/ 0 h 967"/>
              <a:gd name="T11" fmla="*/ 1225 w 1225"/>
              <a:gd name="T12" fmla="*/ 967 h 9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5" h="967">
                <a:moveTo>
                  <a:pt x="1225" y="967"/>
                </a:moveTo>
                <a:cubicBezTo>
                  <a:pt x="1100" y="634"/>
                  <a:pt x="975" y="302"/>
                  <a:pt x="771" y="151"/>
                </a:cubicBezTo>
                <a:cubicBezTo>
                  <a:pt x="567" y="0"/>
                  <a:pt x="128" y="75"/>
                  <a:pt x="0" y="6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3579" name="任意多边形 94235"/>
          <p:cNvSpPr/>
          <p:nvPr/>
        </p:nvSpPr>
        <p:spPr bwMode="auto">
          <a:xfrm>
            <a:off x="4032250" y="2667000"/>
            <a:ext cx="55563" cy="323850"/>
          </a:xfrm>
          <a:custGeom>
            <a:avLst/>
            <a:gdLst>
              <a:gd name="T0" fmla="*/ 0 w 1179"/>
              <a:gd name="T1" fmla="*/ 908 h 908"/>
              <a:gd name="T2" fmla="*/ 226 w 1179"/>
              <a:gd name="T3" fmla="*/ 363 h 908"/>
              <a:gd name="T4" fmla="*/ 1179 w 1179"/>
              <a:gd name="T5" fmla="*/ 0 h 908"/>
              <a:gd name="T6" fmla="*/ 0 60000 65536"/>
              <a:gd name="T7" fmla="*/ 0 60000 65536"/>
              <a:gd name="T8" fmla="*/ 0 60000 65536"/>
              <a:gd name="T9" fmla="*/ 0 w 1179"/>
              <a:gd name="T10" fmla="*/ 0 h 908"/>
              <a:gd name="T11" fmla="*/ 1179 w 1179"/>
              <a:gd name="T12" fmla="*/ 908 h 9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9" h="908">
                <a:moveTo>
                  <a:pt x="0" y="908"/>
                </a:moveTo>
                <a:cubicBezTo>
                  <a:pt x="14" y="711"/>
                  <a:pt x="29" y="514"/>
                  <a:pt x="226" y="363"/>
                </a:cubicBezTo>
                <a:cubicBezTo>
                  <a:pt x="423" y="212"/>
                  <a:pt x="1020" y="60"/>
                  <a:pt x="1179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3580" name="任意多边形 94236"/>
          <p:cNvSpPr/>
          <p:nvPr/>
        </p:nvSpPr>
        <p:spPr bwMode="auto">
          <a:xfrm>
            <a:off x="4356100" y="2560638"/>
            <a:ext cx="755650" cy="542925"/>
          </a:xfrm>
          <a:custGeom>
            <a:avLst/>
            <a:gdLst>
              <a:gd name="T0" fmla="*/ 7 w 1141"/>
              <a:gd name="T1" fmla="*/ 726 h 726"/>
              <a:gd name="T2" fmla="*/ 189 w 1141"/>
              <a:gd name="T3" fmla="*/ 272 h 726"/>
              <a:gd name="T4" fmla="*/ 1141 w 1141"/>
              <a:gd name="T5" fmla="*/ 0 h 726"/>
              <a:gd name="T6" fmla="*/ 0 60000 65536"/>
              <a:gd name="T7" fmla="*/ 0 60000 65536"/>
              <a:gd name="T8" fmla="*/ 0 60000 65536"/>
              <a:gd name="T9" fmla="*/ 0 w 1141"/>
              <a:gd name="T10" fmla="*/ 0 h 726"/>
              <a:gd name="T11" fmla="*/ 1141 w 1141"/>
              <a:gd name="T12" fmla="*/ 726 h 7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1" h="726">
                <a:moveTo>
                  <a:pt x="7" y="726"/>
                </a:moveTo>
                <a:cubicBezTo>
                  <a:pt x="3" y="559"/>
                  <a:pt x="0" y="393"/>
                  <a:pt x="189" y="272"/>
                </a:cubicBezTo>
                <a:cubicBezTo>
                  <a:pt x="378" y="151"/>
                  <a:pt x="759" y="75"/>
                  <a:pt x="1141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3581" name="任意多边形 94237"/>
          <p:cNvSpPr/>
          <p:nvPr/>
        </p:nvSpPr>
        <p:spPr bwMode="auto">
          <a:xfrm rot="1647578">
            <a:off x="4471988" y="2844800"/>
            <a:ext cx="434975" cy="401638"/>
          </a:xfrm>
          <a:custGeom>
            <a:avLst/>
            <a:gdLst>
              <a:gd name="T0" fmla="*/ 106 w 741"/>
              <a:gd name="T1" fmla="*/ 1043 h 1043"/>
              <a:gd name="T2" fmla="*/ 106 w 741"/>
              <a:gd name="T3" fmla="*/ 453 h 1043"/>
              <a:gd name="T4" fmla="*/ 741 w 741"/>
              <a:gd name="T5" fmla="*/ 0 h 1043"/>
              <a:gd name="T6" fmla="*/ 0 60000 65536"/>
              <a:gd name="T7" fmla="*/ 0 60000 65536"/>
              <a:gd name="T8" fmla="*/ 0 60000 65536"/>
              <a:gd name="T9" fmla="*/ 0 w 741"/>
              <a:gd name="T10" fmla="*/ 0 h 1043"/>
              <a:gd name="T11" fmla="*/ 741 w 741"/>
              <a:gd name="T12" fmla="*/ 1043 h 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1" h="1043">
                <a:moveTo>
                  <a:pt x="106" y="1043"/>
                </a:moveTo>
                <a:cubicBezTo>
                  <a:pt x="53" y="835"/>
                  <a:pt x="0" y="627"/>
                  <a:pt x="106" y="453"/>
                </a:cubicBezTo>
                <a:cubicBezTo>
                  <a:pt x="212" y="279"/>
                  <a:pt x="635" y="75"/>
                  <a:pt x="741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94240" name="矩形 94239"/>
          <p:cNvSpPr>
            <a:spLocks noChangeArrowheads="1"/>
          </p:cNvSpPr>
          <p:nvPr/>
        </p:nvSpPr>
        <p:spPr bwMode="auto">
          <a:xfrm>
            <a:off x="603250" y="4332288"/>
            <a:ext cx="6910388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zh-CN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A: 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I’m a reporter from Zhishan Middle School.      </a:t>
            </a:r>
          </a:p>
          <a:p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    Can I ask you some questions?</a:t>
            </a:r>
          </a:p>
          <a:p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B: Sure. </a:t>
            </a:r>
          </a:p>
          <a:p>
            <a:r>
              <a:rPr lang="zh-CN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A: Who was </a:t>
            </a:r>
            <a:r>
              <a:rPr lang="zh-CN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best</a:t>
            </a:r>
            <a:r>
              <a:rPr lang="zh-CN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 performer ? </a:t>
            </a:r>
          </a:p>
          <a:p>
            <a:r>
              <a:rPr lang="zh-CN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B: Eliza was </a:t>
            </a:r>
            <a:r>
              <a:rPr lang="zh-CN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best</a:t>
            </a:r>
            <a:r>
              <a:rPr lang="zh-CN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 performer. </a:t>
            </a:r>
            <a:endParaRPr lang="en-US" altLang="zh-CN" sz="27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83" name="文本框 94240"/>
          <p:cNvSpPr txBox="1">
            <a:spLocks noChangeArrowheads="1"/>
          </p:cNvSpPr>
          <p:nvPr/>
        </p:nvSpPr>
        <p:spPr bwMode="auto">
          <a:xfrm>
            <a:off x="6138863" y="1047750"/>
            <a:ext cx="113347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2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云形标注 20481"/>
          <p:cNvSpPr>
            <a:spLocks noChangeArrowheads="1"/>
          </p:cNvSpPr>
          <p:nvPr/>
        </p:nvSpPr>
        <p:spPr bwMode="auto">
          <a:xfrm>
            <a:off x="6354763" y="2617788"/>
            <a:ext cx="1646237" cy="758825"/>
          </a:xfrm>
          <a:prstGeom prst="cloudCallout">
            <a:avLst>
              <a:gd name="adj1" fmla="val -53977"/>
              <a:gd name="adj2" fmla="val 17245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4579" name="云形标注 20482"/>
          <p:cNvSpPr>
            <a:spLocks noChangeArrowheads="1"/>
          </p:cNvSpPr>
          <p:nvPr/>
        </p:nvSpPr>
        <p:spPr bwMode="auto">
          <a:xfrm>
            <a:off x="6488113" y="1701800"/>
            <a:ext cx="1512887" cy="646113"/>
          </a:xfrm>
          <a:prstGeom prst="cloudCallout">
            <a:avLst>
              <a:gd name="adj1" fmla="val -47954"/>
              <a:gd name="adj2" fmla="val 31583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4580" name="云形标注 20483"/>
          <p:cNvSpPr>
            <a:spLocks noChangeArrowheads="1"/>
          </p:cNvSpPr>
          <p:nvPr/>
        </p:nvSpPr>
        <p:spPr bwMode="auto">
          <a:xfrm>
            <a:off x="3656013" y="1160463"/>
            <a:ext cx="2349500" cy="647700"/>
          </a:xfrm>
          <a:prstGeom prst="cloudCallout">
            <a:avLst>
              <a:gd name="adj1" fmla="val -1139"/>
              <a:gd name="adj2" fmla="val 53861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4581" name="云形标注 20484"/>
          <p:cNvSpPr>
            <a:spLocks noChangeArrowheads="1"/>
          </p:cNvSpPr>
          <p:nvPr/>
        </p:nvSpPr>
        <p:spPr bwMode="auto">
          <a:xfrm>
            <a:off x="1385888" y="1646238"/>
            <a:ext cx="2025650" cy="647700"/>
          </a:xfrm>
          <a:prstGeom prst="cloudCallout">
            <a:avLst>
              <a:gd name="adj1" fmla="val 39417"/>
              <a:gd name="adj2" fmla="val 6250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4582" name="云形标注 20485"/>
          <p:cNvSpPr>
            <a:spLocks noChangeArrowheads="1"/>
          </p:cNvSpPr>
          <p:nvPr/>
        </p:nvSpPr>
        <p:spPr bwMode="auto">
          <a:xfrm>
            <a:off x="900113" y="2513013"/>
            <a:ext cx="1863725" cy="1295400"/>
          </a:xfrm>
          <a:prstGeom prst="cloudCallout">
            <a:avLst>
              <a:gd name="adj1" fmla="val 31213"/>
              <a:gd name="adj2" fmla="val 24194"/>
            </a:avLst>
          </a:prstGeom>
          <a:solidFill>
            <a:srgbClr val="75FD6B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algn="ctr"/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4583" name="Text Box 30"/>
          <p:cNvSpPr txBox="1">
            <a:spLocks noChangeArrowheads="1"/>
          </p:cNvSpPr>
          <p:nvPr/>
        </p:nvSpPr>
        <p:spPr bwMode="auto">
          <a:xfrm>
            <a:off x="1817688" y="1701800"/>
            <a:ext cx="104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funniest</a:t>
            </a:r>
          </a:p>
        </p:txBody>
      </p:sp>
      <p:sp>
        <p:nvSpPr>
          <p:cNvPr id="24584" name="Text Box 31"/>
          <p:cNvSpPr txBox="1">
            <a:spLocks noChangeArrowheads="1"/>
          </p:cNvSpPr>
          <p:nvPr/>
        </p:nvSpPr>
        <p:spPr bwMode="auto">
          <a:xfrm>
            <a:off x="6624638" y="2725738"/>
            <a:ext cx="1560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loudest</a:t>
            </a:r>
          </a:p>
        </p:txBody>
      </p:sp>
      <p:pic>
        <p:nvPicPr>
          <p:cNvPr id="24585" name="Picture 6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48150" y="1701800"/>
            <a:ext cx="10842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12" descr="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13088" y="1754188"/>
            <a:ext cx="108267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4" descr="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35263" y="2836863"/>
            <a:ext cx="9175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0" descr="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91163" y="1701800"/>
            <a:ext cx="1025525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8" descr="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83213" y="2781300"/>
            <a:ext cx="113347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0" name="矩形 20493"/>
          <p:cNvSpPr>
            <a:spLocks noChangeArrowheads="1"/>
          </p:cNvSpPr>
          <p:nvPr/>
        </p:nvSpPr>
        <p:spPr bwMode="auto">
          <a:xfrm>
            <a:off x="2735263" y="3481388"/>
            <a:ext cx="971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Eliza</a:t>
            </a:r>
          </a:p>
        </p:txBody>
      </p:sp>
      <p:sp>
        <p:nvSpPr>
          <p:cNvPr id="24591" name="矩形 20494"/>
          <p:cNvSpPr>
            <a:spLocks noChangeArrowheads="1"/>
          </p:cNvSpPr>
          <p:nvPr/>
        </p:nvSpPr>
        <p:spPr bwMode="auto">
          <a:xfrm>
            <a:off x="1439863" y="2673350"/>
            <a:ext cx="14827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best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excellent great</a:t>
            </a:r>
            <a:endParaRPr lang="en-US" altLang="zh-CN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4592" name="矩形 20495"/>
          <p:cNvSpPr>
            <a:spLocks noChangeArrowheads="1"/>
          </p:cNvSpPr>
          <p:nvPr/>
        </p:nvSpPr>
        <p:spPr bwMode="auto">
          <a:xfrm>
            <a:off x="3168650" y="2401888"/>
            <a:ext cx="77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Steve</a:t>
            </a:r>
          </a:p>
        </p:txBody>
      </p:sp>
      <p:sp>
        <p:nvSpPr>
          <p:cNvPr id="24593" name="矩形 20496"/>
          <p:cNvSpPr>
            <a:spLocks noChangeArrowheads="1"/>
          </p:cNvSpPr>
          <p:nvPr/>
        </p:nvSpPr>
        <p:spPr bwMode="auto">
          <a:xfrm>
            <a:off x="3868738" y="1268413"/>
            <a:ext cx="1557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most creative</a:t>
            </a:r>
            <a:endParaRPr lang="en-US" altLang="zh-CN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4594" name="矩形 20497"/>
          <p:cNvSpPr>
            <a:spLocks noChangeArrowheads="1"/>
          </p:cNvSpPr>
          <p:nvPr/>
        </p:nvSpPr>
        <p:spPr bwMode="auto">
          <a:xfrm>
            <a:off x="6786563" y="1754188"/>
            <a:ext cx="796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zh-CN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worst</a:t>
            </a:r>
            <a:endParaRPr lang="en-US" altLang="zh-CN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4595" name="矩形 20498"/>
          <p:cNvSpPr>
            <a:spLocks noChangeArrowheads="1"/>
          </p:cNvSpPr>
          <p:nvPr/>
        </p:nvSpPr>
        <p:spPr bwMode="auto">
          <a:xfrm>
            <a:off x="5219700" y="3481388"/>
            <a:ext cx="2781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The Math Teachers</a:t>
            </a:r>
          </a:p>
        </p:txBody>
      </p:sp>
      <p:sp>
        <p:nvSpPr>
          <p:cNvPr id="24596" name="矩形 20499"/>
          <p:cNvSpPr>
            <a:spLocks noChangeArrowheads="1"/>
          </p:cNvSpPr>
          <p:nvPr/>
        </p:nvSpPr>
        <p:spPr bwMode="auto">
          <a:xfrm>
            <a:off x="4298950" y="2413000"/>
            <a:ext cx="712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Vera</a:t>
            </a:r>
          </a:p>
        </p:txBody>
      </p:sp>
      <p:sp>
        <p:nvSpPr>
          <p:cNvPr id="24597" name="Text Box 85"/>
          <p:cNvSpPr txBox="1">
            <a:spLocks noChangeArrowheads="1"/>
          </p:cNvSpPr>
          <p:nvPr/>
        </p:nvSpPr>
        <p:spPr bwMode="auto">
          <a:xfrm>
            <a:off x="5543550" y="2349500"/>
            <a:ext cx="1243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Dennis</a:t>
            </a:r>
          </a:p>
        </p:txBody>
      </p:sp>
      <p:sp>
        <p:nvSpPr>
          <p:cNvPr id="24598" name="任意多边形 20503"/>
          <p:cNvSpPr/>
          <p:nvPr/>
        </p:nvSpPr>
        <p:spPr bwMode="auto">
          <a:xfrm>
            <a:off x="3706813" y="3429000"/>
            <a:ext cx="488950" cy="1027113"/>
          </a:xfrm>
          <a:custGeom>
            <a:avLst/>
            <a:gdLst>
              <a:gd name="T0" fmla="*/ 544 w 551"/>
              <a:gd name="T1" fmla="*/ 0 h 1633"/>
              <a:gd name="T2" fmla="*/ 544 w 551"/>
              <a:gd name="T3" fmla="*/ 545 h 1633"/>
              <a:gd name="T4" fmla="*/ 499 w 551"/>
              <a:gd name="T5" fmla="*/ 771 h 1633"/>
              <a:gd name="T6" fmla="*/ 362 w 551"/>
              <a:gd name="T7" fmla="*/ 1180 h 1633"/>
              <a:gd name="T8" fmla="*/ 0 w 551"/>
              <a:gd name="T9" fmla="*/ 1633 h 16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1"/>
              <a:gd name="T16" fmla="*/ 0 h 1633"/>
              <a:gd name="T17" fmla="*/ 551 w 551"/>
              <a:gd name="T18" fmla="*/ 1633 h 16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1" h="1633">
                <a:moveTo>
                  <a:pt x="544" y="0"/>
                </a:moveTo>
                <a:cubicBezTo>
                  <a:pt x="547" y="208"/>
                  <a:pt x="551" y="417"/>
                  <a:pt x="544" y="545"/>
                </a:cubicBezTo>
                <a:cubicBezTo>
                  <a:pt x="537" y="673"/>
                  <a:pt x="529" y="665"/>
                  <a:pt x="499" y="771"/>
                </a:cubicBezTo>
                <a:cubicBezTo>
                  <a:pt x="469" y="877"/>
                  <a:pt x="445" y="1036"/>
                  <a:pt x="362" y="1180"/>
                </a:cubicBezTo>
                <a:cubicBezTo>
                  <a:pt x="279" y="1324"/>
                  <a:pt x="139" y="1478"/>
                  <a:pt x="0" y="1633"/>
                </a:cubicBezTo>
              </a:path>
            </a:pathLst>
          </a:custGeom>
          <a:noFill/>
          <a:ln w="11430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4599" name="任意多边形 20504"/>
          <p:cNvSpPr/>
          <p:nvPr/>
        </p:nvSpPr>
        <p:spPr bwMode="auto">
          <a:xfrm flipH="1">
            <a:off x="4679950" y="3592513"/>
            <a:ext cx="539750" cy="863600"/>
          </a:xfrm>
          <a:custGeom>
            <a:avLst/>
            <a:gdLst>
              <a:gd name="T0" fmla="*/ 544 w 551"/>
              <a:gd name="T1" fmla="*/ 0 h 1633"/>
              <a:gd name="T2" fmla="*/ 544 w 551"/>
              <a:gd name="T3" fmla="*/ 545 h 1633"/>
              <a:gd name="T4" fmla="*/ 499 w 551"/>
              <a:gd name="T5" fmla="*/ 771 h 1633"/>
              <a:gd name="T6" fmla="*/ 362 w 551"/>
              <a:gd name="T7" fmla="*/ 1180 h 1633"/>
              <a:gd name="T8" fmla="*/ 0 w 551"/>
              <a:gd name="T9" fmla="*/ 1633 h 16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1"/>
              <a:gd name="T16" fmla="*/ 0 h 1633"/>
              <a:gd name="T17" fmla="*/ 551 w 551"/>
              <a:gd name="T18" fmla="*/ 1633 h 16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1" h="1633">
                <a:moveTo>
                  <a:pt x="544" y="0"/>
                </a:moveTo>
                <a:cubicBezTo>
                  <a:pt x="547" y="208"/>
                  <a:pt x="551" y="417"/>
                  <a:pt x="544" y="545"/>
                </a:cubicBezTo>
                <a:cubicBezTo>
                  <a:pt x="537" y="673"/>
                  <a:pt x="529" y="665"/>
                  <a:pt x="499" y="771"/>
                </a:cubicBezTo>
                <a:cubicBezTo>
                  <a:pt x="469" y="877"/>
                  <a:pt x="445" y="1036"/>
                  <a:pt x="362" y="1180"/>
                </a:cubicBezTo>
                <a:cubicBezTo>
                  <a:pt x="279" y="1324"/>
                  <a:pt x="139" y="1478"/>
                  <a:pt x="0" y="1633"/>
                </a:cubicBezTo>
              </a:path>
            </a:pathLst>
          </a:custGeom>
          <a:noFill/>
          <a:ln w="11430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4600" name="椭圆 20505"/>
          <p:cNvSpPr>
            <a:spLocks noChangeArrowheads="1"/>
          </p:cNvSpPr>
          <p:nvPr/>
        </p:nvSpPr>
        <p:spPr bwMode="auto">
          <a:xfrm>
            <a:off x="3816350" y="3049588"/>
            <a:ext cx="1135063" cy="595312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</a:ln>
        </p:spPr>
        <p:txBody>
          <a:bodyPr wrap="none" lIns="121917" tIns="60958" rIns="121917" bIns="60958" anchor="ctr"/>
          <a:lstStyle/>
          <a:p>
            <a:pPr algn="ctr">
              <a:lnSpc>
                <a:spcPct val="80000"/>
              </a:lnSpc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talent </a:t>
            </a:r>
          </a:p>
          <a:p>
            <a:pPr algn="ctr">
              <a:lnSpc>
                <a:spcPct val="80000"/>
              </a:lnSpc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show</a:t>
            </a:r>
          </a:p>
        </p:txBody>
      </p:sp>
      <p:sp>
        <p:nvSpPr>
          <p:cNvPr id="24601" name="任意多边形 20506"/>
          <p:cNvSpPr/>
          <p:nvPr/>
        </p:nvSpPr>
        <p:spPr bwMode="auto">
          <a:xfrm>
            <a:off x="3656013" y="3160713"/>
            <a:ext cx="215900" cy="107950"/>
          </a:xfrm>
          <a:custGeom>
            <a:avLst/>
            <a:gdLst>
              <a:gd name="T0" fmla="*/ 499 w 499"/>
              <a:gd name="T1" fmla="*/ 952 h 952"/>
              <a:gd name="T2" fmla="*/ 408 w 499"/>
              <a:gd name="T3" fmla="*/ 363 h 952"/>
              <a:gd name="T4" fmla="*/ 0 w 499"/>
              <a:gd name="T5" fmla="*/ 0 h 952"/>
              <a:gd name="T6" fmla="*/ 0 60000 65536"/>
              <a:gd name="T7" fmla="*/ 0 60000 65536"/>
              <a:gd name="T8" fmla="*/ 0 60000 65536"/>
              <a:gd name="T9" fmla="*/ 0 w 499"/>
              <a:gd name="T10" fmla="*/ 0 h 952"/>
              <a:gd name="T11" fmla="*/ 499 w 499"/>
              <a:gd name="T12" fmla="*/ 952 h 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952">
                <a:moveTo>
                  <a:pt x="499" y="952"/>
                </a:moveTo>
                <a:cubicBezTo>
                  <a:pt x="495" y="737"/>
                  <a:pt x="491" y="522"/>
                  <a:pt x="408" y="363"/>
                </a:cubicBezTo>
                <a:cubicBezTo>
                  <a:pt x="325" y="204"/>
                  <a:pt x="162" y="102"/>
                  <a:pt x="0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4602" name="任意多边形 20507"/>
          <p:cNvSpPr/>
          <p:nvPr/>
        </p:nvSpPr>
        <p:spPr bwMode="auto">
          <a:xfrm>
            <a:off x="3924300" y="2673350"/>
            <a:ext cx="163513" cy="431800"/>
          </a:xfrm>
          <a:custGeom>
            <a:avLst/>
            <a:gdLst>
              <a:gd name="T0" fmla="*/ 1225 w 1225"/>
              <a:gd name="T1" fmla="*/ 967 h 967"/>
              <a:gd name="T2" fmla="*/ 771 w 1225"/>
              <a:gd name="T3" fmla="*/ 151 h 967"/>
              <a:gd name="T4" fmla="*/ 0 w 1225"/>
              <a:gd name="T5" fmla="*/ 60 h 967"/>
              <a:gd name="T6" fmla="*/ 0 60000 65536"/>
              <a:gd name="T7" fmla="*/ 0 60000 65536"/>
              <a:gd name="T8" fmla="*/ 0 60000 65536"/>
              <a:gd name="T9" fmla="*/ 0 w 1225"/>
              <a:gd name="T10" fmla="*/ 0 h 967"/>
              <a:gd name="T11" fmla="*/ 1225 w 1225"/>
              <a:gd name="T12" fmla="*/ 967 h 9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5" h="967">
                <a:moveTo>
                  <a:pt x="1225" y="967"/>
                </a:moveTo>
                <a:cubicBezTo>
                  <a:pt x="1100" y="634"/>
                  <a:pt x="975" y="302"/>
                  <a:pt x="771" y="151"/>
                </a:cubicBezTo>
                <a:cubicBezTo>
                  <a:pt x="567" y="0"/>
                  <a:pt x="128" y="75"/>
                  <a:pt x="0" y="6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4603" name="任意多边形 20508"/>
          <p:cNvSpPr/>
          <p:nvPr/>
        </p:nvSpPr>
        <p:spPr bwMode="auto">
          <a:xfrm>
            <a:off x="4464050" y="2725738"/>
            <a:ext cx="107950" cy="323850"/>
          </a:xfrm>
          <a:custGeom>
            <a:avLst/>
            <a:gdLst>
              <a:gd name="T0" fmla="*/ 0 w 1179"/>
              <a:gd name="T1" fmla="*/ 908 h 908"/>
              <a:gd name="T2" fmla="*/ 226 w 1179"/>
              <a:gd name="T3" fmla="*/ 363 h 908"/>
              <a:gd name="T4" fmla="*/ 1179 w 1179"/>
              <a:gd name="T5" fmla="*/ 0 h 908"/>
              <a:gd name="T6" fmla="*/ 0 60000 65536"/>
              <a:gd name="T7" fmla="*/ 0 60000 65536"/>
              <a:gd name="T8" fmla="*/ 0 60000 65536"/>
              <a:gd name="T9" fmla="*/ 0 w 1179"/>
              <a:gd name="T10" fmla="*/ 0 h 908"/>
              <a:gd name="T11" fmla="*/ 1179 w 1179"/>
              <a:gd name="T12" fmla="*/ 908 h 9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9" h="908">
                <a:moveTo>
                  <a:pt x="0" y="908"/>
                </a:moveTo>
                <a:cubicBezTo>
                  <a:pt x="14" y="711"/>
                  <a:pt x="29" y="514"/>
                  <a:pt x="226" y="363"/>
                </a:cubicBezTo>
                <a:cubicBezTo>
                  <a:pt x="423" y="212"/>
                  <a:pt x="1020" y="60"/>
                  <a:pt x="1179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4604" name="任意多边形 20509"/>
          <p:cNvSpPr/>
          <p:nvPr/>
        </p:nvSpPr>
        <p:spPr bwMode="auto">
          <a:xfrm>
            <a:off x="4787900" y="2617788"/>
            <a:ext cx="755650" cy="542925"/>
          </a:xfrm>
          <a:custGeom>
            <a:avLst/>
            <a:gdLst>
              <a:gd name="T0" fmla="*/ 7 w 1141"/>
              <a:gd name="T1" fmla="*/ 726 h 726"/>
              <a:gd name="T2" fmla="*/ 189 w 1141"/>
              <a:gd name="T3" fmla="*/ 272 h 726"/>
              <a:gd name="T4" fmla="*/ 1141 w 1141"/>
              <a:gd name="T5" fmla="*/ 0 h 726"/>
              <a:gd name="T6" fmla="*/ 0 60000 65536"/>
              <a:gd name="T7" fmla="*/ 0 60000 65536"/>
              <a:gd name="T8" fmla="*/ 0 60000 65536"/>
              <a:gd name="T9" fmla="*/ 0 w 1141"/>
              <a:gd name="T10" fmla="*/ 0 h 726"/>
              <a:gd name="T11" fmla="*/ 1141 w 1141"/>
              <a:gd name="T12" fmla="*/ 726 h 7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1" h="726">
                <a:moveTo>
                  <a:pt x="7" y="726"/>
                </a:moveTo>
                <a:cubicBezTo>
                  <a:pt x="3" y="559"/>
                  <a:pt x="0" y="393"/>
                  <a:pt x="189" y="272"/>
                </a:cubicBezTo>
                <a:cubicBezTo>
                  <a:pt x="378" y="151"/>
                  <a:pt x="759" y="75"/>
                  <a:pt x="1141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24605" name="任意多边形 20510"/>
          <p:cNvSpPr/>
          <p:nvPr/>
        </p:nvSpPr>
        <p:spPr bwMode="auto">
          <a:xfrm rot="1647578">
            <a:off x="4894263" y="2951163"/>
            <a:ext cx="377825" cy="338137"/>
          </a:xfrm>
          <a:custGeom>
            <a:avLst/>
            <a:gdLst>
              <a:gd name="T0" fmla="*/ 106 w 741"/>
              <a:gd name="T1" fmla="*/ 1043 h 1043"/>
              <a:gd name="T2" fmla="*/ 106 w 741"/>
              <a:gd name="T3" fmla="*/ 453 h 1043"/>
              <a:gd name="T4" fmla="*/ 741 w 741"/>
              <a:gd name="T5" fmla="*/ 0 h 1043"/>
              <a:gd name="T6" fmla="*/ 0 60000 65536"/>
              <a:gd name="T7" fmla="*/ 0 60000 65536"/>
              <a:gd name="T8" fmla="*/ 0 60000 65536"/>
              <a:gd name="T9" fmla="*/ 0 w 741"/>
              <a:gd name="T10" fmla="*/ 0 h 1043"/>
              <a:gd name="T11" fmla="*/ 741 w 741"/>
              <a:gd name="T12" fmla="*/ 1043 h 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1" h="1043">
                <a:moveTo>
                  <a:pt x="106" y="1043"/>
                </a:moveTo>
                <a:cubicBezTo>
                  <a:pt x="53" y="835"/>
                  <a:pt x="0" y="627"/>
                  <a:pt x="106" y="453"/>
                </a:cubicBezTo>
                <a:cubicBezTo>
                  <a:pt x="212" y="279"/>
                  <a:pt x="635" y="75"/>
                  <a:pt x="741" y="0"/>
                </a:cubicBezTo>
              </a:path>
            </a:pathLst>
          </a:custGeom>
          <a:noFill/>
          <a:ln w="57150" cap="flat" cmpd="sng">
            <a:solidFill>
              <a:srgbClr val="05390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37918" name="矩形 20514"/>
          <p:cNvSpPr>
            <a:spLocks noChangeArrowheads="1" noChangeShapeType="1" noTextEdit="1"/>
          </p:cNvSpPr>
          <p:nvPr/>
        </p:nvSpPr>
        <p:spPr bwMode="auto">
          <a:xfrm>
            <a:off x="2465388" y="857250"/>
            <a:ext cx="3886200" cy="303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27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16" name="矩形 20515"/>
          <p:cNvSpPr>
            <a:spLocks noChangeArrowheads="1"/>
          </p:cNvSpPr>
          <p:nvPr/>
        </p:nvSpPr>
        <p:spPr bwMode="auto">
          <a:xfrm>
            <a:off x="709613" y="4887913"/>
            <a:ext cx="631825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900">
                <a:latin typeface="Times New Roman" panose="02020603050405020304" pitchFamily="18" charset="0"/>
                <a:ea typeface="黑体" panose="02010609060101010101" pitchFamily="2" charset="-122"/>
              </a:rPr>
              <a:t>In last week’s school talent show, I think Eliza was the best performer---</a:t>
            </a:r>
          </a:p>
        </p:txBody>
      </p:sp>
      <p:sp>
        <p:nvSpPr>
          <p:cNvPr id="24608" name="文本框 20517"/>
          <p:cNvSpPr txBox="1">
            <a:spLocks noChangeArrowheads="1"/>
          </p:cNvSpPr>
          <p:nvPr/>
        </p:nvSpPr>
        <p:spPr bwMode="auto">
          <a:xfrm>
            <a:off x="6570663" y="1106488"/>
            <a:ext cx="1133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2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4" name="AutoShape 53"/>
          <p:cNvSpPr>
            <a:spLocks noChangeArrowheads="1"/>
          </p:cNvSpPr>
          <p:nvPr/>
        </p:nvSpPr>
        <p:spPr bwMode="auto">
          <a:xfrm rot="20586972">
            <a:off x="230188" y="995363"/>
            <a:ext cx="2105025" cy="508000"/>
          </a:xfrm>
          <a:prstGeom prst="roundRect">
            <a:avLst>
              <a:gd name="adj" fmla="val 9037"/>
            </a:avLst>
          </a:prstGeom>
          <a:solidFill>
            <a:schemeClr val="accent4">
              <a:lumMod val="20000"/>
              <a:lumOff val="80000"/>
            </a:schemeClr>
          </a:solidFill>
          <a:ln w="57150" cmpd="thickThin">
            <a:solidFill>
              <a:schemeClr val="accent6">
                <a:lumMod val="75000"/>
              </a:schemeClr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21917" tIns="60958" rIns="121917" bIns="60958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altLang="zh-CN" sz="2400" b="1" dirty="0"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Make a report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8" grpId="0" animBg="1"/>
      <p:bldP spid="205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椭圆 22538"/>
          <p:cNvSpPr>
            <a:spLocks noChangeArrowheads="1"/>
          </p:cNvSpPr>
          <p:nvPr/>
        </p:nvSpPr>
        <p:spPr bwMode="auto">
          <a:xfrm>
            <a:off x="922338" y="2360613"/>
            <a:ext cx="6151562" cy="264795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eaLnBrk="0" hangingPunct="0"/>
            <a:endParaRPr lang="zh-CN" altLang="en-US" sz="1400" noProof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5603" name="矩形 22537"/>
          <p:cNvSpPr>
            <a:spLocks noChangeArrowheads="1"/>
          </p:cNvSpPr>
          <p:nvPr/>
        </p:nvSpPr>
        <p:spPr bwMode="auto">
          <a:xfrm>
            <a:off x="1462088" y="2738438"/>
            <a:ext cx="5346700" cy="189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</a:rPr>
              <a:t>Everyone is good at something</a:t>
            </a:r>
          </a:p>
          <a:p>
            <a:pPr>
              <a:lnSpc>
                <a:spcPct val="12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</a:rPr>
              <a:t>Everyone has talent!</a:t>
            </a:r>
          </a:p>
          <a:p>
            <a:pPr>
              <a:lnSpc>
                <a:spcPct val="12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</a:rPr>
              <a:t>Believe in yourself !</a:t>
            </a:r>
          </a:p>
        </p:txBody>
      </p:sp>
      <p:sp>
        <p:nvSpPr>
          <p:cNvPr id="25604" name="文本框 22539"/>
          <p:cNvSpPr txBox="1">
            <a:spLocks noChangeArrowheads="1"/>
          </p:cNvSpPr>
          <p:nvPr/>
        </p:nvSpPr>
        <p:spPr bwMode="auto">
          <a:xfrm>
            <a:off x="4757738" y="4005263"/>
            <a:ext cx="2051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2" charset="-122"/>
              </a:rPr>
              <a:t>（相信自己）</a:t>
            </a:r>
          </a:p>
        </p:txBody>
      </p:sp>
      <p:pic>
        <p:nvPicPr>
          <p:cNvPr id="25605" name="Picture 6" descr="f20b6832f7808fe05fdf0e3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5113" y="3716338"/>
            <a:ext cx="2319337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矩形 15399"/>
          <p:cNvSpPr>
            <a:spLocks noChangeArrowheads="1" noChangeShapeType="1" noTextEdit="1"/>
          </p:cNvSpPr>
          <p:nvPr/>
        </p:nvSpPr>
        <p:spPr bwMode="auto">
          <a:xfrm>
            <a:off x="1487488" y="1179513"/>
            <a:ext cx="5389562" cy="522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900" b="1" kern="10" dirty="0">
                <a:ln w="12700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Show your talent</a:t>
            </a:r>
            <a:endParaRPr lang="zh-CN" altLang="en-US" sz="5900" b="1" kern="10" dirty="0">
              <a:ln w="12700">
                <a:solidFill>
                  <a:srgbClr val="FF00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横卷形 24592"/>
          <p:cNvSpPr>
            <a:spLocks noChangeArrowheads="1"/>
          </p:cNvSpPr>
          <p:nvPr/>
        </p:nvSpPr>
        <p:spPr bwMode="auto">
          <a:xfrm>
            <a:off x="576263" y="3319463"/>
            <a:ext cx="3309937" cy="2797175"/>
          </a:xfrm>
          <a:prstGeom prst="horizontalScroll">
            <a:avLst>
              <a:gd name="adj" fmla="val 12500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eaLnBrk="0" hangingPunct="0"/>
            <a:endParaRPr lang="zh-CN" altLang="en-US" sz="1400" noProof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6627" name="横卷形 24591"/>
          <p:cNvSpPr>
            <a:spLocks noChangeArrowheads="1"/>
          </p:cNvSpPr>
          <p:nvPr/>
        </p:nvSpPr>
        <p:spPr bwMode="auto">
          <a:xfrm>
            <a:off x="4940300" y="3333750"/>
            <a:ext cx="3462338" cy="2687638"/>
          </a:xfrm>
          <a:prstGeom prst="horizontalScroll">
            <a:avLst>
              <a:gd name="adj" fmla="val 12500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</a:ln>
        </p:spPr>
        <p:txBody>
          <a:bodyPr lIns="121917" tIns="60958" rIns="121917" bIns="60958"/>
          <a:lstStyle/>
          <a:p>
            <a:pPr eaLnBrk="0" hangingPunct="0"/>
            <a:endParaRPr lang="zh-CN" altLang="en-US" sz="1400" noProof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363788" y="2120900"/>
            <a:ext cx="3883025" cy="13700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121917" tIns="60958" rIns="121917" bIns="60958">
            <a:spAutoFit/>
          </a:bodyPr>
          <a:lstStyle/>
          <a:p>
            <a:pPr eaLnBrk="0" hangingPunct="0">
              <a:defRPr/>
            </a:pPr>
            <a:r>
              <a:rPr lang="en-US" altLang="zh-CN" sz="2700" b="1" i="1" noProof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                     in my class</a:t>
            </a:r>
          </a:p>
          <a:p>
            <a:pPr eaLnBrk="0" hangingPunct="0">
              <a:defRPr/>
            </a:pPr>
            <a:r>
              <a:rPr lang="en-US" altLang="zh-CN" sz="2700" b="1" i="1" noProof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                     in my group</a:t>
            </a:r>
          </a:p>
          <a:p>
            <a:pPr eaLnBrk="0" hangingPunct="0">
              <a:defRPr/>
            </a:pPr>
            <a:r>
              <a:rPr lang="en-US" altLang="zh-CN" sz="2700" b="1" i="1" noProof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	        I know 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982663" y="3643313"/>
            <a:ext cx="24574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 i="1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fun</a:t>
            </a:r>
            <a:r>
              <a:rPr lang="en-US" altLang="zh-CN" sz="2700" b="1" i="1" noProof="1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niest</a:t>
            </a:r>
          </a:p>
          <a:p>
            <a:r>
              <a:rPr lang="en-US" altLang="zh-CN" sz="2700" b="1" i="1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smart</a:t>
            </a:r>
            <a:r>
              <a:rPr lang="en-US" altLang="zh-CN" sz="2700" b="1" i="1" noProof="1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est</a:t>
            </a:r>
          </a:p>
          <a:p>
            <a:r>
              <a:rPr lang="en-US" altLang="zh-CN" sz="2700" b="1" i="1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friendl</a:t>
            </a:r>
            <a:r>
              <a:rPr lang="en-US" altLang="zh-CN" sz="2700" b="1" i="1" noProof="1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iest</a:t>
            </a:r>
          </a:p>
          <a:p>
            <a:r>
              <a:rPr lang="en-US" altLang="zh-CN" sz="2700" b="1" i="1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bus</a:t>
            </a:r>
            <a:r>
              <a:rPr lang="en-US" altLang="zh-CN" sz="2700" b="1" i="1" noProof="1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iest</a:t>
            </a:r>
          </a:p>
          <a:p>
            <a:r>
              <a:rPr lang="en-US" altLang="zh-CN" sz="2700" b="1" i="1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best </a:t>
            </a:r>
          </a:p>
        </p:txBody>
      </p:sp>
      <p:sp>
        <p:nvSpPr>
          <p:cNvPr id="24584" name="AutoShape 6"/>
          <p:cNvSpPr/>
          <p:nvPr/>
        </p:nvSpPr>
        <p:spPr bwMode="auto">
          <a:xfrm flipH="1">
            <a:off x="3886200" y="2290763"/>
            <a:ext cx="323850" cy="1028700"/>
          </a:xfrm>
          <a:prstGeom prst="rightBrace">
            <a:avLst>
              <a:gd name="adj1" fmla="val 15853"/>
              <a:gd name="adj2" fmla="val 50000"/>
            </a:avLst>
          </a:prstGeom>
          <a:noFill/>
          <a:ln w="3810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1917" tIns="60958" rIns="121917" bIns="60958" anchor="ctr"/>
          <a:lstStyle/>
          <a:p>
            <a:pPr eaLnBrk="0" hangingPunct="0"/>
            <a:endParaRPr lang="zh-CN" altLang="zh-CN" sz="1400" noProof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6631" name="矩形 24587"/>
          <p:cNvSpPr>
            <a:spLocks noChangeArrowheads="1"/>
          </p:cNvSpPr>
          <p:nvPr/>
        </p:nvSpPr>
        <p:spPr bwMode="auto">
          <a:xfrm>
            <a:off x="5386388" y="3862388"/>
            <a:ext cx="34290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pPr eaLnBrk="0" hangingPunct="0"/>
            <a:r>
              <a:rPr lang="en-US" altLang="zh-CN" sz="2700" b="1" i="1" noProof="1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</a:t>
            </a:r>
            <a:r>
              <a:rPr lang="en-US" altLang="zh-CN" sz="2700" b="1" i="1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creative, </a:t>
            </a:r>
          </a:p>
          <a:p>
            <a:pPr eaLnBrk="0" hangingPunct="0"/>
            <a:r>
              <a:rPr lang="en-US" altLang="zh-CN" sz="2700" b="1" i="1" noProof="1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</a:t>
            </a:r>
            <a:r>
              <a:rPr lang="en-US" altLang="zh-CN" sz="2700" b="1" i="1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popular</a:t>
            </a:r>
          </a:p>
          <a:p>
            <a:pPr eaLnBrk="0" hangingPunct="0"/>
            <a:r>
              <a:rPr lang="en-US" altLang="zh-CN" sz="2700" b="1" i="1" noProof="1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</a:t>
            </a:r>
            <a:r>
              <a:rPr lang="en-US" altLang="zh-CN" sz="2700" b="1" i="1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talented</a:t>
            </a:r>
          </a:p>
          <a:p>
            <a:pPr eaLnBrk="0" hangingPunct="0"/>
            <a:r>
              <a:rPr lang="en-US" altLang="zh-CN" sz="2700" b="1" i="1" noProof="1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</a:t>
            </a:r>
            <a:r>
              <a:rPr lang="en-US" altLang="zh-CN" sz="2700" b="1" i="1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excellent</a:t>
            </a:r>
          </a:p>
        </p:txBody>
      </p:sp>
      <p:sp>
        <p:nvSpPr>
          <p:cNvPr id="24590" name="矩形 24589"/>
          <p:cNvSpPr/>
          <p:nvPr/>
        </p:nvSpPr>
        <p:spPr>
          <a:xfrm>
            <a:off x="1308100" y="2497138"/>
            <a:ext cx="2405063" cy="538162"/>
          </a:xfrm>
          <a:prstGeom prst="rect">
            <a:avLst/>
          </a:prstGeom>
          <a:noFill/>
          <a:ln w="9525">
            <a:noFill/>
          </a:ln>
        </p:spPr>
        <p:txBody>
          <a:bodyPr wrap="none" lIns="121917" tIns="60958" rIns="121917" bIns="60958">
            <a:spAutoFit/>
          </a:bodyPr>
          <a:lstStyle/>
          <a:p>
            <a:pPr eaLnBrk="0" hangingPunct="0">
              <a:defRPr/>
            </a:pPr>
            <a:r>
              <a:rPr lang="en-US" altLang="zh-CN" sz="2700" b="1" i="1" noProof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I think --- is ---</a:t>
            </a:r>
          </a:p>
        </p:txBody>
      </p:sp>
      <p:sp>
        <p:nvSpPr>
          <p:cNvPr id="26633" name="矩形 11"/>
          <p:cNvSpPr>
            <a:spLocks noChangeArrowheads="1" noChangeShapeType="1" noTextEdit="1"/>
          </p:cNvSpPr>
          <p:nvPr/>
        </p:nvSpPr>
        <p:spPr bwMode="auto">
          <a:xfrm>
            <a:off x="722313" y="1174750"/>
            <a:ext cx="7874000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b="1" kern="10">
                <a:ln w="12700">
                  <a:solidFill>
                    <a:srgbClr val="FF66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the stars of  our class talent show</a:t>
            </a:r>
            <a:endParaRPr lang="zh-CN" altLang="en-US" sz="2700" b="1" kern="10">
              <a:ln w="12700">
                <a:solidFill>
                  <a:srgbClr val="FF66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bldLvl="0" animBg="1"/>
      <p:bldP spid="24584" grpId="0" bldLvl="0" animBg="1"/>
      <p:bldP spid="245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占位符 54273"/>
          <p:cNvSpPr>
            <a:spLocks noGrp="1" noChangeArrowheads="1"/>
          </p:cNvSpPr>
          <p:nvPr>
            <p:ph idx="4294967295"/>
          </p:nvPr>
        </p:nvSpPr>
        <p:spPr>
          <a:xfrm>
            <a:off x="350838" y="1911350"/>
            <a:ext cx="8734425" cy="37258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一、功能：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Make comparisons by listening and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      talking about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 school talent show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二、词汇和常用表达：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1. Learn to use the superlative forms of adjectives like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best, most creative, funniest, worst, loudest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… to describe some people and their performances.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2 . My cousin Li Jing is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funniest person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 I know</a:t>
            </a:r>
            <a:r>
              <a:rPr lang="en-US" altLang="zh-CN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三、文化知识 ：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Learn about talent Show. Believe that everyone has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talent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. </a:t>
            </a:r>
          </a:p>
        </p:txBody>
      </p:sp>
      <p:sp>
        <p:nvSpPr>
          <p:cNvPr id="9219" name="矩形 3"/>
          <p:cNvSpPr>
            <a:spLocks noChangeArrowheads="1"/>
          </p:cNvSpPr>
          <p:nvPr/>
        </p:nvSpPr>
        <p:spPr bwMode="auto">
          <a:xfrm>
            <a:off x="3281363" y="647700"/>
            <a:ext cx="2441575" cy="779463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pPr defTabSz="1216025" eaLnBrk="0" hangingPunct="0"/>
            <a:r>
              <a:rPr lang="zh-CN" altLang="en-US" sz="4300" b="1">
                <a:latin typeface="宋体" panose="02010600030101010101" pitchFamily="2" charset="-122"/>
              </a:rPr>
              <a:t>学习目标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占位符 26625"/>
          <p:cNvSpPr>
            <a:spLocks noGrp="1" noChangeArrowheads="1"/>
          </p:cNvSpPr>
          <p:nvPr>
            <p:ph idx="4294967295"/>
          </p:nvPr>
        </p:nvSpPr>
        <p:spPr>
          <a:xfrm>
            <a:off x="539750" y="1468438"/>
            <a:ext cx="8770938" cy="4406900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一、</a:t>
            </a: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My cousin Li Jing is </a:t>
            </a:r>
            <a:r>
              <a:rPr lang="en-US" altLang="zh-CN" sz="2700" dirty="0" smtClean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funniest</a:t>
            </a: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 person I know.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汉译：</a:t>
            </a: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______________________________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此处用</a:t>
            </a: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funny</a:t>
            </a:r>
            <a:r>
              <a:rPr lang="zh-CN" altLang="en-US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最高级，因后有</a:t>
            </a:r>
            <a:r>
              <a:rPr lang="zh-CN" alt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表范围的句子</a:t>
            </a:r>
            <a:r>
              <a:rPr lang="en-US" altLang="zh-CN" sz="2700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______,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类似表范围的如</a:t>
            </a: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____</a:t>
            </a:r>
            <a:r>
              <a:rPr lang="zh-CN" altLang="en-US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、</a:t>
            </a: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_____ </a:t>
            </a:r>
            <a:r>
              <a:rPr lang="zh-CN" altLang="en-US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引导的介词短语。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700" dirty="0" err="1" smtClean="0">
                <a:latin typeface="Times New Roman" panose="02020603050405020304" pitchFamily="18" charset="0"/>
                <a:ea typeface="黑体" panose="02010609060101010101" pitchFamily="2" charset="-122"/>
              </a:rPr>
              <a:t>Eg</a:t>
            </a: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: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1.</a:t>
            </a:r>
            <a:r>
              <a:rPr lang="en-US" altLang="en-US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He is __________ ( tall)</a:t>
            </a: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2700" dirty="0" smtClean="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in</a:t>
            </a:r>
            <a:r>
              <a:rPr lang="en-US" altLang="en-US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 our class. </a:t>
            </a:r>
            <a:endParaRPr lang="en-US" altLang="zh-CN" sz="2700" dirty="0" smtClean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en-US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2.  Tom is  _____________ (heavy) </a:t>
            </a:r>
            <a:r>
              <a:rPr lang="en-US" altLang="zh-CN" sz="2700" dirty="0" smtClean="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of</a:t>
            </a:r>
            <a:r>
              <a:rPr lang="en-US" altLang="en-US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 the three students.</a:t>
            </a:r>
            <a:endParaRPr lang="en-US" altLang="zh-CN" sz="2700" dirty="0" smtClean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3. I think Liu </a:t>
            </a:r>
            <a:r>
              <a:rPr lang="en-US" altLang="zh-CN" sz="2700" dirty="0" err="1" smtClean="0">
                <a:latin typeface="Times New Roman" panose="02020603050405020304" pitchFamily="18" charset="0"/>
                <a:ea typeface="黑体" panose="02010609060101010101" pitchFamily="2" charset="-122"/>
              </a:rPr>
              <a:t>Qian</a:t>
            </a: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 is _______________ (creative)</a:t>
            </a:r>
            <a:r>
              <a:rPr lang="en-US" altLang="zh-CN" sz="2700" i="1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person </a:t>
            </a:r>
            <a:r>
              <a:rPr lang="en-US" altLang="zh-CN" sz="2700" dirty="0" smtClean="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       know </a:t>
            </a: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en-US" altLang="zh-CN" sz="2700" dirty="0" smtClean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zh-CN" sz="2700" dirty="0" smtClean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6628" name="文本框 26627"/>
          <p:cNvSpPr txBox="1">
            <a:spLocks noChangeArrowheads="1"/>
          </p:cNvSpPr>
          <p:nvPr/>
        </p:nvSpPr>
        <p:spPr bwMode="auto">
          <a:xfrm>
            <a:off x="1535113" y="2024063"/>
            <a:ext cx="5724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7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我表妹李静是我知道的最滑稽的人</a:t>
            </a:r>
          </a:p>
        </p:txBody>
      </p:sp>
      <p:sp>
        <p:nvSpPr>
          <p:cNvPr id="27652" name="文本框 26628"/>
          <p:cNvSpPr txBox="1">
            <a:spLocks noChangeArrowheads="1"/>
          </p:cNvSpPr>
          <p:nvPr/>
        </p:nvSpPr>
        <p:spPr bwMode="auto">
          <a:xfrm>
            <a:off x="1131888" y="3433763"/>
            <a:ext cx="58356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</a:p>
        </p:txBody>
      </p:sp>
      <p:sp>
        <p:nvSpPr>
          <p:cNvPr id="26631" name="矩形 26630"/>
          <p:cNvSpPr>
            <a:spLocks noChangeArrowheads="1"/>
          </p:cNvSpPr>
          <p:nvPr/>
        </p:nvSpPr>
        <p:spPr bwMode="auto">
          <a:xfrm>
            <a:off x="3049588" y="3111500"/>
            <a:ext cx="51593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in</a:t>
            </a:r>
          </a:p>
        </p:txBody>
      </p:sp>
      <p:sp>
        <p:nvSpPr>
          <p:cNvPr id="26632" name="矩形 26631"/>
          <p:cNvSpPr>
            <a:spLocks noChangeArrowheads="1"/>
          </p:cNvSpPr>
          <p:nvPr/>
        </p:nvSpPr>
        <p:spPr bwMode="auto">
          <a:xfrm>
            <a:off x="4044950" y="3111500"/>
            <a:ext cx="1085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of</a:t>
            </a:r>
          </a:p>
        </p:txBody>
      </p:sp>
      <p:sp>
        <p:nvSpPr>
          <p:cNvPr id="26633" name="文本框 26632"/>
          <p:cNvSpPr txBox="1">
            <a:spLocks noChangeArrowheads="1"/>
          </p:cNvSpPr>
          <p:nvPr/>
        </p:nvSpPr>
        <p:spPr bwMode="auto">
          <a:xfrm>
            <a:off x="1643063" y="4173538"/>
            <a:ext cx="254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tallest</a:t>
            </a:r>
          </a:p>
        </p:txBody>
      </p:sp>
      <p:sp>
        <p:nvSpPr>
          <p:cNvPr id="26634" name="文本框 26633"/>
          <p:cNvSpPr txBox="1">
            <a:spLocks noChangeArrowheads="1"/>
          </p:cNvSpPr>
          <p:nvPr/>
        </p:nvSpPr>
        <p:spPr bwMode="auto">
          <a:xfrm>
            <a:off x="2051050" y="4732338"/>
            <a:ext cx="25384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heaviest</a:t>
            </a:r>
          </a:p>
        </p:txBody>
      </p:sp>
      <p:sp>
        <p:nvSpPr>
          <p:cNvPr id="26635" name="文本框 26634"/>
          <p:cNvSpPr txBox="1">
            <a:spLocks noChangeArrowheads="1"/>
          </p:cNvSpPr>
          <p:nvPr/>
        </p:nvSpPr>
        <p:spPr bwMode="auto">
          <a:xfrm>
            <a:off x="3551238" y="5289550"/>
            <a:ext cx="32940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 creative</a:t>
            </a:r>
          </a:p>
        </p:txBody>
      </p:sp>
      <p:sp>
        <p:nvSpPr>
          <p:cNvPr id="26637" name="文本框 26636"/>
          <p:cNvSpPr txBox="1">
            <a:spLocks noChangeArrowheads="1"/>
          </p:cNvSpPr>
          <p:nvPr/>
        </p:nvSpPr>
        <p:spPr bwMode="auto">
          <a:xfrm>
            <a:off x="3913188" y="2533650"/>
            <a:ext cx="2755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6639" name="矩形 26638"/>
          <p:cNvSpPr>
            <a:spLocks noChangeArrowheads="1"/>
          </p:cNvSpPr>
          <p:nvPr/>
        </p:nvSpPr>
        <p:spPr bwMode="auto">
          <a:xfrm>
            <a:off x="6786563" y="2597150"/>
            <a:ext cx="13493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 know</a:t>
            </a:r>
          </a:p>
        </p:txBody>
      </p:sp>
      <p:sp>
        <p:nvSpPr>
          <p:cNvPr id="27660" name="矩形 26639"/>
          <p:cNvSpPr>
            <a:spLocks noChangeArrowheads="1" noChangeShapeType="1" noTextEdit="1"/>
          </p:cNvSpPr>
          <p:nvPr/>
        </p:nvSpPr>
        <p:spPr bwMode="auto">
          <a:xfrm>
            <a:off x="552450" y="823913"/>
            <a:ext cx="2208167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700" b="1" kern="10" dirty="0">
                <a:ln w="12700">
                  <a:solidFill>
                    <a:schemeClr val="bg1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黑体" panose="02010609060101010101" pitchFamily="2" charset="-122"/>
                <a:ea typeface="黑体" panose="02010609060101010101" pitchFamily="2" charset="-122"/>
              </a:rPr>
              <a:t>问题探</a:t>
            </a:r>
            <a:r>
              <a:rPr lang="zh-CN" altLang="en-US" sz="2700" b="1" kern="10" dirty="0" smtClean="0">
                <a:ln w="12700">
                  <a:solidFill>
                    <a:schemeClr val="bg1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黑体" panose="02010609060101010101" pitchFamily="2" charset="-122"/>
                <a:ea typeface="黑体" panose="02010609060101010101" pitchFamily="2" charset="-122"/>
              </a:rPr>
              <a:t>究</a:t>
            </a:r>
            <a:endParaRPr lang="zh-CN" altLang="en-US" sz="2700" b="1" kern="10" dirty="0">
              <a:ln w="12700">
                <a:solidFill>
                  <a:schemeClr val="bg1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31" grpId="0"/>
      <p:bldP spid="26632" grpId="0"/>
      <p:bldP spid="26633" grpId="0"/>
      <p:bldP spid="26634" grpId="0"/>
      <p:bldP spid="26635" grpId="0"/>
      <p:bldP spid="26637" grpId="0"/>
      <p:bldP spid="266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28673"/>
          <p:cNvSpPr>
            <a:spLocks noGrp="1" noChangeArrowheads="1"/>
          </p:cNvSpPr>
          <p:nvPr>
            <p:ph type="title" idx="4294967295"/>
          </p:nvPr>
        </p:nvSpPr>
        <p:spPr>
          <a:xfrm>
            <a:off x="1697567" y="1109133"/>
            <a:ext cx="6858000" cy="857251"/>
          </a:xfrm>
        </p:spPr>
        <p:txBody>
          <a:bodyPr lIns="121917" tIns="60958" rIns="121917" bIns="60958">
            <a:normAutofit fontScale="90000"/>
          </a:bodyPr>
          <a:lstStyle/>
          <a:p>
            <a:pPr eaLnBrk="1" hangingPunct="1">
              <a:defRPr/>
            </a:pPr>
            <a: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  <a:t/>
            </a:r>
            <a:br>
              <a:rPr lang="en-US" altLang="zh-CN" sz="2700" dirty="0" smtClean="0">
                <a:latin typeface="Times New Roman" panose="02020603050405020304" pitchFamily="18" charset="0"/>
                <a:ea typeface="黑体" panose="02010609060101010101" pitchFamily="2" charset="-122"/>
              </a:rPr>
            </a:br>
            <a:endParaRPr lang="en-US" altLang="zh-CN" sz="2700" dirty="0" smtClean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4579" name="文本占位符 28674"/>
          <p:cNvSpPr>
            <a:spLocks noGrp="1" noChangeArrowheads="1"/>
          </p:cNvSpPr>
          <p:nvPr>
            <p:ph idx="4294967295"/>
          </p:nvPr>
        </p:nvSpPr>
        <p:spPr>
          <a:xfrm>
            <a:off x="398463" y="1466850"/>
            <a:ext cx="8301037" cy="4624388"/>
          </a:xfrm>
        </p:spPr>
        <p:txBody>
          <a:bodyPr>
            <a:normAutofit fontScale="92500" lnSpcReduction="10000"/>
          </a:bodyPr>
          <a:lstStyle/>
          <a:p>
            <a:pPr marL="170180" indent="-170180" defTabSz="683895" eaLnBrk="1" hangingPunct="1">
              <a:lnSpc>
                <a:spcPct val="80000"/>
              </a:lnSpc>
              <a:spcBef>
                <a:spcPts val="755"/>
              </a:spcBef>
              <a:buFont typeface="Wingdings 2" panose="05020102010507070707" pitchFamily="18" charset="2"/>
              <a:buNone/>
              <a:defRPr/>
            </a:pPr>
            <a:r>
              <a:rPr lang="zh-CN" altLang="en-US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一、用所给词的适当形式填空</a:t>
            </a:r>
          </a:p>
          <a:p>
            <a:pPr marL="170180" indent="-170180" defTabSz="683895" eaLnBrk="1" hangingPunct="1">
              <a:lnSpc>
                <a:spcPct val="80000"/>
              </a:lnSpc>
              <a:spcBef>
                <a:spcPts val="755"/>
              </a:spcBef>
              <a:buFont typeface="Wingdings 2" panose="05020102010507070707" pitchFamily="18" charset="2"/>
              <a:buNone/>
              <a:defRPr/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1. The _______________(perform) in the evening looks very nice . </a:t>
            </a:r>
          </a:p>
          <a:p>
            <a:pPr marL="170180" indent="-170180" defTabSz="683895" eaLnBrk="1" hangingPunct="1">
              <a:lnSpc>
                <a:spcPct val="80000"/>
              </a:lnSpc>
              <a:spcBef>
                <a:spcPts val="755"/>
              </a:spcBef>
              <a:buFont typeface="Wingdings 2" panose="05020102010507070707" pitchFamily="18" charset="2"/>
              <a:buNone/>
              <a:defRPr/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2 Li is _______________ (quiet) of the three </a:t>
            </a:r>
          </a:p>
          <a:p>
            <a:pPr marL="170180" indent="-170180" defTabSz="683895" eaLnBrk="1" hangingPunct="1">
              <a:lnSpc>
                <a:spcPct val="80000"/>
              </a:lnSpc>
              <a:spcBef>
                <a:spcPts val="755"/>
              </a:spcBef>
              <a:buFont typeface="Wingdings 2" panose="05020102010507070707" pitchFamily="18" charset="2"/>
              <a:buNone/>
              <a:defRPr/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3. He was ________________ (thin</a:t>
            </a:r>
            <a:r>
              <a:rPr lang="en-US" altLang="zh-CN" sz="27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endParaRPr lang="en-US" altLang="zh-CN" sz="2700" dirty="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170180" indent="-170180" defTabSz="683895" eaLnBrk="1" hangingPunct="1">
              <a:lnSpc>
                <a:spcPct val="80000"/>
              </a:lnSpc>
              <a:spcBef>
                <a:spcPts val="755"/>
              </a:spcBef>
              <a:buFont typeface="Wingdings 2" panose="05020102010507070707" pitchFamily="18" charset="2"/>
              <a:buNone/>
              <a:defRPr/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   person that I know.</a:t>
            </a:r>
          </a:p>
          <a:p>
            <a:pPr marL="170180" indent="-170180" defTabSz="683895" eaLnBrk="1" hangingPunct="1">
              <a:lnSpc>
                <a:spcPct val="80000"/>
              </a:lnSpc>
              <a:spcBef>
                <a:spcPts val="755"/>
              </a:spcBef>
              <a:buFont typeface="Wingdings 2" panose="05020102010507070707" pitchFamily="18" charset="2"/>
              <a:buNone/>
              <a:defRPr/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4. Who is the_____________ (funny) student in  your class?</a:t>
            </a:r>
          </a:p>
          <a:p>
            <a:pPr marL="170180" indent="-170180" defTabSz="683895" eaLnBrk="1" hangingPunct="1">
              <a:lnSpc>
                <a:spcPct val="80000"/>
              </a:lnSpc>
              <a:spcBef>
                <a:spcPts val="755"/>
              </a:spcBef>
              <a:buFont typeface="Wingdings 2" panose="05020102010507070707" pitchFamily="18" charset="2"/>
              <a:buNone/>
              <a:defRPr/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5. Mr. Li is _________________ (serious) teacher that I have seen.</a:t>
            </a:r>
          </a:p>
          <a:p>
            <a:pPr marL="170180" indent="-170180" defTabSz="683895" eaLnBrk="1" hangingPunct="1">
              <a:lnSpc>
                <a:spcPct val="80000"/>
              </a:lnSpc>
              <a:spcBef>
                <a:spcPts val="755"/>
              </a:spcBef>
              <a:buFont typeface="Wingdings 2" panose="05020102010507070707" pitchFamily="18" charset="2"/>
              <a:buNone/>
              <a:defRPr/>
            </a:pPr>
            <a:r>
              <a:rPr lang="zh-CN" altLang="en-US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二、	请翻译下列句子。</a:t>
            </a:r>
          </a:p>
          <a:p>
            <a:pPr marL="170180" indent="-170180" defTabSz="683895" eaLnBrk="1" hangingPunct="1">
              <a:lnSpc>
                <a:spcPct val="80000"/>
              </a:lnSpc>
              <a:spcBef>
                <a:spcPts val="755"/>
              </a:spcBef>
              <a:buFont typeface="Wingdings 2" panose="05020102010507070707" pitchFamily="18" charset="2"/>
              <a:buNone/>
              <a:defRPr/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1. </a:t>
            </a:r>
            <a:r>
              <a:rPr lang="zh-CN" altLang="en-US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谁是最佳演员？</a:t>
            </a:r>
          </a:p>
          <a:p>
            <a:pPr marL="170180" indent="-170180" defTabSz="683895" eaLnBrk="1" hangingPunct="1">
              <a:lnSpc>
                <a:spcPct val="80000"/>
              </a:lnSpc>
              <a:spcBef>
                <a:spcPts val="755"/>
              </a:spcBef>
              <a:buFont typeface="Wingdings 2" panose="05020102010507070707" pitchFamily="18" charset="2"/>
              <a:buNone/>
              <a:defRPr/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我认为她是我所知道最有创意的人。</a:t>
            </a:r>
          </a:p>
          <a:p>
            <a:pPr marL="170180" indent="-170180" defTabSz="683895" eaLnBrk="1" hangingPunct="1">
              <a:lnSpc>
                <a:spcPct val="80000"/>
              </a:lnSpc>
              <a:spcBef>
                <a:spcPts val="755"/>
              </a:spcBef>
              <a:buFont typeface="Wingdings 2" panose="05020102010507070707" pitchFamily="18" charset="2"/>
              <a:buNone/>
              <a:defRPr/>
            </a:pPr>
            <a:endParaRPr lang="zh-CN" altLang="en-US" sz="27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8676" name="矩形 28675"/>
          <p:cNvSpPr>
            <a:spLocks noChangeArrowheads="1" noChangeShapeType="1" noTextEdit="1"/>
          </p:cNvSpPr>
          <p:nvPr/>
        </p:nvSpPr>
        <p:spPr bwMode="auto">
          <a:xfrm>
            <a:off x="539750" y="768350"/>
            <a:ext cx="2299244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700" kern="10" dirty="0">
                <a:ln w="12700">
                  <a:solidFill>
                    <a:srgbClr val="80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黑体" panose="02010609060101010101" pitchFamily="2" charset="-122"/>
                <a:ea typeface="黑体" panose="02010609060101010101" pitchFamily="2" charset="-122"/>
              </a:rPr>
              <a:t>课堂评</a:t>
            </a:r>
            <a:r>
              <a:rPr lang="zh-CN" altLang="en-US" sz="2700" kern="10" dirty="0" smtClean="0">
                <a:ln w="12700">
                  <a:solidFill>
                    <a:srgbClr val="80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黑体" panose="02010609060101010101" pitchFamily="2" charset="-122"/>
                <a:ea typeface="黑体" panose="02010609060101010101" pitchFamily="2" charset="-122"/>
              </a:rPr>
              <a:t>价</a:t>
            </a:r>
            <a:endParaRPr lang="zh-CN" altLang="en-US" sz="2700" kern="10" dirty="0">
              <a:ln w="12700">
                <a:solidFill>
                  <a:srgbClr val="8000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8677" name="矩形 28676"/>
          <p:cNvSpPr>
            <a:spLocks noChangeArrowheads="1"/>
          </p:cNvSpPr>
          <p:nvPr/>
        </p:nvSpPr>
        <p:spPr bwMode="auto">
          <a:xfrm>
            <a:off x="1449388" y="1681163"/>
            <a:ext cx="17891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performer</a:t>
            </a:r>
          </a:p>
        </p:txBody>
      </p:sp>
      <p:sp>
        <p:nvSpPr>
          <p:cNvPr id="28678" name="矩形 28677"/>
          <p:cNvSpPr>
            <a:spLocks noChangeArrowheads="1"/>
          </p:cNvSpPr>
          <p:nvPr/>
        </p:nvSpPr>
        <p:spPr bwMode="auto">
          <a:xfrm>
            <a:off x="1338263" y="2336800"/>
            <a:ext cx="20097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quiet</a:t>
            </a:r>
            <a:r>
              <a:rPr lang="en-US" altLang="zh-CN" sz="27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est</a:t>
            </a:r>
          </a:p>
        </p:txBody>
      </p:sp>
      <p:sp>
        <p:nvSpPr>
          <p:cNvPr id="28679" name="矩形 28678"/>
          <p:cNvSpPr>
            <a:spLocks noChangeArrowheads="1"/>
          </p:cNvSpPr>
          <p:nvPr/>
        </p:nvSpPr>
        <p:spPr bwMode="auto">
          <a:xfrm>
            <a:off x="1725613" y="2751138"/>
            <a:ext cx="203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thin</a:t>
            </a:r>
            <a:r>
              <a:rPr lang="en-US" altLang="zh-CN" sz="27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nest</a:t>
            </a:r>
          </a:p>
        </p:txBody>
      </p:sp>
      <p:sp>
        <p:nvSpPr>
          <p:cNvPr id="28680" name="矩形 28679"/>
          <p:cNvSpPr>
            <a:spLocks noChangeArrowheads="1"/>
          </p:cNvSpPr>
          <p:nvPr/>
        </p:nvSpPr>
        <p:spPr bwMode="auto">
          <a:xfrm>
            <a:off x="2287588" y="3492500"/>
            <a:ext cx="1495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funn</a:t>
            </a:r>
            <a:r>
              <a:rPr lang="en-US" altLang="zh-CN" sz="27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iest</a:t>
            </a:r>
          </a:p>
        </p:txBody>
      </p:sp>
      <p:sp>
        <p:nvSpPr>
          <p:cNvPr id="28681" name="矩形 28680"/>
          <p:cNvSpPr>
            <a:spLocks noChangeArrowheads="1"/>
          </p:cNvSpPr>
          <p:nvPr/>
        </p:nvSpPr>
        <p:spPr bwMode="auto">
          <a:xfrm>
            <a:off x="2046288" y="3856038"/>
            <a:ext cx="2736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</a:t>
            </a:r>
            <a:r>
              <a:rPr lang="en-US" altLang="zh-CN" sz="27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most serious</a:t>
            </a:r>
          </a:p>
        </p:txBody>
      </p:sp>
      <p:sp>
        <p:nvSpPr>
          <p:cNvPr id="28682" name="矩形 28681"/>
          <p:cNvSpPr>
            <a:spLocks noChangeArrowheads="1"/>
          </p:cNvSpPr>
          <p:nvPr/>
        </p:nvSpPr>
        <p:spPr bwMode="auto">
          <a:xfrm>
            <a:off x="2925763" y="4814888"/>
            <a:ext cx="44021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Who is </a:t>
            </a:r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best</a:t>
            </a:r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performer?</a:t>
            </a:r>
          </a:p>
        </p:txBody>
      </p:sp>
      <p:sp>
        <p:nvSpPr>
          <p:cNvPr id="28683" name="矩形 28682"/>
          <p:cNvSpPr>
            <a:spLocks noChangeArrowheads="1"/>
          </p:cNvSpPr>
          <p:nvPr/>
        </p:nvSpPr>
        <p:spPr bwMode="auto">
          <a:xfrm>
            <a:off x="614363" y="5765800"/>
            <a:ext cx="80851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 think she is </a:t>
            </a:r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 creative</a:t>
            </a:r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person (that) I know.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  <p:bldP spid="28679" grpId="0"/>
      <p:bldP spid="28680" grpId="0"/>
      <p:bldP spid="28681" grpId="0"/>
      <p:bldP spid="28682" grpId="0"/>
      <p:bldP spid="286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框 29697"/>
          <p:cNvSpPr txBox="1">
            <a:spLocks noChangeArrowheads="1"/>
          </p:cNvSpPr>
          <p:nvPr/>
        </p:nvSpPr>
        <p:spPr bwMode="auto">
          <a:xfrm>
            <a:off x="1763713" y="1738313"/>
            <a:ext cx="66484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What have you got in this class?</a:t>
            </a:r>
          </a:p>
        </p:txBody>
      </p:sp>
      <p:sp>
        <p:nvSpPr>
          <p:cNvPr id="29699" name="矩形 29698"/>
          <p:cNvSpPr>
            <a:spLocks noChangeArrowheads="1" noChangeShapeType="1" noTextEdit="1"/>
          </p:cNvSpPr>
          <p:nvPr/>
        </p:nvSpPr>
        <p:spPr bwMode="auto">
          <a:xfrm>
            <a:off x="1993900" y="5734050"/>
            <a:ext cx="47307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700" b="1" kern="10">
                <a:ln w="12700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希望你的智慧树越来越茂盛</a:t>
            </a:r>
          </a:p>
        </p:txBody>
      </p:sp>
      <p:pic>
        <p:nvPicPr>
          <p:cNvPr id="29700" name="Picture 2" descr="CLOVRM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84450" y="2278063"/>
            <a:ext cx="3498850" cy="307340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文本框 29700"/>
          <p:cNvSpPr txBox="1">
            <a:spLocks noChangeArrowheads="1"/>
          </p:cNvSpPr>
          <p:nvPr/>
        </p:nvSpPr>
        <p:spPr bwMode="auto">
          <a:xfrm>
            <a:off x="2914650" y="2513013"/>
            <a:ext cx="3087688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>
              <a:buClr>
                <a:srgbClr val="FF0000"/>
              </a:buClr>
              <a:buFont typeface="MingLiU" pitchFamily="49" charset="-120"/>
              <a:buNone/>
            </a:pPr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9702" name="矩形 29703"/>
          <p:cNvSpPr>
            <a:spLocks noChangeArrowheads="1" noChangeShapeType="1" noTextEdit="1"/>
          </p:cNvSpPr>
          <p:nvPr/>
        </p:nvSpPr>
        <p:spPr bwMode="auto">
          <a:xfrm>
            <a:off x="2932113" y="671513"/>
            <a:ext cx="285750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altLang="zh-CN" sz="2700" kern="10" dirty="0">
                <a:ln w="9525">
                  <a:rou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Summary</a:t>
            </a:r>
            <a:endParaRPr lang="zh-CN" altLang="en-US" sz="2700" kern="10" dirty="0">
              <a:ln w="9525">
                <a:rou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9703" name="文本框 29710"/>
          <p:cNvSpPr txBox="1">
            <a:spLocks noChangeArrowheads="1"/>
          </p:cNvSpPr>
          <p:nvPr/>
        </p:nvSpPr>
        <p:spPr bwMode="auto">
          <a:xfrm>
            <a:off x="3332163" y="2655888"/>
            <a:ext cx="275113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Key words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7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Sentences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7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Emotion(</a:t>
            </a:r>
            <a:r>
              <a:rPr lang="zh-CN" altLang="en-US" sz="27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情感）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97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3276600" y="668338"/>
            <a:ext cx="2532063" cy="10080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55650" y="1843088"/>
            <a:ext cx="7777163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1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(1) Review the words and sentences they have learned in this lesson.</a:t>
            </a:r>
            <a:endParaRPr lang="zh-CN" altLang="en-US" sz="27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(2) Preview Section B 2b and read it.</a:t>
            </a:r>
            <a:endParaRPr lang="zh-CN" altLang="en-US" sz="27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6613" y="741363"/>
            <a:ext cx="2444750" cy="777875"/>
          </a:xfrm>
          <a:prstGeom prst="rect">
            <a:avLst/>
          </a:prstGeom>
          <a:solidFill>
            <a:srgbClr val="669900"/>
          </a:solidFill>
        </p:spPr>
        <p:txBody>
          <a:bodyPr wrap="none" lIns="121917" tIns="60958" rIns="121917" bIns="60958">
            <a:spAutoFit/>
          </a:bodyPr>
          <a:lstStyle/>
          <a:p>
            <a:pPr defTabSz="1216660" eaLnBrk="0" hangingPunct="0">
              <a:defRPr/>
            </a:pPr>
            <a:r>
              <a:rPr lang="zh-CN" altLang="en-US" sz="4300" b="1" dirty="0">
                <a:latin typeface="+mn-ea"/>
                <a:sym typeface="+mn-ea"/>
              </a:rPr>
              <a:t>自学互研</a:t>
            </a:r>
          </a:p>
        </p:txBody>
      </p:sp>
      <p:sp>
        <p:nvSpPr>
          <p:cNvPr id="3" name="矩形 2"/>
          <p:cNvSpPr/>
          <p:nvPr/>
        </p:nvSpPr>
        <p:spPr>
          <a:xfrm>
            <a:off x="539750" y="1028700"/>
            <a:ext cx="2032000" cy="655638"/>
          </a:xfrm>
          <a:prstGeom prst="rect">
            <a:avLst/>
          </a:prstGeom>
          <a:solidFill>
            <a:srgbClr val="99CC00"/>
          </a:solidFill>
        </p:spPr>
        <p:txBody>
          <a:bodyPr wrap="none" lIns="121917" tIns="60958" rIns="121917" bIns="60958">
            <a:spAutoFit/>
          </a:bodyPr>
          <a:lstStyle/>
          <a:p>
            <a:pPr defTabSz="1216660" eaLnBrk="0" hangingPunct="0">
              <a:defRPr/>
            </a:pPr>
            <a:r>
              <a:rPr lang="zh-CN" altLang="en-US" sz="3500" b="1" dirty="0">
                <a:latin typeface="+mn-ea"/>
                <a:sym typeface="+mn-ea"/>
              </a:rPr>
              <a:t>新词自查</a:t>
            </a:r>
          </a:p>
        </p:txBody>
      </p:sp>
      <p:sp>
        <p:nvSpPr>
          <p:cNvPr id="10244" name="矩形 3"/>
          <p:cNvSpPr>
            <a:spLocks noChangeArrowheads="1"/>
          </p:cNvSpPr>
          <p:nvPr/>
        </p:nvSpPr>
        <p:spPr bwMode="auto">
          <a:xfrm>
            <a:off x="444500" y="1854200"/>
            <a:ext cx="558006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pPr eaLnBrk="0" hangingPunct="0"/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根据句意及汉语提示完成句子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252413" y="2747963"/>
            <a:ext cx="87471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marL="608330" indent="-6083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 dirty="0">
                <a:latin typeface="Times New Roman" panose="02020603050405020304" pitchFamily="18" charset="0"/>
              </a:rPr>
              <a:t>1. He is a </a:t>
            </a: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creative</a:t>
            </a:r>
            <a:r>
              <a:rPr lang="en-US" altLang="zh-CN" sz="2900" dirty="0">
                <a:latin typeface="Times New Roman" panose="02020603050405020304" pitchFamily="18" charset="0"/>
              </a:rPr>
              <a:t> (</a:t>
            </a:r>
            <a:r>
              <a:rPr lang="zh-CN" altLang="en-US" sz="2900" dirty="0">
                <a:latin typeface="Times New Roman" panose="02020603050405020304" pitchFamily="18" charset="0"/>
              </a:rPr>
              <a:t>有创造力的</a:t>
            </a:r>
            <a:r>
              <a:rPr lang="en-US" altLang="zh-CN" sz="2900" dirty="0">
                <a:latin typeface="Times New Roman" panose="02020603050405020304" pitchFamily="18" charset="0"/>
              </a:rPr>
              <a:t>) boy. He can make some</a:t>
            </a:r>
          </a:p>
          <a:p>
            <a:r>
              <a:rPr lang="en-US" altLang="zh-CN" sz="2900" dirty="0">
                <a:latin typeface="Times New Roman" panose="02020603050405020304" pitchFamily="18" charset="0"/>
              </a:rPr>
              <a:t>    new things.</a:t>
            </a:r>
          </a:p>
          <a:p>
            <a:r>
              <a:rPr lang="en-US" altLang="zh-CN" sz="2900" dirty="0">
                <a:latin typeface="Times New Roman" panose="02020603050405020304" pitchFamily="18" charset="0"/>
              </a:rPr>
              <a:t>2. The </a:t>
            </a: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performer</a:t>
            </a:r>
            <a:r>
              <a:rPr lang="en-US" altLang="zh-CN" sz="2900" dirty="0">
                <a:latin typeface="Times New Roman" panose="02020603050405020304" pitchFamily="18" charset="0"/>
              </a:rPr>
              <a:t> (</a:t>
            </a:r>
            <a:r>
              <a:rPr lang="zh-CN" altLang="en-US" sz="2900" dirty="0">
                <a:latin typeface="Times New Roman" panose="02020603050405020304" pitchFamily="18" charset="0"/>
              </a:rPr>
              <a:t>演出者</a:t>
            </a:r>
            <a:r>
              <a:rPr lang="en-US" altLang="zh-CN" sz="2900" dirty="0">
                <a:latin typeface="Times New Roman" panose="02020603050405020304" pitchFamily="18" charset="0"/>
              </a:rPr>
              <a:t>) is form USA. He is also </a:t>
            </a:r>
          </a:p>
          <a:p>
            <a:r>
              <a:rPr lang="en-US" altLang="zh-CN" sz="2900" dirty="0">
                <a:latin typeface="Times New Roman" panose="02020603050405020304" pitchFamily="18" charset="0"/>
              </a:rPr>
              <a:t>     popular in China.</a:t>
            </a:r>
            <a:endParaRPr lang="zh-CN" alt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884363" y="3255963"/>
            <a:ext cx="11509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403350" y="4197350"/>
            <a:ext cx="14414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789113" y="2830513"/>
            <a:ext cx="1246187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2" name="减号 11"/>
          <p:cNvSpPr/>
          <p:nvPr/>
        </p:nvSpPr>
        <p:spPr>
          <a:xfrm>
            <a:off x="1116013" y="3141663"/>
            <a:ext cx="2111375" cy="1631950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8" name="矩形 58377"/>
          <p:cNvSpPr>
            <a:spLocks noChangeArrowheads="1"/>
          </p:cNvSpPr>
          <p:nvPr/>
        </p:nvSpPr>
        <p:spPr bwMode="auto">
          <a:xfrm>
            <a:off x="2617788" y="2239963"/>
            <a:ext cx="61642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He can play the guitar </a:t>
            </a:r>
            <a:r>
              <a:rPr lang="en-US" altLang="zh-CN" sz="2700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upside down</a:t>
            </a:r>
            <a:r>
              <a:rPr lang="en-US" altLang="zh-CN" sz="27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 </a:t>
            </a:r>
          </a:p>
          <a:p>
            <a:r>
              <a:rPr lang="en-US" altLang="zh-CN" sz="27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			</a:t>
            </a:r>
            <a:r>
              <a:rPr lang="zh-CN" altLang="en-US" sz="27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（倒立）</a:t>
            </a:r>
            <a:r>
              <a:rPr lang="en-US" altLang="zh-CN" sz="27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 </a:t>
            </a:r>
          </a:p>
        </p:txBody>
      </p:sp>
      <p:pic>
        <p:nvPicPr>
          <p:cNvPr id="11267" name="图片 58381" descr="CR-GAR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809750"/>
            <a:ext cx="2052638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矩形 58384"/>
          <p:cNvSpPr>
            <a:spLocks noChangeAspect="1"/>
          </p:cNvSpPr>
          <p:nvPr/>
        </p:nvSpPr>
        <p:spPr bwMode="auto">
          <a:xfrm>
            <a:off x="3854450" y="30400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/>
          <a:p>
            <a:pPr eaLnBrk="0" hangingPunct="0"/>
            <a:endParaRPr lang="zh-CN" altLang="en-US" sz="1400" noProof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1269" name="矩形 58388"/>
          <p:cNvSpPr>
            <a:spLocks noChangeArrowheads="1"/>
          </p:cNvSpPr>
          <p:nvPr/>
        </p:nvSpPr>
        <p:spPr bwMode="auto">
          <a:xfrm>
            <a:off x="539750" y="1257300"/>
            <a:ext cx="1738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Yu Heqing</a:t>
            </a:r>
          </a:p>
        </p:txBody>
      </p:sp>
      <p:sp>
        <p:nvSpPr>
          <p:cNvPr id="11270" name="矩形 58389"/>
          <p:cNvSpPr>
            <a:spLocks noChangeArrowheads="1"/>
          </p:cNvSpPr>
          <p:nvPr/>
        </p:nvSpPr>
        <p:spPr bwMode="auto">
          <a:xfrm>
            <a:off x="2617788" y="1427163"/>
            <a:ext cx="65262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He is 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</a:t>
            </a:r>
            <a:r>
              <a:rPr lang="en-US" altLang="zh-CN" sz="27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creative </a:t>
            </a:r>
            <a:r>
              <a:rPr lang="en-US" altLang="zh-CN" sz="2700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performer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I know.</a:t>
            </a:r>
          </a:p>
        </p:txBody>
      </p:sp>
      <p:sp>
        <p:nvSpPr>
          <p:cNvPr id="58392" name="矩形 58391"/>
          <p:cNvSpPr>
            <a:spLocks noChangeArrowheads="1"/>
          </p:cNvSpPr>
          <p:nvPr/>
        </p:nvSpPr>
        <p:spPr bwMode="auto">
          <a:xfrm>
            <a:off x="534988" y="3436938"/>
            <a:ext cx="82423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If there is </a:t>
            </a:r>
            <a:r>
              <a:rPr lang="en-US" altLang="zh-CN" sz="27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 school talent show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(</a:t>
            </a:r>
            <a:r>
              <a:rPr lang="zh-CN" altLang="en-US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一场学校才艺展示）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in our School ? Do you want to invite him? </a:t>
            </a:r>
          </a:p>
        </p:txBody>
      </p:sp>
      <p:pic>
        <p:nvPicPr>
          <p:cNvPr id="58393" name="图片 58392" descr="get (3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4388" y="4922838"/>
            <a:ext cx="12430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5" name="图片 58394" descr="424F95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57738" y="4870450"/>
            <a:ext cx="1350962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潘长江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16650" y="4710113"/>
            <a:ext cx="12144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7" name="图片 58396" descr="14480537_96509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97063" y="4922838"/>
            <a:ext cx="1349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8" name="图片 58397" descr="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3088" y="4978400"/>
            <a:ext cx="1160462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99" name="矩形 58398"/>
          <p:cNvSpPr>
            <a:spLocks noChangeArrowheads="1"/>
          </p:cNvSpPr>
          <p:nvPr/>
        </p:nvSpPr>
        <p:spPr bwMode="auto">
          <a:xfrm>
            <a:off x="534988" y="4335463"/>
            <a:ext cx="65849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What other </a:t>
            </a:r>
            <a:r>
              <a:rPr lang="en-US" altLang="zh-CN" sz="2700" u="sng" dirty="0">
                <a:latin typeface="Times New Roman" panose="02020603050405020304" pitchFamily="18" charset="0"/>
                <a:ea typeface="黑体" panose="02010609060101010101" pitchFamily="2" charset="-122"/>
              </a:rPr>
              <a:t>performers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do you want to invite?</a:t>
            </a:r>
          </a:p>
        </p:txBody>
      </p:sp>
      <p:sp>
        <p:nvSpPr>
          <p:cNvPr id="14" name="矩形 13"/>
          <p:cNvSpPr/>
          <p:nvPr/>
        </p:nvSpPr>
        <p:spPr>
          <a:xfrm>
            <a:off x="539750" y="646113"/>
            <a:ext cx="2032000" cy="655637"/>
          </a:xfrm>
          <a:prstGeom prst="rect">
            <a:avLst/>
          </a:prstGeom>
          <a:solidFill>
            <a:srgbClr val="99CC00"/>
          </a:solidFill>
        </p:spPr>
        <p:txBody>
          <a:bodyPr wrap="none" lIns="121917" tIns="60958" rIns="121917" bIns="60958">
            <a:spAutoFit/>
          </a:bodyPr>
          <a:lstStyle/>
          <a:p>
            <a:pPr defTabSz="1216660" eaLnBrk="0" hangingPunct="0">
              <a:defRPr/>
            </a:pPr>
            <a:r>
              <a:rPr lang="zh-CN" altLang="en-US" sz="3500" b="1" dirty="0">
                <a:latin typeface="+mn-ea"/>
                <a:sym typeface="+mn-ea"/>
              </a:rPr>
              <a:t>情景导入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8" grpId="0"/>
      <p:bldP spid="58392" grpId="0"/>
      <p:bldP spid="583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60421" descr="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214438"/>
            <a:ext cx="1916113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潘长江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51163" y="998538"/>
            <a:ext cx="1762125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3" name="矩形 60422"/>
          <p:cNvSpPr>
            <a:spLocks noChangeArrowheads="1"/>
          </p:cNvSpPr>
          <p:nvPr/>
        </p:nvSpPr>
        <p:spPr bwMode="auto">
          <a:xfrm>
            <a:off x="463550" y="3776663"/>
            <a:ext cx="7612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Pan </a:t>
            </a:r>
            <a:r>
              <a:rPr lang="en-US" altLang="zh-CN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Changjiang</a:t>
            </a:r>
            <a:r>
              <a:rPr lang="en-US" altLang="zh-CN" sz="2700" dirty="0">
                <a:solidFill>
                  <a:srgbClr val="0099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is</a:t>
            </a:r>
            <a:r>
              <a:rPr lang="en-US" altLang="zh-CN" sz="27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_________ 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than Huang Hong</a:t>
            </a:r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.</a:t>
            </a:r>
          </a:p>
        </p:txBody>
      </p:sp>
      <p:sp>
        <p:nvSpPr>
          <p:cNvPr id="60424" name="矩形 60423"/>
          <p:cNvSpPr>
            <a:spLocks noChangeArrowheads="1"/>
          </p:cNvSpPr>
          <p:nvPr/>
        </p:nvSpPr>
        <p:spPr bwMode="auto">
          <a:xfrm>
            <a:off x="463550" y="3200400"/>
            <a:ext cx="42973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Huang Hong </a:t>
            </a:r>
            <a:r>
              <a:rPr lang="en-US" altLang="zh-CN" sz="2700" dirty="0">
                <a:solidFill>
                  <a:srgbClr val="0099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is</a:t>
            </a:r>
            <a:r>
              <a:rPr lang="en-US" altLang="zh-CN" sz="27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very </a:t>
            </a:r>
            <a:r>
              <a:rPr lang="en-US" altLang="zh-CN" sz="27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funny</a:t>
            </a:r>
          </a:p>
        </p:txBody>
      </p:sp>
      <p:sp>
        <p:nvSpPr>
          <p:cNvPr id="60425" name="文本框 60424"/>
          <p:cNvSpPr txBox="1">
            <a:spLocks noChangeArrowheads="1"/>
          </p:cNvSpPr>
          <p:nvPr/>
        </p:nvSpPr>
        <p:spPr bwMode="auto">
          <a:xfrm>
            <a:off x="444500" y="4406900"/>
            <a:ext cx="61833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Xiao Shenyang </a:t>
            </a:r>
            <a:r>
              <a:rPr lang="en-US" altLang="zh-CN" sz="2700" dirty="0">
                <a:solidFill>
                  <a:srgbClr val="0099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is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____________ of them</a:t>
            </a:r>
          </a:p>
        </p:txBody>
      </p:sp>
      <p:pic>
        <p:nvPicPr>
          <p:cNvPr id="60426" name="图片 60425" descr="baiyanso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24638" y="1052513"/>
            <a:ext cx="137636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7" name="矩形 60426"/>
          <p:cNvSpPr>
            <a:spLocks noChangeArrowheads="1"/>
          </p:cNvSpPr>
          <p:nvPr/>
        </p:nvSpPr>
        <p:spPr bwMode="auto">
          <a:xfrm>
            <a:off x="444500" y="5465763"/>
            <a:ext cx="76311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 dirty="0" err="1">
                <a:latin typeface="Times New Roman" panose="02020603050405020304" pitchFamily="18" charset="0"/>
                <a:ea typeface="黑体" panose="02010609060101010101" pitchFamily="2" charset="-122"/>
              </a:rPr>
              <a:t>Bai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 </a:t>
            </a:r>
            <a:r>
              <a:rPr lang="en-US" altLang="zh-CN" sz="2700" dirty="0" err="1">
                <a:latin typeface="Times New Roman" panose="02020603050405020304" pitchFamily="18" charset="0"/>
                <a:ea typeface="黑体" panose="02010609060101010101" pitchFamily="2" charset="-122"/>
              </a:rPr>
              <a:t>Yansong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is _________________ of the four .</a:t>
            </a:r>
          </a:p>
        </p:txBody>
      </p:sp>
      <p:sp>
        <p:nvSpPr>
          <p:cNvPr id="60428" name="文本框 60427"/>
          <p:cNvSpPr txBox="1">
            <a:spLocks noChangeArrowheads="1"/>
          </p:cNvSpPr>
          <p:nvPr/>
        </p:nvSpPr>
        <p:spPr bwMode="auto">
          <a:xfrm>
            <a:off x="2874963" y="5465763"/>
            <a:ext cx="2686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</a:t>
            </a:r>
            <a:r>
              <a:rPr lang="en-US" altLang="zh-CN" sz="27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serious</a:t>
            </a:r>
          </a:p>
        </p:txBody>
      </p:sp>
      <p:sp>
        <p:nvSpPr>
          <p:cNvPr id="60430" name="文本框 60429"/>
          <p:cNvSpPr txBox="1">
            <a:spLocks noChangeArrowheads="1"/>
          </p:cNvSpPr>
          <p:nvPr/>
        </p:nvSpPr>
        <p:spPr bwMode="auto">
          <a:xfrm>
            <a:off x="3811588" y="4906963"/>
            <a:ext cx="2857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opposite (</a:t>
            </a:r>
            <a:r>
              <a:rPr lang="zh-CN" altLang="en-US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反义词） </a:t>
            </a:r>
          </a:p>
        </p:txBody>
      </p:sp>
      <p:sp>
        <p:nvSpPr>
          <p:cNvPr id="60431" name="任意多边形 60430"/>
          <p:cNvSpPr>
            <a:spLocks noChangeArrowheads="1"/>
          </p:cNvSpPr>
          <p:nvPr/>
        </p:nvSpPr>
        <p:spPr bwMode="auto">
          <a:xfrm rot="5400000">
            <a:off x="3164682" y="4796631"/>
            <a:ext cx="647700" cy="757237"/>
          </a:xfrm>
          <a:custGeom>
            <a:avLst/>
            <a:gdLst>
              <a:gd name="T0" fmla="*/ 9711002 w 21600"/>
              <a:gd name="T1" fmla="*/ 0 h 21600"/>
              <a:gd name="T2" fmla="*/ 5826601 w 21600"/>
              <a:gd name="T3" fmla="*/ 7589548 h 21600"/>
              <a:gd name="T4" fmla="*/ 7768801 w 21600"/>
              <a:gd name="T5" fmla="*/ 7589548 h 21600"/>
              <a:gd name="T6" fmla="*/ 7768801 w 21600"/>
              <a:gd name="T7" fmla="*/ 15179095 h 21600"/>
              <a:gd name="T8" fmla="*/ 3883501 w 21600"/>
              <a:gd name="T9" fmla="*/ 15179095 h 21600"/>
              <a:gd name="T10" fmla="*/ 3883501 w 21600"/>
              <a:gd name="T11" fmla="*/ 11384918 h 21600"/>
              <a:gd name="T12" fmla="*/ 0 w 21600"/>
              <a:gd name="T13" fmla="*/ 18974468 h 21600"/>
              <a:gd name="T14" fmla="*/ 3883501 w 21600"/>
              <a:gd name="T15" fmla="*/ 26565240 h 21600"/>
              <a:gd name="T16" fmla="*/ 3883501 w 21600"/>
              <a:gd name="T17" fmla="*/ 22769872 h 21600"/>
              <a:gd name="T18" fmla="*/ 15537601 w 21600"/>
              <a:gd name="T19" fmla="*/ 22769872 h 21600"/>
              <a:gd name="T20" fmla="*/ 15537601 w 21600"/>
              <a:gd name="T21" fmla="*/ 26565240 h 21600"/>
              <a:gd name="T22" fmla="*/ 19422005 w 21600"/>
              <a:gd name="T23" fmla="*/ 18974468 h 21600"/>
              <a:gd name="T24" fmla="*/ 15537601 w 21600"/>
              <a:gd name="T25" fmla="*/ 11384918 h 21600"/>
              <a:gd name="T26" fmla="*/ 15537601 w 21600"/>
              <a:gd name="T27" fmla="*/ 15179095 h 21600"/>
              <a:gd name="T28" fmla="*/ 11653202 w 21600"/>
              <a:gd name="T29" fmla="*/ 15179095 h 21600"/>
              <a:gd name="T30" fmla="*/ 11653202 w 21600"/>
              <a:gd name="T31" fmla="*/ 7589548 h 21600"/>
              <a:gd name="T32" fmla="*/ 13595402 w 21600"/>
              <a:gd name="T33" fmla="*/ 7589548 h 21600"/>
              <a:gd name="T34" fmla="*/ 9711002 w 21600"/>
              <a:gd name="T35" fmla="*/ 0 h 216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1600"/>
              <a:gd name="T55" fmla="*/ 0 h 21600"/>
              <a:gd name="T56" fmla="*/ 21600 w 21600"/>
              <a:gd name="T57" fmla="*/ 21600 h 2160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2"/>
                </a:lnTo>
                <a:lnTo>
                  <a:pt x="4319" y="12342"/>
                </a:lnTo>
                <a:lnTo>
                  <a:pt x="4319" y="9257"/>
                </a:lnTo>
                <a:lnTo>
                  <a:pt x="0" y="15428"/>
                </a:lnTo>
                <a:lnTo>
                  <a:pt x="4319" y="21600"/>
                </a:lnTo>
                <a:lnTo>
                  <a:pt x="4319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8"/>
                </a:lnTo>
                <a:lnTo>
                  <a:pt x="17280" y="9257"/>
                </a:lnTo>
                <a:lnTo>
                  <a:pt x="17280" y="12342"/>
                </a:lnTo>
                <a:lnTo>
                  <a:pt x="12960" y="12342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CCFF66"/>
          </a:solidFill>
          <a:ln w="9525">
            <a:solidFill>
              <a:schemeClr val="tx1"/>
            </a:solidFill>
            <a:miter lim="800000"/>
          </a:ln>
        </p:spPr>
        <p:txBody>
          <a:bodyPr lIns="121917" tIns="60958" rIns="121917" bIns="60958"/>
          <a:lstStyle/>
          <a:p>
            <a:endParaRPr lang="zh-CN" altLang="en-US"/>
          </a:p>
        </p:txBody>
      </p:sp>
      <p:pic>
        <p:nvPicPr>
          <p:cNvPr id="60432" name="图片 60431" descr="get (3)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79950" y="1052513"/>
            <a:ext cx="173513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33" name="矩形 60432"/>
          <p:cNvSpPr>
            <a:spLocks noChangeArrowheads="1"/>
          </p:cNvSpPr>
          <p:nvPr/>
        </p:nvSpPr>
        <p:spPr bwMode="auto">
          <a:xfrm>
            <a:off x="3109913" y="3776663"/>
            <a:ext cx="1330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funn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ier</a:t>
            </a:r>
          </a:p>
        </p:txBody>
      </p:sp>
      <p:sp>
        <p:nvSpPr>
          <p:cNvPr id="60434" name="矩形 60433"/>
          <p:cNvSpPr>
            <a:spLocks noChangeArrowheads="1"/>
          </p:cNvSpPr>
          <p:nvPr/>
        </p:nvSpPr>
        <p:spPr bwMode="auto">
          <a:xfrm>
            <a:off x="2890838" y="4419600"/>
            <a:ext cx="1997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funn</a:t>
            </a:r>
            <a:r>
              <a:rPr lang="en-US" altLang="zh-CN" sz="2700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/>
      <p:bldP spid="60424" grpId="0"/>
      <p:bldP spid="60425" grpId="0"/>
      <p:bldP spid="60427" grpId="0"/>
      <p:bldP spid="60428" grpId="0"/>
      <p:bldP spid="60430" grpId="0"/>
      <p:bldP spid="60431" grpId="0" animBg="1"/>
      <p:bldP spid="60433" grpId="0"/>
      <p:bldP spid="604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2"/>
          <p:cNvGrpSpPr/>
          <p:nvPr/>
        </p:nvGrpSpPr>
        <p:grpSpPr bwMode="auto">
          <a:xfrm>
            <a:off x="684213" y="2116138"/>
            <a:ext cx="6432550" cy="741362"/>
            <a:chOff x="477638" y="1631513"/>
            <a:chExt cx="4823491" cy="555759"/>
          </a:xfrm>
        </p:grpSpPr>
        <p:sp>
          <p:nvSpPr>
            <p:cNvPr id="8194" name="矩形 8193"/>
            <p:cNvSpPr/>
            <p:nvPr/>
          </p:nvSpPr>
          <p:spPr>
            <a:xfrm>
              <a:off x="477638" y="1631513"/>
              <a:ext cx="4823491" cy="55575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 sz="1400" noProof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3342" name="TextBox 4"/>
            <p:cNvSpPr txBox="1">
              <a:spLocks noChangeArrowheads="1"/>
            </p:cNvSpPr>
            <p:nvPr/>
          </p:nvSpPr>
          <p:spPr bwMode="auto">
            <a:xfrm>
              <a:off x="537169" y="1734905"/>
              <a:ext cx="4763960" cy="277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2" charset="-122"/>
                </a:rPr>
                <a:t>funniest    most creative   quietest    best</a:t>
              </a:r>
            </a:p>
          </p:txBody>
        </p:sp>
      </p:grpSp>
      <p:graphicFrame>
        <p:nvGraphicFramePr>
          <p:cNvPr id="8225" name="表格 8224"/>
          <p:cNvGraphicFramePr/>
          <p:nvPr/>
        </p:nvGraphicFramePr>
        <p:xfrm>
          <a:off x="723900" y="3789363"/>
          <a:ext cx="5454650" cy="2103436"/>
        </p:xfrm>
        <a:graphic>
          <a:graphicData uri="http://schemas.openxmlformats.org/drawingml/2006/table">
            <a:tbl>
              <a:tblPr/>
              <a:tblGrid>
                <a:gridCol w="242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most boring</a:t>
                      </a:r>
                      <a:endParaRPr lang="zh-CN" altLang="en-US" sz="27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2" marR="68572" marT="34284" marB="3428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most creative</a:t>
                      </a:r>
                      <a:endParaRPr lang="zh-CN" altLang="en-US" sz="2700" b="1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2" marR="68572" marT="34284" marB="3428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10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loudest</a:t>
                      </a:r>
                      <a:endParaRPr lang="zh-CN" altLang="en-US" sz="27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2" marR="68572" marT="34284" marB="3428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31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2" marR="68572" marT="34284" marB="3428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10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worst</a:t>
                      </a:r>
                      <a:endParaRPr lang="zh-CN" altLang="en-US" sz="27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2" marR="68572" marT="34284" marB="3428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31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2" marR="68572" marT="34284" marB="3428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10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7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most  serious</a:t>
                      </a:r>
                      <a:endParaRPr lang="zh-CN" altLang="en-US" sz="27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2" marR="68572" marT="34284" marB="3428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31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2" marR="68572" marT="34284" marB="3428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370263" y="4275138"/>
            <a:ext cx="13223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quietest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532188" y="4814888"/>
            <a:ext cx="8048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best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3424238" y="5357813"/>
            <a:ext cx="13620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funniest</a:t>
            </a:r>
          </a:p>
        </p:txBody>
      </p:sp>
      <p:sp>
        <p:nvSpPr>
          <p:cNvPr id="13335" name="文本框 8217"/>
          <p:cNvSpPr txBox="1">
            <a:spLocks noChangeArrowheads="1"/>
          </p:cNvSpPr>
          <p:nvPr/>
        </p:nvSpPr>
        <p:spPr bwMode="auto">
          <a:xfrm>
            <a:off x="2235200" y="3141663"/>
            <a:ext cx="24304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>
                <a:solidFill>
                  <a:srgbClr val="BA062D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opposites</a:t>
            </a:r>
          </a:p>
        </p:txBody>
      </p:sp>
      <p:sp>
        <p:nvSpPr>
          <p:cNvPr id="13336" name="上弧形箭头 8218"/>
          <p:cNvSpPr>
            <a:spLocks noChangeArrowheads="1"/>
          </p:cNvSpPr>
          <p:nvPr/>
        </p:nvSpPr>
        <p:spPr bwMode="auto">
          <a:xfrm>
            <a:off x="2287588" y="3625850"/>
            <a:ext cx="1892300" cy="163513"/>
          </a:xfrm>
          <a:prstGeom prst="curvedDownArrow">
            <a:avLst>
              <a:gd name="adj1" fmla="val 232795"/>
              <a:gd name="adj2" fmla="val 465537"/>
              <a:gd name="adj3" fmla="val 33333"/>
            </a:avLst>
          </a:prstGeom>
          <a:solidFill>
            <a:srgbClr val="75FD6B"/>
          </a:solidFill>
          <a:ln w="9525">
            <a:solidFill>
              <a:schemeClr val="tx1"/>
            </a:solidFill>
            <a:miter lim="800000"/>
          </a:ln>
        </p:spPr>
        <p:txBody>
          <a:bodyPr wrap="none" lIns="121917" tIns="60958" rIns="121917" bIns="60958" anchor="ctr"/>
          <a:lstStyle/>
          <a:p>
            <a:pPr algn="ctr" eaLnBrk="0" hangingPunct="0"/>
            <a:endParaRPr lang="zh-CN" altLang="zh-CN" sz="1400" noProof="1">
              <a:solidFill>
                <a:srgbClr val="75FD6B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3337" name="文本框 8226"/>
          <p:cNvSpPr txBox="1">
            <a:spLocks noChangeArrowheads="1"/>
          </p:cNvSpPr>
          <p:nvPr/>
        </p:nvSpPr>
        <p:spPr bwMode="auto">
          <a:xfrm>
            <a:off x="1263650" y="3359150"/>
            <a:ext cx="757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9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</a:p>
        </p:txBody>
      </p:sp>
      <p:sp>
        <p:nvSpPr>
          <p:cNvPr id="13338" name="文本框 8227"/>
          <p:cNvSpPr txBox="1">
            <a:spLocks noChangeArrowheads="1"/>
          </p:cNvSpPr>
          <p:nvPr/>
        </p:nvSpPr>
        <p:spPr bwMode="auto">
          <a:xfrm>
            <a:off x="4775200" y="3411538"/>
            <a:ext cx="12954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</a:p>
        </p:txBody>
      </p:sp>
      <p:sp>
        <p:nvSpPr>
          <p:cNvPr id="13339" name="Oval 2"/>
          <p:cNvSpPr>
            <a:spLocks noChangeArrowheads="1"/>
          </p:cNvSpPr>
          <p:nvPr/>
        </p:nvSpPr>
        <p:spPr bwMode="auto">
          <a:xfrm>
            <a:off x="131763" y="909638"/>
            <a:ext cx="552450" cy="501650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7" tIns="60958" rIns="121917" bIns="60958" anchor="ctr"/>
          <a:lstStyle/>
          <a:p>
            <a:pPr algn="ctr"/>
            <a:r>
              <a:rPr lang="en-US" altLang="zh-CN" sz="2700" b="1">
                <a:latin typeface="Times New Roman" panose="02020603050405020304" pitchFamily="18" charset="0"/>
                <a:ea typeface="黑体" panose="02010609060101010101" pitchFamily="2" charset="-122"/>
              </a:rPr>
              <a:t>1a</a:t>
            </a:r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>
            <a:off x="852488" y="906463"/>
            <a:ext cx="8134350" cy="504825"/>
          </a:xfrm>
          <a:prstGeom prst="roundRect">
            <a:avLst>
              <a:gd name="adj" fmla="val 9037"/>
            </a:avLst>
          </a:prstGeom>
          <a:solidFill>
            <a:schemeClr val="accent4">
              <a:lumMod val="20000"/>
              <a:lumOff val="80000"/>
            </a:schemeClr>
          </a:solidFill>
          <a:ln w="57150" cmpd="thickThin">
            <a:solidFill>
              <a:schemeClr val="accent6">
                <a:lumMod val="75000"/>
              </a:schemeClr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21917" tIns="60958" rIns="121917" bIns="60958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altLang="zh-CN" sz="2400" dirty="0"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Write these words and phrases next to their opposites in the chart.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9217"/>
          <p:cNvSpPr>
            <a:spLocks noChangeArrowheads="1"/>
          </p:cNvSpPr>
          <p:nvPr/>
        </p:nvSpPr>
        <p:spPr bwMode="auto">
          <a:xfrm>
            <a:off x="512763" y="4025900"/>
            <a:ext cx="6858000" cy="1674813"/>
          </a:xfrm>
          <a:prstGeom prst="rect">
            <a:avLst/>
          </a:prstGeom>
          <a:solidFill>
            <a:srgbClr val="75FD6B"/>
          </a:solidFill>
          <a:ln w="9525">
            <a:solidFill>
              <a:schemeClr val="tx1"/>
            </a:solidFill>
            <a:miter lim="800000"/>
          </a:ln>
        </p:spPr>
        <p:txBody>
          <a:bodyPr lIns="121917" tIns="60958" rIns="121917" bIns="60958"/>
          <a:lstStyle/>
          <a:p>
            <a:pPr eaLnBrk="0" hangingPunct="0"/>
            <a:endParaRPr lang="zh-CN" altLang="en-US" sz="2700" noProof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9222" name="矩形 9221"/>
          <p:cNvSpPr>
            <a:spLocks noChangeArrowheads="1"/>
          </p:cNvSpPr>
          <p:nvPr/>
        </p:nvSpPr>
        <p:spPr bwMode="auto">
          <a:xfrm>
            <a:off x="512763" y="4025900"/>
            <a:ext cx="672147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the smart</a:t>
            </a:r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est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      the great</a:t>
            </a:r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est</a:t>
            </a:r>
            <a:endParaRPr lang="en-US" altLang="zh-CN" sz="270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the funn</a:t>
            </a:r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iest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       friendl</a:t>
            </a:r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iest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      the bus</a:t>
            </a:r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iest</a:t>
            </a:r>
            <a:endParaRPr lang="en-US" altLang="zh-CN" sz="270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 beautiful           </a:t>
            </a:r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 popular </a:t>
            </a:r>
          </a:p>
          <a:p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 helpful                </a:t>
            </a:r>
            <a:r>
              <a:rPr lang="en-US" altLang="zh-CN" sz="2700">
                <a:solidFill>
                  <a:srgbClr val="8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the most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 excellent</a:t>
            </a:r>
          </a:p>
        </p:txBody>
      </p:sp>
      <p:sp>
        <p:nvSpPr>
          <p:cNvPr id="9223" name="矩形 9222"/>
          <p:cNvSpPr>
            <a:spLocks noChangeArrowheads="1"/>
          </p:cNvSpPr>
          <p:nvPr/>
        </p:nvSpPr>
        <p:spPr bwMode="auto">
          <a:xfrm>
            <a:off x="512763" y="2459038"/>
            <a:ext cx="68580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My friend</a:t>
            </a:r>
          </a:p>
          <a:p>
            <a:r>
              <a:rPr lang="en-US" altLang="zh-CN" sz="27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My teacher</a:t>
            </a:r>
          </a:p>
          <a:p>
            <a:r>
              <a:rPr lang="en-US" altLang="zh-CN" sz="27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My brother</a:t>
            </a:r>
            <a:endParaRPr lang="en-US" altLang="zh-CN" sz="27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9225" name="矩形 9224"/>
          <p:cNvSpPr>
            <a:spLocks noChangeArrowheads="1"/>
          </p:cNvSpPr>
          <p:nvPr/>
        </p:nvSpPr>
        <p:spPr bwMode="auto">
          <a:xfrm>
            <a:off x="2700338" y="2894013"/>
            <a:ext cx="4670425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is 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the</a:t>
            </a:r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     person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that I know.</a:t>
            </a:r>
          </a:p>
        </p:txBody>
      </p:sp>
      <p:sp>
        <p:nvSpPr>
          <p:cNvPr id="9226" name="右大括号 9225"/>
          <p:cNvSpPr/>
          <p:nvPr/>
        </p:nvSpPr>
        <p:spPr bwMode="auto">
          <a:xfrm>
            <a:off x="2427288" y="2624138"/>
            <a:ext cx="163512" cy="971550"/>
          </a:xfrm>
          <a:prstGeom prst="rightBrace">
            <a:avLst>
              <a:gd name="adj1" fmla="val 49487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1917" tIns="60958" rIns="121917" bIns="60958" anchor="ctr"/>
          <a:lstStyle/>
          <a:p>
            <a:pPr algn="ctr"/>
            <a:endParaRPr lang="zh-CN" altLang="en-US" sz="27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4343" name="矩形 9227"/>
          <p:cNvSpPr>
            <a:spLocks noChangeArrowheads="1"/>
          </p:cNvSpPr>
          <p:nvPr/>
        </p:nvSpPr>
        <p:spPr bwMode="auto">
          <a:xfrm>
            <a:off x="512763" y="1792288"/>
            <a:ext cx="247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endParaRPr lang="zh-CN" altLang="en-US" sz="27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4344" name="矩形 9228"/>
          <p:cNvSpPr>
            <a:spLocks noChangeArrowheads="1"/>
          </p:cNvSpPr>
          <p:nvPr/>
        </p:nvSpPr>
        <p:spPr bwMode="auto">
          <a:xfrm>
            <a:off x="635000" y="1798638"/>
            <a:ext cx="6937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My cousin Li Jing is the </a:t>
            </a:r>
            <a:r>
              <a:rPr lang="en-US" altLang="zh-CN" sz="2700" u="sng" dirty="0">
                <a:latin typeface="Times New Roman" panose="02020603050405020304" pitchFamily="18" charset="0"/>
                <a:ea typeface="黑体" panose="02010609060101010101" pitchFamily="2" charset="-122"/>
              </a:rPr>
              <a:t>funniest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 person I know.</a:t>
            </a:r>
          </a:p>
        </p:txBody>
      </p:sp>
      <p:sp>
        <p:nvSpPr>
          <p:cNvPr id="9230" name="矩形 9229"/>
          <p:cNvSpPr>
            <a:spLocks noChangeArrowheads="1"/>
          </p:cNvSpPr>
          <p:nvPr/>
        </p:nvSpPr>
        <p:spPr bwMode="auto">
          <a:xfrm>
            <a:off x="3617913" y="2890838"/>
            <a:ext cx="22129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27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------</a:t>
            </a:r>
            <a:endParaRPr lang="en-US" altLang="zh-CN" sz="2700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1" name="AutoShape 53"/>
          <p:cNvSpPr>
            <a:spLocks noChangeArrowheads="1"/>
          </p:cNvSpPr>
          <p:nvPr/>
        </p:nvSpPr>
        <p:spPr bwMode="auto">
          <a:xfrm rot="20586972">
            <a:off x="74613" y="927100"/>
            <a:ext cx="2757487" cy="508000"/>
          </a:xfrm>
          <a:prstGeom prst="roundRect">
            <a:avLst>
              <a:gd name="adj" fmla="val 9037"/>
            </a:avLst>
          </a:prstGeom>
          <a:solidFill>
            <a:schemeClr val="accent4">
              <a:lumMod val="20000"/>
              <a:lumOff val="80000"/>
            </a:schemeClr>
          </a:solidFill>
          <a:ln w="57150" cmpd="thickThin">
            <a:solidFill>
              <a:schemeClr val="accent6">
                <a:lumMod val="75000"/>
              </a:schemeClr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21917" tIns="60958" rIns="121917" bIns="60958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altLang="zh-CN" sz="2400" b="1" dirty="0"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Say you, say 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5" grpId="0"/>
      <p:bldP spid="9226" grpId="0" bldLvl="0" animBg="1"/>
      <p:bldP spid="92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87500" y="1052513"/>
            <a:ext cx="246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69900" y="850900"/>
            <a:ext cx="345598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9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 school talent show</a:t>
            </a:r>
            <a:r>
              <a:rPr lang="zh-CN" altLang="zh-CN" sz="29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790700" y="2627313"/>
            <a:ext cx="246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735388" y="2627313"/>
            <a:ext cx="24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5897563" y="2627313"/>
            <a:ext cx="24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2062163" y="4138613"/>
            <a:ext cx="24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3951288" y="4408488"/>
            <a:ext cx="24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1630363" y="3598863"/>
            <a:ext cx="24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solidFill>
                <a:srgbClr val="660033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92170" name="Text Box 21"/>
          <p:cNvSpPr txBox="1">
            <a:spLocks noChangeArrowheads="1"/>
          </p:cNvSpPr>
          <p:nvPr/>
        </p:nvSpPr>
        <p:spPr bwMode="auto">
          <a:xfrm>
            <a:off x="2735263" y="2132013"/>
            <a:ext cx="5265737" cy="1646237"/>
          </a:xfrm>
          <a:prstGeom prst="rect">
            <a:avLst/>
          </a:prstGeom>
          <a:solidFill>
            <a:srgbClr val="75FD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700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zh-CN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Eliza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 /I'laIzə/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伊丽莎  </a:t>
            </a:r>
            <a:r>
              <a:rPr lang="zh-CN" altLang="zh-CN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  </a:t>
            </a:r>
            <a:endParaRPr lang="zh-CN" altLang="en-US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 eaLnBrk="1" hangingPunct="1"/>
            <a:r>
              <a:rPr lang="zh-CN" altLang="zh-CN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Vera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 /'vIərə/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薇拉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(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女子名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)</a:t>
            </a:r>
            <a:endParaRPr lang="zh-CN" altLang="zh-CN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 eaLnBrk="1" hangingPunct="1"/>
            <a:r>
              <a:rPr lang="zh-CN" altLang="zh-CN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Steve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/sti:v/ n.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史蒂夫（男子名）</a:t>
            </a:r>
            <a:r>
              <a:rPr lang="zh-CN" altLang="zh-CN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endParaRPr lang="zh-CN" altLang="en-US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 eaLnBrk="1" hangingPunct="1"/>
            <a:r>
              <a:rPr lang="zh-CN" altLang="zh-CN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Dennis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 /'denIs/n.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丹尼斯（男子名）</a:t>
            </a:r>
          </a:p>
          <a:p>
            <a:pPr eaLnBrk="1" hangingPunct="1"/>
            <a:r>
              <a:rPr lang="zh-CN" altLang="zh-CN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The math teachers</a:t>
            </a:r>
          </a:p>
        </p:txBody>
      </p:sp>
      <p:sp>
        <p:nvSpPr>
          <p:cNvPr id="15371" name="矩形 92170"/>
          <p:cNvSpPr>
            <a:spLocks noChangeArrowheads="1"/>
          </p:cNvSpPr>
          <p:nvPr/>
        </p:nvSpPr>
        <p:spPr bwMode="auto">
          <a:xfrm>
            <a:off x="444500" y="1466850"/>
            <a:ext cx="5283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900">
                <a:latin typeface="Times New Roman" panose="02020603050405020304" pitchFamily="18" charset="0"/>
                <a:ea typeface="黑体" panose="02010609060101010101" pitchFamily="2" charset="-122"/>
              </a:rPr>
              <a:t>Names</a:t>
            </a:r>
            <a:r>
              <a:rPr lang="en-US" altLang="zh-CN" sz="2900">
                <a:latin typeface="Times New Roman" panose="02020603050405020304" pitchFamily="18" charset="0"/>
                <a:ea typeface="黑体" panose="02010609060101010101" pitchFamily="2" charset="-122"/>
              </a:rPr>
              <a:t> of the </a:t>
            </a:r>
            <a:r>
              <a:rPr lang="en-US" altLang="zh-CN" sz="29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performers</a:t>
            </a:r>
            <a:r>
              <a:rPr lang="en-US" altLang="zh-CN" sz="290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CN" altLang="en-US" sz="2900">
                <a:latin typeface="Times New Roman" panose="02020603050405020304" pitchFamily="18" charset="0"/>
                <a:ea typeface="黑体" panose="02010609060101010101" pitchFamily="2" charset="-122"/>
              </a:rPr>
              <a:t>表演者</a:t>
            </a:r>
            <a:r>
              <a:rPr lang="en-US" altLang="zh-CN" sz="290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</a:p>
        </p:txBody>
      </p:sp>
      <p:pic>
        <p:nvPicPr>
          <p:cNvPr id="15372" name="图片 92171" descr="section B 2a(1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" y="2433638"/>
            <a:ext cx="1135063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图片 92172" descr="section B 2a(2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6263" y="4478338"/>
            <a:ext cx="1309687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图片 92173" descr="section B 2a(3)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63800" y="4478338"/>
            <a:ext cx="132873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图片 92174" descr="section B 2a(4)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70388" y="4478338"/>
            <a:ext cx="1230312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图片 92175" descr="section B 2a(5)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78550" y="4478338"/>
            <a:ext cx="1244600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7" name="文本框 92176"/>
          <p:cNvSpPr txBox="1">
            <a:spLocks noChangeArrowheads="1"/>
          </p:cNvSpPr>
          <p:nvPr/>
        </p:nvSpPr>
        <p:spPr bwMode="auto">
          <a:xfrm>
            <a:off x="3827463" y="877888"/>
            <a:ext cx="31321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900">
                <a:latin typeface="Times New Roman" panose="02020603050405020304" pitchFamily="18" charset="0"/>
                <a:ea typeface="黑体" panose="02010609060101010101" pitchFamily="2" charset="-122"/>
              </a:rPr>
              <a:t>一场校才艺表演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89090" descr="section B 2a(2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5600" y="1509713"/>
            <a:ext cx="2592388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图片 89091" descr="section B 2a(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1509713"/>
            <a:ext cx="25908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3" name="矩形 89092"/>
          <p:cNvSpPr>
            <a:spLocks noChangeArrowheads="1"/>
          </p:cNvSpPr>
          <p:nvPr/>
        </p:nvSpPr>
        <p:spPr bwMode="auto">
          <a:xfrm>
            <a:off x="635000" y="3956050"/>
            <a:ext cx="34290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</a:rPr>
              <a:t>She is playing the guitar </a:t>
            </a:r>
            <a:r>
              <a:rPr lang="en-US" altLang="zh-CN" sz="3200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upside down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        </a:t>
            </a:r>
          </a:p>
        </p:txBody>
      </p:sp>
      <p:sp>
        <p:nvSpPr>
          <p:cNvPr id="89094" name="矩形 89093"/>
          <p:cNvSpPr>
            <a:spLocks noChangeArrowheads="1"/>
          </p:cNvSpPr>
          <p:nvPr/>
        </p:nvSpPr>
        <p:spPr bwMode="auto">
          <a:xfrm>
            <a:off x="5245100" y="3963988"/>
            <a:ext cx="3429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</a:rPr>
              <a:t>They are singing </a:t>
            </a:r>
          </a:p>
          <a:p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</a:rPr>
              <a:t>and dancing.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865188" y="5338763"/>
            <a:ext cx="2266950" cy="546100"/>
            <a:chOff x="648577" y="4003123"/>
            <a:chExt cx="1700690" cy="410216"/>
          </a:xfrm>
        </p:grpSpPr>
        <p:sp>
          <p:nvSpPr>
            <p:cNvPr id="16391" name="椭圆形标注 89089"/>
            <p:cNvSpPr>
              <a:spLocks noChangeArrowheads="1"/>
            </p:cNvSpPr>
            <p:nvPr/>
          </p:nvSpPr>
          <p:spPr bwMode="auto">
            <a:xfrm rot="10800000">
              <a:off x="648577" y="4011073"/>
              <a:ext cx="1700690" cy="402266"/>
            </a:xfrm>
            <a:prstGeom prst="wedgeEllipseCallout">
              <a:avLst>
                <a:gd name="adj1" fmla="val -44111"/>
                <a:gd name="adj2" fmla="val 138343"/>
              </a:avLst>
            </a:prstGeom>
            <a:solidFill>
              <a:srgbClr val="75FD6B"/>
            </a:solidFill>
            <a:ln w="9525">
              <a:solidFill>
                <a:schemeClr val="tx1"/>
              </a:solidFill>
              <a:miter lim="800000"/>
            </a:ln>
          </p:spPr>
          <p:txBody>
            <a:bodyPr rot="10800000"/>
            <a:lstStyle/>
            <a:p>
              <a:pPr algn="ctr" eaLnBrk="0" hangingPunct="0"/>
              <a:endParaRPr lang="zh-CN" altLang="zh-CN" sz="1300" noProof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6392" name="文本框 92176"/>
            <p:cNvSpPr txBox="1">
              <a:spLocks noChangeArrowheads="1"/>
            </p:cNvSpPr>
            <p:nvPr/>
          </p:nvSpPr>
          <p:spPr bwMode="auto">
            <a:xfrm>
              <a:off x="1068785" y="4003123"/>
              <a:ext cx="776105" cy="40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900">
                  <a:latin typeface="Times New Roman" panose="02020603050405020304" pitchFamily="18" charset="0"/>
                  <a:ea typeface="黑体" panose="02010609060101010101" pitchFamily="2" charset="-122"/>
                </a:rPr>
                <a:t>倒立</a:t>
              </a: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  <p:bldP spid="8909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1191</Words>
  <Application>Microsoft Office PowerPoint</Application>
  <PresentationFormat>全屏显示(4:3)</PresentationFormat>
  <Paragraphs>263</Paragraphs>
  <Slides>23</Slides>
  <Notes>1</Notes>
  <HiddenSlides>0</HiddenSlides>
  <MMClips>3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MingLiU</vt:lpstr>
      <vt:lpstr>黑体</vt:lpstr>
      <vt:lpstr>华文楷体</vt:lpstr>
      <vt:lpstr>隶书</vt:lpstr>
      <vt:lpstr>宋体</vt:lpstr>
      <vt:lpstr>微软雅黑</vt:lpstr>
      <vt:lpstr>优教通专用字体logo</vt:lpstr>
      <vt:lpstr>Arial</vt:lpstr>
      <vt:lpstr>Calibri</vt:lpstr>
      <vt:lpstr>Franklin Gothic Book</vt:lpstr>
      <vt:lpstr>Franklin Gothic Medium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2016-08-01T07:47:00Z</dcterms:created>
  <dcterms:modified xsi:type="dcterms:W3CDTF">2023-01-16T23:10:42Z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27720ECC3640482489FD3996CA4CB8DF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