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836" r:id="rId2"/>
    <p:sldId id="887" r:id="rId3"/>
    <p:sldId id="886" r:id="rId4"/>
    <p:sldId id="879" r:id="rId5"/>
    <p:sldId id="889" r:id="rId6"/>
    <p:sldId id="890" r:id="rId7"/>
    <p:sldId id="891" r:id="rId8"/>
    <p:sldId id="851" r:id="rId9"/>
    <p:sldId id="895" r:id="rId10"/>
    <p:sldId id="896" r:id="rId11"/>
    <p:sldId id="881" r:id="rId12"/>
    <p:sldId id="882" r:id="rId13"/>
    <p:sldId id="820" r:id="rId14"/>
    <p:sldId id="884" r:id="rId15"/>
    <p:sldId id="897" r:id="rId16"/>
    <p:sldId id="892" r:id="rId17"/>
    <p:sldId id="893" r:id="rId18"/>
    <p:sldId id="894" r:id="rId19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CCFF"/>
    <a:srgbClr val="FF0000"/>
    <a:srgbClr val="D9DBDA"/>
    <a:srgbClr val="575757"/>
    <a:srgbClr val="3333FF"/>
    <a:srgbClr val="70C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317" autoAdjust="0"/>
  </p:normalViewPr>
  <p:slideViewPr>
    <p:cSldViewPr>
      <p:cViewPr>
        <p:scale>
          <a:sx n="100" d="100"/>
          <a:sy n="100" d="100"/>
        </p:scale>
        <p:origin x="-246" y="-264"/>
      </p:cViewPr>
      <p:guideLst>
        <p:guide orient="horz" pos="2387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4BDEC00-3CCA-450F-B984-7FBB8172D49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02020057-2ECA-47F6-9D33-C433D5A79F39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31C7A0B-5837-40E4-9ECA-B8C48813CF96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5A4FF81-C29A-4408-AFA2-FA4682776B72}" type="slidenum">
              <a:rPr lang="zh-CN" altLang="en-US" sz="1200"/>
              <a:t>17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37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CF83339-5BB7-4234-B9AC-59DCDC2A6DB3}" type="slidenum">
              <a:rPr lang="zh-CN" altLang="en-US" sz="1200"/>
              <a:t>18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E280481-E3B5-4567-9AD9-81C54435DB36}" type="slidenum">
              <a:rPr lang="zh-CN" altLang="en-US" sz="1200"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20057-2ECA-47F6-9D33-C433D5A79F39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7D00C32-DB12-4C2F-8ECF-8CCFC70C245D}" type="slidenum">
              <a:rPr lang="zh-CN" altLang="en-US" sz="1200"/>
              <a:t>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E81A1BC-EB69-4D0D-9F43-83BDD2901ED6}" type="slidenum">
              <a:rPr lang="zh-CN" altLang="en-US" sz="1200"/>
              <a:t>10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E75CB6F-4255-425D-A95D-85C7FCA24BA6}" type="slidenum">
              <a:rPr lang="zh-CN" altLang="en-US" sz="1200"/>
              <a:t>11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26161B4-2A2F-4A2F-B9B7-A17F4D52770B}" type="slidenum">
              <a:rPr lang="zh-CN" altLang="en-US" sz="1200">
                <a:latin typeface="Calibri" panose="020F0502020204030204" pitchFamily="34" charset="0"/>
              </a:rPr>
              <a:t>12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55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6CDEF1F-F25F-429C-907F-F664DC95DD47}" type="slidenum">
              <a:rPr lang="zh-CN" altLang="en-US" sz="1200"/>
              <a:t>13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96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1460BC9-0EF1-46AB-A508-677A656E2F35}" type="slidenum">
              <a:rPr lang="zh-CN" altLang="en-US" sz="1200"/>
              <a:t>16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1FB2-3181-434D-8092-48D56B80A76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CCD61-711D-45C9-AC56-7363C2C8BDA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F019C-D2D9-49A0-881E-22B79F0AE99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B70B9-0A8D-4D79-952F-1289B95A634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DA39A-2BD9-4349-83C6-1C0505F5728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586D2-C249-435F-A681-655022E1B2E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1752C90C-E3F3-4D16-B3E0-418B56B99628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E10A1806-A607-45E9-BFEB-C75E93CCD1C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D0D75BA-62E2-40B8-8DD1-6039FAFDA149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AFDF266-89E2-48FD-AEAF-E2C68B686AF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B617A4-766F-43F0-B0DF-CBA7DDA5403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>
            <a:lvl1pPr>
              <a:defRPr/>
            </a:lvl1pPr>
          </a:lstStyle>
          <a:p>
            <a:fld id="{DBC24264-5208-43B3-B60E-D6B6C9EA1DB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53A4988-D395-4958-8A95-7E8E2D76306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4DDB00D-D573-44C5-8B96-9097CC2768C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2688-C51A-44FF-90DB-5C55188A41D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EBC55-B877-4637-8287-47FB48FBC74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ED3EF-84A6-4C38-9225-3CA2C6F5181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7A82D-5977-4396-BE77-ACDE438CBFB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47FE4-93F8-4D92-BFED-AE8D35049B1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F522A-60E3-4715-9508-196D44886F7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06135-DEB1-4BAF-8FE7-6268D8DDB7F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CB890-AAAE-46CE-92E1-54BDD9232BA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81F41-9654-49F2-A524-30E3F3BCF88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9F4A7-98EB-49FA-8F9A-C87D1FB03EC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FD10-4029-4F8B-9332-B0CCF47A53D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C27D4-1572-43DC-B593-734496F3747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965BC-C453-4553-9D8A-57294FB6F67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5BCA5-2619-4BB8-9583-42B14B57AC2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3E600-4D88-40A0-A98B-885570DD6B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33789-3B6B-4383-9CEB-5B7C8891067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892A3AC-A3B7-4AAF-B727-8DE0DD5BB83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1587661-BC32-420C-B146-7D18EC636402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5&#19978;\U4\Lesson21%20&#25945;&#23398;&#35838;&#20214;\TALK04.MP3" TargetMode="External"/><Relationship Id="rId13" Type="http://schemas.microsoft.com/office/2007/relationships/media" Target="file:///E:\&#20154;&#25945;&#26032;&#29256;5&#19978;\U4\Lesson21%20&#25945;&#23398;&#35838;&#20214;\TALK07.MP3" TargetMode="External"/><Relationship Id="rId18" Type="http://schemas.openxmlformats.org/officeDocument/2006/relationships/audio" Target="file:///E:\&#20154;&#25945;&#26032;&#29256;5&#19978;\U4\Lesson21%20&#25945;&#23398;&#35838;&#20214;\TALK09.MP3" TargetMode="External"/><Relationship Id="rId3" Type="http://schemas.microsoft.com/office/2007/relationships/media" Target="file:///E:\&#20154;&#25945;&#26032;&#29256;5&#19978;\U4\Lesson21%20&#25945;&#23398;&#35838;&#20214;\TALK02.MP3" TargetMode="External"/><Relationship Id="rId21" Type="http://schemas.openxmlformats.org/officeDocument/2006/relationships/image" Target="../media/image4.png"/><Relationship Id="rId7" Type="http://schemas.microsoft.com/office/2007/relationships/media" Target="file:///E:\&#20154;&#25945;&#26032;&#29256;5&#19978;\U4\Lesson21%20&#25945;&#23398;&#35838;&#20214;\TALK04.MP3" TargetMode="External"/><Relationship Id="rId12" Type="http://schemas.openxmlformats.org/officeDocument/2006/relationships/audio" Target="file:///E:\&#20154;&#25945;&#26032;&#29256;5&#19978;\U4\Lesson21%20&#25945;&#23398;&#35838;&#20214;\TALK06.MP3" TargetMode="External"/><Relationship Id="rId17" Type="http://schemas.microsoft.com/office/2007/relationships/media" Target="file:///E:\&#20154;&#25945;&#26032;&#29256;5&#19978;\U4\Lesson21%20&#25945;&#23398;&#35838;&#20214;\TALK09.MP3" TargetMode="External"/><Relationship Id="rId2" Type="http://schemas.openxmlformats.org/officeDocument/2006/relationships/audio" Target="file:///E:\&#20154;&#25945;&#26032;&#29256;5&#19978;\U4\Lesson21%20&#25945;&#23398;&#35838;&#20214;\TALK01.MP3" TargetMode="External"/><Relationship Id="rId16" Type="http://schemas.openxmlformats.org/officeDocument/2006/relationships/audio" Target="file:///E:\&#20154;&#25945;&#26032;&#29256;5&#19978;\U4\Lesson21%20&#25945;&#23398;&#35838;&#20214;\TALK08.MP3" TargetMode="External"/><Relationship Id="rId20" Type="http://schemas.openxmlformats.org/officeDocument/2006/relationships/notesSlide" Target="../notesSlides/notesSlide6.xml"/><Relationship Id="rId1" Type="http://schemas.microsoft.com/office/2007/relationships/media" Target="file:///E:\&#20154;&#25945;&#26032;&#29256;5&#19978;\U4\Lesson21%20&#25945;&#23398;&#35838;&#20214;\TALK01.MP3" TargetMode="External"/><Relationship Id="rId6" Type="http://schemas.openxmlformats.org/officeDocument/2006/relationships/audio" Target="file:///E:\&#20154;&#25945;&#26032;&#29256;5&#19978;\U4\Lesson21%20&#25945;&#23398;&#35838;&#20214;\TALK03.MP3" TargetMode="External"/><Relationship Id="rId11" Type="http://schemas.microsoft.com/office/2007/relationships/media" Target="file:///E:\&#20154;&#25945;&#26032;&#29256;5&#19978;\U4\Lesson21%20&#25945;&#23398;&#35838;&#20214;\TALK06.MP3" TargetMode="External"/><Relationship Id="rId5" Type="http://schemas.microsoft.com/office/2007/relationships/media" Target="file:///E:\&#20154;&#25945;&#26032;&#29256;5&#19978;\U4\Lesson21%20&#25945;&#23398;&#35838;&#20214;\TALK03.MP3" TargetMode="External"/><Relationship Id="rId15" Type="http://schemas.microsoft.com/office/2007/relationships/media" Target="file:///E:\&#20154;&#25945;&#26032;&#29256;5&#19978;\U4\Lesson21%20&#25945;&#23398;&#35838;&#20214;\TALK08.MP3" TargetMode="External"/><Relationship Id="rId10" Type="http://schemas.openxmlformats.org/officeDocument/2006/relationships/audio" Target="file:///E:\&#20154;&#25945;&#26032;&#29256;5&#19978;\U4\Lesson21%20&#25945;&#23398;&#35838;&#20214;\TALK05.MP3" TargetMode="External"/><Relationship Id="rId19" Type="http://schemas.openxmlformats.org/officeDocument/2006/relationships/slideLayout" Target="../slideLayouts/slideLayout13.xml"/><Relationship Id="rId4" Type="http://schemas.openxmlformats.org/officeDocument/2006/relationships/audio" Target="file:///E:\&#20154;&#25945;&#26032;&#29256;5&#19978;\U4\Lesson21%20&#25945;&#23398;&#35838;&#20214;\TALK02.MP3" TargetMode="External"/><Relationship Id="rId9" Type="http://schemas.microsoft.com/office/2007/relationships/media" Target="file:///E:\&#20154;&#25945;&#26032;&#29256;5&#19978;\U4\Lesson21%20&#25945;&#23398;&#35838;&#20214;\TALK05.MP3" TargetMode="External"/><Relationship Id="rId14" Type="http://schemas.openxmlformats.org/officeDocument/2006/relationships/audio" Target="file:///E:\&#20154;&#25945;&#26032;&#29256;5&#19978;\U4\Lesson21%20&#25945;&#23398;&#35838;&#20214;\TALK07.MP3" TargetMode="External"/><Relationship Id="rId2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&#28909;&#36523;&#27468;&#26354;&#65306;My__Family__song.SW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png"/><Relationship Id="rId2" Type="http://schemas.openxmlformats.org/officeDocument/2006/relationships/audio" Target="file:///E:\&#20154;&#25945;&#26032;&#29256;5&#19978;\U4\Lesson21%20&#25945;&#23398;&#35838;&#20214;\CCTV_128k.mp3" TargetMode="External"/><Relationship Id="rId1" Type="http://schemas.microsoft.com/office/2007/relationships/media" Target="file:///E:\&#20154;&#25945;&#26032;&#29256;5&#19978;\U4\Lesson21%20&#25945;&#23398;&#35838;&#20214;\CCTV_128k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png"/><Relationship Id="rId2" Type="http://schemas.openxmlformats.org/officeDocument/2006/relationships/audio" Target="file:///E:\&#20154;&#25945;&#26032;&#29256;5&#19978;\U4\Lesson21%20&#25945;&#23398;&#35838;&#20214;\hospital_128k.mp3" TargetMode="External"/><Relationship Id="rId1" Type="http://schemas.microsoft.com/office/2007/relationships/media" Target="file:///E:\&#20154;&#25945;&#26032;&#29256;5&#19978;\U4\Lesson21%20&#25945;&#23398;&#35838;&#20214;\hospital_128k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7.png"/><Relationship Id="rId2" Type="http://schemas.openxmlformats.org/officeDocument/2006/relationships/audio" Target="file:///E:\&#20154;&#25945;&#26032;&#29256;5&#19978;\U4\Lesson21%20&#25945;&#23398;&#35838;&#20214;\shoppingmall_128k.mp3" TargetMode="External"/><Relationship Id="rId1" Type="http://schemas.microsoft.com/office/2007/relationships/media" Target="file:///E:\&#20154;&#25945;&#26032;&#29256;5&#19978;\U4\Lesson21%20&#25945;&#23398;&#35838;&#20214;\shoppingmall_128k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Lesson21Justtalk&#35838;&#25991;&#21160;&#30011;.SW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6752"/>
            <a:ext cx="5754688" cy="637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教精通版五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2420888"/>
            <a:ext cx="9217026" cy="172085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5400" b="1" dirty="0" smtClean="0">
                <a:solidFill>
                  <a:schemeClr val="tx1"/>
                </a:solidFill>
              </a:rPr>
              <a:t>Unit4 Where do you work?</a:t>
            </a:r>
            <a:endParaRPr lang="zh-CN" altLang="en-US" sz="5400" b="1" dirty="0" smtClean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4688" y="554038"/>
            <a:ext cx="253047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2853476" y="508518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777875" y="587375"/>
            <a:ext cx="7496175" cy="4524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400000"/>
              </a:lnSpc>
              <a:defRPr/>
            </a:pPr>
            <a:r>
              <a:rPr lang="en-US" altLang="zh-CN" sz="3600" kern="1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3. What’s Yang Ming’s father’s job? </a:t>
            </a:r>
          </a:p>
          <a:p>
            <a:pPr>
              <a:lnSpc>
                <a:spcPct val="400000"/>
              </a:lnSpc>
              <a:defRPr/>
            </a:pPr>
            <a:r>
              <a:rPr lang="en-US" altLang="zh-CN" sz="3600" kern="1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4. Where does he work? </a:t>
            </a:r>
          </a:p>
        </p:txBody>
      </p:sp>
      <p:sp>
        <p:nvSpPr>
          <p:cNvPr id="5837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296988" y="2841625"/>
            <a:ext cx="3133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He is a doctor.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58373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32385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5" name="内容占位符 1"/>
          <p:cNvSpPr txBox="1"/>
          <p:nvPr/>
        </p:nvSpPr>
        <p:spPr bwMode="auto">
          <a:xfrm>
            <a:off x="1044575" y="8810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Read and answer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296988" y="4987925"/>
            <a:ext cx="603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He works in Beijing Hospital.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dirty="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sz="3200" dirty="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19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" name="矩形 9"/>
          <p:cNvSpPr/>
          <p:nvPr/>
        </p:nvSpPr>
        <p:spPr>
          <a:xfrm>
            <a:off x="879475" y="1422400"/>
            <a:ext cx="7364413" cy="5216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Yang Ming: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Look, Lisa. That’s my mother. 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                    She’s on TV.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           Lisa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Really? What’s her Job?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Yang Ming: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She’s a TV reporter.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           Lisa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: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Where does she work?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Yang Ming: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She works at CCTV.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           Lisa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:</a:t>
            </a:r>
            <a:r>
              <a:rPr lang="en-US" altLang="zh-CN" sz="2800" b="1" dirty="0">
                <a:solidFill>
                  <a:srgbClr val="00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Is your father a TV reporter, too?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Yang Ming: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No, he’s a doctor.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           Lisa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:</a:t>
            </a:r>
            <a:r>
              <a:rPr lang="en-US" altLang="zh-CN" sz="2800" b="1" dirty="0">
                <a:solidFill>
                  <a:srgbClr val="00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Where does he work?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Yang Ming: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He works in Beijing Hospital.</a:t>
            </a:r>
            <a:endParaRPr lang="en-US" altLang="zh-CN" sz="2800" dirty="0">
              <a:solidFill>
                <a:srgbClr val="000000"/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6041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0420" name="组合 7"/>
          <p:cNvGrpSpPr/>
          <p:nvPr/>
        </p:nvGrpSpPr>
        <p:grpSpPr bwMode="auto">
          <a:xfrm>
            <a:off x="5219700" y="847725"/>
            <a:ext cx="3071813" cy="571500"/>
            <a:chOff x="5436096" y="1127125"/>
            <a:chExt cx="3071802" cy="571500"/>
          </a:xfrm>
        </p:grpSpPr>
        <p:sp>
          <p:nvSpPr>
            <p:cNvPr id="28" name="云形 2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0434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 flipV="1">
            <a:off x="1154113" y="1382713"/>
            <a:ext cx="1625600" cy="1111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2" name="图片 19"/>
          <p:cNvPicPr>
            <a:picLocks noChangeAspect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ALK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9891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ALK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5336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ALK0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0845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ALK0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5893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LK0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0862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ALK06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5831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ALK07.MP3">
            <a:hlinkClick r:id="" action="ppaction://media"/>
          </p:cNvPr>
          <p:cNvPicPr>
            <a:picLocks noRot="1"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0895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ALK08.MP3">
            <a:hlinkClick r:id="" action="ppaction://media"/>
          </p:cNvPr>
          <p:cNvPicPr>
            <a:picLocks noRot="1"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link="rId15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6340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TALK09.MP3">
            <a:hlinkClick r:id="" action="ppaction://media"/>
          </p:cNvPr>
          <p:cNvPicPr>
            <a:picLocks noRot="1"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link="rId17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1341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07975" y="1076325"/>
            <a:ext cx="5435600" cy="954088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yourself 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自读对话一分钟。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62467" name="Group 3"/>
          <p:cNvGrpSpPr/>
          <p:nvPr/>
        </p:nvGrpSpPr>
        <p:grpSpPr bwMode="auto">
          <a:xfrm>
            <a:off x="360363" y="2351088"/>
            <a:ext cx="4319587" cy="3678237"/>
            <a:chOff x="-103" y="181"/>
            <a:chExt cx="3084" cy="1345"/>
          </a:xfrm>
        </p:grpSpPr>
        <p:sp>
          <p:nvSpPr>
            <p:cNvPr id="30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2491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ea typeface="幼圆" panose="02010509060101010101" pitchFamily="49" charset="-122"/>
                </a:rPr>
                <a:t>Learning tip :</a:t>
              </a:r>
            </a:p>
          </p:txBody>
        </p:sp>
      </p:grp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4859338" y="1663700"/>
            <a:ext cx="3960812" cy="4103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2469" name="Oval 8"/>
          <p:cNvSpPr>
            <a:spLocks noChangeArrowheads="1"/>
          </p:cNvSpPr>
          <p:nvPr/>
        </p:nvSpPr>
        <p:spPr bwMode="auto">
          <a:xfrm>
            <a:off x="5086350" y="1947863"/>
            <a:ext cx="3373438" cy="349567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50000">
                <a:srgbClr val="00CCFF"/>
              </a:gs>
              <a:gs pos="100000">
                <a:srgbClr val="0033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62470" name="Oval 9"/>
          <p:cNvSpPr>
            <a:spLocks noChangeArrowheads="1"/>
          </p:cNvSpPr>
          <p:nvPr/>
        </p:nvSpPr>
        <p:spPr bwMode="auto">
          <a:xfrm>
            <a:off x="5148263" y="1960563"/>
            <a:ext cx="3373437" cy="3495675"/>
          </a:xfrm>
          <a:prstGeom prst="ellipse">
            <a:avLst/>
          </a:prstGeom>
          <a:gradFill rotWithShape="1">
            <a:gsLst>
              <a:gs pos="0">
                <a:srgbClr val="0033CC">
                  <a:alpha val="7999"/>
                </a:srgbClr>
              </a:gs>
              <a:gs pos="100000">
                <a:srgbClr val="00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pic>
        <p:nvPicPr>
          <p:cNvPr id="3" name="Group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4063" y="5851525"/>
            <a:ext cx="198755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2" name="Text Box 15"/>
          <p:cNvSpPr txBox="1">
            <a:spLocks noChangeArrowheads="1"/>
          </p:cNvSpPr>
          <p:nvPr/>
        </p:nvSpPr>
        <p:spPr bwMode="auto">
          <a:xfrm>
            <a:off x="7729538" y="2495550"/>
            <a:ext cx="496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62473" name="Text Box 16"/>
          <p:cNvSpPr txBox="1">
            <a:spLocks noChangeArrowheads="1"/>
          </p:cNvSpPr>
          <p:nvPr/>
        </p:nvSpPr>
        <p:spPr bwMode="auto">
          <a:xfrm>
            <a:off x="7937500" y="4073525"/>
            <a:ext cx="431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62474" name="Text Box 17"/>
          <p:cNvSpPr txBox="1">
            <a:spLocks noChangeArrowheads="1"/>
          </p:cNvSpPr>
          <p:nvPr/>
        </p:nvSpPr>
        <p:spPr bwMode="auto">
          <a:xfrm>
            <a:off x="6445250" y="5046663"/>
            <a:ext cx="619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62475" name="WordArt 18"/>
          <p:cNvSpPr>
            <a:spLocks noChangeArrowheads="1" noChangeShapeType="1"/>
          </p:cNvSpPr>
          <p:nvPr/>
        </p:nvSpPr>
        <p:spPr bwMode="auto">
          <a:xfrm>
            <a:off x="5653088" y="1350963"/>
            <a:ext cx="2357437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一分钟倒计时</a:t>
            </a:r>
          </a:p>
        </p:txBody>
      </p:sp>
      <p:sp>
        <p:nvSpPr>
          <p:cNvPr id="62476" name="Oval 19"/>
          <p:cNvSpPr>
            <a:spLocks noChangeArrowheads="1"/>
          </p:cNvSpPr>
          <p:nvPr/>
        </p:nvSpPr>
        <p:spPr bwMode="auto">
          <a:xfrm>
            <a:off x="5111750" y="1949450"/>
            <a:ext cx="3373438" cy="3497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5076825" y="1936750"/>
            <a:ext cx="3551238" cy="3530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4" name="Group 21"/>
          <p:cNvGrpSpPr/>
          <p:nvPr/>
        </p:nvGrpSpPr>
        <p:grpSpPr bwMode="auto">
          <a:xfrm>
            <a:off x="6732588" y="2143125"/>
            <a:ext cx="150812" cy="3206750"/>
            <a:chOff x="0" y="0"/>
            <a:chExt cx="364" cy="1451"/>
          </a:xfrm>
        </p:grpSpPr>
        <p:sp>
          <p:nvSpPr>
            <p:cNvPr id="62488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62489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62479" name="Oval 24"/>
          <p:cNvSpPr>
            <a:spLocks noChangeArrowheads="1"/>
          </p:cNvSpPr>
          <p:nvPr/>
        </p:nvSpPr>
        <p:spPr bwMode="auto">
          <a:xfrm>
            <a:off x="6483350" y="3582988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62480" name="Text Box 25"/>
          <p:cNvSpPr txBox="1">
            <a:spLocks noChangeArrowheads="1"/>
          </p:cNvSpPr>
          <p:nvPr/>
        </p:nvSpPr>
        <p:spPr bwMode="auto">
          <a:xfrm>
            <a:off x="8189913" y="2584450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50</a:t>
            </a:r>
          </a:p>
        </p:txBody>
      </p:sp>
      <p:sp>
        <p:nvSpPr>
          <p:cNvPr id="62481" name="Text Box 26"/>
          <p:cNvSpPr txBox="1">
            <a:spLocks noChangeArrowheads="1"/>
          </p:cNvSpPr>
          <p:nvPr/>
        </p:nvSpPr>
        <p:spPr bwMode="auto">
          <a:xfrm>
            <a:off x="8269288" y="4170363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40</a:t>
            </a:r>
          </a:p>
        </p:txBody>
      </p:sp>
      <p:sp>
        <p:nvSpPr>
          <p:cNvPr id="62482" name="Text Box 27"/>
          <p:cNvSpPr txBox="1">
            <a:spLocks noChangeArrowheads="1"/>
          </p:cNvSpPr>
          <p:nvPr/>
        </p:nvSpPr>
        <p:spPr bwMode="auto">
          <a:xfrm>
            <a:off x="6564313" y="1590675"/>
            <a:ext cx="64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60</a:t>
            </a:r>
          </a:p>
        </p:txBody>
      </p:sp>
      <p:sp>
        <p:nvSpPr>
          <p:cNvPr id="62483" name="Text Box 28"/>
          <p:cNvSpPr txBox="1">
            <a:spLocks noChangeArrowheads="1"/>
          </p:cNvSpPr>
          <p:nvPr/>
        </p:nvSpPr>
        <p:spPr bwMode="auto">
          <a:xfrm>
            <a:off x="6594475" y="5402263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62484" name="Text Box 29"/>
          <p:cNvSpPr txBox="1">
            <a:spLocks noChangeArrowheads="1"/>
          </p:cNvSpPr>
          <p:nvPr/>
        </p:nvSpPr>
        <p:spPr bwMode="auto">
          <a:xfrm>
            <a:off x="4897438" y="4157663"/>
            <a:ext cx="557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62485" name="Text Box 30"/>
          <p:cNvSpPr txBox="1">
            <a:spLocks noChangeArrowheads="1"/>
          </p:cNvSpPr>
          <p:nvPr/>
        </p:nvSpPr>
        <p:spPr bwMode="auto">
          <a:xfrm>
            <a:off x="5003800" y="2574925"/>
            <a:ext cx="5572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6248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2487" name="Text Box 52"/>
          <p:cNvSpPr txBox="1">
            <a:spLocks noChangeArrowheads="1"/>
          </p:cNvSpPr>
          <p:nvPr/>
        </p:nvSpPr>
        <p:spPr bwMode="auto">
          <a:xfrm>
            <a:off x="915988" y="3429000"/>
            <a:ext cx="359727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自己读对话，比一比看谁能在一分钟内读完，并且读得准确、流利！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940050" y="1360488"/>
            <a:ext cx="3240088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200" b="1" kern="10">
                <a:ln w="12700">
                  <a:solidFill>
                    <a:schemeClr val="accent1"/>
                  </a:solidFill>
                  <a:round/>
                </a:ln>
                <a:pattFill prst="pct50">
                  <a:fgClr>
                    <a:schemeClr val="accent1"/>
                  </a:fgClr>
                  <a:bgClr>
                    <a:srgbClr val="E9F6DC"/>
                  </a:bgClr>
                </a:pattFill>
                <a:effectLst>
                  <a:outerShdw dist="38100" dir="2639959" algn="bl" rotWithShape="0">
                    <a:schemeClr val="accent1"/>
                  </a:outerShdw>
                </a:effectLst>
                <a:latin typeface="Comic Sans MS" panose="030F0702030302020204"/>
              </a:rPr>
              <a:t>Show time</a:t>
            </a:r>
            <a:endParaRPr lang="zh-CN" altLang="en-US" sz="1200" b="1" kern="10">
              <a:ln w="12700">
                <a:solidFill>
                  <a:schemeClr val="accent1"/>
                </a:solidFill>
                <a:round/>
              </a:ln>
              <a:pattFill prst="pct50">
                <a:fgClr>
                  <a:schemeClr val="accent1"/>
                </a:fgClr>
                <a:bgClr>
                  <a:srgbClr val="E9F6DC"/>
                </a:bgClr>
              </a:pattFill>
              <a:effectLst>
                <a:outerShdw dist="38100" dir="2639959" algn="bl" rotWithShape="0">
                  <a:schemeClr val="accent1"/>
                </a:outerShdw>
              </a:effectLst>
              <a:latin typeface="Comic Sans MS" panose="030F0702030302020204"/>
            </a:endParaRPr>
          </a:p>
        </p:txBody>
      </p:sp>
      <p:sp>
        <p:nvSpPr>
          <p:cNvPr id="14" name="Rectangle 167"/>
          <p:cNvSpPr>
            <a:spLocks noChangeArrowheads="1"/>
          </p:cNvSpPr>
          <p:nvPr/>
        </p:nvSpPr>
        <p:spPr bwMode="auto">
          <a:xfrm>
            <a:off x="1023938" y="1577975"/>
            <a:ext cx="7124700" cy="695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小组合作，练习对话并表演，其他同学评价。</a:t>
            </a:r>
          </a:p>
        </p:txBody>
      </p:sp>
      <p:sp>
        <p:nvSpPr>
          <p:cNvPr id="6451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6" name="Group 77"/>
          <p:cNvGraphicFramePr>
            <a:graphicFrameLocks noGrp="1"/>
          </p:cNvGraphicFramePr>
          <p:nvPr/>
        </p:nvGraphicFramePr>
        <p:xfrm>
          <a:off x="900113" y="2289175"/>
          <a:ext cx="7343775" cy="4362451"/>
        </p:xfrm>
        <a:graphic>
          <a:graphicData uri="http://schemas.openxmlformats.org/drawingml/2006/table">
            <a:tbl>
              <a:tblPr/>
              <a:tblGrid>
                <a:gridCol w="242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1701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Pronunciation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语音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Fluency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流利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Cooperation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合作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9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4537" name="Picture 5" descr="IMG319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075" y="345598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8" name="Picture 7" descr="406260~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3538" y="459898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9" name="Picture 11" descr="U_1483~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0513" y="5678488"/>
            <a:ext cx="11525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40" name="Rectangle 81"/>
          <p:cNvSpPr>
            <a:spLocks noChangeArrowheads="1"/>
          </p:cNvSpPr>
          <p:nvPr/>
        </p:nvSpPr>
        <p:spPr bwMode="auto">
          <a:xfrm>
            <a:off x="5081588" y="3524250"/>
            <a:ext cx="1019175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OK!</a:t>
            </a:r>
          </a:p>
        </p:txBody>
      </p:sp>
      <p:sp>
        <p:nvSpPr>
          <p:cNvPr id="64541" name="Rectangle 82"/>
          <p:cNvSpPr>
            <a:spLocks noChangeArrowheads="1"/>
          </p:cNvSpPr>
          <p:nvPr/>
        </p:nvSpPr>
        <p:spPr bwMode="auto">
          <a:xfrm>
            <a:off x="4883150" y="4608513"/>
            <a:ext cx="1687513" cy="10160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Great!</a:t>
            </a:r>
          </a:p>
        </p:txBody>
      </p:sp>
      <p:sp>
        <p:nvSpPr>
          <p:cNvPr id="64542" name="Rectangle 83"/>
          <p:cNvSpPr>
            <a:spLocks noChangeArrowheads="1"/>
          </p:cNvSpPr>
          <p:nvPr/>
        </p:nvSpPr>
        <p:spPr bwMode="auto">
          <a:xfrm>
            <a:off x="4722813" y="5640388"/>
            <a:ext cx="1720850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Super!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656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6563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talk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66565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44688" y="1373188"/>
            <a:ext cx="5240337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11"/>
          <p:cNvCxnSpPr/>
          <p:nvPr/>
        </p:nvCxnSpPr>
        <p:spPr>
          <a:xfrm flipV="1">
            <a:off x="1154113" y="1382713"/>
            <a:ext cx="1762125" cy="1111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标注 6"/>
          <p:cNvSpPr/>
          <p:nvPr/>
        </p:nvSpPr>
        <p:spPr>
          <a:xfrm>
            <a:off x="244475" y="2474913"/>
            <a:ext cx="2311400" cy="696912"/>
          </a:xfrm>
          <a:prstGeom prst="wedgeRoundRectCallout">
            <a:avLst>
              <a:gd name="adj1" fmla="val 38450"/>
              <a:gd name="adj2" fmla="val 75655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000000"/>
                </a:solidFill>
              </a:rPr>
              <a:t>Where does your aunt work?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2700338" y="2400300"/>
            <a:ext cx="1871662" cy="696913"/>
          </a:xfrm>
          <a:prstGeom prst="wedgeRoundRectCallout">
            <a:avLst>
              <a:gd name="adj1" fmla="val 982"/>
              <a:gd name="adj2" fmla="val 72709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000000"/>
                </a:solidFill>
              </a:rPr>
              <a:t>She works in a bank.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9" name="圆角矩形标注 18"/>
          <p:cNvSpPr/>
          <p:nvPr/>
        </p:nvSpPr>
        <p:spPr>
          <a:xfrm>
            <a:off x="4643438" y="2379663"/>
            <a:ext cx="2460625" cy="696912"/>
          </a:xfrm>
          <a:prstGeom prst="wedgeRoundRectCallout">
            <a:avLst>
              <a:gd name="adj1" fmla="val -17790"/>
              <a:gd name="adj2" fmla="val 72709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000000"/>
                </a:solidFill>
              </a:rPr>
              <a:t>Where does your uncle work?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0" name="圆角矩形标注 19"/>
          <p:cNvSpPr/>
          <p:nvPr/>
        </p:nvSpPr>
        <p:spPr>
          <a:xfrm>
            <a:off x="7027863" y="3228975"/>
            <a:ext cx="1871662" cy="696913"/>
          </a:xfrm>
          <a:prstGeom prst="wedgeRoundRectCallout">
            <a:avLst>
              <a:gd name="adj1" fmla="val -64886"/>
              <a:gd name="adj2" fmla="val -6851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000000"/>
                </a:solidFill>
              </a:rPr>
              <a:t>He works in a school.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1" name="圆角矩形标注 20"/>
          <p:cNvSpPr/>
          <p:nvPr/>
        </p:nvSpPr>
        <p:spPr>
          <a:xfrm>
            <a:off x="1258888" y="5764213"/>
            <a:ext cx="2452687" cy="696912"/>
          </a:xfrm>
          <a:prstGeom prst="wedgeRoundRectCallout">
            <a:avLst>
              <a:gd name="adj1" fmla="val 59338"/>
              <a:gd name="adj2" fmla="val 28508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000000"/>
                </a:solidFill>
              </a:rPr>
              <a:t>Where does your father work?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5873750" y="5792788"/>
            <a:ext cx="1871663" cy="696912"/>
          </a:xfrm>
          <a:prstGeom prst="wedgeRoundRectCallout">
            <a:avLst>
              <a:gd name="adj1" fmla="val -62142"/>
              <a:gd name="adj2" fmla="val 21142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000000"/>
                </a:solidFill>
              </a:rPr>
              <a:t>He works in a hotel.</a:t>
            </a:r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8" name="对角圆角矩形 7"/>
          <p:cNvGrpSpPr/>
          <p:nvPr/>
        </p:nvGrpSpPr>
        <p:grpSpPr bwMode="auto">
          <a:xfrm>
            <a:off x="420688" y="1938338"/>
            <a:ext cx="8332787" cy="4498975"/>
            <a:chOff x="265" y="1221"/>
            <a:chExt cx="5249" cy="2834"/>
          </a:xfrm>
        </p:grpSpPr>
        <p:pic>
          <p:nvPicPr>
            <p:cNvPr id="67586" name="对角圆角矩形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5" y="1221"/>
              <a:ext cx="5249" cy="2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587" name="Text Box 3"/>
            <p:cNvSpPr txBox="1">
              <a:spLocks noChangeArrowheads="1"/>
            </p:cNvSpPr>
            <p:nvPr/>
          </p:nvSpPr>
          <p:spPr bwMode="auto">
            <a:xfrm>
              <a:off x="482" y="1439"/>
              <a:ext cx="4814" cy="2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kumimoji="0" lang="zh-CN" altLang="en-US" sz="1800">
                <a:solidFill>
                  <a:srgbClr val="FFFFFF"/>
                </a:solidFill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pic>
        <p:nvPicPr>
          <p:cNvPr id="67589" name="图片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5207000"/>
            <a:ext cx="1979612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42963" y="2208213"/>
            <a:ext cx="7470775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教师将学生分为两组，分别发给各组一定数量的职业图片，一名学生根据自己手中的图片做出相关的动作，本组学生问</a:t>
            </a:r>
            <a:r>
              <a:rPr lang="zh-CN" altLang="en-US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Where does he/she work? What does he/she do? What’s his/her job?</a:t>
            </a:r>
            <a:r>
              <a:rPr lang="zh-CN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请另一组同学猜出该职业的单词</a:t>
            </a:r>
            <a:r>
              <a:rPr lang="zh-CN" altLang="en-US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 err="1">
                <a:solidFill>
                  <a:srgbClr val="0000FF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He/She</a:t>
            </a:r>
            <a:r>
              <a:rPr lang="en-US" altLang="zh-CN" kern="1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 works … </a:t>
            </a:r>
            <a:r>
              <a:rPr lang="en-US" altLang="zh-CN" kern="100" dirty="0" err="1">
                <a:solidFill>
                  <a:srgbClr val="0000FF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He/She</a:t>
            </a:r>
            <a:r>
              <a:rPr lang="en-US" altLang="zh-CN" kern="1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 is ... </a:t>
            </a:r>
            <a:r>
              <a:rPr lang="zh-CN" altLang="zh-CN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猜中的同学得到一张图片，最后根据各组所得图片的数量判断胜利的一方。</a:t>
            </a:r>
            <a:endParaRPr lang="zh-CN" altLang="zh-CN" sz="1800" kern="100" dirty="0">
              <a:solidFill>
                <a:srgbClr val="000000"/>
              </a:solidFill>
              <a:latin typeface="+mj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759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7592" name="组合 11"/>
          <p:cNvGrpSpPr/>
          <p:nvPr/>
        </p:nvGrpSpPr>
        <p:grpSpPr bwMode="auto">
          <a:xfrm>
            <a:off x="247650" y="981075"/>
            <a:ext cx="2386013" cy="1008063"/>
            <a:chOff x="247866" y="1052736"/>
            <a:chExt cx="2386012" cy="1008063"/>
          </a:xfrm>
        </p:grpSpPr>
        <p:pic>
          <p:nvPicPr>
            <p:cNvPr id="67594" name="图片 2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247866" y="1052736"/>
              <a:ext cx="2386012" cy="100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957479" y="1162274"/>
              <a:ext cx="1108075" cy="6461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zh-CN" altLang="zh-CN" sz="3600" kern="100" dirty="0">
                  <a:solidFill>
                    <a:srgbClr val="3D3F41">
                      <a:lumMod val="50000"/>
                    </a:srgb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</a:t>
              </a:r>
              <a:endParaRPr kumimoji="0" lang="zh-CN" altLang="en-US" sz="3600" dirty="0">
                <a:solidFill>
                  <a:srgbClr val="3D3F41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7593" name="矩形 15"/>
          <p:cNvSpPr>
            <a:spLocks noChangeArrowheads="1"/>
          </p:cNvSpPr>
          <p:nvPr/>
        </p:nvSpPr>
        <p:spPr bwMode="auto">
          <a:xfrm>
            <a:off x="2771775" y="1120775"/>
            <a:ext cx="1570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600" dirty="0">
                <a:solidFill>
                  <a:srgbClr val="1F1F2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猜猜看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9" name="圆角矩形 18"/>
          <p:cNvSpPr/>
          <p:nvPr/>
        </p:nvSpPr>
        <p:spPr>
          <a:xfrm>
            <a:off x="542925" y="1219200"/>
            <a:ext cx="8061325" cy="5214938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1538288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641475" y="1624013"/>
            <a:ext cx="42259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本课的重点单词是：</a:t>
            </a:r>
            <a:endParaRPr lang="en-US" altLang="zh-CN" sz="320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861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331913" y="4408488"/>
            <a:ext cx="1601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CCTV </a:t>
            </a:r>
            <a:endParaRPr lang="zh-CN" alt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107113" y="4416425"/>
            <a:ext cx="1952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hospital</a:t>
            </a:r>
            <a:endParaRPr lang="zh-CN" alt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924300" y="5487988"/>
            <a:ext cx="1296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hotel</a:t>
            </a:r>
          </a:p>
        </p:txBody>
      </p:sp>
      <p:pic>
        <p:nvPicPr>
          <p:cNvPr id="68617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7925" y="2403475"/>
            <a:ext cx="15811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图片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5188" y="3676650"/>
            <a:ext cx="2341562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9" name="图片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8575" y="2403475"/>
            <a:ext cx="163512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14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9" name="圆角矩形 18"/>
          <p:cNvSpPr/>
          <p:nvPr/>
        </p:nvSpPr>
        <p:spPr>
          <a:xfrm>
            <a:off x="674688" y="1412875"/>
            <a:ext cx="7773987" cy="4752975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628775" y="2671763"/>
            <a:ext cx="495935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(1) —What’s (his/her) job?</a:t>
            </a:r>
          </a:p>
        </p:txBody>
      </p:sp>
      <p:sp>
        <p:nvSpPr>
          <p:cNvPr id="7066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55688" y="1905000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1725613" y="1966913"/>
            <a:ext cx="63865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如何询问他人的职业和工作场所？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254250" y="3468688"/>
            <a:ext cx="44640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—(He/She) is a/an …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628775" y="4257675"/>
            <a:ext cx="624046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(2) —Where does (he/she) work?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254250" y="5054600"/>
            <a:ext cx="60166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—(He/She) works in/at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10" grpId="1"/>
      <p:bldP spid="3" grpId="0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2706" name="Rectangle 1"/>
          <p:cNvSpPr>
            <a:spLocks noChangeArrowheads="1"/>
          </p:cNvSpPr>
          <p:nvPr/>
        </p:nvSpPr>
        <p:spPr bwMode="auto">
          <a:xfrm>
            <a:off x="1676400" y="1983056"/>
            <a:ext cx="65976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</a:t>
            </a:r>
            <a:r>
              <a:rPr lang="zh-CN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看课文动画，按照正确的语音、语调朗读课文对话。</a:t>
            </a: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运用本课所学句型，询问你身边的亲人关于他们的职业和工作场所</a:t>
            </a:r>
            <a:r>
              <a:rPr lang="zh-CN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en-US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</a:t>
            </a:r>
            <a:r>
              <a:rPr lang="zh-CN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习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Lesson 23</a:t>
            </a:r>
            <a:r>
              <a:rPr lang="zh-CN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1212850" y="2349500"/>
            <a:ext cx="287338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1009650" y="3762375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365250" y="3762375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811213" y="5295900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143000" y="5295900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1454150" y="5295900"/>
            <a:ext cx="287338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739775" y="1697038"/>
            <a:ext cx="7648575" cy="43926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72714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9838" y="5438775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5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813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8131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1263" y="1593850"/>
            <a:ext cx="672941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 flipV="1">
            <a:off x="1154113" y="1412875"/>
            <a:ext cx="17621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4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sing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48135" name="图片 10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24650" y="5267325"/>
            <a:ext cx="838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3" y="3438525"/>
            <a:ext cx="2747962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3888" y="3438525"/>
            <a:ext cx="27432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5050" y="3438525"/>
            <a:ext cx="276701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68350" y="5473700"/>
            <a:ext cx="1673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0000FF"/>
                </a:solidFill>
                <a:latin typeface="Arial" panose="020B0604020202020204" pitchFamily="34" charset="0"/>
              </a:rPr>
              <a:t>cinema</a:t>
            </a:r>
            <a:endParaRPr lang="zh-CN" altLang="en-US" sz="2800">
              <a:solidFill>
                <a:srgbClr val="0000FF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960813" y="5481638"/>
            <a:ext cx="118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0000FF"/>
                </a:solidFill>
                <a:latin typeface="Arial" panose="020B0604020202020204" pitchFamily="34" charset="0"/>
              </a:rPr>
              <a:t>bank</a:t>
            </a:r>
            <a:endParaRPr lang="zh-CN" altLang="en-US" sz="2800">
              <a:solidFill>
                <a:srgbClr val="0000FF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905625" y="5486400"/>
            <a:ext cx="1184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0000FF"/>
                </a:solidFill>
                <a:latin typeface="Arial" panose="020B0604020202020204" pitchFamily="34" charset="0"/>
              </a:rPr>
              <a:t>hotel</a:t>
            </a:r>
            <a:endParaRPr lang="zh-CN" altLang="en-US" sz="2800">
              <a:solidFill>
                <a:srgbClr val="0000FF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55650" y="2349500"/>
            <a:ext cx="3467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—I work </a:t>
            </a:r>
            <a:r>
              <a:rPr kumimoji="0" lang="en-US" altLang="zh-C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in/at</a:t>
            </a:r>
            <a:r>
              <a:rPr kumimoji="0"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55650" y="1598613"/>
            <a:ext cx="4878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—Where do you work?</a:t>
            </a:r>
          </a:p>
        </p:txBody>
      </p:sp>
      <p:sp>
        <p:nvSpPr>
          <p:cNvPr id="4916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9163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连接符 13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5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120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kumimoji="0" lang="zh-CN" altLang="en-US" b="1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1203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连接符 10"/>
          <p:cNvCxnSpPr/>
          <p:nvPr/>
        </p:nvCxnSpPr>
        <p:spPr>
          <a:xfrm flipV="1">
            <a:off x="1154113" y="1412875"/>
            <a:ext cx="16891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5" name="内容占位符 1"/>
          <p:cNvSpPr txBox="1"/>
          <p:nvPr/>
        </p:nvSpPr>
        <p:spPr bwMode="auto">
          <a:xfrm>
            <a:off x="10271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Free talk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42963" y="1919288"/>
            <a:ext cx="8564562" cy="1422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600" kern="1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What does your father do? Where does he work? 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963" y="1927225"/>
            <a:ext cx="650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963" y="3644900"/>
            <a:ext cx="6524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842963" y="3648075"/>
            <a:ext cx="8355012" cy="1422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600" kern="1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What’s your mother’s job? Where does she work?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2226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9950" y="1773238"/>
            <a:ext cx="4710113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763" y="2073275"/>
            <a:ext cx="2573337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2229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563" y="9810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 flipV="1">
            <a:off x="1306513" y="1452563"/>
            <a:ext cx="2409825" cy="1111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1" name="内容占位符 1"/>
          <p:cNvSpPr txBox="1"/>
          <p:nvPr/>
        </p:nvSpPr>
        <p:spPr bwMode="auto">
          <a:xfrm>
            <a:off x="1141413" y="9080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227763" y="2843213"/>
            <a:ext cx="2070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CCTV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pic>
        <p:nvPicPr>
          <p:cNvPr id="13" name="CCTV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00208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74638" y="5565775"/>
            <a:ext cx="8674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altLang="zh-C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is a TV reporter. She work</a:t>
            </a:r>
            <a:r>
              <a:rPr kumimoji="0" lang="en-US" altLang="zh-C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altLang="zh-C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kumimoji="0" lang="en-US" altLang="zh-C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CCTV.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325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189538" y="2660650"/>
            <a:ext cx="28384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87388" y="5634038"/>
            <a:ext cx="7905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0" lang="en-US" altLang="zh-C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a doctor. He work</a:t>
            </a:r>
            <a:r>
              <a:rPr kumimoji="0" lang="en-US" altLang="zh-C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altLang="zh-C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kumimoji="0" lang="en-US" altLang="zh-C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hospital.</a:t>
            </a:r>
          </a:p>
        </p:txBody>
      </p:sp>
      <p:pic>
        <p:nvPicPr>
          <p:cNvPr id="53253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8725" y="1670050"/>
            <a:ext cx="3127375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7563" y="9810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直接连接符 15"/>
          <p:cNvCxnSpPr/>
          <p:nvPr/>
        </p:nvCxnSpPr>
        <p:spPr>
          <a:xfrm flipV="1">
            <a:off x="1306513" y="1452563"/>
            <a:ext cx="2409825" cy="1111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6" name="内容占位符 1"/>
          <p:cNvSpPr txBox="1"/>
          <p:nvPr/>
        </p:nvSpPr>
        <p:spPr bwMode="auto">
          <a:xfrm>
            <a:off x="1141413" y="9080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" name="hospital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390207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6113" y="2249488"/>
            <a:ext cx="2895600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427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810125" y="2773363"/>
            <a:ext cx="40116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shopping mall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90563" y="5126038"/>
            <a:ext cx="8067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0" lang="en-US" altLang="zh-C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is a saleswoman. She work</a:t>
            </a:r>
            <a:r>
              <a:rPr kumimoji="0" lang="en-US" altLang="zh-C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altLang="zh-C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kumimoji="0" lang="en-US" altLang="zh-C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shopping mall.</a:t>
            </a:r>
          </a:p>
        </p:txBody>
      </p:sp>
      <p:pic>
        <p:nvPicPr>
          <p:cNvPr id="54277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7563" y="9810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直接连接符 15"/>
          <p:cNvCxnSpPr/>
          <p:nvPr/>
        </p:nvCxnSpPr>
        <p:spPr>
          <a:xfrm flipV="1">
            <a:off x="1306513" y="1452563"/>
            <a:ext cx="2409825" cy="1111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9" name="内容占位符 1"/>
          <p:cNvSpPr txBox="1"/>
          <p:nvPr/>
        </p:nvSpPr>
        <p:spPr bwMode="auto">
          <a:xfrm>
            <a:off x="1141413" y="9080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54280" name="图片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463" y="1835150"/>
            <a:ext cx="4198937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hoppingmall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38052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663700"/>
            <a:ext cx="2633662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1" name="图片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5" y="1566863"/>
            <a:ext cx="6267450" cy="1011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5300" name="图片 10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125" y="5589588"/>
            <a:ext cx="7905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内容占位符 1"/>
          <p:cNvSpPr txBox="1"/>
          <p:nvPr/>
        </p:nvSpPr>
        <p:spPr bwMode="auto">
          <a:xfrm>
            <a:off x="1035050" y="868363"/>
            <a:ext cx="31511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watch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1154113" y="1412875"/>
            <a:ext cx="21939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777875" y="587375"/>
            <a:ext cx="7751763" cy="407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400000"/>
              </a:lnSpc>
              <a:defRPr/>
            </a:pPr>
            <a:r>
              <a:rPr lang="en-US" altLang="zh-CN" sz="3600" kern="1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1. What’s Yang Ming’s mother’s job? </a:t>
            </a:r>
          </a:p>
          <a:p>
            <a:pPr>
              <a:lnSpc>
                <a:spcPct val="400000"/>
              </a:lnSpc>
              <a:defRPr/>
            </a:pPr>
            <a:r>
              <a:rPr lang="en-US" altLang="zh-CN" sz="3600" kern="1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2. Where does she work? </a:t>
            </a:r>
          </a:p>
        </p:txBody>
      </p:sp>
      <p:sp>
        <p:nvSpPr>
          <p:cNvPr id="5632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296988" y="2841625"/>
            <a:ext cx="4408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She is a TV reporter.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56325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32385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7" name="内容占位符 1"/>
          <p:cNvSpPr txBox="1"/>
          <p:nvPr/>
        </p:nvSpPr>
        <p:spPr bwMode="auto">
          <a:xfrm>
            <a:off x="1044575" y="8810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Read and answer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296988" y="4987925"/>
            <a:ext cx="4322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She works at CCTV.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577</Words>
  <Application>Microsoft Office PowerPoint</Application>
  <PresentationFormat>全屏显示(4:3)</PresentationFormat>
  <Paragraphs>119</Paragraphs>
  <Slides>18</Slides>
  <Notes>11</Notes>
  <HiddenSlides>0</HiddenSlides>
  <MMClips>12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Comic Sans MS</vt:lpstr>
      <vt:lpstr>Times New Roman</vt:lpstr>
      <vt:lpstr>Wingdings</vt:lpstr>
      <vt:lpstr>WWW.2PPT.COM
</vt:lpstr>
      <vt:lpstr>Unit4 Where do you work?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2023-01-16T23:10:47Z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EA12CFDE7CB84B3C8801E77056C1FBA0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