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60" r:id="rId3"/>
    <p:sldId id="373" r:id="rId4"/>
    <p:sldId id="262" r:id="rId5"/>
    <p:sldId id="374" r:id="rId6"/>
    <p:sldId id="264" r:id="rId7"/>
    <p:sldId id="306" r:id="rId8"/>
    <p:sldId id="308" r:id="rId9"/>
    <p:sldId id="273" r:id="rId10"/>
    <p:sldId id="358" r:id="rId11"/>
    <p:sldId id="369" r:id="rId12"/>
    <p:sldId id="375" r:id="rId13"/>
    <p:sldId id="372" r:id="rId14"/>
    <p:sldId id="363" r:id="rId15"/>
    <p:sldId id="376" r:id="rId16"/>
    <p:sldId id="377" r:id="rId17"/>
    <p:sldId id="378" r:id="rId18"/>
    <p:sldId id="379" r:id="rId19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B40F8-C94F-4A48-8E5C-C8DDE0AC8E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D7A36-1836-44B2-8984-3401AFEE30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0" y="2589785"/>
            <a:ext cx="91440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lang="en-US" altLang="zh-CN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World Is a Big Place</a:t>
            </a:r>
          </a:p>
        </p:txBody>
      </p:sp>
      <p:sp>
        <p:nvSpPr>
          <p:cNvPr id="6148" name="文本框 5"/>
          <p:cNvSpPr txBox="1">
            <a:spLocks noChangeArrowheads="1"/>
          </p:cNvSpPr>
          <p:nvPr/>
        </p:nvSpPr>
        <p:spPr bwMode="auto">
          <a:xfrm>
            <a:off x="0" y="316286"/>
            <a:ext cx="5205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7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Know Our World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24754" y="5382137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507206" y="1859839"/>
            <a:ext cx="8496300" cy="13031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与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billion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用法相同的词还有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hundred(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百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), thousand(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千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), million(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百万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en-US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6386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646238"/>
            <a:ext cx="861179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2017·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潍坊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—“Food Safety” has become one of the hottest topics 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recently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—Yeah, it receives________ Internet hits a day.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A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thousands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B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thousands of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C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thousand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hundreds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8133" y="2791510"/>
            <a:ext cx="132516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468438"/>
            <a:ext cx="8343900" cy="16842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　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We can't live in water, and only about one third of our planet is land.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我们不能居住在水里，而我们的星球只有三分之一的面积是陆地。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8853" y="3257551"/>
            <a:ext cx="8634413" cy="26168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one third of our planet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意为“我们星球的三分之一”，</a:t>
            </a:r>
            <a:r>
              <a:rPr lang="en-US" altLang="zh-CN" sz="2400" b="1" dirty="0">
                <a:latin typeface="Times New Roman" panose="02020603050405020304" pitchFamily="18" charset="0"/>
              </a:rPr>
              <a:t>one third</a:t>
            </a:r>
            <a:r>
              <a:rPr lang="zh-CN" altLang="en-US" sz="2400" b="1" dirty="0">
                <a:latin typeface="Times New Roman" panose="02020603050405020304" pitchFamily="18" charset="0"/>
              </a:rPr>
              <a:t>表示分数</a:t>
            </a:r>
            <a:r>
              <a:rPr lang="en-US" altLang="zh-CN" sz="2400" b="1" dirty="0">
                <a:latin typeface="Times New Roman" panose="02020603050405020304" pitchFamily="18" charset="0"/>
              </a:rPr>
              <a:t>1/3</a:t>
            </a:r>
            <a:r>
              <a:rPr lang="zh-CN" altLang="en-US" sz="2400" b="1" dirty="0">
                <a:latin typeface="Times New Roman" panose="02020603050405020304" pitchFamily="18" charset="0"/>
              </a:rPr>
              <a:t>。英语中的分数用数词来表示：分子用基数词，分母用序数词。如果分子大于</a:t>
            </a: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，则分母用复数形式。分子和分母中间可加连词符，也可不加。表示“一半”时，常用</a:t>
            </a:r>
            <a:r>
              <a:rPr lang="en-US" altLang="zh-CN" sz="2400" b="1" dirty="0">
                <a:latin typeface="Times New Roman" panose="02020603050405020304" pitchFamily="18" charset="0"/>
              </a:rPr>
              <a:t>half</a:t>
            </a:r>
            <a:r>
              <a:rPr lang="zh-CN" altLang="en-US" sz="2400" b="1" dirty="0">
                <a:latin typeface="Times New Roman" panose="02020603050405020304" pitchFamily="18" charset="0"/>
              </a:rPr>
              <a:t>。例如：</a:t>
            </a:r>
            <a:r>
              <a:rPr lang="en-US" altLang="zh-CN" sz="2400" b="1" dirty="0">
                <a:latin typeface="Times New Roman" panose="02020603050405020304" pitchFamily="18" charset="0"/>
              </a:rPr>
              <a:t>2/7 two sevenths(two­-sevenths)</a:t>
            </a:r>
            <a:r>
              <a:rPr lang="zh-CN" altLang="en-US" sz="2400" b="1" dirty="0">
                <a:latin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</a:rPr>
              <a:t>1/2 one half</a:t>
            </a:r>
          </a:p>
        </p:txBody>
      </p:sp>
      <p:pic>
        <p:nvPicPr>
          <p:cNvPr id="17411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3623" y="1077913"/>
            <a:ext cx="6429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95313" y="944563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23850" y="1581568"/>
            <a:ext cx="8496300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分数修饰名词作主语时，谓语动词的单复数要根据分数所修饰的名词的单复数来定。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Three fourths of the money has been spent on books.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四分之三的钱用来买书了。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Two thirds of the students in my class are boys.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我们班里三分之二的学生是男孩。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9458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7669" y="1933575"/>
            <a:ext cx="8611791" cy="39002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2017·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宿迁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—Mum, ________ of my classmates ________ glasses.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—Oh, my God. You need to protect your eyes well.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A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three­-fourths; wears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B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three­-fourth; wear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C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three­-fourth; wears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three­-fourths; wear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96778" y="1859452"/>
            <a:ext cx="275034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55198" y="2056505"/>
            <a:ext cx="8496300" cy="18668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000" b="1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zh-CN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在英语中，分数的分子用基数词，分母用序数词；如果分子大于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1</a:t>
            </a:r>
            <a:r>
              <a:rPr lang="zh-CN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，则分母用复数形式。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3/4</a:t>
            </a:r>
            <a:r>
              <a:rPr lang="zh-CN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即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three-­fourths</a:t>
            </a:r>
            <a:r>
              <a:rPr lang="zh-CN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，排除选项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B</a:t>
            </a:r>
            <a:r>
              <a:rPr lang="zh-CN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C</a:t>
            </a:r>
            <a:r>
              <a:rPr lang="zh-CN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。此句的主语是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my classmates</a:t>
            </a:r>
            <a:r>
              <a:rPr lang="zh-CN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，谓语动词要用复数形式。句意：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妈妈，我四分之三的同学都带眼镜。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”“</a:t>
            </a:r>
            <a:r>
              <a:rPr lang="zh-CN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哦，天哪。你需要好好保护好你的眼睛。”故选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D</a:t>
            </a:r>
            <a:r>
              <a:rPr lang="zh-CN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508125"/>
            <a:ext cx="8343900" cy="22382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3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　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It must be treated well for our children and for our children's children, too!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为了我们的孩子，也为了我们孩子的孩子，一定要好好地对待它！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0050" y="3429001"/>
            <a:ext cx="8634413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must be treated</a:t>
            </a:r>
            <a:r>
              <a:rPr lang="zh-CN" altLang="en-US" sz="2400" b="1" dirty="0">
                <a:latin typeface="Times New Roman" panose="02020603050405020304" pitchFamily="18" charset="0"/>
              </a:rPr>
              <a:t>为含有情态动词的被动语态形式。含有情态动词的被动语态构成形式为“情态动词＋</a:t>
            </a:r>
            <a:r>
              <a:rPr lang="en-US" altLang="zh-CN" sz="2400" b="1" dirty="0">
                <a:latin typeface="Times New Roman" panose="02020603050405020304" pitchFamily="18" charset="0"/>
              </a:rPr>
              <a:t>be</a:t>
            </a:r>
            <a:r>
              <a:rPr lang="zh-CN" altLang="en-US" sz="2400" b="1" dirty="0">
                <a:latin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________________”</a:t>
            </a:r>
            <a:r>
              <a:rPr lang="zh-CN" altLang="en-US" sz="2400" b="1" dirty="0">
                <a:latin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The trees should be treated well.</a:t>
            </a:r>
            <a:r>
              <a:rPr lang="zh-CN" altLang="en-US" sz="2400" b="1" dirty="0">
                <a:latin typeface="Times New Roman" panose="02020603050405020304" pitchFamily="18" charset="0"/>
              </a:rPr>
              <a:t>树木应该被好好地对待。</a:t>
            </a:r>
          </a:p>
        </p:txBody>
      </p:sp>
      <p:pic>
        <p:nvPicPr>
          <p:cNvPr id="21507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33400" y="4644294"/>
            <a:ext cx="23425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动词的过去分词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81367" y="1795827"/>
            <a:ext cx="8496300" cy="24929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An art school may be opened next year.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明年可能开办一所艺术学校。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This book must not be removed from the library.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本书不得带出图书馆。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She might be sent to work abroad.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她可能被派往国外工作。 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2355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9581" y="2118215"/>
            <a:ext cx="8611791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Children should ________ to be honest from a young age.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A. educate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B. be educated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C. punish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D. be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punished 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9844" y="2005013"/>
            <a:ext cx="275034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7" name="Group 19"/>
          <p:cNvGraphicFramePr>
            <a:graphicFrameLocks noGrp="1"/>
          </p:cNvGraphicFramePr>
          <p:nvPr/>
        </p:nvGraphicFramePr>
        <p:xfrm>
          <a:off x="402432" y="2078038"/>
          <a:ext cx="8190310" cy="4184650"/>
        </p:xfrm>
        <a:graphic>
          <a:graphicData uri="http://schemas.openxmlformats.org/drawingml/2006/table">
            <a:tbl>
              <a:tblPr/>
              <a:tblGrid>
                <a:gridCol w="654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行星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十亿；千兆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 n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．总计；总数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adj.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总的；总计的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增加；增大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________→________(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反义词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表面；表层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3449178" y="3275868"/>
            <a:ext cx="10214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billion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191775" y="2576513"/>
            <a:ext cx="13147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planet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  <p:grpSp>
        <p:nvGrpSpPr>
          <p:cNvPr id="7180" name="组合 2"/>
          <p:cNvGrpSpPr/>
          <p:nvPr/>
        </p:nvGrpSpPr>
        <p:grpSpPr bwMode="auto">
          <a:xfrm>
            <a:off x="254794" y="1150939"/>
            <a:ext cx="2708672" cy="674687"/>
            <a:chOff x="183" y="1646"/>
            <a:chExt cx="4986" cy="1063"/>
          </a:xfrm>
        </p:grpSpPr>
        <p:pic>
          <p:nvPicPr>
            <p:cNvPr id="7184" name="图片 15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461" y="1766"/>
              <a:ext cx="4306" cy="8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887420" y="3878874"/>
            <a:ext cx="7825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total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148106" y="4635014"/>
            <a:ext cx="32296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increase	 decrease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328952" y="5282712"/>
            <a:ext cx="11416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surface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6" name="Group 14"/>
          <p:cNvGraphicFramePr>
            <a:graphicFrameLocks noGrp="1"/>
          </p:cNvGraphicFramePr>
          <p:nvPr/>
        </p:nvGraphicFramePr>
        <p:xfrm>
          <a:off x="357188" y="1522413"/>
          <a:ext cx="8189119" cy="2957513"/>
        </p:xfrm>
        <a:graphic>
          <a:graphicData uri="http://schemas.openxmlformats.org/drawingml/2006/table">
            <a:tbl>
              <a:tblPr/>
              <a:tblGrid>
                <a:gridCol w="654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6.adj.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印度的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．印度人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________→________(n.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印度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7. Atlantic 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8. Arctic 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894789" y="3080118"/>
            <a:ext cx="16273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大西洋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320055" y="2447070"/>
            <a:ext cx="28103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Indian		 India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3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725248" y="3751488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北极的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3" name="Group 17"/>
          <p:cNvGraphicFramePr>
            <a:graphicFrameLocks noGrp="1"/>
          </p:cNvGraphicFramePr>
          <p:nvPr/>
        </p:nvGraphicFramePr>
        <p:xfrm>
          <a:off x="361950" y="1073151"/>
          <a:ext cx="8305800" cy="4984433"/>
        </p:xfrm>
        <a:graphic>
          <a:graphicData uri="http://schemas.openxmlformats.org/drawingml/2006/table">
            <a:tbl>
              <a:tblPr/>
              <a:tblGrid>
                <a:gridCol w="1163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56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互译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1.on the earth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2.all year round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3.the number of… ____________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总计；合计；总共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被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覆盖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三分之二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244395" y="1364605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在地球上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763928" y="2949576"/>
            <a:ext cx="18053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的数量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765947" y="1991092"/>
            <a:ext cx="14215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全年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633011" y="3727233"/>
            <a:ext cx="17341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total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812402" y="4698879"/>
            <a:ext cx="25547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covered with…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712727" y="5480921"/>
            <a:ext cx="15279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thirds</a:t>
            </a:r>
          </a:p>
        </p:txBody>
      </p:sp>
      <p:sp>
        <p:nvSpPr>
          <p:cNvPr id="9231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27435" y="1028701"/>
          <a:ext cx="8468916" cy="4048125"/>
        </p:xfrm>
        <a:graphic>
          <a:graphicData uri="http://schemas.openxmlformats.org/drawingml/2006/table">
            <a:tbl>
              <a:tblPr/>
              <a:tblGrid>
                <a:gridCol w="575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并且截止到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2050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年，世界人口可能将达到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90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亿。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And ________ 2050, the world's population ________ ________ 9 billion.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这些干旱的地方被称作沙漠。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These dry places ________ ________ deserts.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338080" y="2212364"/>
            <a:ext cx="679608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   by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 					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may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      reach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360619" y="4071145"/>
            <a:ext cx="3426619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are 	     called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1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77" name="Group 13"/>
          <p:cNvGraphicFramePr>
            <a:graphicFrameLocks noGrp="1"/>
          </p:cNvGraphicFramePr>
          <p:nvPr/>
        </p:nvGraphicFramePr>
        <p:xfrm>
          <a:off x="416719" y="1143000"/>
          <a:ext cx="8467725" cy="4397693"/>
        </p:xfrm>
        <a:graphic>
          <a:graphicData uri="http://schemas.openxmlformats.org/drawingml/2006/table">
            <a:tbl>
              <a:tblPr/>
              <a:tblGrid>
                <a:gridCol w="57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在那些地方生存很不容易。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 ________ not easy ________ ________ ________ those places.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为了我们的孩子，也为了我们孩子的孩子，一定要好好地对待它！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It must ________ ________ well for our children and for our children's children, too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！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282211" y="1907324"/>
            <a:ext cx="7303294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 	       is 				to 	      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live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     in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458640" y="4339127"/>
            <a:ext cx="3426619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 	      treated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5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pic>
        <p:nvPicPr>
          <p:cNvPr id="12291" name="图片 4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341" y="893764"/>
            <a:ext cx="3323034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28663" y="1901717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矩形 6"/>
          <p:cNvSpPr/>
          <p:nvPr/>
        </p:nvSpPr>
        <p:spPr>
          <a:xfrm>
            <a:off x="523875" y="1074739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5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3875" y="2036764"/>
            <a:ext cx="63104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4813" y="2277941"/>
            <a:ext cx="8328422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increase v. 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增加；增大</a:t>
            </a:r>
            <a:endParaRPr lang="zh-CN" altLang="en-US" sz="30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04813" y="3263152"/>
            <a:ext cx="8334375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It is increasing very quickly.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它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世界人口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正在非常迅速地增长。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Reading can increase your knowledge.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阅读可以增长你的知识。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00050" y="5273703"/>
            <a:ext cx="8333185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increase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意为“增加，增大”，可用作及物动词，也可用作不及物动词。用作及物动词时，常接名词作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。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922385" y="5753894"/>
            <a:ext cx="1303734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2300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331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646238"/>
            <a:ext cx="8611790" cy="168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根据汉语意思完成句子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人口正在非常迅速地增长。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The population is ________ very quickly.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2143256" y="2689335"/>
            <a:ext cx="26507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increasing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481138"/>
            <a:ext cx="8343900" cy="11302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　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And by 2050, the world's population may reach 9 billion.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并且截止到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2050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年，世界人口可能将达到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90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亿。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4331" y="3064756"/>
            <a:ext cx="8634413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(1) “by</a:t>
            </a:r>
            <a:r>
              <a:rPr lang="zh-CN" altLang="en-US" sz="2400" b="1" dirty="0">
                <a:latin typeface="Times New Roman" panose="02020603050405020304" pitchFamily="18" charset="0"/>
              </a:rPr>
              <a:t>＋时间”表示“到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为止；不迟于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……”</a:t>
            </a:r>
            <a:r>
              <a:rPr lang="zh-CN" altLang="en-US" sz="2400" b="1" dirty="0">
                <a:latin typeface="Times New Roman" panose="02020603050405020304" pitchFamily="18" charset="0"/>
              </a:rPr>
              <a:t>。根据不同的时间，使用不同的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。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(2)billion 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意为“十亿”，前面有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数字时，用单数形式；后面加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表示概数时，用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形式。例如：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two billion 20</a:t>
            </a:r>
            <a:r>
              <a:rPr lang="zh-CN" altLang="en-US" sz="2400" b="1" dirty="0">
                <a:latin typeface="Times New Roman" panose="02020603050405020304" pitchFamily="18" charset="0"/>
              </a:rPr>
              <a:t>亿　</a:t>
            </a:r>
            <a:r>
              <a:rPr lang="en-US" altLang="zh-CN" sz="2400" b="1" dirty="0">
                <a:latin typeface="Times New Roman" panose="02020603050405020304" pitchFamily="18" charset="0"/>
              </a:rPr>
              <a:t>billions of  </a:t>
            </a:r>
            <a:r>
              <a:rPr lang="zh-CN" altLang="en-US" sz="2400" b="1" dirty="0">
                <a:latin typeface="Times New Roman" panose="02020603050405020304" pitchFamily="18" charset="0"/>
              </a:rPr>
              <a:t>数十亿</a:t>
            </a:r>
          </a:p>
        </p:txBody>
      </p:sp>
      <p:pic>
        <p:nvPicPr>
          <p:cNvPr id="14339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4331" y="1050925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56022" y="917576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120754" y="3773488"/>
            <a:ext cx="81081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时态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978004" y="4248244"/>
            <a:ext cx="81081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具体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656231" y="4710207"/>
            <a:ext cx="812006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of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5047060" y="4891370"/>
            <a:ext cx="812006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复数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World Is a Big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971</Words>
  <Application>Microsoft Office PowerPoint</Application>
  <PresentationFormat>全屏显示(4:3)</PresentationFormat>
  <Paragraphs>146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2023-01-16T23:10:52Z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6C854676B3FE439E856801419E53DC84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