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01" r:id="rId4"/>
    <p:sldId id="260" r:id="rId5"/>
    <p:sldId id="307" r:id="rId6"/>
    <p:sldId id="308" r:id="rId7"/>
    <p:sldId id="267" r:id="rId8"/>
    <p:sldId id="309" r:id="rId9"/>
    <p:sldId id="269" r:id="rId10"/>
    <p:sldId id="323" r:id="rId11"/>
    <p:sldId id="310" r:id="rId12"/>
    <p:sldId id="311" r:id="rId13"/>
    <p:sldId id="312" r:id="rId14"/>
    <p:sldId id="313" r:id="rId15"/>
    <p:sldId id="314" r:id="rId16"/>
    <p:sldId id="324" r:id="rId17"/>
    <p:sldId id="316" r:id="rId18"/>
    <p:sldId id="317" r:id="rId19"/>
    <p:sldId id="318" r:id="rId20"/>
    <p:sldId id="320" r:id="rId21"/>
    <p:sldId id="321" r:id="rId22"/>
    <p:sldId id="319" r:id="rId23"/>
    <p:sldId id="272" r:id="rId24"/>
    <p:sldId id="283" r:id="rId25"/>
    <p:sldId id="322" r:id="rId26"/>
    <p:sldId id="271" r:id="rId27"/>
    <p:sldId id="284" r:id="rId28"/>
    <p:sldId id="276" r:id="rId29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08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E5FECF-8F5E-48EF-BD3A-C84508A63E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458C93-BFE6-4E3C-A4C6-D081207647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240F47-0CB3-46CA-8291-ADCA8ABD8C9E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58C93-BFE6-4E3C-A4C6-D0812076473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2166-D48B-46E2-AAB4-12856AB8AE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56AD-4BBB-46C7-96A9-181E3C759C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677C-71F6-4973-A06B-DE28F28503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25EE-9533-4D18-A89F-09049D427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212B-DB97-4069-808C-544084E4CD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004-88BD-409D-9A2D-5E75D6D591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083-3D9E-4B32-9D47-B9BB1827E3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9C6F-737F-4AF2-B67D-853397E985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4D62-B9A5-492B-9D4B-26B1635F77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BCF2-DF2B-4B82-9531-D661E63A24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CC5E-6AA8-458A-A2BD-CE70612544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6888-83A2-4A85-90C7-CFD857CA8D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988B-F130-4BA2-B9BA-6D933FE0C8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190B-A217-4D92-A6E8-B21033C8A3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4084-D7E5-4C84-8BD3-63A5F085AE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4480-701D-4634-AE27-9A77F04394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9424-BA1D-454B-BCB2-89E17AA2D2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8B73-1AD0-4D35-8EBE-B978276E01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49B4-4EFE-463D-AFE9-3A6B25858E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B48C-072A-4088-BB43-BB91B74470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29BE-4345-40FA-B19F-7FD258A2A9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4DF3-9A8F-480D-BEA7-02ADCBCE43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179187-8F19-408C-AAE6-ECB93E6DB4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35FBBD-5CA1-4531-86BE-ACDF177E76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419351" y="808490"/>
            <a:ext cx="450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800" b="1" dirty="0">
                <a:latin typeface="宋体" panose="02010600030101010101" pitchFamily="2" charset="-122"/>
              </a:rPr>
              <a:t>第七章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  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706441" y="2341632"/>
            <a:ext cx="5126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行线的性质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468471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790" y="1309687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5" name="内容占位符 7"/>
          <p:cNvSpPr txBox="1">
            <a:spLocks noChangeArrowheads="1"/>
          </p:cNvSpPr>
          <p:nvPr/>
        </p:nvSpPr>
        <p:spPr bwMode="auto">
          <a:xfrm>
            <a:off x="1009653" y="1216819"/>
            <a:ext cx="7515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Tx/>
              <a:buAutoNum type="arabicPlain" startAt="2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枣庄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如图，把一块含有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角的直角三角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板的两个顶点放在直尺的对边上．如果∠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那么∠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的度数是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15°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25°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15228" y="7846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3"/>
          <p:cNvSpPr txBox="1">
            <a:spLocks noChangeArrowheads="1"/>
          </p:cNvSpPr>
          <p:nvPr/>
        </p:nvSpPr>
        <p:spPr bwMode="auto">
          <a:xfrm>
            <a:off x="7637463" y="784623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0950" y="2884885"/>
            <a:ext cx="3259138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46550" y="214788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2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Box 26"/>
          <p:cNvSpPr txBox="1">
            <a:spLocks noChangeArrowheads="1"/>
          </p:cNvSpPr>
          <p:nvPr/>
        </p:nvSpPr>
        <p:spPr bwMode="auto">
          <a:xfrm>
            <a:off x="946153" y="1114426"/>
            <a:ext cx="69754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2.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定理：</a:t>
            </a:r>
            <a:r>
              <a:rPr lang="zh-CN" altLang="en-US" sz="2200" b="1">
                <a:latin typeface="Times New Roman" panose="02020603050405020304" pitchFamily="18" charset="0"/>
              </a:rPr>
              <a:t>两直线平行，内错角相等</a:t>
            </a:r>
            <a:r>
              <a:rPr lang="en-US" altLang="zh-CN" sz="22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（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）已知：如图，直线</a:t>
            </a:r>
            <a:r>
              <a:rPr lang="en-US" altLang="zh-CN" sz="2200" b="1" i="1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latin typeface="Times New Roman" panose="02020603050405020304" pitchFamily="18" charset="0"/>
              </a:rPr>
              <a:t>1</a:t>
            </a:r>
            <a:r>
              <a:rPr lang="en-US" altLang="zh-CN" sz="2200" b="1">
                <a:latin typeface="Times New Roman" panose="02020603050405020304" pitchFamily="18" charset="0"/>
              </a:rPr>
              <a:t>//</a:t>
            </a:r>
            <a:r>
              <a:rPr lang="en-US" altLang="zh-CN" sz="2200" b="1" i="1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和∠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是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          直线</a:t>
            </a:r>
            <a:r>
              <a:rPr lang="en-US" altLang="zh-CN" sz="2200" b="1" i="1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被直线</a:t>
            </a:r>
            <a:r>
              <a:rPr lang="en-US" altLang="zh-CN" sz="2200" b="1" i="1">
                <a:latin typeface="Times New Roman" panose="02020603050405020304" pitchFamily="18" charset="0"/>
              </a:rPr>
              <a:t>l</a:t>
            </a:r>
            <a:r>
              <a:rPr lang="zh-CN" altLang="en-US" sz="2200" b="1">
                <a:latin typeface="Times New Roman" panose="02020603050405020304" pitchFamily="18" charset="0"/>
              </a:rPr>
              <a:t>截出的内错角</a:t>
            </a:r>
            <a:r>
              <a:rPr lang="en-US" altLang="zh-CN" sz="22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求证：∠</a:t>
            </a:r>
            <a:r>
              <a:rPr lang="en-US" altLang="zh-CN" sz="2200" b="1">
                <a:latin typeface="Times New Roman" panose="02020603050405020304" pitchFamily="18" charset="0"/>
              </a:rPr>
              <a:t>1= </a:t>
            </a:r>
            <a:r>
              <a:rPr lang="zh-CN" altLang="en-US" sz="2200" b="1"/>
              <a:t>∠</a:t>
            </a:r>
            <a:r>
              <a:rPr lang="en-US" altLang="zh-CN" sz="2200" b="1">
                <a:latin typeface="Times New Roman" panose="02020603050405020304" pitchFamily="18" charset="0"/>
              </a:rPr>
              <a:t>2.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（已知），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1=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（两直线平行，同位角相等）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又∵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2=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（对顶角相等），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l=</a:t>
            </a:r>
            <a:r>
              <a:rPr lang="zh-CN" altLang="en-US" sz="2200" b="1">
                <a:solidFill>
                  <a:srgbClr val="FF0000"/>
                </a:solidFill>
              </a:rPr>
              <a:t>∠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 (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等量代换）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300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3" y="1232298"/>
            <a:ext cx="2057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Box 26"/>
          <p:cNvSpPr txBox="1">
            <a:spLocks noChangeArrowheads="1"/>
          </p:cNvSpPr>
          <p:nvPr/>
        </p:nvSpPr>
        <p:spPr bwMode="auto">
          <a:xfrm>
            <a:off x="931866" y="1007269"/>
            <a:ext cx="7678737" cy="32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（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）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性质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200" b="1">
                <a:latin typeface="Times New Roman" panose="02020603050405020304" pitchFamily="18" charset="0"/>
              </a:rPr>
              <a:t>两条平行直线被第三条直线所截，内错角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           相等．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简称：两直线平行，内错角相等．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表达方式：</a:t>
            </a:r>
            <a:r>
              <a:rPr lang="zh-CN" altLang="en-US" sz="2200" b="1">
                <a:latin typeface="Times New Roman" panose="02020603050405020304" pitchFamily="18" charset="0"/>
              </a:rPr>
              <a:t>如图，因为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 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latin typeface="宋体" panose="02010600030101010101" pitchFamily="2" charset="-122"/>
              </a:rPr>
              <a:t>已知</a:t>
            </a:r>
            <a:r>
              <a:rPr lang="en-US" altLang="zh-CN" sz="2200" b="1">
                <a:latin typeface="宋体" panose="02010600030101010101" pitchFamily="2" charset="-122"/>
              </a:rPr>
              <a:t>) 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                 所以∠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＝∠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en-US" altLang="zh-CN" sz="2200" b="1">
                <a:latin typeface="宋体" panose="02010600030101010101" pitchFamily="2" charset="-122"/>
              </a:rPr>
              <a:t> (</a:t>
            </a:r>
            <a:r>
              <a:rPr lang="zh-CN" altLang="en-US" sz="2200" b="1">
                <a:latin typeface="宋体" panose="02010600030101010101" pitchFamily="2" charset="-122"/>
              </a:rPr>
              <a:t>两直线平行，内错角相等</a:t>
            </a:r>
            <a:r>
              <a:rPr lang="en-US" altLang="zh-CN" sz="2200" b="1">
                <a:latin typeface="宋体" panose="02010600030101010101" pitchFamily="2" charset="-122"/>
              </a:rPr>
              <a:t>) .</a:t>
            </a:r>
            <a:r>
              <a:rPr lang="en-US" altLang="zh-CN" sz="22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要点精析：</a:t>
            </a:r>
            <a:r>
              <a:rPr lang="zh-CN" altLang="en-US" sz="2200" b="1">
                <a:latin typeface="宋体" panose="02010600030101010101" pitchFamily="2" charset="-122"/>
              </a:rPr>
              <a:t>两直线平行是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前提</a:t>
            </a:r>
            <a:r>
              <a:rPr lang="zh-CN" altLang="en-US" sz="2200" b="1">
                <a:latin typeface="宋体" panose="02010600030101010101" pitchFamily="2" charset="-122"/>
              </a:rPr>
              <a:t>，只有在这个前提下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            才有内错角相等．</a:t>
            </a:r>
            <a:r>
              <a:rPr lang="zh-CN" altLang="en-US"/>
              <a:t> </a:t>
            </a:r>
          </a:p>
        </p:txBody>
      </p:sp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4213" y="3494486"/>
            <a:ext cx="2012950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01666" y="887017"/>
            <a:ext cx="80613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zh-CN" altLang="en-US" sz="2000" b="1">
                <a:latin typeface="Times New Roman" panose="02020603050405020304" pitchFamily="18" charset="0"/>
              </a:rPr>
              <a:t>如图，已知∠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</a:rPr>
              <a:t>AE</a:t>
            </a:r>
            <a:r>
              <a:rPr lang="en-US" altLang="zh-CN" sz="2000" b="1"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latin typeface="Times New Roman" panose="02020603050405020304" pitchFamily="18" charset="0"/>
              </a:rPr>
              <a:t>BC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试说明</a:t>
            </a:r>
            <a:r>
              <a:rPr lang="en-US" altLang="zh-CN" sz="2000" b="1" i="1">
                <a:latin typeface="Times New Roman" panose="02020603050405020304" pitchFamily="18" charset="0"/>
              </a:rPr>
              <a:t>AE</a:t>
            </a:r>
            <a:r>
              <a:rPr lang="zh-CN" altLang="en-US" sz="2000" b="1">
                <a:latin typeface="Times New Roman" panose="02020603050405020304" pitchFamily="18" charset="0"/>
              </a:rPr>
              <a:t>平分∠</a:t>
            </a:r>
            <a:r>
              <a:rPr lang="en-US" altLang="zh-CN" sz="2000" b="1" i="1">
                <a:latin typeface="Times New Roman" panose="02020603050405020304" pitchFamily="18" charset="0"/>
              </a:rPr>
              <a:t>CAD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要说明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平分∠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CAD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，即说明∠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CAE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由于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，根据两直线平行，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同位角相等和内错角相等可知∠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，这就将说明∠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转化为说明∠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了．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两直线平行，同位角相等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两直线平行，内错角相等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∵∠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等量代换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∴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平分∠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CAD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角平分线的定义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1316" y="1190625"/>
            <a:ext cx="154463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537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537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536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79475" y="1845201"/>
            <a:ext cx="7373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本题同时运用了“两直线平行，同位角相等”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和“两直线平行，内错角相等”，提供了一种说明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两个角相等的新思路．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9000" y="1309687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5" name="内容占位符 7"/>
          <p:cNvSpPr txBox="1">
            <a:spLocks noChangeArrowheads="1"/>
          </p:cNvSpPr>
          <p:nvPr/>
        </p:nvSpPr>
        <p:spPr bwMode="auto">
          <a:xfrm>
            <a:off x="946150" y="1219200"/>
            <a:ext cx="73025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Tx/>
              <a:buAutoNum type="arabicPlain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东莞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如图，直线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35°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的度数是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75°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55°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15228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3"/>
          <p:cNvSpPr txBox="1">
            <a:spLocks noChangeArrowheads="1"/>
          </p:cNvSpPr>
          <p:nvPr/>
        </p:nvSpPr>
        <p:spPr bwMode="auto">
          <a:xfrm>
            <a:off x="7637466" y="760810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3888" y="2501504"/>
            <a:ext cx="2614612" cy="15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765675" y="173950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2041" y="1369219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5" name="内容占位符 7"/>
          <p:cNvSpPr txBox="1">
            <a:spLocks noChangeArrowheads="1"/>
          </p:cNvSpPr>
          <p:nvPr/>
        </p:nvSpPr>
        <p:spPr bwMode="auto">
          <a:xfrm>
            <a:off x="1119188" y="1266825"/>
            <a:ext cx="70469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Tx/>
              <a:buAutoNum type="arabicPlain" startAt="2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宜昌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，垂足为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的度数是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60°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5150" y="2658666"/>
            <a:ext cx="3448050" cy="12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088063" y="176927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TextBox 26"/>
          <p:cNvSpPr txBox="1">
            <a:spLocks noChangeArrowheads="1"/>
          </p:cNvSpPr>
          <p:nvPr/>
        </p:nvSpPr>
        <p:spPr bwMode="auto">
          <a:xfrm>
            <a:off x="931866" y="1028701"/>
            <a:ext cx="7304087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en-US" altLang="zh-CN" sz="2200" b="1">
                <a:latin typeface="宋体" panose="02010600030101010101" pitchFamily="2" charset="-122"/>
              </a:rPr>
              <a:t>.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定理：</a:t>
            </a:r>
            <a:r>
              <a:rPr lang="zh-CN" altLang="en-US" sz="2200" b="1">
                <a:latin typeface="宋体" panose="02010600030101010101" pitchFamily="2" charset="-122"/>
              </a:rPr>
              <a:t>两直线平行，同旁内角互补</a:t>
            </a:r>
            <a:r>
              <a:rPr lang="en-US" altLang="zh-CN" sz="2200" b="1">
                <a:latin typeface="宋体" panose="02010600030101010101" pitchFamily="2" charset="-122"/>
              </a:rPr>
              <a:t>.</a:t>
            </a:r>
            <a:endParaRPr lang="zh-CN" altLang="en-US" sz="22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性质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200" b="1">
                <a:latin typeface="Times New Roman" panose="02020603050405020304" pitchFamily="18" charset="0"/>
              </a:rPr>
              <a:t>两条平行直线被第三条直线所截，同旁内角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     互补．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简称：两直线平行，同旁内角互补．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表达方式：</a:t>
            </a:r>
            <a:r>
              <a:rPr lang="zh-CN" altLang="en-US" sz="2200" b="1">
                <a:latin typeface="Times New Roman" panose="02020603050405020304" pitchFamily="18" charset="0"/>
              </a:rPr>
              <a:t>如图，因为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 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latin typeface="宋体" panose="02010600030101010101" pitchFamily="2" charset="-122"/>
              </a:rPr>
              <a:t>已知</a:t>
            </a:r>
            <a:r>
              <a:rPr lang="en-US" altLang="zh-CN" sz="2200" b="1">
                <a:latin typeface="宋体" panose="02010600030101010101" pitchFamily="2" charset="-122"/>
              </a:rPr>
              <a:t>) 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                 所以∠</a:t>
            </a:r>
            <a:r>
              <a:rPr lang="en-US" altLang="zh-CN" sz="2200" b="1">
                <a:latin typeface="Times New Roman" panose="02020603050405020304" pitchFamily="18" charset="0"/>
              </a:rPr>
              <a:t>1+</a:t>
            </a:r>
            <a:r>
              <a:rPr lang="zh-CN" altLang="en-US" sz="2200" b="1">
                <a:latin typeface="Times New Roman" panose="02020603050405020304" pitchFamily="18" charset="0"/>
              </a:rPr>
              <a:t>∠</a:t>
            </a:r>
            <a:r>
              <a:rPr lang="en-US" altLang="zh-CN" sz="2200" b="1">
                <a:latin typeface="Times New Roman" panose="02020603050405020304" pitchFamily="18" charset="0"/>
              </a:rPr>
              <a:t>2=180°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latin typeface="宋体" panose="02010600030101010101" pitchFamily="2" charset="-122"/>
              </a:rPr>
              <a:t>两直线平行，同旁内角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         互补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en-US" altLang="zh-CN" sz="2200" b="1">
                <a:latin typeface="Times New Roman" panose="02020603050405020304" pitchFamily="18" charset="0"/>
              </a:rPr>
              <a:t> </a:t>
            </a:r>
            <a:r>
              <a:rPr lang="en-US" altLang="zh-CN" sz="2200" b="1">
                <a:latin typeface="宋体" panose="02010600030101010101" pitchFamily="2" charset="-122"/>
              </a:rPr>
              <a:t>.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3016" y="3299222"/>
            <a:ext cx="2016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01666" y="940595"/>
            <a:ext cx="80613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zh-CN" altLang="en-US" sz="2000" b="1">
                <a:latin typeface="Times New Roman" panose="02020603050405020304" pitchFamily="18" charset="0"/>
              </a:rPr>
              <a:t>如图，如果</a:t>
            </a:r>
            <a:r>
              <a:rPr lang="en-US" altLang="zh-CN" sz="2000" b="1" i="1">
                <a:latin typeface="Times New Roman" panose="02020603050405020304" pitchFamily="18" charset="0"/>
              </a:rPr>
              <a:t>AB</a:t>
            </a:r>
            <a:r>
              <a:rPr lang="en-US" altLang="zh-CN" sz="2000" b="1"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latin typeface="Times New Roman" panose="02020603050405020304" pitchFamily="18" charset="0"/>
              </a:rPr>
              <a:t>DF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</a:rPr>
              <a:t>DE</a:t>
            </a:r>
            <a:r>
              <a:rPr lang="en-US" altLang="zh-CN" sz="2000" b="1"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latin typeface="Times New Roman" panose="02020603050405020304" pitchFamily="18" charset="0"/>
              </a:rPr>
              <a:t>BC</a:t>
            </a:r>
            <a:r>
              <a:rPr lang="zh-CN" altLang="en-US" sz="2000" b="1">
                <a:latin typeface="Times New Roman" panose="02020603050405020304" pitchFamily="18" charset="0"/>
              </a:rPr>
              <a:t>，且∠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</a:rPr>
              <a:t>65°</a:t>
            </a:r>
            <a:r>
              <a:rPr lang="zh-CN" altLang="en-US" sz="2000" b="1">
                <a:latin typeface="Times New Roman" panose="02020603050405020304" pitchFamily="18" charset="0"/>
              </a:rPr>
              <a:t>，那么你能说出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∠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</a:rPr>
              <a:t>的度数吗？为什么？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由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DE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，可得∠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180°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；由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，可得∠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从而得出∠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的度数．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DE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65°(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两直线平行，内错角相等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180°(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两直线平行，同旁内角互补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即∠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65°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115°.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又∵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两直线平行，同位角相等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115°(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等量代换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 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2216" y="1475186"/>
            <a:ext cx="1963737" cy="11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049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049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68378" y="1346008"/>
            <a:ext cx="7497763" cy="32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宋体" panose="02010600030101010101" pitchFamily="2" charset="-122"/>
              </a:rPr>
              <a:t>．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求角的度数的基本思路：</a:t>
            </a:r>
            <a:r>
              <a:rPr lang="zh-CN" altLang="en-US" sz="2200" b="1">
                <a:latin typeface="宋体" panose="02010600030101010101" pitchFamily="2" charset="-122"/>
              </a:rPr>
              <a:t>根据平行线的判定由角的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数量关系得到直线的位置关系，根据平行线的性质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由直线的位置关系得到角的数量关系，通过上述相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互转化，从而找到所求角与已知角之间的关系．</a:t>
            </a:r>
          </a:p>
          <a:p>
            <a:pPr indent="266700" defTabSz="914400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宋体" panose="02010600030101010101" pitchFamily="2" charset="-122"/>
              </a:rPr>
              <a:t>．两直线平行时，应联想到平行线的三个性质，由两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条直线平行的位置关系得到两个相关角的数量关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   系，由角的关系求相应角的度数．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94063" y="1646636"/>
            <a:ext cx="433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平行线的性质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平行线的性质与判定的关系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8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4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1509" name="文本框 25"/>
          <p:cNvSpPr txBox="1">
            <a:spLocks noChangeArrowheads="1"/>
          </p:cNvSpPr>
          <p:nvPr/>
        </p:nvSpPr>
        <p:spPr bwMode="auto">
          <a:xfrm>
            <a:off x="6384925" y="4419600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图片 2" descr="上条蓝窄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TextBox 26"/>
          <p:cNvSpPr txBox="1">
            <a:spLocks noChangeArrowheads="1"/>
          </p:cNvSpPr>
          <p:nvPr/>
        </p:nvSpPr>
        <p:spPr bwMode="auto">
          <a:xfrm>
            <a:off x="878208" y="642859"/>
            <a:ext cx="716121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4.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定理：</a:t>
            </a:r>
            <a:r>
              <a:rPr lang="zh-CN" altLang="en-US" sz="2000" b="1">
                <a:latin typeface="Times New Roman" panose="02020603050405020304" pitchFamily="18" charset="0"/>
              </a:rPr>
              <a:t>平行于同一条直线的两条直线平行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（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</a:rPr>
              <a:t>）已知：如图，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r>
              <a:rPr lang="en-US" altLang="zh-CN" sz="2000" b="1"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∠1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∠2</a:t>
            </a:r>
            <a:r>
              <a:rPr lang="zh-CN" altLang="en-US" sz="2000" b="1">
                <a:latin typeface="Times New Roman" panose="02020603050405020304" pitchFamily="18" charset="0"/>
              </a:rPr>
              <a:t>，∠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是直线</a:t>
            </a: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        </a:t>
            </a: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</a:rPr>
              <a:t>被直线</a:t>
            </a:r>
            <a:r>
              <a:rPr lang="en-US" altLang="zh-CN" sz="2000" b="1" i="1">
                <a:latin typeface="Times New Roman" panose="02020603050405020304" pitchFamily="18" charset="0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</a:rPr>
              <a:t>截出的同位角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求证：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已知），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∠2=∠1(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两直线平行，同位角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相等）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（已知）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∴∠3=∠1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（两直线平行，同位角相等）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∴∠2 = ∠ 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（等量代换）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（同位角相等，两直线平行）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151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7603" y="1651397"/>
            <a:ext cx="20669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5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2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Box 26"/>
          <p:cNvSpPr txBox="1">
            <a:spLocks noChangeArrowheads="1"/>
          </p:cNvSpPr>
          <p:nvPr/>
        </p:nvSpPr>
        <p:spPr bwMode="auto">
          <a:xfrm>
            <a:off x="871538" y="1930005"/>
            <a:ext cx="6684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         一般地，我们有如下的定理：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         </a:t>
            </a:r>
            <a:r>
              <a:rPr lang="zh-CN" altLang="en-US" sz="2400" b="1">
                <a:solidFill>
                  <a:srgbClr val="FF0000"/>
                </a:solidFill>
              </a:rPr>
              <a:t>定理</a:t>
            </a:r>
            <a:r>
              <a:rPr lang="zh-CN" altLang="en-US" sz="2400" b="1"/>
              <a:t>   平行于同一条直线的两条直线平行</a:t>
            </a:r>
            <a:r>
              <a:rPr lang="en-US" altLang="zh-CN" sz="2400" b="1"/>
              <a:t>.</a:t>
            </a:r>
            <a:endParaRPr lang="zh-CN" altLang="en-US" sz="2400" b="1"/>
          </a:p>
        </p:txBody>
      </p:sp>
      <p:grpSp>
        <p:nvGrpSpPr>
          <p:cNvPr id="22540" name="组 7"/>
          <p:cNvGrpSpPr/>
          <p:nvPr/>
        </p:nvGrpSpPr>
        <p:grpSpPr bwMode="auto">
          <a:xfrm>
            <a:off x="3654428" y="1056084"/>
            <a:ext cx="2035333" cy="553998"/>
            <a:chOff x="3437515" y="1408557"/>
            <a:chExt cx="2036664" cy="738559"/>
          </a:xfrm>
        </p:grpSpPr>
        <p:sp>
          <p:nvSpPr>
            <p:cNvPr id="22544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211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</a:t>
              </a:r>
              <a:r>
                <a:rPr kumimoji="1" lang="en-US" altLang="zh-CN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纳</a:t>
              </a:r>
            </a:p>
          </p:txBody>
        </p:sp>
        <p:pic>
          <p:nvPicPr>
            <p:cNvPr id="22545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1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4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35025" y="284678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9625" y="97869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557" name="内容占位符 7"/>
          <p:cNvSpPr txBox="1">
            <a:spLocks noChangeArrowheads="1"/>
          </p:cNvSpPr>
          <p:nvPr/>
        </p:nvSpPr>
        <p:spPr bwMode="auto">
          <a:xfrm>
            <a:off x="914401" y="935833"/>
            <a:ext cx="7515225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en-US" altLang="zh-CN" sz="2200" b="1">
                <a:latin typeface="宋体" panose="02010600030101010101" pitchFamily="2" charset="-122"/>
              </a:rPr>
              <a:t> 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恩施州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如图，已知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DE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70°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∠</a:t>
            </a:r>
            <a:r>
              <a:rPr lang="en-US" altLang="zh-CN" sz="2200" b="1" i="1">
                <a:latin typeface="Times New Roman" panose="02020603050405020304" pitchFamily="18" charset="0"/>
              </a:rPr>
              <a:t>CDE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140°</a:t>
            </a:r>
            <a:r>
              <a:rPr lang="zh-CN" altLang="en-US" sz="2200" b="1">
                <a:latin typeface="Times New Roman" panose="02020603050405020304" pitchFamily="18" charset="0"/>
              </a:rPr>
              <a:t>，则∠</a:t>
            </a:r>
            <a:r>
              <a:rPr lang="en-US" altLang="zh-CN" sz="2200" b="1" i="1">
                <a:latin typeface="Times New Roman" panose="02020603050405020304" pitchFamily="18" charset="0"/>
              </a:rPr>
              <a:t>BCD</a:t>
            </a:r>
            <a:r>
              <a:rPr lang="zh-CN" altLang="en-US" sz="2200" b="1">
                <a:latin typeface="Times New Roman" panose="02020603050405020304" pitchFamily="18" charset="0"/>
              </a:rPr>
              <a:t>为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20°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30°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40°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70°</a:t>
            </a:r>
          </a:p>
          <a:p>
            <a:pPr eaLnBrk="1" hangingPunct="1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  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河北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如图，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en-US" altLang="zh-CN" sz="2200" b="1">
                <a:latin typeface="Times New Roman" panose="02020603050405020304" pitchFamily="18" charset="0"/>
              </a:rPr>
              <a:t>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latin typeface="Times New Roman" panose="02020603050405020304" pitchFamily="18" charset="0"/>
              </a:rPr>
              <a:t>BAC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50°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则∠</a:t>
            </a:r>
            <a:r>
              <a:rPr lang="en-US" altLang="zh-CN" sz="2200" b="1" i="1">
                <a:latin typeface="Times New Roman" panose="02020603050405020304" pitchFamily="18" charset="0"/>
              </a:rPr>
              <a:t>ACD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120°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130°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140°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150°</a:t>
            </a:r>
            <a:endParaRPr lang="zh-CN" altLang="zh-CN" sz="2200" b="1"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5500" y="1719263"/>
            <a:ext cx="2476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48241" y="3286126"/>
            <a:ext cx="1851025" cy="10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13339" y="127635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951163" y="316944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gray">
          <a:xfrm flipH="1">
            <a:off x="2408238" y="1302544"/>
            <a:ext cx="49704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580" name="AutoShape 2"/>
          <p:cNvSpPr>
            <a:spLocks noChangeArrowheads="1"/>
          </p:cNvSpPr>
          <p:nvPr/>
        </p:nvSpPr>
        <p:spPr bwMode="gray">
          <a:xfrm flipH="1">
            <a:off x="882650" y="1302544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gray">
          <a:xfrm>
            <a:off x="2189166" y="116443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4582" name="文本框 39"/>
          <p:cNvSpPr txBox="1">
            <a:spLocks noChangeArrowheads="1"/>
          </p:cNvSpPr>
          <p:nvPr/>
        </p:nvSpPr>
        <p:spPr bwMode="auto">
          <a:xfrm>
            <a:off x="995364" y="1285876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24583" name="文本框 40"/>
          <p:cNvSpPr txBox="1">
            <a:spLocks noChangeArrowheads="1"/>
          </p:cNvSpPr>
          <p:nvPr/>
        </p:nvSpPr>
        <p:spPr bwMode="auto">
          <a:xfrm>
            <a:off x="2930525" y="1268017"/>
            <a:ext cx="4148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平行线的性质与判定的关系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8" name="文本框 48"/>
          <p:cNvSpPr txBox="1">
            <a:spLocks noChangeArrowheads="1"/>
          </p:cNvSpPr>
          <p:nvPr/>
        </p:nvSpPr>
        <p:spPr bwMode="auto">
          <a:xfrm>
            <a:off x="7669216" y="796528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458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49316" y="1844279"/>
            <a:ext cx="72866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平行线的判定与平行线的性质的区别：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/>
              <a:t>①平行线的判定是根据两角的数量关系得到两条直线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/>
              <a:t>    的位置关系，而平行线的性质是根据两条直线的位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/>
              <a:t>    置关系得到两角的数量关系；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/>
              <a:t>②平行线的判定的条件是平行线的性质的结论，而平 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/>
              <a:t>    行线的判定的结论是平行线的性质的条件．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560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341" y="1035845"/>
            <a:ext cx="7769225" cy="43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zh-CN" altLang="en-US" sz="2100" b="1">
                <a:latin typeface="Times New Roman" panose="02020603050405020304" pitchFamily="18" charset="0"/>
              </a:rPr>
              <a:t>如图，已知∠</a:t>
            </a:r>
            <a:r>
              <a:rPr lang="en-US" altLang="zh-CN" sz="2100" b="1" i="1">
                <a:latin typeface="Times New Roman" panose="02020603050405020304" pitchFamily="18" charset="0"/>
              </a:rPr>
              <a:t>ABC</a:t>
            </a:r>
            <a:r>
              <a:rPr lang="zh-CN" altLang="en-US" sz="2100" b="1">
                <a:latin typeface="Times New Roman" panose="02020603050405020304" pitchFamily="18" charset="0"/>
              </a:rPr>
              <a:t>与∠</a:t>
            </a:r>
            <a:r>
              <a:rPr lang="en-US" altLang="zh-CN" sz="2100" b="1" i="1">
                <a:latin typeface="Times New Roman" panose="02020603050405020304" pitchFamily="18" charset="0"/>
              </a:rPr>
              <a:t>ECB</a:t>
            </a:r>
            <a:r>
              <a:rPr lang="zh-CN" altLang="en-US" sz="2100" b="1">
                <a:latin typeface="Times New Roman" panose="02020603050405020304" pitchFamily="18" charset="0"/>
              </a:rPr>
              <a:t>互补，∠</a:t>
            </a:r>
            <a:r>
              <a:rPr lang="en-US" altLang="zh-CN" sz="2100" b="1">
                <a:latin typeface="Times New Roman" panose="02020603050405020304" pitchFamily="18" charset="0"/>
              </a:rPr>
              <a:t>1</a:t>
            </a:r>
            <a:r>
              <a:rPr lang="zh-CN" altLang="en-US" sz="2100" b="1">
                <a:latin typeface="Times New Roman" panose="02020603050405020304" pitchFamily="18" charset="0"/>
              </a:rPr>
              <a:t>＝∠</a:t>
            </a:r>
            <a:r>
              <a:rPr lang="en-US" altLang="zh-CN" sz="2100" b="1">
                <a:latin typeface="Times New Roman" panose="02020603050405020304" pitchFamily="18" charset="0"/>
              </a:rPr>
              <a:t>2</a:t>
            </a:r>
            <a:r>
              <a:rPr lang="zh-CN" altLang="en-US" sz="2100" b="1">
                <a:latin typeface="Times New Roman" panose="02020603050405020304" pitchFamily="18" charset="0"/>
              </a:rPr>
              <a:t>，则∠</a:t>
            </a:r>
            <a:r>
              <a:rPr lang="en-US" altLang="zh-CN" sz="2100" b="1" i="1">
                <a:latin typeface="Times New Roman" panose="02020603050405020304" pitchFamily="18" charset="0"/>
              </a:rPr>
              <a:t>P</a:t>
            </a:r>
            <a:r>
              <a:rPr lang="zh-CN" altLang="en-US" sz="2100" b="1">
                <a:latin typeface="Times New Roman" panose="02020603050405020304" pitchFamily="18" charset="0"/>
              </a:rPr>
              <a:t>与</a:t>
            </a:r>
            <a:endParaRPr lang="en-US" altLang="zh-CN" sz="21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latin typeface="Times New Roman" panose="02020603050405020304" pitchFamily="18" charset="0"/>
              </a:rPr>
              <a:t>           ∠</a:t>
            </a:r>
            <a:r>
              <a:rPr lang="en-US" altLang="zh-CN" sz="2100" b="1" i="1">
                <a:latin typeface="Times New Roman" panose="02020603050405020304" pitchFamily="18" charset="0"/>
              </a:rPr>
              <a:t>Q</a:t>
            </a:r>
            <a:r>
              <a:rPr lang="zh-CN" altLang="en-US" sz="2100" b="1">
                <a:latin typeface="Times New Roman" panose="02020603050405020304" pitchFamily="18" charset="0"/>
              </a:rPr>
              <a:t>一定相等吗？说说你的理由．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如果∠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和∠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相等，那么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PB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CQ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，所以要判断∠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是否相等，只需判断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PB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CQ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是否平行．要说明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PB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CQ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，可以通过说明∠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PBC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BCQ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来实现，由于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，只需说明∠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BCD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即可．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  解：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理由：∵∠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与∠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ECB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互补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45000"/>
              </a:lnSpc>
            </a:pP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同旁内角互补，两直线平行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．          </a:t>
            </a:r>
          </a:p>
        </p:txBody>
      </p:sp>
      <p:pic>
        <p:nvPicPr>
          <p:cNvPr id="25611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3516" y="3271839"/>
            <a:ext cx="1620837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3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663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3" y="1228725"/>
            <a:ext cx="7769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两直线平行，内错角相等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∵∠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等式的性质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即∠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PBC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BCQ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PB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CQ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内错角相等，两直线平行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．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两直线平行，内错角相等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7666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7667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655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7657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52503" y="1335257"/>
            <a:ext cx="69262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just" defTabSz="914400">
              <a:lnSpc>
                <a:spcPct val="150000"/>
              </a:lnSpc>
            </a:pPr>
            <a:r>
              <a:rPr lang="zh-CN" altLang="en-US" sz="2400" b="1" dirty="0"/>
              <a:t>       一个数学问题的构成含有四个要素：题目的</a:t>
            </a:r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 dirty="0"/>
              <a:t>条件、解题的依据、解题的方法、题目的结论，</a:t>
            </a:r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 dirty="0"/>
              <a:t>如果题目所含的四个要素解题者已经知道或者结</a:t>
            </a:r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 dirty="0"/>
              <a:t>论虽未指明，但它是完全确定的，这样的问题就</a:t>
            </a:r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 dirty="0"/>
              <a:t>是封闭性的数学问题．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3" y="1496617"/>
            <a:ext cx="2257425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77875" y="2867025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矩形 2"/>
          <p:cNvSpPr/>
          <p:nvPr/>
        </p:nvSpPr>
        <p:spPr>
          <a:xfrm>
            <a:off x="819150" y="969169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678" name="内容占位符 7"/>
          <p:cNvSpPr txBox="1">
            <a:spLocks noChangeArrowheads="1"/>
          </p:cNvSpPr>
          <p:nvPr/>
        </p:nvSpPr>
        <p:spPr bwMode="auto">
          <a:xfrm>
            <a:off x="873128" y="928689"/>
            <a:ext cx="7789863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  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河南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如图，直线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被直线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所截，若∠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∠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125°</a:t>
            </a:r>
            <a:r>
              <a:rPr lang="zh-CN" altLang="en-US" sz="2200" b="1">
                <a:latin typeface="Times New Roman" panose="02020603050405020304" pitchFamily="18" charset="0"/>
              </a:rPr>
              <a:t>，则∠</a:t>
            </a:r>
            <a:r>
              <a:rPr lang="en-US" altLang="zh-CN" sz="2200" b="1">
                <a:latin typeface="Times New Roman" panose="02020603050405020304" pitchFamily="18" charset="0"/>
              </a:rPr>
              <a:t>4</a:t>
            </a:r>
            <a:r>
              <a:rPr lang="zh-CN" altLang="en-US" sz="2200" b="1">
                <a:latin typeface="Times New Roman" panose="02020603050405020304" pitchFamily="18" charset="0"/>
              </a:rPr>
              <a:t>的度数为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55°      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60°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70°      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75°</a:t>
            </a:r>
          </a:p>
          <a:p>
            <a:pPr eaLnBrk="1" hangingPunct="1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  </a:t>
            </a:r>
            <a:r>
              <a:rPr lang="zh-CN" altLang="en-US" sz="2200" b="1">
                <a:latin typeface="Times New Roman" panose="02020603050405020304" pitchFamily="18" charset="0"/>
              </a:rPr>
              <a:t>如图，已知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30°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90°</a:t>
            </a:r>
            <a:r>
              <a:rPr lang="zh-CN" altLang="en-US" sz="2200" b="1">
                <a:latin typeface="Times New Roman" panose="02020603050405020304" pitchFamily="18" charset="0"/>
              </a:rPr>
              <a:t>，则∠</a:t>
            </a: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</a:rPr>
              <a:t>等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于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60°       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50°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45°       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30°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80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2853" y="3284935"/>
            <a:ext cx="18716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756275" y="125730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743075" y="314563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006475" y="1449736"/>
            <a:ext cx="7054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从图形中得出结论是图形的性质；而从具备什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么条件推理出图形是图形的判定；特别说明，图形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的定义既是图形的判定，也是图形的性质；即：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条件</a:t>
            </a:r>
            <a:endParaRPr lang="en-US" altLang="zh-CN" sz="2400" dirty="0">
              <a:latin typeface="宋体" panose="02010600030101010101" pitchFamily="2" charset="-122"/>
            </a:endParaRP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770066" y="3211116"/>
            <a:ext cx="1354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733550" y="3208735"/>
            <a:ext cx="172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b="1" dirty="0"/>
              <a:t>定义、判定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770316" y="3207544"/>
            <a:ext cx="1354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732216" y="3215879"/>
            <a:ext cx="172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b="1" dirty="0"/>
              <a:t>定义、性质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3025778" y="3033714"/>
            <a:ext cx="119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 dirty="0"/>
              <a:t>图形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067303" y="3044430"/>
            <a:ext cx="1565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 dirty="0"/>
              <a:t>结论．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 build="allAtOnce"/>
      <p:bldP spid="30746" grpId="0" animBg="1"/>
      <p:bldP spid="30747" grpId="0"/>
      <p:bldP spid="30748" grpId="0" animBg="1"/>
      <p:bldP spid="30749" grpId="0"/>
      <p:bldP spid="30750" grpId="0"/>
      <p:bldP spid="30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30388" y="2594372"/>
            <a:ext cx="6748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、什么叫做平行线？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、平行线的判定方法有哪些？</a:t>
            </a:r>
          </a:p>
        </p:txBody>
      </p:sp>
      <p:sp>
        <p:nvSpPr>
          <p:cNvPr id="21" name="椭圆 20"/>
          <p:cNvSpPr/>
          <p:nvPr/>
        </p:nvSpPr>
        <p:spPr>
          <a:xfrm>
            <a:off x="2175924" y="1593443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复</a:t>
            </a:r>
          </a:p>
        </p:txBody>
      </p:sp>
      <p:sp>
        <p:nvSpPr>
          <p:cNvPr id="22" name="椭圆 21"/>
          <p:cNvSpPr/>
          <p:nvPr/>
        </p:nvSpPr>
        <p:spPr>
          <a:xfrm>
            <a:off x="3446340" y="1593443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习</a:t>
            </a:r>
          </a:p>
        </p:txBody>
      </p:sp>
      <p:sp>
        <p:nvSpPr>
          <p:cNvPr id="23" name="椭圆 22"/>
          <p:cNvSpPr/>
          <p:nvPr/>
        </p:nvSpPr>
        <p:spPr>
          <a:xfrm>
            <a:off x="4721169" y="1593443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回</a:t>
            </a:r>
          </a:p>
        </p:txBody>
      </p:sp>
      <p:sp>
        <p:nvSpPr>
          <p:cNvPr id="28" name="椭圆 27"/>
          <p:cNvSpPr/>
          <p:nvPr/>
        </p:nvSpPr>
        <p:spPr>
          <a:xfrm>
            <a:off x="5983469" y="1593443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8778" y="2480073"/>
            <a:ext cx="25320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279558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6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8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9" name="文本框 28"/>
          <p:cNvSpPr txBox="1">
            <a:spLocks noChangeArrowheads="1"/>
          </p:cNvSpPr>
          <p:nvPr/>
        </p:nvSpPr>
        <p:spPr bwMode="auto">
          <a:xfrm>
            <a:off x="2817816" y="1393032"/>
            <a:ext cx="220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平行线的性质</a:t>
            </a:r>
            <a:endParaRPr lang="zh-CN" altLang="en-US" dirty="0"/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6"/>
          <p:cNvSpPr txBox="1">
            <a:spLocks noChangeArrowheads="1"/>
          </p:cNvSpPr>
          <p:nvPr/>
        </p:nvSpPr>
        <p:spPr bwMode="auto">
          <a:xfrm>
            <a:off x="719138" y="1845469"/>
            <a:ext cx="78152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定理：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两直线平行，同位角相等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）已知：如图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，直线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</a:t>
            </a:r>
            <a:r>
              <a:rPr lang="en-US" altLang="zh-CN" sz="2000" b="1" dirty="0">
                <a:latin typeface="Times New Roman" panose="02020603050405020304" pitchFamily="18" charset="0"/>
              </a:rPr>
              <a:t>//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zh-CN" altLang="zh-CN" sz="2000" b="1" dirty="0">
                <a:latin typeface="Times New Roman" panose="02020603050405020304" pitchFamily="18" charset="0"/>
              </a:rPr>
              <a:t>∠</a:t>
            </a:r>
            <a:r>
              <a:rPr lang="zh-CN" altLang="en-US" sz="2000" b="1" dirty="0">
                <a:latin typeface="Times New Roman" panose="02020603050405020304" pitchFamily="18" charset="0"/>
              </a:rPr>
              <a:t>1和</a:t>
            </a:r>
            <a:r>
              <a:rPr lang="zh-CN" altLang="zh-CN" sz="2000" b="1" dirty="0"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是直线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Times New Roman" panose="02020603050405020304" pitchFamily="18" charset="0"/>
              </a:rPr>
              <a:t>被直线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              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EF</a:t>
            </a:r>
            <a:r>
              <a:rPr lang="zh-CN" altLang="en-US" sz="2000" b="1" dirty="0">
                <a:latin typeface="Times New Roman" panose="02020603050405020304" pitchFamily="18" charset="0"/>
              </a:rPr>
              <a:t>截出的同位角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求证：</a:t>
            </a:r>
            <a:r>
              <a:rPr lang="zh-CN" altLang="zh-CN" sz="2000" b="1" dirty="0"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 = </a:t>
            </a:r>
            <a:r>
              <a:rPr lang="zh-CN" altLang="zh-CN" sz="2000" b="1" dirty="0"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2.</a:t>
            </a:r>
          </a:p>
        </p:txBody>
      </p:sp>
      <p:sp>
        <p:nvSpPr>
          <p:cNvPr id="32" name="矩形 31"/>
          <p:cNvSpPr/>
          <p:nvPr/>
        </p:nvSpPr>
        <p:spPr>
          <a:xfrm>
            <a:off x="7561263" y="107037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7" name="文本框 22"/>
          <p:cNvSpPr txBox="1">
            <a:spLocks noChangeArrowheads="1"/>
          </p:cNvSpPr>
          <p:nvPr/>
        </p:nvSpPr>
        <p:spPr bwMode="auto">
          <a:xfrm>
            <a:off x="7683500" y="1070372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5713416" y="3052763"/>
            <a:ext cx="2395537" cy="1325166"/>
          </a:xfrm>
          <a:prstGeom prst="cloudCallout">
            <a:avLst>
              <a:gd name="adj1" fmla="val -89495"/>
              <a:gd name="adj2" fmla="val -10556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/>
            <a:endParaRPr lang="zh-CN" altLang="en-US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856291" y="3303986"/>
            <a:ext cx="2522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     如果∠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1≠∠2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</a:p>
          <a:p>
            <a:pPr defTabSz="914400" eaLnBrk="1" hangingPunct="1"/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的位置关</a:t>
            </a:r>
          </a:p>
          <a:p>
            <a:pPr defTabSz="914400" eaLnBrk="1" hangingPunct="1"/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系会怎样呢？</a:t>
            </a:r>
          </a:p>
        </p:txBody>
      </p:sp>
      <p:sp>
        <p:nvSpPr>
          <p:cNvPr id="5141" name="Text Box 42"/>
          <p:cNvSpPr txBox="1">
            <a:spLocks noChangeArrowheads="1"/>
          </p:cNvSpPr>
          <p:nvPr/>
        </p:nvSpPr>
        <p:spPr bwMode="auto">
          <a:xfrm>
            <a:off x="3592514" y="4495800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b="1">
                <a:latin typeface="宋体" panose="02010600030101010101" pitchFamily="2" charset="-122"/>
              </a:rPr>
              <a:t>图</a:t>
            </a:r>
            <a:r>
              <a:rPr lang="en-US" altLang="zh-CN" b="1"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3" grpId="0" animBg="1"/>
      <p:bldP spid="11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8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TextBox 26"/>
          <p:cNvSpPr txBox="1">
            <a:spLocks noChangeArrowheads="1"/>
          </p:cNvSpPr>
          <p:nvPr/>
        </p:nvSpPr>
        <p:spPr bwMode="auto">
          <a:xfrm>
            <a:off x="693741" y="759621"/>
            <a:ext cx="69754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假设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≠∠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2，那么我们可以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过点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作直线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，使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EMH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2，如图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所示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根据“同位角相等，两直线平行”，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可知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又因为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，这样经过点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存在两条直线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都与直线</a:t>
            </a:r>
            <a:endParaRPr lang="en-US" altLang="zh-CN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这与基本事实“过直线外一点有且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只有一条直线与这条直线平行”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相矛盾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这说明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≠∠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2的假设不成立，所以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1=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6601" y="1296591"/>
            <a:ext cx="2576513" cy="21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777039" y="3390900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宋体" panose="02010600030101010101" pitchFamily="2" charset="-122"/>
              </a:rPr>
              <a:t>图</a:t>
            </a:r>
            <a:r>
              <a:rPr lang="en-US" altLang="zh-CN" b="1"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build="allAtOnce"/>
      <p:bldP spid="52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2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4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26"/>
          <p:cNvSpPr txBox="1">
            <a:spLocks noChangeArrowheads="1"/>
          </p:cNvSpPr>
          <p:nvPr/>
        </p:nvSpPr>
        <p:spPr bwMode="auto">
          <a:xfrm>
            <a:off x="931866" y="1007270"/>
            <a:ext cx="6975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性质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</a:rPr>
              <a:t>两条平行直线被第三条直线所截，同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                 位角相等．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简称：</a:t>
            </a:r>
            <a:r>
              <a:rPr lang="zh-CN" altLang="en-US" sz="2400" b="1">
                <a:latin typeface="Times New Roman" panose="02020603050405020304" pitchFamily="18" charset="0"/>
              </a:rPr>
              <a:t>两直线平行，同位角相等．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表达方式：</a:t>
            </a:r>
            <a:r>
              <a:rPr lang="zh-CN" altLang="en-US" sz="2400" b="1">
                <a:latin typeface="Times New Roman" panose="02020603050405020304" pitchFamily="18" charset="0"/>
              </a:rPr>
              <a:t>如图，因为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</a:rPr>
              <a:t>已知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                        所以∠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宋体" panose="02010600030101010101" pitchFamily="2" charset="-122"/>
              </a:rPr>
              <a:t>.(</a:t>
            </a:r>
            <a:r>
              <a:rPr lang="zh-CN" altLang="en-US" sz="2400" b="1">
                <a:latin typeface="宋体" panose="02010600030101010101" pitchFamily="2" charset="-122"/>
              </a:rPr>
              <a:t>两直线平行，同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           位角相等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en-US" altLang="zh-CN" sz="2400" b="1">
                <a:latin typeface="Times New Roman" panose="02020603050405020304" pitchFamily="18" charset="0"/>
              </a:rPr>
              <a:t>  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87666" y="3561161"/>
            <a:ext cx="2371725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1616" y="2697958"/>
            <a:ext cx="1684337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01665" y="994173"/>
            <a:ext cx="8091487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en-US" sz="2000" b="1">
                <a:latin typeface="Times New Roman" panose="02020603050405020304" pitchFamily="18" charset="0"/>
              </a:rPr>
              <a:t>如图，若</a:t>
            </a:r>
            <a:r>
              <a:rPr lang="en-US" altLang="zh-CN" sz="2000" b="1" i="1">
                <a:latin typeface="Times New Roman" panose="02020603050405020304" pitchFamily="18" charset="0"/>
              </a:rPr>
              <a:t>AB</a:t>
            </a:r>
            <a:r>
              <a:rPr lang="en-US" altLang="zh-CN" sz="2000" b="1"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latin typeface="Times New Roman" panose="02020603050405020304" pitchFamily="18" charset="0"/>
              </a:rPr>
              <a:t>CD</a:t>
            </a:r>
            <a:r>
              <a:rPr lang="zh-CN" altLang="en-US" sz="2000" b="1">
                <a:latin typeface="Times New Roman" panose="02020603050405020304" pitchFamily="18" charset="0"/>
              </a:rPr>
              <a:t>，且∠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，试判断</a:t>
            </a:r>
            <a:r>
              <a:rPr lang="en-US" altLang="zh-CN" sz="2000" b="1" i="1">
                <a:latin typeface="Times New Roman" panose="02020603050405020304" pitchFamily="18" charset="0"/>
              </a:rPr>
              <a:t>AM</a:t>
            </a:r>
            <a:r>
              <a:rPr lang="zh-CN" altLang="en-US" sz="2000" b="1">
                <a:latin typeface="Times New Roman" panose="02020603050405020304" pitchFamily="18" charset="0"/>
              </a:rPr>
              <a:t>与</a:t>
            </a:r>
            <a:r>
              <a:rPr lang="en-US" altLang="zh-CN" sz="2000" b="1" i="1">
                <a:latin typeface="Times New Roman" panose="02020603050405020304" pitchFamily="18" charset="0"/>
              </a:rPr>
              <a:t>CN</a:t>
            </a:r>
            <a:r>
              <a:rPr lang="zh-CN" altLang="en-US" sz="2000" b="1">
                <a:latin typeface="Times New Roman" panose="02020603050405020304" pitchFamily="18" charset="0"/>
              </a:rPr>
              <a:t>的位置关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系，并说明理由．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的位置关系很显然是平行的，要说明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，可考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虑说明∠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EAM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ECN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因为∠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，所以只需说明∠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EAB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即可，由于“两直线平行，同位角相等”，所以根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据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即可得出∠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理由：∵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两直线平行，同位角相等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又∵∠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MAE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NCA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等式性质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∴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同位角相等，两直线平行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000" b="1">
                <a:latin typeface="Times New Roman" panose="02020603050405020304" pitchFamily="18" charset="0"/>
              </a:rPr>
              <a:t> 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8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923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923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3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4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92188" y="1422382"/>
            <a:ext cx="69262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当题目已知条件中出现两直线平行时，要考虑是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否出现了相等的角．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平行线和角的大小关系是紧密联系在一起的，由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平行线可以得到相等的角，反过来又可以由相等的角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得到新的一组平行线，这种由角的大小关系与直线的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位置关系的相互转化在解题中会经常涉及．</a:t>
            </a:r>
            <a:r>
              <a:rPr lang="zh-CN" altLang="en-US" sz="2200" dirty="0"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2041" y="1262063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1150941" y="1193008"/>
            <a:ext cx="75152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泸州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平分∠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若∠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 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            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100°  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110°          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3" y="760810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8550" y="2403873"/>
            <a:ext cx="24320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40401" y="162758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Microsoft Office PowerPoint</Application>
  <PresentationFormat>全屏显示(16:9)</PresentationFormat>
  <Paragraphs>257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1034F9DA4ABE4BA2BDAF55EB913513B3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