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andolFang R" panose="0201060003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501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6A3C766-E4C5-4DBA-B07C-A69C3513DB9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1965743F-B389-44A7-A0D0-10B3D854A79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5743F-B389-44A7-A0D0-10B3D854A79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2.png"/><Relationship Id="rId2" Type="http://schemas.openxmlformats.org/officeDocument/2006/relationships/tags" Target="../tags/tag10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4.png"/><Relationship Id="rId4" Type="http://schemas.openxmlformats.org/officeDocument/2006/relationships/tags" Target="../tags/tag26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r="15993" b="218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-1905000" y="960120"/>
            <a:ext cx="10607040" cy="3566160"/>
          </a:xfrm>
          <a:prstGeom prst="roundRect">
            <a:avLst>
              <a:gd name="adj" fmla="val 50000"/>
            </a:avLst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177" y="1679677"/>
            <a:ext cx="6567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solidFill>
                  <a:srgbClr val="C128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4400" b="1" i="1" dirty="0">
                <a:solidFill>
                  <a:srgbClr val="C128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我一生中的重要抉择</a:t>
            </a:r>
            <a:r>
              <a:rPr lang="en-US" altLang="zh-CN" sz="4400" b="1" i="1" dirty="0">
                <a:solidFill>
                  <a:srgbClr val="C128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4400" b="1" i="1" dirty="0">
              <a:solidFill>
                <a:srgbClr val="C1282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0122" y="2543145"/>
            <a:ext cx="4987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"IMPORTANT DECISIONS IN MY LIFE. "</a:t>
            </a:r>
            <a:endParaRPr lang="en-US" altLang="zh-CN" sz="1600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76367" y="217392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78898" y="3407946"/>
            <a:ext cx="416937" cy="379036"/>
            <a:chOff x="891974" y="4415843"/>
            <a:chExt cx="450443" cy="450443"/>
          </a:xfrm>
        </p:grpSpPr>
        <p:sp>
          <p:nvSpPr>
            <p:cNvPr id="11" name="椭圆 1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12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C12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2067695" y="3409238"/>
            <a:ext cx="1744219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99420" y="3407946"/>
            <a:ext cx="416937" cy="379036"/>
            <a:chOff x="891974" y="4415843"/>
            <a:chExt cx="450443" cy="450443"/>
          </a:xfrm>
        </p:grpSpPr>
        <p:sp>
          <p:nvSpPr>
            <p:cNvPr id="15" name="椭圆 1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12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C12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5"/>
          <p:cNvSpPr txBox="1"/>
          <p:nvPr/>
        </p:nvSpPr>
        <p:spPr>
          <a:xfrm>
            <a:off x="5070097" y="3409238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6739" y="1301007"/>
            <a:ext cx="4177226" cy="461665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演讲稿开头段有什么特点？ </a:t>
            </a:r>
          </a:p>
        </p:txBody>
      </p:sp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76739" y="2077462"/>
            <a:ext cx="8424376" cy="4126568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列举比尔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盖茨的事例，说明让年事已高的自己来领导方正是一件不可设想的事情，表现了作者的高度的责任感。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然后王选又运用了比喻修辞手法，把人生的不同阶段比作不同时间段的太阳，语言生动、幽默，形象地说明自己年事已高，只能跟大家讲一下奋斗过来的体会。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引出下文所要讲述的内容。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6739" y="1301007"/>
            <a:ext cx="7823338" cy="461665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作者为什么讲述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荧屏连着我和你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这一电视节目？</a:t>
            </a:r>
          </a:p>
        </p:txBody>
      </p:sp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76739" y="2302518"/>
            <a:ext cx="8424376" cy="2413515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由李素丽对自己的形容引出作者对自己的形容：“努力奋斗，曾经取得过成绩，现在高峰已过，跟不上新技术发展的一个过时的科学家。”表现了作者的谦虚、幽默、平易近人。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6738" y="1116341"/>
            <a:ext cx="10902117" cy="830997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我知道自己是一个下午四五点钟的太阳；各位呢，上午八九点钟的太阳，这是本科生；硕士生呢，九十点钟的太阳；博士生呢，十点十一点钟的太阳。”</a:t>
            </a:r>
          </a:p>
        </p:txBody>
      </p:sp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76739" y="2302518"/>
            <a:ext cx="8424376" cy="2813492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作者把人生的不同阶段比作不同时间段的太阳，语言生动、幽默，形象地说明自己年事已高，只能跟大家讲一下奋斗过来的体会。引出下文演讲的中心话题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我一生中的重要抉择。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作者即景设喻，拉近了作者与听众的距离，让人倍感亲切、期望和鼓舞。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6738" y="1116341"/>
            <a:ext cx="10902117" cy="830997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“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38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岁搞激光照排，提出一种崭新的技术途径，假如人家说我是权威，也许还马马虎虎，因为在这个领域我懂得最多，而且我也在第一线。”</a:t>
            </a:r>
          </a:p>
        </p:txBody>
      </p:sp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76739" y="2661333"/>
            <a:ext cx="8424376" cy="1126482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“马马虎虎”意思是勉强，凑合。表现作者的谦虚，幽默。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6738" y="960434"/>
            <a:ext cx="10902117" cy="1142813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>
              <a:lnSpc>
                <a:spcPct val="1500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 “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我已经脱离第一线，高峰过去了，不干什么事情，已经堕落到了靠卖狗皮膏药为生的时候。”</a:t>
            </a:r>
          </a:p>
        </p:txBody>
      </p:sp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76739" y="2661332"/>
            <a:ext cx="8424376" cy="3126009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“狗皮膏药”是中医里的外用贴膏，这个词语常常比喻骗人的货色。把演讲、作报告说成是“卖狗皮膏药”“招摇撞骗”，表现出作者的谦逊、幽默。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作者认为自己已经脱离第一线，创造的高峰已过去，并非站在行业的最前沿。跟大家讲的，更多的是自己一生奋斗的体会，而不是科技含量最高的，对大家所起的作用不是很大。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6738" y="960434"/>
            <a:ext cx="10902117" cy="1142813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>
              <a:lnSpc>
                <a:spcPct val="150000"/>
              </a:lnSpc>
            </a:pP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 “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明明是一个过去时态，大家误以为是一个现在时态，甚至于以为是能主导将来方向的一个将来时态。”</a:t>
            </a:r>
          </a:p>
        </p:txBody>
      </p:sp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76739" y="2661333"/>
            <a:ext cx="8424376" cy="2107946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“过去时态”意思是淘汰、落伍了的老朽，“现在时态”的意思是正当红的核心人物，“将来时态”的意思是决策者、领军人物。面对大学生听众，比喻恰当，语言幽默，通俗易懂。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归纳总结</a:t>
            </a:r>
          </a:p>
        </p:txBody>
      </p:sp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34309" y="2661333"/>
            <a:ext cx="10323383" cy="2107946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本文讲述了王选一生八次抉择中的第六次抉择，具体写了他花大的力量来扶植年轻人，让年轻人逐步取代他的作用，表现了王选尊重科技发展规律、不迷信权威、不计较个人名利、认真负责的精神。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r="15993" b="218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-1905000" y="960120"/>
            <a:ext cx="10607040" cy="3566160"/>
          </a:xfrm>
          <a:prstGeom prst="roundRect">
            <a:avLst>
              <a:gd name="adj" fmla="val 50000"/>
            </a:avLst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70464" y="1679677"/>
            <a:ext cx="5407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i="1" dirty="0">
                <a:solidFill>
                  <a:srgbClr val="C1282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感谢各位的仔细聆听</a:t>
            </a:r>
          </a:p>
        </p:txBody>
      </p:sp>
      <p:sp>
        <p:nvSpPr>
          <p:cNvPr id="8" name="矩形 7"/>
          <p:cNvSpPr/>
          <p:nvPr/>
        </p:nvSpPr>
        <p:spPr>
          <a:xfrm>
            <a:off x="1480122" y="2543145"/>
            <a:ext cx="4987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"IMPORTANT DECISIONS IN MY LIFE. "</a:t>
            </a:r>
            <a:endParaRPr lang="en-US" altLang="zh-CN" sz="1600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76367" y="217392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78898" y="3407946"/>
            <a:ext cx="416937" cy="379036"/>
            <a:chOff x="891974" y="4415843"/>
            <a:chExt cx="450443" cy="450443"/>
          </a:xfrm>
        </p:grpSpPr>
        <p:sp>
          <p:nvSpPr>
            <p:cNvPr id="11" name="椭圆 10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12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C12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1"/>
          <p:cNvSpPr txBox="1"/>
          <p:nvPr/>
        </p:nvSpPr>
        <p:spPr>
          <a:xfrm>
            <a:off x="2067695" y="3409238"/>
            <a:ext cx="1744219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600" smtClea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lang="en-US" altLang="zh-CN" sz="16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99420" y="3407946"/>
            <a:ext cx="416937" cy="379036"/>
            <a:chOff x="891974" y="4415843"/>
            <a:chExt cx="450443" cy="450443"/>
          </a:xfrm>
        </p:grpSpPr>
        <p:sp>
          <p:nvSpPr>
            <p:cNvPr id="15" name="椭圆 14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12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rgbClr val="C12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5"/>
          <p:cNvSpPr txBox="1"/>
          <p:nvPr/>
        </p:nvSpPr>
        <p:spPr>
          <a:xfrm>
            <a:off x="5070097" y="3409238"/>
            <a:ext cx="1688113" cy="338552"/>
          </a:xfrm>
          <a:prstGeom prst="rect">
            <a:avLst/>
          </a:prstGeom>
          <a:noFill/>
        </p:spPr>
        <p:txBody>
          <a:bodyPr wrap="none" lIns="91356" tIns="45719" rIns="91356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2495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20XX.X.X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9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99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99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99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99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sp>
        <p:nvSpPr>
          <p:cNvPr id="21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24923" y="1668865"/>
            <a:ext cx="6537365" cy="4000500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王选（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1937-2006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曾任中国科学院院士，中国工程院院士，第三世界科学院院士。是“汉字激光照排系统”的创始人。被誉为“当代的毕昇”“汉字激光照排之父”“中国现代汉字印刷革命的奠基人”“中国迎接知识经济挑战的先驱”。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2001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年，王选获国家最高科学技术奖。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80" y="1668865"/>
            <a:ext cx="2880360" cy="4000500"/>
          </a:xfrm>
          <a:prstGeom prst="rect">
            <a:avLst/>
          </a:prstGeom>
          <a:ln>
            <a:solidFill>
              <a:srgbClr val="C1282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8520" y="992437"/>
            <a:ext cx="3307080" cy="523220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有关“八个抉择”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24923" y="1865062"/>
            <a:ext cx="6537365" cy="4342697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①选择计算数学专业；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②投身到研究软硬件结合领域；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③锻炼英语听力；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④直接跨入第四代激光照排系统的研制；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⑤致力于产业化；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⑥大力扶植年轻人；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⑦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年代进军日本市场 ；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⑧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1995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年进军广电业。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8520" y="992437"/>
            <a:ext cx="2717800" cy="523220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关于“毕昇”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24923" y="2051185"/>
            <a:ext cx="7675154" cy="3814378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毕昇   北宋布衣，我国古代伟大的发明家，中国古代四大发明之一“活字印刷术”的发明者。其发明活字印刷术，比德国人古腾堡发明金属活字印刷早四百多年，毕昇活字印刷术的发明，是印刷史上的一次伟大革命，它为中国文化经济的发展开辟了广阔的道路，为推动世界文明的发展作出了重大贡献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关于毕昇的生平事迹，以及他发明活字版的经过，除了沈括在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梦溪笔谈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一书中的记载外，还找不到第二个文献资料。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  <p:sp>
        <p:nvSpPr>
          <p:cNvPr id="9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65829" y="1521811"/>
            <a:ext cx="7675154" cy="3814378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本文是作者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1998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月在北京大学的演讲。原题为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我一生中的八个重要抉择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这里节选的主要是第六个抉择的部分。有改动。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王选的一生中有过八次重要抉择，每次都把他的人生推向一个新的台阶。课文按时间顺序，有详有略地介绍，深入浅出。既是讲的专业，所谈的问题又带有普遍性，文章的字里行间流露出作者的自信、执着，流露出他的自强奋进、开拓进取，以及他甘做人梯，扶植新秀的崇高精神。王选是一个实现了人生价值的杰出中国人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检查预习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8520" y="992437"/>
            <a:ext cx="1722120" cy="523220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生字词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858520" y="1925003"/>
            <a:ext cx="7399338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650"/>
              </a:lnSpc>
              <a:buFont typeface="Arial" panose="020B0604020202020204" pitchFamily="34" charset="0"/>
              <a:buChar char="•"/>
            </a:pP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抉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择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     </a:t>
            </a: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奠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基人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 </a:t>
            </a:r>
          </a:p>
          <a:p>
            <a:pPr>
              <a:lnSpc>
                <a:spcPts val="4650"/>
              </a:lnSpc>
              <a:buFont typeface="Arial" panose="020B0604020202020204" pitchFamily="34" charset="0"/>
              <a:buChar char="•"/>
            </a:pP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</a:t>
            </a: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辟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     </a:t>
            </a: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崭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  <a:p>
            <a:pPr>
              <a:lnSpc>
                <a:spcPts val="4650"/>
              </a:lnSpc>
              <a:buFont typeface="Arial" panose="020B0604020202020204" pitchFamily="34" charset="0"/>
              <a:buChar char="•"/>
            </a:pP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堕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落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     </a:t>
            </a: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署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  <a:p>
            <a:pPr>
              <a:lnSpc>
                <a:spcPts val="4650"/>
              </a:lnSpc>
              <a:buFont typeface="Arial" panose="020B0604020202020204" pitchFamily="34" charset="0"/>
              <a:buChar char="•"/>
            </a:pP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剥削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）     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</a:t>
            </a: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衔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  <a:p>
            <a:pPr>
              <a:lnSpc>
                <a:spcPts val="4650"/>
              </a:lnSpc>
              <a:buFont typeface="Arial" panose="020B0604020202020204" pitchFamily="34" charset="0"/>
              <a:buChar char="•"/>
            </a:pP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逸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     </a:t>
            </a: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荧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屏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  <a:p>
            <a:pPr>
              <a:lnSpc>
                <a:spcPts val="4650"/>
              </a:lnSpc>
              <a:buFont typeface="Arial" panose="020B0604020202020204" pitchFamily="34" charset="0"/>
              <a:buChar char="•"/>
            </a:pP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狗皮</a:t>
            </a: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膏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药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）   </a:t>
            </a:r>
            <a:r>
              <a:rPr lang="zh-CN" altLang="zh-CN" sz="20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</a:t>
            </a:r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词夺理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）</a:t>
            </a:r>
          </a:p>
        </p:txBody>
      </p:sp>
      <p:sp>
        <p:nvSpPr>
          <p:cNvPr id="11" name="Rectangle 9"/>
          <p:cNvSpPr/>
          <p:nvPr>
            <p:custDataLst>
              <p:tags r:id="rId3"/>
            </p:custDataLst>
          </p:nvPr>
        </p:nvSpPr>
        <p:spPr>
          <a:xfrm>
            <a:off x="4060984" y="2099006"/>
            <a:ext cx="712054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diàn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1899444" y="2658657"/>
            <a:ext cx="41229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pì</a:t>
            </a:r>
            <a:endParaRPr lang="en-US" altLang="zh-CN" sz="2000" b="1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3"/>
          <p:cNvSpPr/>
          <p:nvPr>
            <p:custDataLst>
              <p:tags r:id="rId5"/>
            </p:custDataLst>
          </p:nvPr>
        </p:nvSpPr>
        <p:spPr>
          <a:xfrm>
            <a:off x="3803783" y="2690310"/>
            <a:ext cx="79060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zhǎn</a:t>
            </a:r>
            <a:endParaRPr lang="en-US" altLang="zh-CN" sz="2000" b="1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5"/>
          <p:cNvSpPr/>
          <p:nvPr>
            <p:custDataLst>
              <p:tags r:id="rId6"/>
            </p:custDataLst>
          </p:nvPr>
        </p:nvSpPr>
        <p:spPr>
          <a:xfrm>
            <a:off x="1777615" y="3275678"/>
            <a:ext cx="655949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duò</a:t>
            </a:r>
            <a:endParaRPr lang="en-US" altLang="zh-CN" sz="2000" b="1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17"/>
          <p:cNvSpPr/>
          <p:nvPr>
            <p:custDataLst>
              <p:tags r:id="rId7"/>
            </p:custDataLst>
          </p:nvPr>
        </p:nvSpPr>
        <p:spPr>
          <a:xfrm>
            <a:off x="3855639" y="3288348"/>
            <a:ext cx="64152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shǔ</a:t>
            </a:r>
            <a:endParaRPr lang="en-US" altLang="zh-CN" sz="2000" b="1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9"/>
          <p:cNvSpPr/>
          <p:nvPr>
            <p:custDataLst>
              <p:tags r:id="rId8"/>
            </p:custDataLst>
          </p:nvPr>
        </p:nvSpPr>
        <p:spPr>
          <a:xfrm>
            <a:off x="1728334" y="3886107"/>
            <a:ext cx="95731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bōxuē</a:t>
            </a:r>
            <a:endParaRPr lang="en-US" altLang="zh-CN" sz="2000" b="1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21"/>
          <p:cNvSpPr/>
          <p:nvPr>
            <p:custDataLst>
              <p:tags r:id="rId9"/>
            </p:custDataLst>
          </p:nvPr>
        </p:nvSpPr>
        <p:spPr>
          <a:xfrm>
            <a:off x="1920356" y="4484171"/>
            <a:ext cx="402674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  <a:endParaRPr lang="en-US" altLang="zh-CN" sz="2000" b="1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3"/>
          <p:cNvSpPr/>
          <p:nvPr>
            <p:custDataLst>
              <p:tags r:id="rId10"/>
            </p:custDataLst>
          </p:nvPr>
        </p:nvSpPr>
        <p:spPr>
          <a:xfrm>
            <a:off x="2206991" y="5068193"/>
            <a:ext cx="77777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gāo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000" b="1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27"/>
          <p:cNvSpPr/>
          <p:nvPr>
            <p:custDataLst>
              <p:tags r:id="rId11"/>
            </p:custDataLst>
          </p:nvPr>
        </p:nvSpPr>
        <p:spPr>
          <a:xfrm>
            <a:off x="3988070" y="3885645"/>
            <a:ext cx="712054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xián</a:t>
            </a:r>
            <a:endParaRPr lang="en-US" altLang="zh-CN" sz="2000" b="1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31"/>
          <p:cNvSpPr/>
          <p:nvPr>
            <p:custDataLst>
              <p:tags r:id="rId12"/>
            </p:custDataLst>
          </p:nvPr>
        </p:nvSpPr>
        <p:spPr>
          <a:xfrm>
            <a:off x="3847041" y="4469713"/>
            <a:ext cx="71686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yíng</a:t>
            </a:r>
            <a:endParaRPr lang="en-US" altLang="zh-CN" sz="2000" b="1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36"/>
          <p:cNvSpPr/>
          <p:nvPr>
            <p:custDataLst>
              <p:tags r:id="rId13"/>
            </p:custDataLst>
          </p:nvPr>
        </p:nvSpPr>
        <p:spPr>
          <a:xfrm>
            <a:off x="1834356" y="2061599"/>
            <a:ext cx="5746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</a:t>
            </a:r>
            <a:r>
              <a:rPr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  <a:endParaRPr altLang="zh-CN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38"/>
          <p:cNvSpPr/>
          <p:nvPr>
            <p:custDataLst>
              <p:tags r:id="rId14"/>
            </p:custDataLst>
          </p:nvPr>
        </p:nvSpPr>
        <p:spPr>
          <a:xfrm>
            <a:off x="4592810" y="5068253"/>
            <a:ext cx="162401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qiǎnɡ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检查预习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8520" y="992437"/>
            <a:ext cx="2096610" cy="523220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重点词语</a:t>
            </a:r>
          </a:p>
        </p:txBody>
      </p:sp>
      <p:sp>
        <p:nvSpPr>
          <p:cNvPr id="26" name="矩形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1695" y="1891737"/>
            <a:ext cx="198278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出类拔萃：     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多多益善：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阳奉阴违：     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招摇撞骗：</a:t>
            </a: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风口浪尖：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强词夺理：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平易近人：     </a:t>
            </a:r>
          </a:p>
        </p:txBody>
      </p:sp>
      <p:sp>
        <p:nvSpPr>
          <p:cNvPr id="27" name="矩形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14232" y="1866337"/>
            <a:ext cx="56038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超出同类之上。多指人的品德才能。</a:t>
            </a: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越多越好。</a:t>
            </a: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指玩弄两面派手法，表面上遵从，暗地里违背。</a:t>
            </a: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假借名义，进行蒙骗欺诈。</a:t>
            </a: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比喻激烈尖锐的社会斗争前哨。</a:t>
            </a:r>
          </a:p>
          <a:p>
            <a:pPr eaLnBrk="0" hangingPunct="0">
              <a:lnSpc>
                <a:spcPts val="384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指无理强辩，明明没理硬说有理。</a:t>
            </a:r>
          </a:p>
        </p:txBody>
      </p:sp>
      <p:sp>
        <p:nvSpPr>
          <p:cNvPr id="28" name="矩形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14232" y="4882587"/>
            <a:ext cx="4673074" cy="42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ts val="279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对人和蔼可亲，没架子，使人易接近。 </a:t>
            </a:r>
          </a:p>
        </p:txBody>
      </p:sp>
      <p:sp>
        <p:nvSpPr>
          <p:cNvPr id="29" name="矩形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7570" y="5210846"/>
            <a:ext cx="6035731" cy="9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原形容随随便便，不拘小节。后形容不注意衣着或容貌的整洁。</a:t>
            </a:r>
          </a:p>
        </p:txBody>
      </p:sp>
      <p:sp>
        <p:nvSpPr>
          <p:cNvPr id="30" name="矩形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8520" y="5150875"/>
            <a:ext cx="1982787" cy="54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3990"/>
              </a:lnSpc>
            </a:pPr>
            <a:r>
              <a:rPr lang="zh-CN" altLang="en-US" sz="20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不修边幅：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8520" y="1270229"/>
            <a:ext cx="3285217" cy="523220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zh-CN" altLang="en-US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文章分为三个部分</a:t>
            </a:r>
          </a:p>
        </p:txBody>
      </p:sp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58520" y="2024725"/>
            <a:ext cx="7675154" cy="3814378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）：列举李素丽的例子，引出一生中最重要的抉择这个演讲话题。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2--8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）：人生第六个抉择，大力扶植年轻人。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第一层（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段）：重点放在扶植年轻人的重要性和必要性上，回答为什么要扶植年轻人的问题。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第二层（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段）：重点谈了自己扶植年轻人的一些具体想法，回答该如何扶植年轻人的问题。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）：告诫青年朋友们，在群体智慧中彰显自我价值。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-342900" y="219917"/>
            <a:ext cx="774984" cy="420163"/>
          </a:xfrm>
          <a:prstGeom prst="roundRect">
            <a:avLst>
              <a:gd name="adj" fmla="val 50000"/>
            </a:avLst>
          </a:prstGeom>
          <a:solidFill>
            <a:srgbClr val="C12820"/>
          </a:solidFill>
          <a:ln>
            <a:solidFill>
              <a:srgbClr val="C1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2084" y="176386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7" y="2867660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739" y="1301007"/>
            <a:ext cx="10658290" cy="461665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１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本文的标题是“我一生中的重大抉择”，那么，这个“抉择”到底是什么？</a:t>
            </a:r>
          </a:p>
        </p:txBody>
      </p:sp>
      <p:sp>
        <p:nvSpPr>
          <p:cNvPr id="1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776739" y="2077462"/>
            <a:ext cx="8424376" cy="664817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花大的力量来扶植年轻人，让年轻一代出来逐步取代自己的作用。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6739" y="2967335"/>
            <a:ext cx="5237480" cy="461665"/>
          </a:xfrm>
          <a:prstGeom prst="rect">
            <a:avLst/>
          </a:prstGeom>
          <a:solidFill>
            <a:srgbClr val="C12820"/>
          </a:solidFill>
        </p:spPr>
        <p:txBody>
          <a:bodyPr wrap="square" anchor="ctr">
            <a:spAutoFit/>
          </a:bodyPr>
          <a:lstStyle/>
          <a:p>
            <a:pPr defTabSz="1171575" eaLnBrk="1" hangingPunct="1"/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这篇演讲围绕什么中心来展开的？</a:t>
            </a:r>
          </a:p>
        </p:txBody>
      </p:sp>
      <p:sp>
        <p:nvSpPr>
          <p:cNvPr id="9" name="内容占位符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76739" y="3743789"/>
            <a:ext cx="7675154" cy="1441669"/>
          </a:xfrm>
          <a:prstGeom prst="rect">
            <a:avLst/>
          </a:prstGeom>
          <a:ln w="9525" algn="ctr">
            <a:solidFill>
              <a:srgbClr val="C12820"/>
            </a:solidFill>
            <a:miter lim="1000000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一个人面对人生重要的抉择时，要以国家利益为先，还要有智慧而慎重选择，也要为自己的选择做出不懈努力。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宽屏</PresentationFormat>
  <Paragraphs>120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2020-12-16T07:43:00Z</dcterms:created>
  <dcterms:modified xsi:type="dcterms:W3CDTF">2023-01-10T12:21:45Z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D23BEC3DBBA24EE890BFECB271E01C60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