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1" r:id="rId3"/>
    <p:sldId id="291" r:id="rId4"/>
    <p:sldId id="349" r:id="rId5"/>
    <p:sldId id="350" r:id="rId6"/>
    <p:sldId id="351" r:id="rId7"/>
    <p:sldId id="352" r:id="rId8"/>
    <p:sldId id="348" r:id="rId9"/>
    <p:sldId id="346" r:id="rId10"/>
    <p:sldId id="347" r:id="rId11"/>
    <p:sldId id="353" r:id="rId12"/>
    <p:sldId id="354" r:id="rId13"/>
    <p:sldId id="259" r:id="rId14"/>
    <p:sldId id="277" r:id="rId15"/>
    <p:sldId id="276" r:id="rId16"/>
    <p:sldId id="275" r:id="rId17"/>
    <p:sldId id="278" r:id="rId18"/>
    <p:sldId id="279" r:id="rId19"/>
    <p:sldId id="290" r:id="rId20"/>
    <p:sldId id="257" r:id="rId21"/>
    <p:sldId id="280" r:id="rId22"/>
    <p:sldId id="306" r:id="rId23"/>
    <p:sldId id="281" r:id="rId24"/>
    <p:sldId id="282" r:id="rId25"/>
    <p:sldId id="307" r:id="rId26"/>
    <p:sldId id="258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60" r:id="rId35"/>
    <p:sldId id="270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69051A"/>
    <a:srgbClr val="0F1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CDC1303C-B617-4680-A9D2-09BE2DD349EF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B30EB8F-DBBF-437F-BE64-E770BB4C3D72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EB8F-DBBF-437F-BE64-E770BB4C3D72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07950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133600"/>
            <a:ext cx="6400800" cy="719138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2776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CE1E69-1ACA-4313-B828-7B8F2061DA9F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CFE91F-94E4-45F9-9B9E-67F8FBB4692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84C28-36C2-417B-9948-6C7D2538F2E6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6E7D6-2CE0-44FF-895E-B23987539F5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3CB2C-80F2-4EA0-B393-437115399337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F2BA0-EF02-43E0-A71C-99BFBB4CB00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1B401-7984-4865-BC9A-F95528F9461B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B90B-955E-4CF0-A1AC-4E578325E0E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DF4A43B-D454-41DF-A771-6FC993A6AB1F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D175959-73BD-4C2C-9D44-BB68B448750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923016-1E91-447C-BE55-69B458C275BE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F08B5EB-1986-46D3-9BE5-27A5ED4897E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CE1E69-1ACA-4313-B828-7B8F2061DA9F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CFE91F-94E4-45F9-9B9E-67F8FBB4692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EF3ED-E0D5-4D0F-8F87-905500D26DEE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AFCEB-5D3A-4EF7-8EB7-5D54FA7DE97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E8713D-7D9E-44FA-B5A8-5AC4703EF334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B757-6186-448B-9132-02DC85130D5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1DB59-6062-4E04-82A1-41F94DD4A2DD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86CF-94FA-4311-87D0-A2072A88EB8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F5197-729B-4972-9D23-B4BB5BDBDBB1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50FD6-7D53-4605-8BB5-AAFA63902E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9DF2D-B36A-4F7F-AFEF-C2D8A5A277D0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7F19-D3A6-46AB-B652-771CD0F3C18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5F2DF6-DA17-4370-AF4E-938247E86A0D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3EDF4-2EDF-4E3F-9B7C-B001E342F8D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C81D3-9BD6-4844-AEC9-93D96D6AC2CC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DCBD-AD21-488B-881B-B25B92A86EA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fld id="{884575F1-A661-4191-9468-A647C1653101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fld id="{1FF5856E-7BE7-464E-BC9B-A047C042B00F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4832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4832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rgbClr val="4832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4832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4832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4832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4832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4832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0537" y="1103027"/>
            <a:ext cx="7939781" cy="719138"/>
          </a:xfrm>
        </p:spPr>
        <p:txBody>
          <a:bodyPr/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Unit 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3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r>
              <a:rPr lang="zh-CN" altLang="en-US" sz="4400" b="1" dirty="0" smtClean="0">
                <a:solidFill>
                  <a:srgbClr val="FF0000"/>
                </a:solidFill>
              </a:rPr>
              <a:t>I </a:t>
            </a:r>
            <a:r>
              <a:rPr lang="zh-CN" altLang="en-US" sz="4400" b="1" dirty="0">
                <a:solidFill>
                  <a:srgbClr val="FF0000"/>
                </a:solidFill>
              </a:rPr>
              <a:t>can swim very fast</a:t>
            </a:r>
          </a:p>
        </p:txBody>
      </p:sp>
      <p:sp>
        <p:nvSpPr>
          <p:cNvPr id="2" name="矩形 1"/>
          <p:cNvSpPr/>
          <p:nvPr/>
        </p:nvSpPr>
        <p:spPr>
          <a:xfrm>
            <a:off x="2924755" y="311507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10000"/>
              </a:lnSpc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" y="882650"/>
            <a:ext cx="8902700" cy="52451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8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(5)___the boy running now?     Yes, he____.</a:t>
            </a:r>
          </a:p>
          <a:p>
            <a:pPr>
              <a:buFontTx/>
              <a:buNone/>
            </a:pPr>
            <a:r>
              <a:rPr lang="zh-CN" altLang="en-US" sz="48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(6)____a bird run?     No, it ___.</a:t>
            </a:r>
          </a:p>
          <a:p>
            <a:pPr>
              <a:buFontTx/>
              <a:buNone/>
            </a:pPr>
            <a:r>
              <a:rPr lang="zh-CN" altLang="en-US" sz="48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(7) My hobby ____ drawing animals. I ___ draw very well.</a:t>
            </a:r>
          </a:p>
          <a:p>
            <a:pPr>
              <a:buFontTx/>
              <a:buNone/>
            </a:pPr>
            <a:r>
              <a:rPr lang="zh-CN" altLang="en-US" sz="48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(8)I ____ play football, but I ____ play basketball.</a:t>
            </a:r>
          </a:p>
          <a:p>
            <a:pPr>
              <a:buFontTx/>
              <a:buNone/>
            </a:pPr>
            <a:endParaRPr lang="zh-CN" altLang="en-US" sz="4800" b="1" dirty="0">
              <a:solidFill>
                <a:srgbClr val="69051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28725" y="288925"/>
            <a:ext cx="719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latin typeface="Times New Roman" panose="02020603050405020304" pitchFamily="18" charset="0"/>
              </a:rPr>
              <a:t>can, can't, is, isn't, are, aren't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612775"/>
          </a:xfrm>
        </p:spPr>
        <p:txBody>
          <a:bodyPr/>
          <a:lstStyle/>
          <a:p>
            <a:r>
              <a:rPr lang="zh-CN" altLang="en-US" b="1">
                <a:solidFill>
                  <a:schemeClr val="tx1"/>
                </a:solidFill>
                <a:ea typeface="楷体_GB2312" charset="-122"/>
              </a:rPr>
              <a:t>请在文中划出以下重点句：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163638"/>
            <a:ext cx="8675688" cy="4891087"/>
          </a:xfrm>
        </p:spPr>
        <p:txBody>
          <a:bodyPr/>
          <a:lstStyle/>
          <a:p>
            <a:r>
              <a:rPr lang="zh-CN" altLang="en-US" sz="5400" b="1">
                <a:latin typeface="Times New Roman" panose="02020603050405020304" pitchFamily="18" charset="0"/>
              </a:rPr>
              <a:t>I'm very good at drawing.</a:t>
            </a:r>
          </a:p>
          <a:p>
            <a:r>
              <a:rPr lang="zh-CN" altLang="en-US" sz="5400" b="1">
                <a:latin typeface="Times New Roman" panose="02020603050405020304" pitchFamily="18" charset="0"/>
              </a:rPr>
              <a:t> She draws very well.</a:t>
            </a:r>
          </a:p>
          <a:p>
            <a:r>
              <a:rPr lang="zh-CN" altLang="en-US" sz="5400" b="1">
                <a:latin typeface="Times New Roman" panose="02020603050405020304" pitchFamily="18" charset="0"/>
              </a:rPr>
              <a:t>I can swim very fast.</a:t>
            </a:r>
          </a:p>
          <a:p>
            <a:r>
              <a:rPr lang="zh-CN" altLang="en-US" sz="5400" b="1">
                <a:latin typeface="Times New Roman" panose="02020603050405020304" pitchFamily="18" charset="0"/>
              </a:rPr>
              <a:t>Let's go swimming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200"/>
              <a:t>Group work: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7888"/>
            <a:ext cx="8229600" cy="2665412"/>
          </a:xfrm>
        </p:spPr>
        <p:txBody>
          <a:bodyPr/>
          <a:lstStyle/>
          <a:p>
            <a:r>
              <a:rPr lang="zh-CN" altLang="en-US" sz="80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请3人一组表演对话。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40163" y="317500"/>
            <a:ext cx="50768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Hello, my name is Lina.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am reading a book.My hobby is reading books.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do some reading every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evening. I can read fast.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" y="2943225"/>
            <a:ext cx="5026025" cy="3746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370263" y="128588"/>
            <a:ext cx="5735637" cy="2814637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064125" y="3741738"/>
            <a:ext cx="40417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Lina is good at </a:t>
            </a:r>
          </a:p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reading.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utoUpdateAnimBg="0"/>
      <p:bldP spid="17413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41725" y="403225"/>
            <a:ext cx="48958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Hi, I'm Linda. I am dancing. My hobby is dancing. I dance every day.I can dance well.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2444750"/>
            <a:ext cx="429418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759075" y="238125"/>
            <a:ext cx="6270625" cy="2417763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65675" y="3729038"/>
            <a:ext cx="404018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Linda is good at dancing.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  <p:bldP spid="1843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38550" y="249238"/>
            <a:ext cx="47371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Hello, my name is Yan.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am swimming. I like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swimming very much.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swim every Sunday.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can swim fast.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2767013"/>
            <a:ext cx="6005512" cy="4016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933700" y="249238"/>
            <a:ext cx="5922963" cy="2517775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64125" y="3741738"/>
            <a:ext cx="40417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Yan is good at </a:t>
            </a:r>
          </a:p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swimming.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utoUpdateAnimBg="0"/>
      <p:bldP spid="1946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357563" y="688975"/>
            <a:ext cx="506253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Hello, I am Jack. I am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writing. I love writing.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write every afternoon.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I can write well.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2943225"/>
            <a:ext cx="4845050" cy="3876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495550" y="414338"/>
            <a:ext cx="6261100" cy="2528887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21250" y="3741738"/>
            <a:ext cx="404018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Jack is good at </a:t>
            </a:r>
          </a:p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writing.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utoUpdateAnimBg="0"/>
      <p:bldP spid="2048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71713" y="441325"/>
            <a:ext cx="67595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Hi, I am Adam. I am running. Running is my hobby. I often run after school. I can run fast.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813" y="1997075"/>
            <a:ext cx="3681412" cy="4764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736725" y="288925"/>
            <a:ext cx="7294563" cy="1919288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017963" y="3567113"/>
            <a:ext cx="44878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Adam is good at </a:t>
            </a:r>
          </a:p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running.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utoUpdateAnimBg="0"/>
      <p:bldP spid="21509" grpId="0" bldLvl="0" autoUpdateAnimBg="0"/>
      <p:bldP spid="21509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46375" y="241300"/>
            <a:ext cx="58483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Hi, I'm Tony. I am jumping. Doing the high jump is my hobby. I often jump after school. I can jump high.</a:t>
            </a:r>
            <a:endParaRPr lang="zh-CN" alt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259013" y="138113"/>
            <a:ext cx="6772275" cy="21463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8425" y="2743200"/>
            <a:ext cx="6257925" cy="4041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14875" y="3505200"/>
            <a:ext cx="43164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Tony is good at </a:t>
            </a:r>
          </a:p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jumping.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utoUpdateAnimBg="0"/>
      <p:bldP spid="22533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</a:rPr>
              <a:t>Brain-storm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6000"/>
              <a:t>What about you?  Say something about yourselves.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6000"/>
              <a:t>(请大家仿照以上例子说说自己的情况）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801688"/>
          </a:xfrm>
        </p:spPr>
        <p:txBody>
          <a:bodyPr/>
          <a:lstStyle/>
          <a:p>
            <a:r>
              <a:rPr lang="zh-CN" altLang="en-US" sz="4800" b="1" dirty="0"/>
              <a:t>Let's chant: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229600" cy="4787900"/>
          </a:xfrm>
        </p:spPr>
        <p:txBody>
          <a:bodyPr/>
          <a:lstStyle/>
          <a:p>
            <a:r>
              <a:rPr lang="zh-CN" altLang="en-US" sz="4400" b="1" dirty="0">
                <a:latin typeface="Times New Roman" panose="02020603050405020304" pitchFamily="18" charset="0"/>
              </a:rPr>
              <a:t>read, read, read, read fast.</a:t>
            </a:r>
          </a:p>
          <a:p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jump, jump, jump, jump high.</a:t>
            </a:r>
          </a:p>
          <a:p>
            <a:r>
              <a:rPr lang="zh-CN" altLang="en-US" sz="4400" b="1" dirty="0">
                <a:latin typeface="Times New Roman" panose="02020603050405020304" pitchFamily="18" charset="0"/>
              </a:rPr>
              <a:t>write, write, write, write well.</a:t>
            </a:r>
          </a:p>
          <a:p>
            <a:r>
              <a:rPr lang="zh-CN" altLang="en-US" sz="4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swim, swim, swim, swim fast.</a:t>
            </a:r>
          </a:p>
          <a:p>
            <a:r>
              <a:rPr lang="zh-CN" altLang="en-US" sz="4400" b="1" dirty="0">
                <a:latin typeface="Times New Roman" panose="02020603050405020304" pitchFamily="18" charset="0"/>
              </a:rPr>
              <a:t>sing, sing, sing, sing well.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74638"/>
            <a:ext cx="8559800" cy="1143000"/>
          </a:xfrm>
        </p:spPr>
        <p:txBody>
          <a:bodyPr/>
          <a:lstStyle/>
          <a:p>
            <a:r>
              <a:rPr lang="zh-CN" altLang="en-US" sz="4000" b="1"/>
              <a:t>Look at these sentences and tell me what you find: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41750" y="3910013"/>
            <a:ext cx="48450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I can </a:t>
            </a:r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read</a:t>
            </a:r>
            <a:r>
              <a:rPr lang="zh-CN" altLang="en-US" sz="4800">
                <a:latin typeface="Comic Sans MS" panose="030F0702030302020204" pitchFamily="66" charset="0"/>
              </a:rPr>
              <a:t> </a:t>
            </a:r>
            <a:r>
              <a:rPr lang="zh-CN" altLang="en-US" sz="4800">
                <a:solidFill>
                  <a:schemeClr val="hlink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7000" y="1579563"/>
            <a:ext cx="530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I can </a:t>
            </a:r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dance</a:t>
            </a:r>
            <a:r>
              <a:rPr lang="zh-CN" altLang="en-US" sz="4800">
                <a:latin typeface="Comic Sans MS" panose="030F0702030302020204" pitchFamily="66" charset="0"/>
              </a:rPr>
              <a:t> </a:t>
            </a:r>
            <a:r>
              <a:rPr lang="zh-CN" altLang="en-US" sz="4800">
                <a:solidFill>
                  <a:schemeClr val="hlink"/>
                </a:solidFill>
                <a:latin typeface="Comic Sans MS" panose="030F0702030302020204" pitchFamily="66" charset="0"/>
              </a:rPr>
              <a:t>well</a:t>
            </a:r>
            <a:r>
              <a:rPr lang="zh-CN" altLang="en-US" sz="4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24300" y="2422525"/>
            <a:ext cx="5137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I can </a:t>
            </a:r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swim</a:t>
            </a:r>
            <a:r>
              <a:rPr lang="zh-CN" altLang="en-US" sz="4800">
                <a:latin typeface="Comic Sans MS" panose="030F0702030302020204" pitchFamily="66" charset="0"/>
              </a:rPr>
              <a:t> </a:t>
            </a:r>
            <a:r>
              <a:rPr lang="zh-CN" altLang="en-US" sz="4800">
                <a:solidFill>
                  <a:schemeClr val="hlink"/>
                </a:solidFill>
                <a:latin typeface="Comic Sans MS" panose="030F0702030302020204" pitchFamily="66" charset="0"/>
              </a:rPr>
              <a:t>fast</a:t>
            </a:r>
            <a:r>
              <a:rPr lang="zh-CN" altLang="en-US" sz="4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3188" y="3063875"/>
            <a:ext cx="5149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I can </a:t>
            </a:r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write</a:t>
            </a:r>
            <a:r>
              <a:rPr lang="zh-CN" altLang="en-US" sz="4800">
                <a:latin typeface="Comic Sans MS" panose="030F0702030302020204" pitchFamily="66" charset="0"/>
              </a:rPr>
              <a:t> </a:t>
            </a:r>
            <a:r>
              <a:rPr lang="zh-CN" altLang="en-US" sz="4800">
                <a:solidFill>
                  <a:schemeClr val="hlink"/>
                </a:solidFill>
                <a:latin typeface="Comic Sans MS" panose="030F0702030302020204" pitchFamily="66" charset="0"/>
              </a:rPr>
              <a:t>well</a:t>
            </a:r>
            <a:r>
              <a:rPr lang="zh-CN" altLang="en-US" sz="4800">
                <a:latin typeface="Comic Sans MS" panose="030F0702030302020204" pitchFamily="66" charset="0"/>
              </a:rPr>
              <a:t>.</a:t>
            </a:r>
            <a:endParaRPr lang="zh-CN" altLang="en-US" sz="4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7000" y="4708525"/>
            <a:ext cx="4708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I can </a:t>
            </a:r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run</a:t>
            </a:r>
            <a:r>
              <a:rPr lang="zh-CN" altLang="en-US" sz="4800">
                <a:latin typeface="Comic Sans MS" panose="030F0702030302020204" pitchFamily="66" charset="0"/>
              </a:rPr>
              <a:t> </a:t>
            </a:r>
            <a:r>
              <a:rPr lang="zh-CN" altLang="en-US" sz="4800">
                <a:solidFill>
                  <a:schemeClr val="hlink"/>
                </a:solidFill>
                <a:latin typeface="Comic Sans MS" panose="030F0702030302020204" pitchFamily="66" charset="0"/>
              </a:rPr>
              <a:t>fast</a:t>
            </a:r>
            <a:r>
              <a:rPr lang="zh-CN" altLang="en-US" sz="4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41750" y="5575300"/>
            <a:ext cx="4843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I can </a:t>
            </a:r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jump</a:t>
            </a:r>
            <a:r>
              <a:rPr lang="zh-CN" altLang="en-US" sz="4800">
                <a:latin typeface="Comic Sans MS" panose="030F0702030302020204" pitchFamily="66" charset="0"/>
              </a:rPr>
              <a:t> </a:t>
            </a:r>
            <a:r>
              <a:rPr lang="zh-CN" altLang="en-US" sz="4800">
                <a:solidFill>
                  <a:schemeClr val="hlink"/>
                </a:solidFill>
                <a:latin typeface="Comic Sans MS" panose="030F0702030302020204" pitchFamily="66" charset="0"/>
              </a:rPr>
              <a:t>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utoUpdateAnimBg="0"/>
      <p:bldP spid="24579" grpId="0" bldLvl="0" autoUpdateAnimBg="0"/>
      <p:bldP spid="24580" grpId="0" bldLvl="0" autoUpdateAnimBg="0"/>
      <p:bldP spid="24581" grpId="0" bldLvl="0" autoUpdateAnimBg="0"/>
      <p:bldP spid="24582" grpId="0" bldLvl="0" autoUpdateAnimBg="0"/>
      <p:bldP spid="24583" grpId="0" bldLvl="0" autoUpdateAnimBg="0"/>
      <p:bldP spid="24584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74638"/>
            <a:ext cx="7935912" cy="1143000"/>
          </a:xfrm>
        </p:spPr>
        <p:txBody>
          <a:bodyPr/>
          <a:lstStyle/>
          <a:p>
            <a:r>
              <a:rPr lang="zh-CN" altLang="en-US" sz="4800" dirty="0"/>
              <a:t>We find: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419225"/>
            <a:ext cx="8834438" cy="4525963"/>
          </a:xfrm>
        </p:spPr>
        <p:txBody>
          <a:bodyPr/>
          <a:lstStyle/>
          <a:p>
            <a:r>
              <a:rPr lang="zh-CN" altLang="en-US" sz="4800" dirty="0"/>
              <a:t>can 作为情态动词，表示能力，后面须跟动词原形。</a:t>
            </a:r>
          </a:p>
          <a:p>
            <a:pPr>
              <a:buFontTx/>
              <a:buNone/>
            </a:pPr>
            <a:endParaRPr lang="zh-CN" altLang="en-US" sz="4800" dirty="0"/>
          </a:p>
          <a:p>
            <a:r>
              <a:rPr lang="zh-CN" altLang="en-US" sz="4800" dirty="0"/>
              <a:t>我们可以用副词well, fast, high等修饰动词，表示动作完成的程度。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8537"/>
          </a:xfrm>
        </p:spPr>
        <p:txBody>
          <a:bodyPr/>
          <a:lstStyle/>
          <a:p>
            <a:r>
              <a:rPr lang="zh-CN" altLang="en-US" sz="4400">
                <a:solidFill>
                  <a:schemeClr val="tx1"/>
                </a:solidFill>
                <a:latin typeface="Times New Roman" panose="02020603050405020304" pitchFamily="18" charset="0"/>
              </a:rPr>
              <a:t>Practise:用can完成句子。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1419225"/>
            <a:ext cx="2370138" cy="185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59025" y="1419225"/>
            <a:ext cx="2476500" cy="185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416800" y="1273175"/>
            <a:ext cx="1752600" cy="2003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37113" y="1387475"/>
            <a:ext cx="2581275" cy="1889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7200" y="3438525"/>
            <a:ext cx="81978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/>
              <a:t>1. The bird ______________.</a:t>
            </a:r>
          </a:p>
          <a:p>
            <a:r>
              <a:rPr lang="zh-CN" altLang="en-US" sz="4800"/>
              <a:t>2. The fish ______________.</a:t>
            </a:r>
          </a:p>
          <a:p>
            <a:r>
              <a:rPr lang="zh-CN" altLang="en-US" sz="4800"/>
              <a:t>3. The boy ______________.</a:t>
            </a:r>
          </a:p>
          <a:p>
            <a:r>
              <a:rPr lang="zh-CN" altLang="en-US" sz="4800"/>
              <a:t>4. The girl  ______________.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89388" y="3319463"/>
            <a:ext cx="3270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</a:rPr>
              <a:t>can fly high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025900" y="4141788"/>
            <a:ext cx="38782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</a:rPr>
              <a:t>can swim fast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060825" y="4860925"/>
            <a:ext cx="3878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</a:rPr>
              <a:t>can draw well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076700" y="5632450"/>
            <a:ext cx="38782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</a:rPr>
              <a:t>can draw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bldLvl="0" autoUpdateAnimBg="0"/>
      <p:bldP spid="26633" grpId="0" bldLvl="0" autoUpdateAnimBg="0"/>
      <p:bldP spid="26634" grpId="0" bldLvl="0" autoUpdateAnimBg="0"/>
      <p:bldP spid="26635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74638"/>
            <a:ext cx="8559800" cy="1143000"/>
          </a:xfrm>
        </p:spPr>
        <p:txBody>
          <a:bodyPr/>
          <a:lstStyle/>
          <a:p>
            <a:r>
              <a:rPr lang="zh-CN" altLang="en-US" sz="4000" b="1"/>
              <a:t>Look at these sentences and tell me what you find:</a:t>
            </a:r>
            <a:endParaRPr lang="zh-CN" alt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7000" y="1579563"/>
            <a:ext cx="7618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Lina is good at </a:t>
            </a:r>
            <a:r>
              <a:rPr lang="zh-CN" altLang="en-US" sz="4800">
                <a:solidFill>
                  <a:schemeClr val="folHlink"/>
                </a:solidFill>
                <a:latin typeface="Times New Roman" panose="02020603050405020304" pitchFamily="18" charset="0"/>
              </a:rPr>
              <a:t>reading</a:t>
            </a:r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4800">
              <a:latin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24300" y="2422525"/>
            <a:ext cx="311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800">
              <a:latin typeface="Comic Sans MS" panose="030F0702030302020204" pitchFamily="66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8588" y="2968625"/>
            <a:ext cx="7942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Adam is good at </a:t>
            </a:r>
            <a:r>
              <a:rPr lang="zh-CN" altLang="en-US" sz="4800">
                <a:solidFill>
                  <a:schemeClr val="folHlink"/>
                </a:solidFill>
                <a:latin typeface="Times New Roman" panose="02020603050405020304" pitchFamily="18" charset="0"/>
              </a:rPr>
              <a:t>running</a:t>
            </a:r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7000" y="4202113"/>
            <a:ext cx="8559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Yan is good at </a:t>
            </a:r>
            <a:r>
              <a:rPr lang="zh-CN" altLang="en-US" sz="4800">
                <a:solidFill>
                  <a:schemeClr val="folHlink"/>
                </a:solidFill>
                <a:latin typeface="Times New Roman" panose="02020603050405020304" pitchFamily="18" charset="0"/>
              </a:rPr>
              <a:t>swimming</a:t>
            </a:r>
            <a:r>
              <a:rPr lang="zh-CN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utoUpdateAnimBg="0"/>
      <p:bldP spid="27651" grpId="0" bldLvl="0" autoUpdateAnimBg="0"/>
      <p:bldP spid="27653" grpId="0" bldLvl="0" autoUpdateAnimBg="0"/>
      <p:bldP spid="27654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74638"/>
            <a:ext cx="7935912" cy="1143000"/>
          </a:xfrm>
        </p:spPr>
        <p:txBody>
          <a:bodyPr/>
          <a:lstStyle/>
          <a:p>
            <a:r>
              <a:rPr lang="zh-CN" altLang="en-US" sz="4800"/>
              <a:t>We find: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417638"/>
            <a:ext cx="7823200" cy="4525962"/>
          </a:xfrm>
        </p:spPr>
        <p:txBody>
          <a:bodyPr/>
          <a:lstStyle/>
          <a:p>
            <a:r>
              <a:rPr lang="zh-CN" altLang="en-US" sz="7200" dirty="0"/>
              <a:t>be good at 表示擅长...，后接动名词或名词。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8537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Practise:用be good at完成句子。</a:t>
            </a:r>
            <a:endParaRPr lang="zh-CN" altLang="en-US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1419225"/>
            <a:ext cx="2370138" cy="185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59025" y="1419225"/>
            <a:ext cx="2476500" cy="185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37113" y="1387475"/>
            <a:ext cx="2581275" cy="1889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3438525"/>
            <a:ext cx="76152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dirty="0"/>
              <a:t>1. The bird ______________.</a:t>
            </a:r>
          </a:p>
          <a:p>
            <a:r>
              <a:rPr lang="zh-CN" altLang="en-US" sz="4400" dirty="0"/>
              <a:t>2. The fish ______________.</a:t>
            </a:r>
          </a:p>
          <a:p>
            <a:r>
              <a:rPr lang="zh-CN" altLang="en-US" sz="4400" dirty="0"/>
              <a:t>3. The boy ______________.</a:t>
            </a:r>
          </a:p>
          <a:p>
            <a:r>
              <a:rPr lang="zh-CN" altLang="en-US" sz="4400" dirty="0"/>
              <a:t>4. The girls ______________.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8188" y="3319463"/>
            <a:ext cx="4068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</a:rPr>
              <a:t>is good at flying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243263" y="4111625"/>
            <a:ext cx="5651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</a:rPr>
              <a:t>are good at swimming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78188" y="4810125"/>
            <a:ext cx="4721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</a:rPr>
              <a:t>is good at drawing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314700" y="5449888"/>
            <a:ext cx="5127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</a:rPr>
              <a:t>are good at dancing</a:t>
            </a:r>
          </a:p>
        </p:txBody>
      </p:sp>
      <p:pic>
        <p:nvPicPr>
          <p:cNvPr id="2970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392988" y="1273175"/>
            <a:ext cx="1695450" cy="2046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ldLvl="0" autoUpdateAnimBg="0"/>
      <p:bldP spid="29704" grpId="0" bldLvl="0" autoUpdateAnimBg="0"/>
      <p:bldP spid="29705" grpId="0" bldLvl="0" autoUpdateAnimBg="0"/>
      <p:bldP spid="29706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5400" b="1"/>
              <a:t>What can the man do?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5363" y="1244600"/>
            <a:ext cx="4370387" cy="41354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17563" y="5380038"/>
            <a:ext cx="74041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He can help sick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utoUpdateAnimBg="0"/>
      <p:bldP spid="30724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4800" b="1"/>
              <a:t>What can the women do?</a:t>
            </a:r>
            <a:endParaRPr lang="zh-CN" altLang="en-US" sz="28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17563" y="5175250"/>
            <a:ext cx="8048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They can help sick people.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206500"/>
            <a:ext cx="5332412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utoUpdateAnimBg="0"/>
      <p:bldP spid="31747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4800" b="1"/>
              <a:t>What can the woman do?</a:t>
            </a:r>
            <a:endParaRPr lang="zh-CN" altLang="en-US" sz="28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9425" y="5451475"/>
            <a:ext cx="85566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She can help children learn.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363" y="1358900"/>
            <a:ext cx="544988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utoUpdateAnimBg="0"/>
      <p:bldP spid="32771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4800" b="1"/>
              <a:t>What can the man do?</a:t>
            </a:r>
            <a:endParaRPr lang="zh-CN" altLang="en-US" sz="28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17563" y="5319713"/>
            <a:ext cx="7397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He can stop bad people.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650" y="1298575"/>
            <a:ext cx="41148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 autoUpdateAnimBg="0"/>
      <p:bldP spid="33795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871538"/>
          </a:xfrm>
        </p:spPr>
        <p:txBody>
          <a:bodyPr/>
          <a:lstStyle/>
          <a:p>
            <a:pPr algn="ctr"/>
            <a:r>
              <a:rPr lang="zh-CN" altLang="en-US" sz="4800" b="1" dirty="0"/>
              <a:t>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00025" y="1149350"/>
            <a:ext cx="8839200" cy="5153025"/>
          </a:xfrm>
        </p:spPr>
        <p:txBody>
          <a:bodyPr/>
          <a:lstStyle/>
          <a:p>
            <a:r>
              <a:rPr lang="zh-CN" altLang="en-US" sz="4000" b="1" dirty="0"/>
              <a:t>can 作为情态动词，表示能力，后面须跟动词原形。</a:t>
            </a:r>
          </a:p>
          <a:p>
            <a:r>
              <a:rPr lang="zh-CN" altLang="en-US" sz="4000" b="1" dirty="0"/>
              <a:t>我们可以用副词well, fast, high等修饰动词，表示动作完成的程度。</a:t>
            </a:r>
          </a:p>
          <a:p>
            <a:r>
              <a:rPr lang="zh-CN" altLang="en-US" sz="4000" b="1" dirty="0"/>
              <a:t>be good at 表示擅长...，后接动名词或名词。</a:t>
            </a:r>
          </a:p>
          <a:p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7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4800" b="1"/>
              <a:t>What can the men do?</a:t>
            </a:r>
            <a:endParaRPr lang="zh-CN" altLang="en-US" sz="28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-38100" y="5365750"/>
            <a:ext cx="91630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latin typeface="Comic Sans MS" panose="030F0702030302020204" pitchFamily="66" charset="0"/>
              </a:rPr>
              <a:t>They can make machines for people.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1181100"/>
            <a:ext cx="60452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utoUpdateAnimBg="0"/>
      <p:bldP spid="34819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4800" b="1"/>
              <a:t>What can the man do?</a:t>
            </a:r>
            <a:endParaRPr lang="zh-CN" altLang="en-US" sz="28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1125" y="5464175"/>
            <a:ext cx="8963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He can grow food for people.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75" y="1417638"/>
            <a:ext cx="56546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 autoUpdateAnimBg="0"/>
      <p:bldP spid="35843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4800" b="1"/>
              <a:t>What can the man do?</a:t>
            </a:r>
            <a:endParaRPr lang="zh-CN" altLang="en-US" sz="28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69888" y="5524500"/>
            <a:ext cx="8612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latin typeface="Comic Sans MS" panose="030F0702030302020204" pitchFamily="66" charset="0"/>
              </a:rPr>
              <a:t>He can cook nice food for people.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1419225"/>
            <a:ext cx="446405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0" autoUpdateAnimBg="0"/>
      <p:bldP spid="36867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4800" b="1"/>
              <a:t>What can the lady do?</a:t>
            </a:r>
            <a:endParaRPr lang="zh-CN" altLang="en-US" sz="28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3825" y="5487988"/>
            <a:ext cx="8931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latin typeface="Comic Sans MS" panose="030F0702030302020204" pitchFamily="66" charset="0"/>
              </a:rPr>
              <a:t>She can get news for people.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5" y="1419225"/>
            <a:ext cx="52070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ldLvl="0" autoUpdateAnimBg="0"/>
      <p:bldP spid="37891" grpId="0" bldLvl="0" autoUpdateAnimBg="0"/>
      <p:bldP spid="37891" grpId="1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871538"/>
          </a:xfrm>
        </p:spPr>
        <p:txBody>
          <a:bodyPr/>
          <a:lstStyle/>
          <a:p>
            <a:pPr algn="ctr"/>
            <a:r>
              <a:rPr lang="zh-CN" altLang="en-US" sz="6000" b="1" dirty="0"/>
              <a:t>Practise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7763"/>
            <a:ext cx="8229600" cy="4979987"/>
          </a:xfrm>
        </p:spPr>
        <p:txBody>
          <a:bodyPr/>
          <a:lstStyle/>
          <a:p>
            <a:r>
              <a:rPr lang="zh-CN" altLang="en-US" sz="4800" dirty="0"/>
              <a:t>请同学们按照一下对话的形式进行小组活动：</a:t>
            </a:r>
          </a:p>
          <a:p>
            <a:pPr>
              <a:buFontTx/>
              <a:buNone/>
            </a:pPr>
            <a:r>
              <a:rPr lang="zh-CN" altLang="en-US" sz="4800" dirty="0">
                <a:solidFill>
                  <a:srgbClr val="FF0000"/>
                </a:solidFill>
              </a:rPr>
              <a:t>A: What can you do?</a:t>
            </a:r>
          </a:p>
          <a:p>
            <a:pPr>
              <a:buFontTx/>
              <a:buNone/>
            </a:pPr>
            <a:r>
              <a:rPr lang="zh-CN" altLang="en-US" sz="4800" dirty="0">
                <a:solidFill>
                  <a:srgbClr val="FF0000"/>
                </a:solidFill>
              </a:rPr>
              <a:t>B:  I can....</a:t>
            </a:r>
          </a:p>
          <a:p>
            <a:pPr>
              <a:buFontTx/>
              <a:buNone/>
            </a:pPr>
            <a:r>
              <a:rPr lang="zh-CN" altLang="en-US" sz="4800" dirty="0">
                <a:solidFill>
                  <a:srgbClr val="FF0000"/>
                </a:solidFill>
              </a:rPr>
              <a:t>A: You are a ....</a:t>
            </a:r>
          </a:p>
          <a:p>
            <a:pPr>
              <a:buFontTx/>
              <a:buNone/>
            </a:pPr>
            <a:r>
              <a:rPr lang="zh-CN" altLang="en-US" sz="4800" dirty="0">
                <a:solidFill>
                  <a:srgbClr val="FF0000"/>
                </a:solidFill>
              </a:rPr>
              <a:t>B: Yes</a:t>
            </a:r>
            <a:r>
              <a:rPr lang="zh-CN" altLang="en-US" sz="4800" dirty="0" smtClean="0">
                <a:solidFill>
                  <a:srgbClr val="FF0000"/>
                </a:solidFill>
              </a:rPr>
              <a:t>. 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ldLvl="0" autoUpdateAnimBg="0"/>
      <p:bldP spid="38915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WordArt 3"/>
          <p:cNvSpPr>
            <a:spLocks noChangeArrowheads="1" noChangeShapeType="1"/>
          </p:cNvSpPr>
          <p:nvPr/>
        </p:nvSpPr>
        <p:spPr bwMode="auto">
          <a:xfrm>
            <a:off x="741363" y="1320801"/>
            <a:ext cx="7500908" cy="256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altLang="zh-CN" sz="3200" b="1" dirty="0">
                <a:ln w="9525" cmpd="sng">
                  <a:solidFill>
                    <a:srgbClr val="000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Goodbye!</a:t>
            </a:r>
            <a:endParaRPr lang="zh-CN" altLang="en-US" sz="3200" b="1" dirty="0">
              <a:ln w="9525" cmpd="sng">
                <a:solidFill>
                  <a:srgbClr val="000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7813" y="2487613"/>
            <a:ext cx="3810000" cy="2838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903538" y="711200"/>
            <a:ext cx="6229350" cy="2281238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zh-CN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313113" y="841375"/>
            <a:ext cx="58324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/>
              <a:t>I can read fast.</a:t>
            </a:r>
          </a:p>
          <a:p>
            <a:r>
              <a:rPr lang="zh-CN" altLang="en-US" sz="5400" b="1"/>
              <a:t>But I </a:t>
            </a:r>
            <a:r>
              <a:rPr lang="zh-CN" altLang="en-US" sz="5400" b="1">
                <a:solidFill>
                  <a:srgbClr val="FF0000"/>
                </a:solidFill>
              </a:rPr>
              <a:t>can't </a:t>
            </a:r>
            <a:r>
              <a:rPr lang="zh-CN" altLang="en-US" sz="5400" b="1"/>
              <a:t>dance.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 autoUpdateAnimBg="0"/>
      <p:bldP spid="717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288" y="2705100"/>
            <a:ext cx="4073525" cy="2722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398713" y="784225"/>
            <a:ext cx="6767512" cy="2119313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zh-CN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00350" y="906463"/>
            <a:ext cx="6365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/>
              <a:t>I can swim fast.</a:t>
            </a:r>
          </a:p>
          <a:p>
            <a:r>
              <a:rPr lang="zh-CN" altLang="en-US" sz="5400" b="1" dirty="0"/>
              <a:t>But I </a:t>
            </a:r>
            <a:r>
              <a:rPr lang="zh-CN" altLang="en-US" sz="5400" b="1" dirty="0">
                <a:solidFill>
                  <a:srgbClr val="FF0000"/>
                </a:solidFill>
              </a:rPr>
              <a:t>can't</a:t>
            </a:r>
            <a:r>
              <a:rPr lang="zh-CN" altLang="en-US" sz="5400" b="1" dirty="0"/>
              <a:t> run 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" y="3201988"/>
            <a:ext cx="4286250" cy="28575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68475" y="1171575"/>
            <a:ext cx="6918325" cy="224155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1282700"/>
            <a:ext cx="69500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/>
              <a:t>I am good at doing the high </a:t>
            </a:r>
          </a:p>
          <a:p>
            <a:r>
              <a:rPr lang="zh-CN" altLang="en-US" sz="4000" b="1"/>
              <a:t>jump. But I am </a:t>
            </a:r>
            <a:r>
              <a:rPr lang="zh-CN" altLang="en-US" sz="4000">
                <a:solidFill>
                  <a:srgbClr val="FF0000"/>
                </a:solidFill>
              </a:rPr>
              <a:t>not</a:t>
            </a:r>
            <a:r>
              <a:rPr lang="zh-CN" altLang="en-US" sz="4000" b="1"/>
              <a:t> good at </a:t>
            </a:r>
          </a:p>
          <a:p>
            <a:r>
              <a:rPr lang="zh-CN" altLang="en-US" sz="4000" b="1"/>
              <a:t>playing football.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841375"/>
            <a:ext cx="8689975" cy="1143000"/>
          </a:xfrm>
        </p:spPr>
        <p:txBody>
          <a:bodyPr/>
          <a:lstStyle/>
          <a:p>
            <a:r>
              <a:rPr lang="zh-CN" altLang="en-US" sz="5400" b="1">
                <a:latin typeface="Times New Roman" panose="02020603050405020304" pitchFamily="18" charset="0"/>
              </a:rPr>
              <a:t>The boy is good at writing. But he </a:t>
            </a:r>
            <a:r>
              <a:rPr lang="zh-CN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isn't</a:t>
            </a:r>
            <a:r>
              <a:rPr lang="zh-CN" altLang="en-US" sz="5400" b="1">
                <a:latin typeface="Times New Roman" panose="02020603050405020304" pitchFamily="18" charset="0"/>
              </a:rPr>
              <a:t> good at running.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9013" y="2551113"/>
            <a:ext cx="4433887" cy="35464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501650"/>
          </a:xfrm>
        </p:spPr>
        <p:txBody>
          <a:bodyPr/>
          <a:lstStyle/>
          <a:p>
            <a:r>
              <a:rPr lang="zh-CN" altLang="en-US" sz="2800" dirty="0"/>
              <a:t>We know: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79463"/>
            <a:ext cx="8850312" cy="5349875"/>
          </a:xfrm>
        </p:spPr>
        <p:txBody>
          <a:bodyPr/>
          <a:lstStyle/>
          <a:p>
            <a:r>
              <a:rPr lang="zh-CN" altLang="en-US" sz="3200" b="1" dirty="0"/>
              <a:t>表示会做某事用：主语+can+动原。</a:t>
            </a:r>
          </a:p>
          <a:p>
            <a:r>
              <a:rPr lang="zh-CN" altLang="en-US" sz="3200" b="1" dirty="0"/>
              <a:t>表示不会做某事用：主语+can't+动原。</a:t>
            </a:r>
          </a:p>
          <a:p>
            <a:r>
              <a:rPr lang="zh-CN" altLang="en-US" sz="3200" b="1" dirty="0"/>
              <a:t>询问他人能力用句子：</a:t>
            </a:r>
          </a:p>
          <a:p>
            <a:pPr>
              <a:buFontTx/>
              <a:buNone/>
            </a:pPr>
            <a:r>
              <a:rPr lang="zh-CN" altLang="en-US" sz="3200" b="1" dirty="0"/>
              <a:t>  What can ... do?    </a:t>
            </a:r>
          </a:p>
          <a:p>
            <a:pPr>
              <a:buFontTx/>
              <a:buNone/>
            </a:pPr>
            <a:r>
              <a:rPr lang="zh-CN" altLang="en-US" sz="3200" b="1" dirty="0"/>
              <a:t>  主语+can+动词短语、动原。</a:t>
            </a:r>
          </a:p>
          <a:p>
            <a:r>
              <a:rPr lang="zh-CN" altLang="en-US" sz="3200" b="1" dirty="0"/>
              <a:t>询问他人是否会做什么：</a:t>
            </a:r>
          </a:p>
          <a:p>
            <a:pPr>
              <a:buFontTx/>
              <a:buNone/>
            </a:pPr>
            <a:r>
              <a:rPr lang="zh-CN" altLang="en-US" sz="3200" b="1" dirty="0"/>
              <a:t>   Can you....?      </a:t>
            </a:r>
          </a:p>
          <a:p>
            <a:pPr>
              <a:buFontTx/>
              <a:buNone/>
            </a:pPr>
            <a:r>
              <a:rPr lang="zh-CN" altLang="en-US" sz="3200" b="1" dirty="0"/>
              <a:t>   肯定回答：Yes, I can. </a:t>
            </a:r>
          </a:p>
          <a:p>
            <a:pPr>
              <a:buFontTx/>
              <a:buNone/>
            </a:pPr>
            <a:r>
              <a:rPr lang="zh-CN" altLang="en-US" sz="3200" b="1" dirty="0"/>
              <a:t>   否定回答：No, I can't</a:t>
            </a:r>
            <a:r>
              <a:rPr lang="zh-CN" altLang="en-US" sz="3200" b="1" dirty="0" smtClean="0"/>
              <a:t>.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zh-CN" altLang="en-US" sz="6000" dirty="0">
                <a:latin typeface="Times New Roman" panose="02020603050405020304" pitchFamily="18" charset="0"/>
              </a:rPr>
              <a:t>Practise:选词填空。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89063"/>
            <a:ext cx="8893175" cy="5259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 can, can't, is, isn't, are, aren't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(1)They___ fish. They ___ swim.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(2)Look, the children ___ playing ball games now.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(3)Mike ___ good at swimming.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    He ___ swim very fast.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b="1" dirty="0">
                <a:solidFill>
                  <a:srgbClr val="69051A"/>
                </a:solidFill>
                <a:latin typeface="Times New Roman" panose="02020603050405020304" pitchFamily="18" charset="0"/>
              </a:rPr>
              <a:t>(4)____ they playing tennis in the playground?    No, they 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卡通房子－卡通PPT模板 1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卡通房子－卡通PPT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卡通房子－卡通PPT模板 1">
        <a:dk1>
          <a:srgbClr val="000000"/>
        </a:dk1>
        <a:lt1>
          <a:srgbClr val="FFFFFF"/>
        </a:lt1>
        <a:dk2>
          <a:srgbClr val="411401"/>
        </a:dk2>
        <a:lt2>
          <a:srgbClr val="FFE6E6"/>
        </a:lt2>
        <a:accent1>
          <a:srgbClr val="A24A48"/>
        </a:accent1>
        <a:accent2>
          <a:srgbClr val="B2935C"/>
        </a:accent2>
        <a:accent3>
          <a:srgbClr val="FFFFFF"/>
        </a:accent3>
        <a:accent4>
          <a:srgbClr val="000000"/>
        </a:accent4>
        <a:accent5>
          <a:srgbClr val="CEB1B1"/>
        </a:accent5>
        <a:accent6>
          <a:srgbClr val="A18553"/>
        </a:accent6>
        <a:hlink>
          <a:srgbClr val="00A8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全屏显示(4:3)</PresentationFormat>
  <Paragraphs>139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楷体_GB2312</vt:lpstr>
      <vt:lpstr>宋体</vt:lpstr>
      <vt:lpstr>微软雅黑</vt:lpstr>
      <vt:lpstr>Arial</vt:lpstr>
      <vt:lpstr>Calibri</vt:lpstr>
      <vt:lpstr>Comic Sans MS</vt:lpstr>
      <vt:lpstr>Franklin Gothic Book</vt:lpstr>
      <vt:lpstr>Times New Roman</vt:lpstr>
      <vt:lpstr>WWW.2PPT.COM</vt:lpstr>
      <vt:lpstr>PowerPoint 演示文稿</vt:lpstr>
      <vt:lpstr>Let's chant:</vt:lpstr>
      <vt:lpstr>Summary</vt:lpstr>
      <vt:lpstr>PowerPoint 演示文稿</vt:lpstr>
      <vt:lpstr>PowerPoint 演示文稿</vt:lpstr>
      <vt:lpstr>PowerPoint 演示文稿</vt:lpstr>
      <vt:lpstr>The boy is good at writing. But he isn't good at running.</vt:lpstr>
      <vt:lpstr>We know:</vt:lpstr>
      <vt:lpstr>Practise:选词填空。</vt:lpstr>
      <vt:lpstr>PowerPoint 演示文稿</vt:lpstr>
      <vt:lpstr>请在文中划出以下重点句：</vt:lpstr>
      <vt:lpstr>Group work: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Brain-storm</vt:lpstr>
      <vt:lpstr>Look at these sentences and tell me what you find:</vt:lpstr>
      <vt:lpstr>We find:</vt:lpstr>
      <vt:lpstr>Practise:用can完成句子。</vt:lpstr>
      <vt:lpstr>Look at these sentences and tell me what you find:</vt:lpstr>
      <vt:lpstr>We find:</vt:lpstr>
      <vt:lpstr>Practise:用be good at完成句子。</vt:lpstr>
      <vt:lpstr>What can the man do?</vt:lpstr>
      <vt:lpstr>What can the women do?</vt:lpstr>
      <vt:lpstr>What can the woman do?</vt:lpstr>
      <vt:lpstr>What can the man do?</vt:lpstr>
      <vt:lpstr>What can the men do?</vt:lpstr>
      <vt:lpstr>What can the man do?</vt:lpstr>
      <vt:lpstr>What can the man do?</vt:lpstr>
      <vt:lpstr>What can the lady do?</vt:lpstr>
      <vt:lpstr>Practise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2023-01-16T23:11:19Z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86DC65E54652420986552AD4C2B6EAAF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