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9" r:id="rId2"/>
    <p:sldId id="295" r:id="rId3"/>
    <p:sldId id="294" r:id="rId4"/>
    <p:sldId id="293" r:id="rId5"/>
    <p:sldId id="267" r:id="rId6"/>
    <p:sldId id="268" r:id="rId7"/>
    <p:sldId id="281" r:id="rId8"/>
    <p:sldId id="287" r:id="rId9"/>
    <p:sldId id="296" r:id="rId10"/>
    <p:sldId id="298" r:id="rId11"/>
    <p:sldId id="297" r:id="rId12"/>
    <p:sldId id="299" r:id="rId13"/>
    <p:sldId id="283" r:id="rId14"/>
    <p:sldId id="28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96A"/>
    <a:srgbClr val="6FF7A3"/>
    <a:srgbClr val="7A7DF6"/>
    <a:srgbClr val="FAAF76"/>
    <a:srgbClr val="FAA96C"/>
    <a:srgbClr val="F3D173"/>
    <a:srgbClr val="00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8436" name="幻灯片图像占位符 3075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7" name="文本占位符 3076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5E1772E-E740-4D45-82CA-11D0646AC57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740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4579" name="文本占位符 17410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9457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6627" name="文本占位符 19458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21505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8675" name="文本占位符 21506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23553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0723" name="文本占位符 23554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4096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2771" name="文本占位符 4096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2560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7891" name="文本占位符 2560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2764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9939" name="文本占位符 27650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0CDAB22D-3E05-4E00-8C95-3FCAC6EC4C2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E587D5A1-7E1B-48CE-B4BA-C661B7E3924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75D81B3B-C271-48E8-A7E4-1A2B4132EC7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7E09787-8C1A-47EA-89D1-127AB632CDA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C7AD2D-73DF-449A-A9C8-06217ACA7B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E41D0B4-C2C6-483F-B4FC-214107C59C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669F68E-8FF4-4C1D-BF58-97650CF3A9B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83663C2-ADBF-402D-9D24-882E3721AB1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00E869EB-D285-40BC-A250-E828DB16911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B497BA05-6022-4723-ADD7-B5559382F0D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F1786C9-9D92-4371-B44F-341AA1831D7C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035B042-A3F4-42E0-8693-239F021DF5BF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A9EF0A4-2267-4C5B-B04B-8CEE96BAE0A2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8111F1C1-E60D-43E3-9908-72AC56AEB4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02431" y="1857375"/>
            <a:ext cx="5661025" cy="1866673"/>
            <a:chOff x="2539" y="3009"/>
            <a:chExt cx="8914" cy="2937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539" y="4832"/>
              <a:ext cx="891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8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8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</a:t>
              </a:r>
              <a:r>
                <a:rPr lang="zh-CN" altLang="en-US" sz="40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en-US" sz="4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2726" y="3009"/>
              <a:ext cx="8651" cy="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7.4 </a:t>
              </a:r>
              <a:r>
                <a:rPr lang="zh-CN" altLang="en-US" sz="3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一元一次方程的应用 </a:t>
              </a:r>
              <a:endParaRPr lang="en-US" altLang="zh-CN" sz="3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2373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内容占位符 430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70C0"/>
                </a:solidFill>
              </a:rPr>
              <a:t>解：</a:t>
            </a:r>
            <a:r>
              <a:rPr lang="zh-CN" altLang="en-US" smtClean="0"/>
              <a:t>设亮出</a:t>
            </a:r>
            <a:r>
              <a:rPr lang="en-US" altLang="zh-CN" smtClean="0"/>
              <a:t>11 </a:t>
            </a:r>
            <a:r>
              <a:rPr lang="zh-CN" altLang="en-US" smtClean="0"/>
              <a:t>的人心中想的数为</a:t>
            </a:r>
            <a:r>
              <a:rPr lang="en-US" altLang="zh-CN" smtClean="0"/>
              <a:t>x</a:t>
            </a:r>
            <a:r>
              <a:rPr lang="zh-CN" altLang="en-US" smtClean="0"/>
              <a:t>，那么亮出</a:t>
            </a:r>
            <a:r>
              <a:rPr lang="en-US" altLang="zh-CN" smtClean="0"/>
              <a:t>9 </a:t>
            </a:r>
            <a:r>
              <a:rPr lang="zh-CN" altLang="en-US" smtClean="0"/>
              <a:t>的人心中想的数为</a:t>
            </a:r>
            <a:r>
              <a:rPr lang="en-US" altLang="zh-CN" smtClean="0"/>
              <a:t>14-x</a:t>
            </a:r>
            <a:r>
              <a:rPr lang="zh-CN" altLang="en-US" smtClean="0"/>
              <a:t>，亮出</a:t>
            </a:r>
            <a:r>
              <a:rPr lang="en-US" altLang="zh-CN" smtClean="0"/>
              <a:t>8 </a:t>
            </a:r>
            <a:r>
              <a:rPr lang="zh-CN" altLang="en-US" smtClean="0"/>
              <a:t>的人心中想的数为</a:t>
            </a:r>
            <a:r>
              <a:rPr lang="en-US" altLang="zh-CN" smtClean="0"/>
              <a:t>20-x</a:t>
            </a:r>
            <a:r>
              <a:rPr lang="zh-CN" altLang="en-US" smtClean="0"/>
              <a:t>，根据题意，得</a:t>
            </a:r>
          </a:p>
          <a:p>
            <a:r>
              <a:rPr lang="zh-CN" altLang="en-US" smtClean="0"/>
              <a:t>          （</a:t>
            </a:r>
            <a:r>
              <a:rPr lang="en-US" altLang="zh-CN" smtClean="0"/>
              <a:t>20-x</a:t>
            </a:r>
            <a:r>
              <a:rPr lang="zh-CN" altLang="en-US" smtClean="0"/>
              <a:t>）</a:t>
            </a:r>
            <a:r>
              <a:rPr lang="en-US" altLang="zh-CN" smtClean="0"/>
              <a:t>+</a:t>
            </a:r>
            <a:r>
              <a:rPr lang="zh-CN" altLang="en-US" smtClean="0"/>
              <a:t>（</a:t>
            </a:r>
            <a:r>
              <a:rPr lang="en-US" altLang="zh-CN" smtClean="0"/>
              <a:t>14-x</a:t>
            </a:r>
            <a:r>
              <a:rPr lang="zh-CN" altLang="en-US" smtClean="0"/>
              <a:t>）</a:t>
            </a:r>
            <a:r>
              <a:rPr lang="en-US" altLang="zh-CN" smtClean="0"/>
              <a:t>=2×4</a:t>
            </a:r>
          </a:p>
          <a:p>
            <a:r>
              <a:rPr lang="zh-CN" altLang="en-US" smtClean="0"/>
              <a:t>            解得 </a:t>
            </a:r>
            <a:r>
              <a:rPr lang="en-US" altLang="zh-CN" smtClean="0"/>
              <a:t>x=13</a:t>
            </a:r>
          </a:p>
          <a:p>
            <a:r>
              <a:rPr lang="zh-CN" altLang="en-US" smtClean="0"/>
              <a:t>答：亮出</a:t>
            </a:r>
            <a:r>
              <a:rPr lang="en-US" altLang="zh-CN" smtClean="0"/>
              <a:t>11 </a:t>
            </a:r>
            <a:r>
              <a:rPr lang="zh-CN" altLang="en-US" smtClean="0"/>
              <a:t>的人心中想的数为</a:t>
            </a:r>
            <a:r>
              <a:rPr lang="en-US" altLang="zh-CN" smtClean="0"/>
              <a:t>13.</a:t>
            </a:r>
          </a:p>
        </p:txBody>
      </p:sp>
      <p:sp>
        <p:nvSpPr>
          <p:cNvPr id="33794" name="矩形 3995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19446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274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挑战自我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文本占位符 41986"/>
          <p:cNvSpPr>
            <a:spLocks noGrp="1" noChangeArrowheads="1"/>
          </p:cNvSpPr>
          <p:nvPr>
            <p:ph idx="1"/>
          </p:nvPr>
        </p:nvSpPr>
        <p:spPr>
          <a:xfrm>
            <a:off x="323528" y="2060848"/>
            <a:ext cx="8568952" cy="2305298"/>
          </a:xfrm>
        </p:spPr>
        <p:txBody>
          <a:bodyPr/>
          <a:lstStyle/>
          <a:p>
            <a:r>
              <a:rPr lang="zh-CN" altLang="en-US" dirty="0" smtClean="0"/>
              <a:t>参加义务劳动，甲地有</a:t>
            </a:r>
            <a:r>
              <a:rPr lang="en-US" altLang="zh-CN" dirty="0" smtClean="0"/>
              <a:t>27</a:t>
            </a:r>
            <a:r>
              <a:rPr lang="zh-CN" altLang="en-US" dirty="0" smtClean="0"/>
              <a:t>人，乙地有</a:t>
            </a:r>
            <a:r>
              <a:rPr lang="en-US" altLang="zh-CN" dirty="0" smtClean="0"/>
              <a:t>19</a:t>
            </a:r>
            <a:r>
              <a:rPr lang="zh-CN" altLang="en-US" dirty="0" smtClean="0"/>
              <a:t>人，现在又派</a:t>
            </a:r>
            <a:r>
              <a:rPr lang="en-US" altLang="zh-CN" dirty="0" smtClean="0"/>
              <a:t>20</a:t>
            </a:r>
            <a:r>
              <a:rPr lang="zh-CN" altLang="en-US" dirty="0" smtClean="0"/>
              <a:t>人去支援两地，使甲地人数是乙地人数的</a:t>
            </a:r>
            <a:r>
              <a:rPr lang="en-US" altLang="zh-CN" dirty="0" smtClean="0"/>
              <a:t>2</a:t>
            </a:r>
            <a:r>
              <a:rPr lang="zh-CN" altLang="en-US" dirty="0" smtClean="0"/>
              <a:t>倍，应去甲地多少人？应去乙地多少人？</a:t>
            </a:r>
          </a:p>
        </p:txBody>
      </p:sp>
      <p:sp>
        <p:nvSpPr>
          <p:cNvPr id="34818" name="矩形 3995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19446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274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拓展提高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内容占位符 4505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smtClean="0">
                <a:solidFill>
                  <a:srgbClr val="0070C0"/>
                </a:solidFill>
              </a:rPr>
              <a:t>分析：</a:t>
            </a:r>
            <a:r>
              <a:rPr lang="zh-CN" altLang="en-US" sz="2800" smtClean="0"/>
              <a:t>如果去甲地</a:t>
            </a:r>
            <a:r>
              <a:rPr lang="en-US" altLang="zh-CN" sz="2800" smtClean="0"/>
              <a:t>x</a:t>
            </a:r>
            <a:r>
              <a:rPr lang="zh-CN" altLang="en-US" sz="2800" smtClean="0"/>
              <a:t>人，那么应去乙地</a:t>
            </a:r>
            <a:r>
              <a:rPr lang="zh-CN" altLang="en-US" sz="2800" u="sng" smtClean="0"/>
              <a:t>         </a:t>
            </a:r>
            <a:r>
              <a:rPr lang="zh-CN" altLang="en-US" sz="2800" smtClean="0"/>
              <a:t>人，现在甲地有</a:t>
            </a:r>
            <a:r>
              <a:rPr lang="zh-CN" altLang="en-US" sz="2800" u="sng" smtClean="0"/>
              <a:t>         </a:t>
            </a:r>
            <a:r>
              <a:rPr lang="zh-CN" altLang="en-US" sz="2800" smtClean="0"/>
              <a:t>人，乙地有</a:t>
            </a:r>
            <a:r>
              <a:rPr lang="zh-CN" altLang="en-US" sz="2800" u="sng" smtClean="0"/>
              <a:t>        </a:t>
            </a:r>
            <a:r>
              <a:rPr lang="zh-CN" altLang="en-US" sz="2800" smtClean="0"/>
              <a:t>人。</a:t>
            </a:r>
          </a:p>
          <a:p>
            <a:r>
              <a:rPr lang="zh-CN" altLang="en-US" sz="2800" b="1" smtClean="0">
                <a:solidFill>
                  <a:srgbClr val="0070C0"/>
                </a:solidFill>
              </a:rPr>
              <a:t>等量关系：</a:t>
            </a:r>
            <a:r>
              <a:rPr lang="zh-CN" altLang="en-US" sz="2800" smtClean="0"/>
              <a:t>现甲地人数</a:t>
            </a:r>
            <a:r>
              <a:rPr lang="en-US" altLang="zh-CN" sz="2800" smtClean="0"/>
              <a:t>=</a:t>
            </a:r>
            <a:r>
              <a:rPr lang="zh-CN" altLang="en-US" sz="2800" smtClean="0"/>
              <a:t>乙地人数</a:t>
            </a:r>
            <a:r>
              <a:rPr lang="en-US" altLang="zh-CN" sz="2800" smtClean="0"/>
              <a:t>×2</a:t>
            </a:r>
            <a:endParaRPr lang="zh-CN" altLang="en-US" sz="2800" smtClean="0"/>
          </a:p>
          <a:p>
            <a:r>
              <a:rPr lang="zh-CN" altLang="en-US" sz="2800" b="1" smtClean="0">
                <a:solidFill>
                  <a:srgbClr val="0070C0"/>
                </a:solidFill>
              </a:rPr>
              <a:t>解：</a:t>
            </a:r>
            <a:r>
              <a:rPr lang="zh-CN" altLang="en-US" sz="2800" smtClean="0"/>
              <a:t>设应去甲地</a:t>
            </a:r>
            <a:r>
              <a:rPr lang="en-US" altLang="zh-CN" sz="2800" smtClean="0"/>
              <a:t>x</a:t>
            </a:r>
            <a:r>
              <a:rPr lang="zh-CN" altLang="en-US" sz="2800" smtClean="0"/>
              <a:t>人，那么应去乙地（</a:t>
            </a:r>
            <a:r>
              <a:rPr lang="en-US" altLang="zh-CN" sz="2800" smtClean="0"/>
              <a:t>20-x</a:t>
            </a:r>
            <a:r>
              <a:rPr lang="zh-CN" altLang="en-US" sz="2800" smtClean="0"/>
              <a:t>）人。根据题意，得</a:t>
            </a:r>
          </a:p>
          <a:p>
            <a:r>
              <a:rPr lang="en-US" altLang="zh-CN" sz="2800" smtClean="0"/>
              <a:t>                        27+x=2</a:t>
            </a:r>
            <a:r>
              <a:rPr lang="zh-CN" altLang="en-US" sz="2800" smtClean="0"/>
              <a:t>（</a:t>
            </a:r>
            <a:r>
              <a:rPr lang="en-US" altLang="zh-CN" sz="2800" smtClean="0"/>
              <a:t>19+20-x</a:t>
            </a:r>
            <a:r>
              <a:rPr lang="zh-CN" altLang="en-US" sz="2800" smtClean="0"/>
              <a:t>）</a:t>
            </a:r>
          </a:p>
          <a:p>
            <a:r>
              <a:rPr lang="zh-CN" altLang="en-US" sz="2800" smtClean="0"/>
              <a:t>                 解得：   </a:t>
            </a:r>
            <a:r>
              <a:rPr lang="en-US" altLang="zh-CN" sz="2800" smtClean="0"/>
              <a:t>x=17</a:t>
            </a:r>
          </a:p>
          <a:p>
            <a:r>
              <a:rPr lang="en-US" altLang="zh-CN" sz="2800" smtClean="0"/>
              <a:t>                           20-x=3</a:t>
            </a:r>
          </a:p>
          <a:p>
            <a:r>
              <a:rPr lang="zh-CN" altLang="en-US" sz="2800" smtClean="0"/>
              <a:t>答：应去甲地</a:t>
            </a:r>
            <a:r>
              <a:rPr lang="en-US" altLang="zh-CN" sz="2800" smtClean="0"/>
              <a:t>17</a:t>
            </a:r>
            <a:r>
              <a:rPr lang="zh-CN" altLang="en-US" sz="2800" smtClean="0"/>
              <a:t>人，那么应去乙地</a:t>
            </a:r>
            <a:r>
              <a:rPr lang="en-US" altLang="zh-CN" sz="2800" smtClean="0"/>
              <a:t>3</a:t>
            </a:r>
            <a:r>
              <a:rPr lang="zh-CN" altLang="en-US" sz="2800" smtClean="0"/>
              <a:t>人。</a:t>
            </a:r>
          </a:p>
          <a:p>
            <a:endParaRPr lang="zh-CN" altLang="en-US" sz="2800" smtClean="0"/>
          </a:p>
        </p:txBody>
      </p:sp>
      <p:sp>
        <p:nvSpPr>
          <p:cNvPr id="35842" name="矩形 3995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19446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274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拓展提高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3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charRg st="3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charRg st="3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8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5059">
                                            <p:txEl>
                                              <p:charRg st="87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27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charRg st="127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55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5059">
                                            <p:txEl>
                                              <p:charRg st="155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charRg st="189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charRg st="189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59">
                                            <p:txEl>
                                              <p:charRg st="189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24577"/>
          <p:cNvSpPr>
            <a:spLocks noChangeArrowheads="1" noChangeShapeType="1" noTextEdit="1"/>
          </p:cNvSpPr>
          <p:nvPr/>
        </p:nvSpPr>
        <p:spPr bwMode="auto">
          <a:xfrm>
            <a:off x="807981" y="3501008"/>
            <a:ext cx="7632700" cy="12243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你有什么收获</a:t>
            </a:r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66" name="矩形 24578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288131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  <p:pic>
        <p:nvPicPr>
          <p:cNvPr id="36867" name="图片 24579" descr="rose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2160587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图片 26625" descr="12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354" y="188640"/>
            <a:ext cx="8640762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矩形 26626"/>
          <p:cNvSpPr>
            <a:spLocks noChangeArrowheads="1" noChangeShapeType="1" noTextEdit="1"/>
          </p:cNvSpPr>
          <p:nvPr/>
        </p:nvSpPr>
        <p:spPr bwMode="auto">
          <a:xfrm>
            <a:off x="3339888" y="1798433"/>
            <a:ext cx="2112962" cy="1093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作业</a:t>
            </a:r>
          </a:p>
        </p:txBody>
      </p:sp>
      <p:sp>
        <p:nvSpPr>
          <p:cNvPr id="26628" name="矩形 26627"/>
          <p:cNvSpPr/>
          <p:nvPr/>
        </p:nvSpPr>
        <p:spPr>
          <a:xfrm>
            <a:off x="1599087" y="3321224"/>
            <a:ext cx="5905500" cy="145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cs typeface="+mn-ea"/>
              </a:rPr>
              <a:t>课本167页练习1、2题</a:t>
            </a:r>
            <a:endParaRPr lang="zh-CN" altLang="en-US" sz="3600" b="1" noProof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</a:endParaRPr>
          </a:p>
          <a:p>
            <a:pPr algn="ctr"/>
            <a:r>
              <a:rPr lang="zh-CN" altLang="en-US" sz="3600" b="1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cs typeface="+mn-ea"/>
              </a:rPr>
              <a:t>  </a:t>
            </a:r>
            <a:endParaRPr lang="zh-CN" altLang="en-US" sz="3600" b="1" noProof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38913"/>
          <p:cNvSpPr txBox="1">
            <a:spLocks noChangeArrowheads="1"/>
          </p:cNvSpPr>
          <p:nvPr/>
        </p:nvSpPr>
        <p:spPr bwMode="auto">
          <a:xfrm>
            <a:off x="1547813" y="148431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600"/>
          </a:p>
        </p:txBody>
      </p:sp>
      <p:graphicFrame>
        <p:nvGraphicFramePr>
          <p:cNvPr id="38977" name="表格 38976"/>
          <p:cNvGraphicFramePr/>
          <p:nvPr/>
        </p:nvGraphicFramePr>
        <p:xfrm>
          <a:off x="107950" y="260350"/>
          <a:ext cx="8964613" cy="5008619"/>
        </p:xfrm>
        <a:graphic>
          <a:graphicData uri="http://schemas.openxmlformats.org/drawingml/2006/table">
            <a:tbl>
              <a:tblPr/>
              <a:tblGrid>
                <a:gridCol w="129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82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>
                          <a:solidFill>
                            <a:srgbClr val="FF0000"/>
                          </a:solidFill>
                        </a:rPr>
                        <a:t>星期日</a:t>
                      </a: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/>
                        <a:t>星期一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/>
                        <a:t>星期二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/>
                        <a:t>星期三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/>
                        <a:t>星期四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/>
                        <a:t>星期五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>
                          <a:solidFill>
                            <a:srgbClr val="FF0000"/>
                          </a:solidFill>
                        </a:rPr>
                        <a:t>星期六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4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4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5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6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7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8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9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4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12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13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15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16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17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4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19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20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21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22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23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74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26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27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28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29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30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40" name="文本框 38972"/>
          <p:cNvSpPr txBox="1">
            <a:spLocks noChangeArrowheads="1"/>
          </p:cNvSpPr>
          <p:nvPr/>
        </p:nvSpPr>
        <p:spPr bwMode="auto">
          <a:xfrm>
            <a:off x="3059113" y="5589588"/>
            <a:ext cx="3240087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/>
              <a:t>2018</a:t>
            </a:r>
            <a:r>
              <a:rPr lang="zh-CN" altLang="en-US" sz="4000" b="1"/>
              <a:t>年</a:t>
            </a:r>
            <a:r>
              <a:rPr lang="en-US" altLang="zh-CN" sz="4000" b="1"/>
              <a:t>3</a:t>
            </a:r>
            <a:r>
              <a:rPr lang="zh-CN" altLang="en-US" sz="4000" b="1"/>
              <a:t>月</a:t>
            </a:r>
          </a:p>
        </p:txBody>
      </p:sp>
      <p:sp>
        <p:nvSpPr>
          <p:cNvPr id="20541" name="直接连接符 38975"/>
          <p:cNvSpPr>
            <a:spLocks noChangeShapeType="1"/>
          </p:cNvSpPr>
          <p:nvPr/>
        </p:nvSpPr>
        <p:spPr bwMode="auto">
          <a:xfrm>
            <a:off x="2700338" y="2852738"/>
            <a:ext cx="0" cy="792162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42" name="图片 1" descr="cafb364465eb87bb1c5c2eb0e89357a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7038" y="5351463"/>
            <a:ext cx="11207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3" name="图片 2" descr="cafb364465eb87bb1c5c2eb0e89357a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7599363" y="5351463"/>
            <a:ext cx="11207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表格 37889"/>
          <p:cNvGraphicFramePr/>
          <p:nvPr/>
        </p:nvGraphicFramePr>
        <p:xfrm>
          <a:off x="827088" y="4076700"/>
          <a:ext cx="3843338" cy="812800"/>
        </p:xfrm>
        <a:graphic>
          <a:graphicData uri="http://schemas.openxmlformats.org/drawingml/2006/table">
            <a:tbl>
              <a:tblPr/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15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900" name="表格 37899"/>
          <p:cNvGraphicFramePr/>
          <p:nvPr/>
        </p:nvGraphicFramePr>
        <p:xfrm>
          <a:off x="6732588" y="2060575"/>
          <a:ext cx="1268412" cy="2438400"/>
        </p:xfrm>
        <a:graphic>
          <a:graphicData uri="http://schemas.openxmlformats.org/drawingml/2006/table">
            <a:tbl>
              <a:tblPr/>
              <a:tblGrid>
                <a:gridCol w="126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7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>
                          <a:solidFill>
                            <a:srgbClr val="FF0000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4000" b="1"/>
                        <a:t>21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5" name="矩形 37909"/>
          <p:cNvSpPr>
            <a:spLocks noChangeArrowheads="1" noChangeShapeType="1" noTextEdit="1"/>
          </p:cNvSpPr>
          <p:nvPr/>
        </p:nvSpPr>
        <p:spPr bwMode="auto">
          <a:xfrm>
            <a:off x="395288" y="331788"/>
            <a:ext cx="3240087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温故而知新</a:t>
            </a:r>
          </a:p>
        </p:txBody>
      </p:sp>
      <p:sp>
        <p:nvSpPr>
          <p:cNvPr id="21526" name="矩形 37910"/>
          <p:cNvSpPr>
            <a:spLocks noChangeArrowheads="1"/>
          </p:cNvSpPr>
          <p:nvPr/>
        </p:nvSpPr>
        <p:spPr bwMode="auto">
          <a:xfrm>
            <a:off x="539750" y="1924050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dirty="0">
                <a:solidFill>
                  <a:srgbClr val="0000CC"/>
                </a:solidFill>
                <a:latin typeface="Georgia" panose="02040502050405020303" pitchFamily="18" charset="0"/>
                <a:ea typeface="黑体" panose="02010609060101010101" pitchFamily="49" charset="-122"/>
              </a:rPr>
              <a:t>日历中数字间的关系</a:t>
            </a:r>
            <a:r>
              <a:rPr lang="en-US" altLang="zh-CN" sz="3600" dirty="0">
                <a:solidFill>
                  <a:srgbClr val="0000CC"/>
                </a:solidFill>
                <a:latin typeface="Georgia" panose="02040502050405020303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1527" name="右箭头 37911"/>
          <p:cNvSpPr>
            <a:spLocks noChangeArrowheads="1"/>
          </p:cNvSpPr>
          <p:nvPr/>
        </p:nvSpPr>
        <p:spPr bwMode="auto">
          <a:xfrm>
            <a:off x="971550" y="3429000"/>
            <a:ext cx="3600450" cy="287338"/>
          </a:xfrm>
          <a:prstGeom prst="rightArrow">
            <a:avLst>
              <a:gd name="adj1" fmla="val 50000"/>
              <a:gd name="adj2" fmla="val 3131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8" name="下箭头 37912"/>
          <p:cNvSpPr>
            <a:spLocks noChangeArrowheads="1"/>
          </p:cNvSpPr>
          <p:nvPr/>
        </p:nvSpPr>
        <p:spPr bwMode="auto">
          <a:xfrm>
            <a:off x="5867400" y="2060575"/>
            <a:ext cx="360363" cy="2520950"/>
          </a:xfrm>
          <a:prstGeom prst="downArrow">
            <a:avLst>
              <a:gd name="adj1" fmla="val 50000"/>
              <a:gd name="adj2" fmla="val 1748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9" name="文本框 37913"/>
          <p:cNvSpPr txBox="1">
            <a:spLocks noChangeArrowheads="1"/>
          </p:cNvSpPr>
          <p:nvPr/>
        </p:nvSpPr>
        <p:spPr bwMode="auto">
          <a:xfrm>
            <a:off x="1619250" y="538003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横差（ </a:t>
            </a:r>
            <a:r>
              <a:rPr lang="zh-CN" altLang="en-US" sz="3600">
                <a:solidFill>
                  <a:srgbClr val="FF0000"/>
                </a:solidFill>
              </a:rPr>
              <a:t>  </a:t>
            </a:r>
            <a:r>
              <a:rPr lang="zh-CN" altLang="en-US" sz="3600"/>
              <a:t>）</a:t>
            </a:r>
          </a:p>
        </p:txBody>
      </p:sp>
      <p:sp>
        <p:nvSpPr>
          <p:cNvPr id="21530" name="文本框 37914"/>
          <p:cNvSpPr txBox="1">
            <a:spLocks noChangeArrowheads="1"/>
          </p:cNvSpPr>
          <p:nvPr/>
        </p:nvSpPr>
        <p:spPr bwMode="auto">
          <a:xfrm>
            <a:off x="5795963" y="5373688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竖差（  ）    </a:t>
            </a:r>
          </a:p>
        </p:txBody>
      </p:sp>
      <p:grpSp>
        <p:nvGrpSpPr>
          <p:cNvPr id="37916" name="组合 37915"/>
          <p:cNvGrpSpPr/>
          <p:nvPr/>
        </p:nvGrpSpPr>
        <p:grpSpPr bwMode="auto">
          <a:xfrm>
            <a:off x="3059113" y="5373688"/>
            <a:ext cx="4543425" cy="641350"/>
            <a:chOff x="1927" y="3385"/>
            <a:chExt cx="2862" cy="404"/>
          </a:xfrm>
        </p:grpSpPr>
        <p:sp>
          <p:nvSpPr>
            <p:cNvPr id="21532" name="文本框 37916"/>
            <p:cNvSpPr txBox="1">
              <a:spLocks noChangeArrowheads="1"/>
            </p:cNvSpPr>
            <p:nvPr/>
          </p:nvSpPr>
          <p:spPr bwMode="auto">
            <a:xfrm>
              <a:off x="1927" y="3385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533" name="文本框 37917"/>
            <p:cNvSpPr txBox="1">
              <a:spLocks noChangeArrowheads="1"/>
            </p:cNvSpPr>
            <p:nvPr/>
          </p:nvSpPr>
          <p:spPr bwMode="auto">
            <a:xfrm>
              <a:off x="4513" y="3385"/>
              <a:ext cx="2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36865"/>
          <p:cNvGrpSpPr/>
          <p:nvPr/>
        </p:nvGrpSpPr>
        <p:grpSpPr bwMode="auto">
          <a:xfrm>
            <a:off x="7164388" y="2420938"/>
            <a:ext cx="431800" cy="1584325"/>
            <a:chOff x="2971" y="2024"/>
            <a:chExt cx="680" cy="1240"/>
          </a:xfrm>
        </p:grpSpPr>
        <p:sp>
          <p:nvSpPr>
            <p:cNvPr id="22530" name="直接连接符 36866"/>
            <p:cNvSpPr>
              <a:spLocks noChangeShapeType="1"/>
            </p:cNvSpPr>
            <p:nvPr/>
          </p:nvSpPr>
          <p:spPr bwMode="auto">
            <a:xfrm>
              <a:off x="2971" y="2024"/>
              <a:ext cx="0" cy="1225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1" name="直接连接符 36867"/>
            <p:cNvSpPr>
              <a:spLocks noChangeShapeType="1"/>
            </p:cNvSpPr>
            <p:nvPr/>
          </p:nvSpPr>
          <p:spPr bwMode="auto">
            <a:xfrm>
              <a:off x="3651" y="2024"/>
              <a:ext cx="0" cy="124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2" name="直接连接符 36868"/>
            <p:cNvSpPr>
              <a:spLocks noChangeShapeType="1"/>
            </p:cNvSpPr>
            <p:nvPr/>
          </p:nvSpPr>
          <p:spPr bwMode="auto">
            <a:xfrm>
              <a:off x="2971" y="2024"/>
              <a:ext cx="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3" name="直接连接符 36869"/>
            <p:cNvSpPr>
              <a:spLocks noChangeShapeType="1"/>
            </p:cNvSpPr>
            <p:nvPr/>
          </p:nvSpPr>
          <p:spPr bwMode="auto">
            <a:xfrm flipV="1">
              <a:off x="2971" y="3249"/>
              <a:ext cx="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871" name="组合 36870"/>
          <p:cNvGrpSpPr/>
          <p:nvPr/>
        </p:nvGrpSpPr>
        <p:grpSpPr bwMode="auto">
          <a:xfrm>
            <a:off x="6011863" y="4746625"/>
            <a:ext cx="2101850" cy="482600"/>
            <a:chOff x="3787" y="3097"/>
            <a:chExt cx="1324" cy="304"/>
          </a:xfrm>
        </p:grpSpPr>
        <p:sp>
          <p:nvSpPr>
            <p:cNvPr id="22535" name="文本框 36871"/>
            <p:cNvSpPr txBox="1">
              <a:spLocks noChangeArrowheads="1"/>
            </p:cNvSpPr>
            <p:nvPr/>
          </p:nvSpPr>
          <p:spPr bwMode="auto">
            <a:xfrm>
              <a:off x="3787" y="3113"/>
              <a:ext cx="3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x-7</a:t>
              </a:r>
            </a:p>
          </p:txBody>
        </p:sp>
        <p:sp>
          <p:nvSpPr>
            <p:cNvPr id="22536" name="文本框 36872"/>
            <p:cNvSpPr txBox="1">
              <a:spLocks noChangeArrowheads="1"/>
            </p:cNvSpPr>
            <p:nvPr/>
          </p:nvSpPr>
          <p:spPr bwMode="auto">
            <a:xfrm>
              <a:off x="4694" y="3097"/>
              <a:ext cx="4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x+7</a:t>
              </a:r>
            </a:p>
          </p:txBody>
        </p:sp>
      </p:grpSp>
      <p:sp>
        <p:nvSpPr>
          <p:cNvPr id="22537" name="文本框 36873"/>
          <p:cNvSpPr txBox="1">
            <a:spLocks noChangeArrowheads="1"/>
          </p:cNvSpPr>
          <p:nvPr/>
        </p:nvSpPr>
        <p:spPr bwMode="auto">
          <a:xfrm>
            <a:off x="7164388" y="2997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538" name="矩形 36874"/>
          <p:cNvSpPr>
            <a:spLocks noChangeArrowheads="1" noChangeShapeType="1" noTextEdit="1"/>
          </p:cNvSpPr>
          <p:nvPr/>
        </p:nvSpPr>
        <p:spPr bwMode="auto">
          <a:xfrm>
            <a:off x="250825" y="215900"/>
            <a:ext cx="3168650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创设情境</a:t>
            </a:r>
          </a:p>
        </p:txBody>
      </p:sp>
      <p:sp>
        <p:nvSpPr>
          <p:cNvPr id="6155" name="云形标注 36875"/>
          <p:cNvSpPr/>
          <p:nvPr/>
        </p:nvSpPr>
        <p:spPr>
          <a:xfrm>
            <a:off x="468313" y="1484313"/>
            <a:ext cx="4608512" cy="2016125"/>
          </a:xfrm>
          <a:prstGeom prst="cloudCallout">
            <a:avLst>
              <a:gd name="adj1" fmla="val 97569"/>
              <a:gd name="adj2" fmla="val 40787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1600" noProof="1"/>
          </a:p>
        </p:txBody>
      </p:sp>
      <p:sp>
        <p:nvSpPr>
          <p:cNvPr id="22540" name="文本框 36876"/>
          <p:cNvSpPr txBox="1">
            <a:spLocks noChangeArrowheads="1"/>
          </p:cNvSpPr>
          <p:nvPr/>
        </p:nvSpPr>
        <p:spPr bwMode="auto">
          <a:xfrm>
            <a:off x="6516688" y="830263"/>
            <a:ext cx="1584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2018</a:t>
            </a:r>
            <a:r>
              <a:rPr lang="zh-CN" altLang="en-US"/>
              <a:t>年</a:t>
            </a:r>
            <a:r>
              <a:rPr lang="en-US" altLang="zh-CN"/>
              <a:t>3</a:t>
            </a:r>
            <a:r>
              <a:rPr lang="zh-CN" altLang="en-US"/>
              <a:t>月</a:t>
            </a:r>
          </a:p>
        </p:txBody>
      </p:sp>
      <p:sp>
        <p:nvSpPr>
          <p:cNvPr id="22541" name="文本框 36877"/>
          <p:cNvSpPr txBox="1">
            <a:spLocks noChangeArrowheads="1"/>
          </p:cNvSpPr>
          <p:nvPr/>
        </p:nvSpPr>
        <p:spPr bwMode="auto">
          <a:xfrm>
            <a:off x="755650" y="1700213"/>
            <a:ext cx="44640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若某天和它上、下相</a:t>
            </a:r>
          </a:p>
          <a:p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邻日期的和是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42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，那么</a:t>
            </a:r>
          </a:p>
          <a:p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这天是几号呢？</a:t>
            </a:r>
          </a:p>
        </p:txBody>
      </p:sp>
      <p:sp>
        <p:nvSpPr>
          <p:cNvPr id="22542" name="文本框 36878"/>
          <p:cNvSpPr txBox="1">
            <a:spLocks noChangeArrowheads="1"/>
          </p:cNvSpPr>
          <p:nvPr/>
        </p:nvSpPr>
        <p:spPr bwMode="auto">
          <a:xfrm>
            <a:off x="106363" y="4165600"/>
            <a:ext cx="8713787" cy="21018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CC"/>
                </a:solidFill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</a:rPr>
              <a:t>根据题意，口答下列问题</a:t>
            </a:r>
          </a:p>
          <a:p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</a:rPr>
              <a:t>）设中间一个数为</a:t>
            </a:r>
            <a:r>
              <a:rPr lang="en-US" altLang="zh-CN" sz="2400" b="1" dirty="0">
                <a:solidFill>
                  <a:srgbClr val="0000CC"/>
                </a:solidFill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</a:rPr>
              <a:t>，则其他两个数为</a:t>
            </a:r>
            <a:r>
              <a:rPr lang="zh-CN" altLang="en-US" sz="2400" b="1" u="sng" dirty="0">
                <a:solidFill>
                  <a:srgbClr val="0000CC"/>
                </a:solidFill>
              </a:rPr>
              <a:t>           </a:t>
            </a:r>
            <a:r>
              <a:rPr lang="zh-CN" altLang="en-US" sz="2400" b="1" dirty="0">
                <a:solidFill>
                  <a:srgbClr val="0000CC"/>
                </a:solidFill>
              </a:rPr>
              <a:t> ，</a:t>
            </a:r>
            <a:r>
              <a:rPr lang="en-US" altLang="zh-CN" sz="2400" b="1" dirty="0">
                <a:solidFill>
                  <a:srgbClr val="0000CC"/>
                </a:solidFill>
              </a:rPr>
              <a:t>______</a:t>
            </a:r>
            <a:r>
              <a:rPr lang="en-US" altLang="zh-CN" sz="1600" dirty="0">
                <a:solidFill>
                  <a:srgbClr val="0000CC"/>
                </a:solidFill>
              </a:rPr>
              <a:t> </a:t>
            </a:r>
            <a:r>
              <a:rPr lang="en-US" altLang="zh-CN" sz="2400" b="1" u="sng" dirty="0">
                <a:solidFill>
                  <a:srgbClr val="0000CC"/>
                </a:solidFill>
              </a:rPr>
              <a:t>              </a:t>
            </a:r>
            <a:r>
              <a:rPr lang="en-US" altLang="zh-CN" sz="2400" dirty="0">
                <a:solidFill>
                  <a:srgbClr val="0000CC"/>
                </a:solidFill>
              </a:rPr>
              <a:t>  </a:t>
            </a:r>
            <a:r>
              <a:rPr lang="en-US" altLang="zh-CN" sz="2400" b="1" u="sng" dirty="0">
                <a:solidFill>
                  <a:srgbClr val="0000CC"/>
                </a:solidFill>
              </a:rPr>
              <a:t>                        </a:t>
            </a:r>
            <a:r>
              <a:rPr lang="en-US" altLang="zh-CN" sz="2400" b="1" dirty="0">
                <a:solidFill>
                  <a:srgbClr val="0000CC"/>
                </a:solidFill>
              </a:rPr>
              <a:t> </a:t>
            </a:r>
          </a:p>
          <a:p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）题目中的等量关系是</a:t>
            </a:r>
            <a:r>
              <a:rPr lang="zh-CN" altLang="en-US" sz="2400" b="1" u="sng" dirty="0">
                <a:solidFill>
                  <a:srgbClr val="0000CC"/>
                </a:solidFill>
              </a:rPr>
              <a:t>                                    </a:t>
            </a:r>
            <a:r>
              <a:rPr lang="zh-CN" altLang="en-US" sz="2400" b="1" dirty="0">
                <a:solidFill>
                  <a:srgbClr val="0000CC"/>
                </a:solidFill>
              </a:rPr>
              <a:t>；                  </a:t>
            </a:r>
          </a:p>
          <a:p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3</a:t>
            </a:r>
            <a:r>
              <a:rPr lang="zh-CN" altLang="en-US" sz="2400" b="1" dirty="0">
                <a:solidFill>
                  <a:srgbClr val="0000CC"/>
                </a:solidFill>
              </a:rPr>
              <a:t>）根据相等关系</a:t>
            </a:r>
            <a:r>
              <a:rPr lang="en-US" altLang="zh-CN" sz="2400" b="1" dirty="0">
                <a:solidFill>
                  <a:srgbClr val="0000CC"/>
                </a:solidFill>
              </a:rPr>
              <a:t>,</a:t>
            </a:r>
            <a:r>
              <a:rPr lang="zh-CN" altLang="en-US" sz="2400" b="1" dirty="0">
                <a:solidFill>
                  <a:srgbClr val="0000CC"/>
                </a:solidFill>
              </a:rPr>
              <a:t>列出方程 </a:t>
            </a:r>
            <a:r>
              <a:rPr lang="zh-CN" altLang="en-US" sz="2400" b="1" u="sng" dirty="0">
                <a:solidFill>
                  <a:srgbClr val="0000CC"/>
                </a:solidFill>
              </a:rPr>
              <a:t>                              </a:t>
            </a:r>
            <a:r>
              <a:rPr lang="zh-CN" altLang="en-US" sz="2400" b="1" dirty="0">
                <a:solidFill>
                  <a:srgbClr val="0000CC"/>
                </a:solidFill>
              </a:rPr>
              <a:t>。</a:t>
            </a:r>
          </a:p>
          <a:p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36880" name="文本框 36879"/>
          <p:cNvSpPr txBox="1">
            <a:spLocks noChangeArrowheads="1"/>
          </p:cNvSpPr>
          <p:nvPr/>
        </p:nvSpPr>
        <p:spPr bwMode="auto">
          <a:xfrm>
            <a:off x="4356100" y="5419725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(x-7)+x+(x+7)=42</a:t>
            </a:r>
          </a:p>
        </p:txBody>
      </p:sp>
      <p:sp>
        <p:nvSpPr>
          <p:cNvPr id="36881" name="文本框 36880"/>
          <p:cNvSpPr txBox="1">
            <a:spLocks noChangeArrowheads="1"/>
          </p:cNvSpPr>
          <p:nvPr/>
        </p:nvSpPr>
        <p:spPr bwMode="auto">
          <a:xfrm>
            <a:off x="3851275" y="5059363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三天的数字之和是</a:t>
            </a:r>
            <a:r>
              <a:rPr lang="en-US" altLang="zh-CN" sz="2400" b="1">
                <a:solidFill>
                  <a:srgbClr val="FF0000"/>
                </a:solidFill>
              </a:rPr>
              <a:t>42</a:t>
            </a:r>
          </a:p>
        </p:txBody>
      </p:sp>
      <p:graphicFrame>
        <p:nvGraphicFramePr>
          <p:cNvPr id="36882" name="表格 36881"/>
          <p:cNvGraphicFramePr/>
          <p:nvPr/>
        </p:nvGraphicFramePr>
        <p:xfrm>
          <a:off x="5940425" y="1282700"/>
          <a:ext cx="2879725" cy="3230832"/>
        </p:xfrm>
        <a:graphic>
          <a:graphicData uri="http://schemas.openxmlformats.org/drawingml/2006/table">
            <a:tbl>
              <a:tblPr/>
              <a:tblGrid>
                <a:gridCol w="41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1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星期日</a:t>
                      </a:r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星期一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星期二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星期三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星期四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星期五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200" b="1" dirty="0"/>
                        <a:t>星期六</a:t>
                      </a:r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0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0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0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0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716" marB="4571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368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6385"/>
          <p:cNvSpPr txBox="1">
            <a:spLocks noChangeArrowheads="1"/>
          </p:cNvSpPr>
          <p:nvPr/>
        </p:nvSpPr>
        <p:spPr bwMode="auto">
          <a:xfrm>
            <a:off x="827088" y="1196975"/>
            <a:ext cx="73453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甲、乙两个仓库共存化肥</a:t>
            </a:r>
            <a:r>
              <a:rPr lang="en-US" altLang="zh-CN" sz="2400" b="1" dirty="0"/>
              <a:t>40</a:t>
            </a:r>
            <a:r>
              <a:rPr lang="zh-CN" altLang="en-US" sz="2400" b="1" dirty="0"/>
              <a:t>吨。如果甲仓库运进化肥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吨，乙仓库运出化肥</a:t>
            </a:r>
            <a:r>
              <a:rPr lang="en-US" altLang="zh-CN" sz="2400" b="1" dirty="0"/>
              <a:t>5</a:t>
            </a:r>
            <a:r>
              <a:rPr lang="zh-CN" altLang="en-US" sz="2400" b="1" dirty="0"/>
              <a:t>吨，两仓库所存化肥的质量恰好相等，那么原先两仓库各存化肥多少吨？</a:t>
            </a:r>
          </a:p>
        </p:txBody>
      </p:sp>
      <p:sp>
        <p:nvSpPr>
          <p:cNvPr id="16387" name="文本框 16386"/>
          <p:cNvSpPr txBox="1">
            <a:spLocks noChangeArrowheads="1"/>
          </p:cNvSpPr>
          <p:nvPr/>
        </p:nvSpPr>
        <p:spPr bwMode="auto">
          <a:xfrm>
            <a:off x="827088" y="2636838"/>
            <a:ext cx="756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如果用</a:t>
            </a:r>
            <a:r>
              <a:rPr lang="en-US" altLang="zh-CN" sz="2400" b="1"/>
              <a:t>x</a:t>
            </a:r>
            <a:r>
              <a:rPr lang="zh-CN" altLang="en-US" sz="2400" b="1"/>
              <a:t>吨表示原来甲仓库库存化肥的质量，填写下表</a:t>
            </a:r>
            <a:r>
              <a:rPr lang="zh-CN" altLang="en-US"/>
              <a:t>。</a:t>
            </a:r>
          </a:p>
        </p:txBody>
      </p:sp>
      <p:graphicFrame>
        <p:nvGraphicFramePr>
          <p:cNvPr id="16388" name="表格 16387"/>
          <p:cNvGraphicFramePr/>
          <p:nvPr/>
        </p:nvGraphicFramePr>
        <p:xfrm>
          <a:off x="827088" y="3429000"/>
          <a:ext cx="7920038" cy="1371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/>
                        <a:t>甲仓库库存化肥质量</a:t>
                      </a:r>
                      <a:r>
                        <a:rPr lang="en-US" altLang="zh-CN" sz="2400" b="1"/>
                        <a:t>/</a:t>
                      </a:r>
                      <a:r>
                        <a:rPr lang="zh-CN" altLang="en-US" sz="2400" b="1"/>
                        <a:t>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/>
                        <a:t>乙仓库库存化肥质量</a:t>
                      </a:r>
                      <a:r>
                        <a:rPr lang="en-US" altLang="zh-CN" sz="2400" b="1"/>
                        <a:t>/</a:t>
                      </a:r>
                      <a:r>
                        <a:rPr lang="zh-CN" altLang="en-US" sz="2400" b="1"/>
                        <a:t>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/>
                        <a:t>原来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FF0066"/>
                          </a:solidFill>
                          <a:cs typeface="+mn-ea"/>
                        </a:rPr>
                        <a:t>x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/>
                        <a:t>现在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6" name="文本框 16405"/>
          <p:cNvSpPr txBox="1">
            <a:spLocks noChangeArrowheads="1"/>
          </p:cNvSpPr>
          <p:nvPr/>
        </p:nvSpPr>
        <p:spPr bwMode="auto">
          <a:xfrm>
            <a:off x="971550" y="580548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 </a:t>
            </a:r>
            <a:r>
              <a:rPr lang="zh-CN" altLang="en-US" sz="2400" b="1" dirty="0">
                <a:solidFill>
                  <a:srgbClr val="FF0066"/>
                </a:solidFill>
              </a:rPr>
              <a:t>甲仓库变化后库存化肥质量</a:t>
            </a:r>
            <a:r>
              <a:rPr lang="en-US" altLang="zh-CN" sz="2400" b="1" dirty="0">
                <a:solidFill>
                  <a:srgbClr val="FF0066"/>
                </a:solidFill>
              </a:rPr>
              <a:t>=</a:t>
            </a:r>
            <a:r>
              <a:rPr lang="zh-CN" altLang="en-US" sz="2400" b="1" dirty="0">
                <a:solidFill>
                  <a:srgbClr val="FF0066"/>
                </a:solidFill>
              </a:rPr>
              <a:t>乙仓库变化后库存化肥质量</a:t>
            </a:r>
          </a:p>
        </p:txBody>
      </p:sp>
      <p:sp>
        <p:nvSpPr>
          <p:cNvPr id="16407" name="文本框 16406"/>
          <p:cNvSpPr txBox="1">
            <a:spLocks noChangeArrowheads="1"/>
          </p:cNvSpPr>
          <p:nvPr/>
        </p:nvSpPr>
        <p:spPr bwMode="auto">
          <a:xfrm>
            <a:off x="6084888" y="3860800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66"/>
                </a:solidFill>
              </a:rPr>
              <a:t> </a:t>
            </a:r>
            <a:r>
              <a:rPr lang="en-US" altLang="zh-CN" sz="2000" b="1">
                <a:solidFill>
                  <a:srgbClr val="FF0066"/>
                </a:solidFill>
              </a:rPr>
              <a:t>40-x</a:t>
            </a:r>
          </a:p>
        </p:txBody>
      </p:sp>
      <p:sp>
        <p:nvSpPr>
          <p:cNvPr id="16408" name="文本框 16407"/>
          <p:cNvSpPr txBox="1">
            <a:spLocks noChangeArrowheads="1"/>
          </p:cNvSpPr>
          <p:nvPr/>
        </p:nvSpPr>
        <p:spPr bwMode="auto">
          <a:xfrm>
            <a:off x="3059113" y="429260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66"/>
                </a:solidFill>
              </a:rPr>
              <a:t> </a:t>
            </a:r>
            <a:r>
              <a:rPr lang="en-US" altLang="zh-CN" sz="2400" b="1">
                <a:solidFill>
                  <a:srgbClr val="FF0066"/>
                </a:solidFill>
              </a:rPr>
              <a:t>x+3</a:t>
            </a:r>
          </a:p>
        </p:txBody>
      </p:sp>
      <p:sp>
        <p:nvSpPr>
          <p:cNvPr id="16409" name="文本框 16408"/>
          <p:cNvSpPr txBox="1">
            <a:spLocks noChangeArrowheads="1"/>
          </p:cNvSpPr>
          <p:nvPr/>
        </p:nvSpPr>
        <p:spPr bwMode="auto">
          <a:xfrm>
            <a:off x="6011863" y="436562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</a:rPr>
              <a:t>( 40-</a:t>
            </a:r>
            <a:r>
              <a:rPr lang="en-US" altLang="zh-CN" sz="2400" b="1">
                <a:solidFill>
                  <a:srgbClr val="FF0066"/>
                </a:solidFill>
              </a:rPr>
              <a:t>x)-5</a:t>
            </a:r>
          </a:p>
        </p:txBody>
      </p:sp>
      <p:sp>
        <p:nvSpPr>
          <p:cNvPr id="16410" name="文本框 16409"/>
          <p:cNvSpPr txBox="1">
            <a:spLocks noChangeArrowheads="1"/>
          </p:cNvSpPr>
          <p:nvPr/>
        </p:nvSpPr>
        <p:spPr bwMode="auto">
          <a:xfrm>
            <a:off x="1403350" y="5157788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题中的等量关系是</a:t>
            </a:r>
            <a:r>
              <a:rPr lang="zh-CN" altLang="en-US" b="1" dirty="0"/>
              <a:t>；</a:t>
            </a:r>
          </a:p>
        </p:txBody>
      </p:sp>
      <p:sp>
        <p:nvSpPr>
          <p:cNvPr id="23578" name="矩形 16410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1223963" cy="700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6" grpId="0"/>
      <p:bldP spid="16407" grpId="0"/>
      <p:bldP spid="16408" grpId="0"/>
      <p:bldP spid="16409" grpId="0"/>
      <p:bldP spid="16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18433"/>
          <p:cNvSpPr txBox="1">
            <a:spLocks noChangeArrowheads="1"/>
          </p:cNvSpPr>
          <p:nvPr/>
        </p:nvSpPr>
        <p:spPr bwMode="auto">
          <a:xfrm>
            <a:off x="1116013" y="1484313"/>
            <a:ext cx="7632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   </a:t>
            </a:r>
            <a:r>
              <a:rPr lang="zh-CN" altLang="en-US" sz="2800" b="1" dirty="0"/>
              <a:t>设原来甲仓库库存化肥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吨，则乙仓库库存化肥（</a:t>
            </a:r>
            <a:r>
              <a:rPr lang="en-US" altLang="zh-CN" sz="2800" b="1" dirty="0"/>
              <a:t>40-x</a:t>
            </a:r>
            <a:r>
              <a:rPr lang="zh-CN" altLang="en-US" sz="2800" b="1" dirty="0"/>
              <a:t>）吨。   根据题意， 得                           </a:t>
            </a:r>
          </a:p>
        </p:txBody>
      </p:sp>
      <p:sp>
        <p:nvSpPr>
          <p:cNvPr id="25602" name="文本框 18434"/>
          <p:cNvSpPr txBox="1">
            <a:spLocks noChangeArrowheads="1"/>
          </p:cNvSpPr>
          <p:nvPr/>
        </p:nvSpPr>
        <p:spPr bwMode="auto">
          <a:xfrm>
            <a:off x="1403350" y="4797425"/>
            <a:ext cx="5976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 </a:t>
            </a:r>
          </a:p>
        </p:txBody>
      </p:sp>
      <p:sp>
        <p:nvSpPr>
          <p:cNvPr id="25603" name="文本框 18435"/>
          <p:cNvSpPr txBox="1">
            <a:spLocks noChangeArrowheads="1"/>
          </p:cNvSpPr>
          <p:nvPr/>
        </p:nvSpPr>
        <p:spPr bwMode="auto">
          <a:xfrm>
            <a:off x="539750" y="1484313"/>
            <a:ext cx="865188" cy="519112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  解</a:t>
            </a:r>
          </a:p>
        </p:txBody>
      </p:sp>
      <p:sp>
        <p:nvSpPr>
          <p:cNvPr id="25604" name="矩形 18436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1223962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8" name="矩形 18437"/>
          <p:cNvSpPr>
            <a:spLocks noChangeArrowheads="1"/>
          </p:cNvSpPr>
          <p:nvPr/>
        </p:nvSpPr>
        <p:spPr bwMode="auto">
          <a:xfrm>
            <a:off x="2484438" y="2636838"/>
            <a:ext cx="2266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/>
              <a:t>x+3=(40-x)-5</a:t>
            </a:r>
          </a:p>
        </p:txBody>
      </p:sp>
      <p:sp>
        <p:nvSpPr>
          <p:cNvPr id="18439" name="矩形 18438"/>
          <p:cNvSpPr>
            <a:spLocks noChangeArrowheads="1"/>
          </p:cNvSpPr>
          <p:nvPr/>
        </p:nvSpPr>
        <p:spPr bwMode="auto">
          <a:xfrm>
            <a:off x="827088" y="3500438"/>
            <a:ext cx="7921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解这个方程，得     </a:t>
            </a:r>
            <a:r>
              <a:rPr lang="en-US" altLang="zh-CN" sz="2800" b="1" dirty="0"/>
              <a:t>x=16</a:t>
            </a:r>
          </a:p>
          <a:p>
            <a:r>
              <a:rPr lang="zh-CN" altLang="en-US" sz="2800" b="1" dirty="0"/>
              <a:t>经检验，</a:t>
            </a:r>
            <a:r>
              <a:rPr lang="en-US" altLang="zh-CN" sz="2800" b="1" dirty="0"/>
              <a:t>x=16</a:t>
            </a:r>
            <a:r>
              <a:rPr lang="zh-CN" altLang="en-US" sz="2800" b="1" dirty="0"/>
              <a:t>（</a:t>
            </a:r>
            <a:r>
              <a:rPr lang="zh-CN" altLang="en-US" sz="2800" b="1" dirty="0">
                <a:latin typeface="Times New Roman" panose="02020603050405020304" pitchFamily="18" charset="0"/>
              </a:rPr>
              <a:t>吨</a:t>
            </a:r>
            <a:r>
              <a:rPr lang="zh-CN" altLang="en-US" sz="2800" b="1" dirty="0"/>
              <a:t>）符合题意。</a:t>
            </a:r>
          </a:p>
          <a:p>
            <a:r>
              <a:rPr lang="en-US" altLang="zh-CN" sz="2800" b="1" dirty="0"/>
              <a:t>                         40-16=24</a:t>
            </a:r>
          </a:p>
          <a:p>
            <a:r>
              <a:rPr lang="zh-CN" altLang="en-US" sz="2800" b="1" dirty="0"/>
              <a:t>所以，甲乙两仓库原来分别库存化肥</a:t>
            </a:r>
            <a:r>
              <a:rPr lang="en-US" altLang="zh-CN" sz="2800" b="1" dirty="0"/>
              <a:t>16</a:t>
            </a:r>
            <a:r>
              <a:rPr lang="zh-CN" altLang="en-US" sz="2800" b="1" dirty="0"/>
              <a:t>吨和</a:t>
            </a:r>
            <a:r>
              <a:rPr lang="en-US" altLang="zh-CN" sz="2800" b="1" dirty="0"/>
              <a:t>24</a:t>
            </a:r>
            <a:r>
              <a:rPr lang="zh-CN" altLang="en-US" sz="2800" b="1" dirty="0"/>
              <a:t>吨。</a:t>
            </a:r>
          </a:p>
        </p:txBody>
      </p:sp>
      <p:sp>
        <p:nvSpPr>
          <p:cNvPr id="18440" name="文本框 18439"/>
          <p:cNvSpPr txBox="1">
            <a:spLocks noChangeArrowheads="1"/>
          </p:cNvSpPr>
          <p:nvPr/>
        </p:nvSpPr>
        <p:spPr bwMode="auto">
          <a:xfrm>
            <a:off x="1331913" y="5516563"/>
            <a:ext cx="4752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还有其他解法吗？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0481"/>
          <p:cNvSpPr txBox="1">
            <a:spLocks noChangeArrowheads="1"/>
          </p:cNvSpPr>
          <p:nvPr/>
        </p:nvSpPr>
        <p:spPr bwMode="auto">
          <a:xfrm>
            <a:off x="1835150" y="3500438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66"/>
                </a:solidFill>
              </a:rPr>
              <a:t> 甲乙两个仓库共存化肥</a:t>
            </a:r>
            <a:r>
              <a:rPr lang="en-US" altLang="zh-CN" sz="2400" b="1">
                <a:solidFill>
                  <a:srgbClr val="FF0066"/>
                </a:solidFill>
              </a:rPr>
              <a:t>=40</a:t>
            </a:r>
            <a:r>
              <a:rPr lang="zh-CN" altLang="en-US" sz="2400" b="1">
                <a:solidFill>
                  <a:srgbClr val="FF0066"/>
                </a:solidFill>
              </a:rPr>
              <a:t>吨</a:t>
            </a:r>
          </a:p>
        </p:txBody>
      </p:sp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1619250" y="2133600"/>
            <a:ext cx="532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66"/>
                </a:solidFill>
              </a:rPr>
              <a:t>如果设甲仓库变化后库存化肥</a:t>
            </a:r>
            <a:r>
              <a:rPr lang="en-US" altLang="zh-CN" sz="2400" b="1" dirty="0">
                <a:solidFill>
                  <a:srgbClr val="FF0066"/>
                </a:solidFill>
              </a:rPr>
              <a:t>x</a:t>
            </a:r>
            <a:r>
              <a:rPr lang="zh-CN" altLang="en-US" sz="2400" b="1" dirty="0">
                <a:solidFill>
                  <a:srgbClr val="FF0066"/>
                </a:solidFill>
              </a:rPr>
              <a:t>吨</a:t>
            </a:r>
          </a:p>
        </p:txBody>
      </p:sp>
      <p:sp>
        <p:nvSpPr>
          <p:cNvPr id="20484" name="文本框 20483"/>
          <p:cNvSpPr txBox="1">
            <a:spLocks noChangeArrowheads="1"/>
          </p:cNvSpPr>
          <p:nvPr/>
        </p:nvSpPr>
        <p:spPr bwMode="auto">
          <a:xfrm>
            <a:off x="827088" y="2924175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 等量关系是：</a:t>
            </a:r>
          </a:p>
        </p:txBody>
      </p:sp>
      <p:sp>
        <p:nvSpPr>
          <p:cNvPr id="20485" name="文本框 20484"/>
          <p:cNvSpPr txBox="1">
            <a:spLocks noChangeArrowheads="1"/>
          </p:cNvSpPr>
          <p:nvPr/>
        </p:nvSpPr>
        <p:spPr bwMode="auto">
          <a:xfrm>
            <a:off x="1042988" y="42926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 列出方程</a:t>
            </a:r>
            <a:r>
              <a:rPr lang="zh-CN" altLang="en-US"/>
              <a:t> </a:t>
            </a:r>
          </a:p>
        </p:txBody>
      </p:sp>
      <p:sp>
        <p:nvSpPr>
          <p:cNvPr id="20486" name="文本框 20485"/>
          <p:cNvSpPr txBox="1">
            <a:spLocks noChangeArrowheads="1"/>
          </p:cNvSpPr>
          <p:nvPr/>
        </p:nvSpPr>
        <p:spPr bwMode="auto">
          <a:xfrm>
            <a:off x="2771775" y="4292600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(x-3)+(x+5)=40</a:t>
            </a:r>
          </a:p>
        </p:txBody>
      </p:sp>
      <p:sp>
        <p:nvSpPr>
          <p:cNvPr id="27654" name="文本框 20486"/>
          <p:cNvSpPr txBox="1">
            <a:spLocks noChangeArrowheads="1"/>
          </p:cNvSpPr>
          <p:nvPr/>
        </p:nvSpPr>
        <p:spPr bwMode="auto">
          <a:xfrm>
            <a:off x="1331913" y="5516563"/>
            <a:ext cx="5688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0488" name="文本框 20487"/>
          <p:cNvSpPr txBox="1">
            <a:spLocks noChangeArrowheads="1"/>
          </p:cNvSpPr>
          <p:nvPr/>
        </p:nvSpPr>
        <p:spPr bwMode="auto">
          <a:xfrm>
            <a:off x="971550" y="5229225"/>
            <a:ext cx="61198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</a:rPr>
              <a:t>以上两种解法在设未知数和寻找等量关系时有什么不同？</a:t>
            </a:r>
          </a:p>
        </p:txBody>
      </p:sp>
      <p:sp>
        <p:nvSpPr>
          <p:cNvPr id="20489" name="矩形 20488"/>
          <p:cNvSpPr>
            <a:spLocks noChangeArrowheads="1" noChangeShapeType="1" noTextEdit="1"/>
          </p:cNvSpPr>
          <p:nvPr/>
        </p:nvSpPr>
        <p:spPr bwMode="auto">
          <a:xfrm>
            <a:off x="7596188" y="5445125"/>
            <a:ext cx="731837" cy="1058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969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7" name="矩形 20489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1223963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8" name="文本框 20490"/>
          <p:cNvSpPr txBox="1">
            <a:spLocks noChangeArrowheads="1"/>
          </p:cNvSpPr>
          <p:nvPr/>
        </p:nvSpPr>
        <p:spPr bwMode="auto">
          <a:xfrm>
            <a:off x="179388" y="1412875"/>
            <a:ext cx="2303462" cy="519113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 另一种解法</a:t>
            </a:r>
            <a:r>
              <a:rPr lang="zh-CN" altLang="en-US" sz="2000" dirty="0"/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8" grpId="0"/>
      <p:bldP spid="204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22529"/>
          <p:cNvSpPr>
            <a:spLocks noChangeArrowheads="1" noChangeShapeType="1" noTextEdit="1"/>
          </p:cNvSpPr>
          <p:nvPr/>
        </p:nvSpPr>
        <p:spPr bwMode="auto">
          <a:xfrm>
            <a:off x="512763" y="1092200"/>
            <a:ext cx="457200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29698" name="矩形 22530"/>
          <p:cNvSpPr>
            <a:spLocks noChangeArrowheads="1" noChangeShapeType="1" noTextEdit="1"/>
          </p:cNvSpPr>
          <p:nvPr/>
        </p:nvSpPr>
        <p:spPr bwMode="auto">
          <a:xfrm>
            <a:off x="1258888" y="422275"/>
            <a:ext cx="1728787" cy="771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学以致用</a:t>
            </a:r>
          </a:p>
        </p:txBody>
      </p:sp>
      <p:sp>
        <p:nvSpPr>
          <p:cNvPr id="22532" name="文本框 22531"/>
          <p:cNvSpPr txBox="1">
            <a:spLocks noChangeArrowheads="1"/>
          </p:cNvSpPr>
          <p:nvPr/>
        </p:nvSpPr>
        <p:spPr bwMode="auto">
          <a:xfrm>
            <a:off x="1187450" y="1412875"/>
            <a:ext cx="763428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水上公园某一天共售出门票</a:t>
            </a:r>
            <a:r>
              <a:rPr lang="en-US" altLang="zh-CN" sz="2800" b="1"/>
              <a:t>128</a:t>
            </a:r>
            <a:r>
              <a:rPr lang="zh-CN" altLang="en-US" sz="2800" b="1"/>
              <a:t>张，收入</a:t>
            </a:r>
            <a:r>
              <a:rPr lang="en-US" altLang="zh-CN" sz="2800" b="1"/>
              <a:t>912</a:t>
            </a:r>
            <a:r>
              <a:rPr lang="zh-CN" altLang="en-US" sz="2800" b="1"/>
              <a:t>元。门票价格为成人每张</a:t>
            </a:r>
            <a:r>
              <a:rPr lang="en-US" altLang="zh-CN" sz="2800" b="1"/>
              <a:t>10</a:t>
            </a:r>
            <a:r>
              <a:rPr lang="zh-CN" altLang="en-US" sz="2800" b="1"/>
              <a:t>元，学生可享受六折优惠。这一天出售的成人票与学生票各多少张？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70C0"/>
                </a:solidFill>
              </a:rPr>
              <a:t>解：</a:t>
            </a:r>
            <a:r>
              <a:rPr lang="zh-CN" altLang="en-US" sz="2800" b="1"/>
              <a:t>设</a:t>
            </a:r>
            <a:r>
              <a:rPr lang="zh-CN" altLang="en-US" sz="2800" b="1">
                <a:latin typeface="Times New Roman" panose="02020603050405020304" pitchFamily="18" charset="0"/>
              </a:rPr>
              <a:t>这一天出售的成人票</a:t>
            </a:r>
            <a:r>
              <a:rPr lang="en-US" altLang="zh-CN" sz="2800" b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</a:rPr>
              <a:t>张，那么学生票售出（</a:t>
            </a:r>
            <a:r>
              <a:rPr lang="en-US" altLang="zh-CN" sz="2800" b="1">
                <a:latin typeface="Times New Roman" panose="02020603050405020304" pitchFamily="18" charset="0"/>
              </a:rPr>
              <a:t>128-x</a:t>
            </a:r>
            <a:r>
              <a:rPr lang="zh-CN" altLang="en-US" sz="2800" b="1">
                <a:latin typeface="Times New Roman" panose="02020603050405020304" pitchFamily="18" charset="0"/>
              </a:rPr>
              <a:t>）张。根据题意得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         10x+10×60%</a:t>
            </a:r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</a:rPr>
              <a:t>128-x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</a:rPr>
              <a:t>=912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                   解得         </a:t>
            </a:r>
            <a:r>
              <a:rPr lang="en-US" altLang="zh-CN" sz="2800" b="1">
                <a:latin typeface="Times New Roman" panose="02020603050405020304" pitchFamily="18" charset="0"/>
              </a:rPr>
              <a:t>x=36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             128-x=92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答：这一天出售的成人票</a:t>
            </a:r>
            <a:r>
              <a:rPr lang="en-US" altLang="zh-CN" sz="2800" b="1">
                <a:latin typeface="Times New Roman" panose="02020603050405020304" pitchFamily="18" charset="0"/>
              </a:rPr>
              <a:t>36</a:t>
            </a:r>
            <a:r>
              <a:rPr lang="zh-CN" altLang="en-US" sz="2800" b="1">
                <a:latin typeface="Times New Roman" panose="02020603050405020304" pitchFamily="18" charset="0"/>
              </a:rPr>
              <a:t>张，学生票</a:t>
            </a:r>
            <a:r>
              <a:rPr lang="en-US" altLang="zh-CN" sz="2800" b="1">
                <a:latin typeface="Times New Roman" panose="02020603050405020304" pitchFamily="18" charset="0"/>
              </a:rPr>
              <a:t>92</a:t>
            </a:r>
            <a:r>
              <a:rPr lang="zh-CN" altLang="en-US" sz="2800" b="1">
                <a:latin typeface="Times New Roman" panose="02020603050405020304" pitchFamily="18" charset="0"/>
              </a:rPr>
              <a:t>张。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39937"/>
          <p:cNvSpPr txBox="1">
            <a:spLocks noChangeArrowheads="1"/>
          </p:cNvSpPr>
          <p:nvPr/>
        </p:nvSpPr>
        <p:spPr bwMode="auto">
          <a:xfrm>
            <a:off x="684213" y="1557338"/>
            <a:ext cx="79914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人围成一圈，每人心中想一个数，并把这个数告诉左、右相邻的人。然后每个人把左、右两个相邻的人告诉自己的数的平均数亮出来（如图）。问亮出</a:t>
            </a:r>
            <a:r>
              <a:rPr lang="en-US" altLang="zh-CN" sz="2400" b="1" dirty="0"/>
              <a:t>11</a:t>
            </a:r>
            <a:r>
              <a:rPr lang="zh-CN" altLang="en-US" sz="2400" b="1" dirty="0"/>
              <a:t>的人原来心中想的数是几？</a:t>
            </a:r>
          </a:p>
        </p:txBody>
      </p:sp>
      <p:grpSp>
        <p:nvGrpSpPr>
          <p:cNvPr id="31746" name="组合 39938"/>
          <p:cNvGrpSpPr/>
          <p:nvPr/>
        </p:nvGrpSpPr>
        <p:grpSpPr bwMode="auto">
          <a:xfrm>
            <a:off x="2916238" y="3141663"/>
            <a:ext cx="2376487" cy="2776537"/>
            <a:chOff x="0" y="0"/>
            <a:chExt cx="1905" cy="2195"/>
          </a:xfrm>
        </p:grpSpPr>
        <p:sp>
          <p:nvSpPr>
            <p:cNvPr id="31747" name="椭圆 39939"/>
            <p:cNvSpPr>
              <a:spLocks noChangeArrowheads="1"/>
            </p:cNvSpPr>
            <p:nvPr/>
          </p:nvSpPr>
          <p:spPr bwMode="auto">
            <a:xfrm>
              <a:off x="272" y="363"/>
              <a:ext cx="1497" cy="145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8" name="椭圆 39940"/>
            <p:cNvSpPr>
              <a:spLocks noChangeArrowheads="1"/>
            </p:cNvSpPr>
            <p:nvPr/>
          </p:nvSpPr>
          <p:spPr bwMode="auto">
            <a:xfrm>
              <a:off x="998" y="317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9" name="椭圆 39941"/>
            <p:cNvSpPr>
              <a:spLocks noChangeArrowheads="1"/>
            </p:cNvSpPr>
            <p:nvPr/>
          </p:nvSpPr>
          <p:spPr bwMode="auto">
            <a:xfrm>
              <a:off x="1588" y="635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椭圆 39942"/>
            <p:cNvSpPr>
              <a:spLocks noChangeArrowheads="1"/>
            </p:cNvSpPr>
            <p:nvPr/>
          </p:nvSpPr>
          <p:spPr bwMode="auto">
            <a:xfrm>
              <a:off x="408" y="635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1" name="椭圆 39943"/>
            <p:cNvSpPr>
              <a:spLocks noChangeArrowheads="1"/>
            </p:cNvSpPr>
            <p:nvPr/>
          </p:nvSpPr>
          <p:spPr bwMode="auto">
            <a:xfrm>
              <a:off x="363" y="1497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2" name="椭圆 39944"/>
            <p:cNvSpPr>
              <a:spLocks noChangeArrowheads="1"/>
            </p:cNvSpPr>
            <p:nvPr/>
          </p:nvSpPr>
          <p:spPr bwMode="auto">
            <a:xfrm>
              <a:off x="1588" y="1497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椭圆 39945"/>
            <p:cNvSpPr>
              <a:spLocks noChangeArrowheads="1"/>
            </p:cNvSpPr>
            <p:nvPr/>
          </p:nvSpPr>
          <p:spPr bwMode="auto">
            <a:xfrm>
              <a:off x="998" y="1814"/>
              <a:ext cx="45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文本框 39946"/>
            <p:cNvSpPr txBox="1">
              <a:spLocks noChangeArrowheads="1"/>
            </p:cNvSpPr>
            <p:nvPr/>
          </p:nvSpPr>
          <p:spPr bwMode="auto">
            <a:xfrm>
              <a:off x="907" y="0"/>
              <a:ext cx="22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4</a:t>
              </a:r>
            </a:p>
          </p:txBody>
        </p:sp>
        <p:sp>
          <p:nvSpPr>
            <p:cNvPr id="31755" name="文本框 39947"/>
            <p:cNvSpPr txBox="1">
              <a:spLocks noChangeArrowheads="1"/>
            </p:cNvSpPr>
            <p:nvPr/>
          </p:nvSpPr>
          <p:spPr bwMode="auto">
            <a:xfrm>
              <a:off x="0" y="1497"/>
              <a:ext cx="36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10</a:t>
              </a:r>
            </a:p>
          </p:txBody>
        </p:sp>
        <p:sp>
          <p:nvSpPr>
            <p:cNvPr id="31756" name="文本框 39948"/>
            <p:cNvSpPr txBox="1">
              <a:spLocks noChangeArrowheads="1"/>
            </p:cNvSpPr>
            <p:nvPr/>
          </p:nvSpPr>
          <p:spPr bwMode="auto">
            <a:xfrm>
              <a:off x="182" y="499"/>
              <a:ext cx="2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8</a:t>
              </a:r>
            </a:p>
          </p:txBody>
        </p:sp>
        <p:sp>
          <p:nvSpPr>
            <p:cNvPr id="31757" name="文本框 39949"/>
            <p:cNvSpPr txBox="1">
              <a:spLocks noChangeArrowheads="1"/>
            </p:cNvSpPr>
            <p:nvPr/>
          </p:nvSpPr>
          <p:spPr bwMode="auto">
            <a:xfrm>
              <a:off x="1588" y="408"/>
              <a:ext cx="22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9</a:t>
              </a:r>
            </a:p>
          </p:txBody>
        </p:sp>
        <p:sp>
          <p:nvSpPr>
            <p:cNvPr id="31758" name="文本框 39950"/>
            <p:cNvSpPr txBox="1">
              <a:spLocks noChangeArrowheads="1"/>
            </p:cNvSpPr>
            <p:nvPr/>
          </p:nvSpPr>
          <p:spPr bwMode="auto">
            <a:xfrm>
              <a:off x="817" y="1905"/>
              <a:ext cx="40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11</a:t>
              </a:r>
            </a:p>
          </p:txBody>
        </p:sp>
        <p:sp>
          <p:nvSpPr>
            <p:cNvPr id="31759" name="文本框 39951"/>
            <p:cNvSpPr txBox="1">
              <a:spLocks noChangeArrowheads="1"/>
            </p:cNvSpPr>
            <p:nvPr/>
          </p:nvSpPr>
          <p:spPr bwMode="auto">
            <a:xfrm>
              <a:off x="1678" y="1451"/>
              <a:ext cx="22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/>
                <a:t>7</a:t>
              </a:r>
            </a:p>
          </p:txBody>
        </p:sp>
      </p:grpSp>
      <p:sp>
        <p:nvSpPr>
          <p:cNvPr id="31760" name="矩形 3995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1944687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274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挑战自我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www.7cxk.com1</Template>
  <TotalTime>0</TotalTime>
  <Words>820</Words>
  <Application>Microsoft Office PowerPoint</Application>
  <PresentationFormat>全屏显示(4:3)</PresentationFormat>
  <Paragraphs>143</Paragraphs>
  <Slides>14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Georgia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2009-06-08T16:28:00Z</dcterms:created>
  <dcterms:modified xsi:type="dcterms:W3CDTF">2023-01-16T23:11:24Z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E371DDD5F1D9482D83308750D9AB416D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