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287" r:id="rId20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184B7-6C33-43AD-8AAF-E69FCB58F12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B95A93-6F66-4020-99D6-55751A24011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49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849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342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34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10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547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54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11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75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75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12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95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95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13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161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16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14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366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36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15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571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57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16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776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77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17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981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98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18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833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833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ea typeface="宋体" panose="02010600030101010101" pitchFamily="2" charset="-122"/>
              </a:rPr>
              <a:t>19</a:t>
            </a:fld>
            <a:endParaRPr lang="zh-CN" altLang="en-US" sz="12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704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70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2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909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90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3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113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11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4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318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31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5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523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523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6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728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72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7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933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93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8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137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13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9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078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5133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73630"/>
            <a:ext cx="7770495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谢谢观看！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205" Type="http://schemas.openxmlformats.org/officeDocument/2006/relationships/slideLayout" Target="../slideLayouts/slideLayout205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53" Type="http://schemas.openxmlformats.org/officeDocument/2006/relationships/slideLayout" Target="../slideLayouts/slideLayout53.xml"/><Relationship Id="rId74" Type="http://schemas.openxmlformats.org/officeDocument/2006/relationships/slideLayout" Target="../slideLayouts/slideLayout74.xml"/><Relationship Id="rId128" Type="http://schemas.openxmlformats.org/officeDocument/2006/relationships/slideLayout" Target="../slideLayouts/slideLayout128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81" Type="http://schemas.openxmlformats.org/officeDocument/2006/relationships/slideLayout" Target="../slideLayouts/slideLayout181.xml"/><Relationship Id="rId216" Type="http://schemas.openxmlformats.org/officeDocument/2006/relationships/slideLayout" Target="../slideLayouts/slideLayout216.xml"/><Relationship Id="rId22" Type="http://schemas.openxmlformats.org/officeDocument/2006/relationships/slideLayout" Target="../slideLayouts/slideLayout22.xml"/><Relationship Id="rId43" Type="http://schemas.openxmlformats.org/officeDocument/2006/relationships/slideLayout" Target="../slideLayouts/slideLayout43.xml"/><Relationship Id="rId64" Type="http://schemas.openxmlformats.org/officeDocument/2006/relationships/slideLayout" Target="../slideLayouts/slideLayout64.xml"/><Relationship Id="rId118" Type="http://schemas.openxmlformats.org/officeDocument/2006/relationships/slideLayout" Target="../slideLayouts/slideLayout118.xml"/><Relationship Id="rId139" Type="http://schemas.openxmlformats.org/officeDocument/2006/relationships/slideLayout" Target="../slideLayouts/slideLayout139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71" Type="http://schemas.openxmlformats.org/officeDocument/2006/relationships/slideLayout" Target="../slideLayouts/slideLayout171.xml"/><Relationship Id="rId192" Type="http://schemas.openxmlformats.org/officeDocument/2006/relationships/slideLayout" Target="../slideLayouts/slideLayout192.xml"/><Relationship Id="rId206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3.xml"/><Relationship Id="rId108" Type="http://schemas.openxmlformats.org/officeDocument/2006/relationships/slideLayout" Target="../slideLayouts/slideLayout108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5" Type="http://schemas.openxmlformats.org/officeDocument/2006/relationships/slideLayout" Target="../slideLayouts/slideLayout75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61" Type="http://schemas.openxmlformats.org/officeDocument/2006/relationships/slideLayout" Target="../slideLayouts/slideLayout161.xml"/><Relationship Id="rId182" Type="http://schemas.openxmlformats.org/officeDocument/2006/relationships/slideLayout" Target="../slideLayouts/slideLayout182.xml"/><Relationship Id="rId217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5" Type="http://schemas.openxmlformats.org/officeDocument/2006/relationships/slideLayout" Target="../slideLayouts/slideLayout65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51" Type="http://schemas.openxmlformats.org/officeDocument/2006/relationships/slideLayout" Target="../slideLayouts/slideLayout151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207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13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20" Type="http://schemas.openxmlformats.org/officeDocument/2006/relationships/slideLayout" Target="../slideLayouts/slideLayout120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18" Type="http://schemas.openxmlformats.org/officeDocument/2006/relationships/slideLayout" Target="../slideLayouts/slideLayout218.xml"/><Relationship Id="rId24" Type="http://schemas.openxmlformats.org/officeDocument/2006/relationships/slideLayout" Target="../slideLayouts/slideLayout24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31" Type="http://schemas.openxmlformats.org/officeDocument/2006/relationships/slideLayout" Target="../slideLayouts/slideLayout131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208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219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3.xml"/><Relationship Id="rId214" Type="http://schemas.openxmlformats.org/officeDocument/2006/relationships/slideLayout" Target="../slideLayouts/slideLayout214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209" Type="http://schemas.openxmlformats.org/officeDocument/2006/relationships/slideLayout" Target="../slideLayouts/slideLayout209.xml"/><Relationship Id="rId190" Type="http://schemas.openxmlformats.org/officeDocument/2006/relationships/slideLayout" Target="../slideLayouts/slideLayout190.xml"/><Relationship Id="rId204" Type="http://schemas.openxmlformats.org/officeDocument/2006/relationships/slideLayout" Target="../slideLayouts/slideLayout204.xml"/><Relationship Id="rId220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10" Type="http://schemas.openxmlformats.org/officeDocument/2006/relationships/slideLayout" Target="../slideLayouts/slideLayout210.xml"/><Relationship Id="rId215" Type="http://schemas.openxmlformats.org/officeDocument/2006/relationships/slideLayout" Target="../slideLayouts/slideLayout215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37" Type="http://schemas.openxmlformats.org/officeDocument/2006/relationships/slideLayout" Target="../slideLayouts/slideLayout37.xml"/><Relationship Id="rId58" Type="http://schemas.openxmlformats.org/officeDocument/2006/relationships/slideLayout" Target="../slideLayouts/slideLayout58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44" Type="http://schemas.openxmlformats.org/officeDocument/2006/relationships/slideLayout" Target="../slideLayouts/slideLayout144.xml"/><Relationship Id="rId90" Type="http://schemas.openxmlformats.org/officeDocument/2006/relationships/slideLayout" Target="../slideLayouts/slideLayout90.xml"/><Relationship Id="rId165" Type="http://schemas.openxmlformats.org/officeDocument/2006/relationships/slideLayout" Target="../slideLayouts/slideLayout165.xml"/><Relationship Id="rId186" Type="http://schemas.openxmlformats.org/officeDocument/2006/relationships/slideLayout" Target="../slideLayouts/slideLayout186.xml"/><Relationship Id="rId211" Type="http://schemas.openxmlformats.org/officeDocument/2006/relationships/slideLayout" Target="../slideLayouts/slideLayout211.xml"/><Relationship Id="rId27" Type="http://schemas.openxmlformats.org/officeDocument/2006/relationships/slideLayout" Target="../slideLayouts/slideLayout27.xml"/><Relationship Id="rId48" Type="http://schemas.openxmlformats.org/officeDocument/2006/relationships/slideLayout" Target="../slideLayouts/slideLayout48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34" Type="http://schemas.openxmlformats.org/officeDocument/2006/relationships/slideLayout" Target="../slideLayouts/slideLayout134.xml"/><Relationship Id="rId80" Type="http://schemas.openxmlformats.org/officeDocument/2006/relationships/slideLayout" Target="../slideLayouts/slideLayout80.xml"/><Relationship Id="rId155" Type="http://schemas.openxmlformats.org/officeDocument/2006/relationships/slideLayout" Target="../slideLayouts/slideLayout155.xml"/><Relationship Id="rId176" Type="http://schemas.openxmlformats.org/officeDocument/2006/relationships/slideLayout" Target="../slideLayouts/slideLayout176.xml"/><Relationship Id="rId197" Type="http://schemas.openxmlformats.org/officeDocument/2006/relationships/slideLayout" Target="../slideLayouts/slideLayout197.xml"/><Relationship Id="rId201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17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24" Type="http://schemas.openxmlformats.org/officeDocument/2006/relationships/slideLayout" Target="../slideLayouts/slideLayout124.xml"/><Relationship Id="rId70" Type="http://schemas.openxmlformats.org/officeDocument/2006/relationships/slideLayout" Target="../slideLayouts/slideLayout70.xml"/><Relationship Id="rId91" Type="http://schemas.openxmlformats.org/officeDocument/2006/relationships/slideLayout" Target="../slideLayouts/slideLayout91.xml"/><Relationship Id="rId145" Type="http://schemas.openxmlformats.org/officeDocument/2006/relationships/slideLayout" Target="../slideLayouts/slideLayout145.xml"/><Relationship Id="rId166" Type="http://schemas.openxmlformats.org/officeDocument/2006/relationships/slideLayout" Target="../slideLayouts/slideLayout166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212" Type="http://schemas.openxmlformats.org/officeDocument/2006/relationships/slideLayout" Target="../slideLayouts/slideLayout212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60.xml"/><Relationship Id="rId81" Type="http://schemas.openxmlformats.org/officeDocument/2006/relationships/slideLayout" Target="../slideLayouts/slideLayout81.xml"/><Relationship Id="rId135" Type="http://schemas.openxmlformats.org/officeDocument/2006/relationships/slideLayout" Target="../slideLayouts/slideLayout135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202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50" Type="http://schemas.openxmlformats.org/officeDocument/2006/relationships/slideLayout" Target="../slideLayouts/slideLayout50.xml"/><Relationship Id="rId104" Type="http://schemas.openxmlformats.org/officeDocument/2006/relationships/slideLayout" Target="../slideLayouts/slideLayout104.xml"/><Relationship Id="rId125" Type="http://schemas.openxmlformats.org/officeDocument/2006/relationships/slideLayout" Target="../slideLayouts/slideLayout125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13" Type="http://schemas.openxmlformats.org/officeDocument/2006/relationships/slideLayout" Target="../slideLayouts/slideLayout21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40" Type="http://schemas.openxmlformats.org/officeDocument/2006/relationships/slideLayout" Target="../slideLayouts/slideLayout40.xml"/><Relationship Id="rId115" Type="http://schemas.openxmlformats.org/officeDocument/2006/relationships/slideLayout" Target="../slideLayouts/slideLayout115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9" Type="http://schemas.openxmlformats.org/officeDocument/2006/relationships/slideLayout" Target="../slideLayouts/slideLayout199.xml"/><Relationship Id="rId203" Type="http://schemas.openxmlformats.org/officeDocument/2006/relationships/slideLayout" Target="../slideLayouts/slideLayout203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  <p:sldLayoutId id="2147483847" r:id="rId199"/>
    <p:sldLayoutId id="2147483848" r:id="rId200"/>
    <p:sldLayoutId id="2147483849" r:id="rId201"/>
    <p:sldLayoutId id="2147483850" r:id="rId202"/>
    <p:sldLayoutId id="2147483851" r:id="rId203"/>
    <p:sldLayoutId id="2147483852" r:id="rId204"/>
    <p:sldLayoutId id="2147483853" r:id="rId205"/>
    <p:sldLayoutId id="2147483854" r:id="rId206"/>
    <p:sldLayoutId id="2147483855" r:id="rId207"/>
    <p:sldLayoutId id="2147483856" r:id="rId208"/>
    <p:sldLayoutId id="2147483857" r:id="rId209"/>
    <p:sldLayoutId id="2147483858" r:id="rId210"/>
    <p:sldLayoutId id="2147483859" r:id="rId211"/>
    <p:sldLayoutId id="2147483860" r:id="rId212"/>
    <p:sldLayoutId id="2147483861" r:id="rId213"/>
    <p:sldLayoutId id="2147483862" r:id="rId214"/>
    <p:sldLayoutId id="2147483863" r:id="rId215"/>
    <p:sldLayoutId id="2147483864" r:id="rId216"/>
    <p:sldLayoutId id="2147483865" r:id="rId217"/>
    <p:sldLayoutId id="2147483866" r:id="rId218"/>
    <p:sldLayoutId id="2147483867" r:id="rId2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3972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77200" y="1536700"/>
            <a:ext cx="4114800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3973" name="矩形 24"/>
          <p:cNvSpPr/>
          <p:nvPr/>
        </p:nvSpPr>
        <p:spPr>
          <a:xfrm>
            <a:off x="1687513" y="1891756"/>
            <a:ext cx="4530725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第五单元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小数乘法和除法</a:t>
            </a:r>
          </a:p>
        </p:txBody>
      </p:sp>
      <p:sp>
        <p:nvSpPr>
          <p:cNvPr id="83974" name="TextBox 2"/>
          <p:cNvSpPr txBox="1"/>
          <p:nvPr/>
        </p:nvSpPr>
        <p:spPr>
          <a:xfrm>
            <a:off x="772841" y="2645184"/>
            <a:ext cx="6719887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262626"/>
                </a:solidFill>
                <a:latin typeface="微软雅黑" panose="020B0503020204020204" pitchFamily="34" charset="-122"/>
              </a:rPr>
              <a:t>除</a:t>
            </a:r>
            <a:r>
              <a:rPr lang="zh-CN" altLang="en-US" sz="4800" b="1" dirty="0">
                <a:solidFill>
                  <a:srgbClr val="262626"/>
                </a:solidFill>
                <a:latin typeface="微软雅黑" panose="020B0503020204020204" pitchFamily="34" charset="-122"/>
              </a:rPr>
              <a:t>数是整数的小数除法</a:t>
            </a:r>
            <a:endParaRPr lang="en-US" altLang="zh-CN" sz="4800" b="1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31" y="5739105"/>
            <a:ext cx="807066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组合 7"/>
          <p:cNvGrpSpPr/>
          <p:nvPr/>
        </p:nvGrpSpPr>
        <p:grpSpPr>
          <a:xfrm>
            <a:off x="596900" y="946150"/>
            <a:ext cx="857250" cy="655638"/>
            <a:chOff x="357158" y="928670"/>
            <a:chExt cx="642942" cy="655853"/>
          </a:xfrm>
        </p:grpSpPr>
        <p:pic>
          <p:nvPicPr>
            <p:cNvPr id="102435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36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102403" name="TextBox 1"/>
          <p:cNvSpPr txBox="1"/>
          <p:nvPr/>
        </p:nvSpPr>
        <p:spPr>
          <a:xfrm>
            <a:off x="1549400" y="946150"/>
            <a:ext cx="971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每千克橘子多少元？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5835650" y="1803400"/>
            <a:ext cx="1346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0.95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039100" y="1803400"/>
            <a:ext cx="84455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元</a:t>
            </a:r>
          </a:p>
        </p:txBody>
      </p:sp>
      <p:grpSp>
        <p:nvGrpSpPr>
          <p:cNvPr id="102406" name="组合 15"/>
          <p:cNvGrpSpPr/>
          <p:nvPr/>
        </p:nvGrpSpPr>
        <p:grpSpPr>
          <a:xfrm>
            <a:off x="3263900" y="1800225"/>
            <a:ext cx="6191250" cy="649288"/>
            <a:chOff x="2071668" y="5211780"/>
            <a:chExt cx="4643472" cy="649502"/>
          </a:xfrm>
        </p:grpSpPr>
        <p:sp>
          <p:nvSpPr>
            <p:cNvPr id="102432" name="TextBox 1"/>
            <p:cNvSpPr txBox="1"/>
            <p:nvPr/>
          </p:nvSpPr>
          <p:spPr>
            <a:xfrm>
              <a:off x="2071668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5.7÷6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929057" y="5785057"/>
              <a:ext cx="1214447" cy="1588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34" name="TextBox 1"/>
            <p:cNvSpPr txBox="1"/>
            <p:nvPr/>
          </p:nvSpPr>
          <p:spPr>
            <a:xfrm>
              <a:off x="5072066" y="5214951"/>
              <a:ext cx="1643074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sp>
        <p:nvSpPr>
          <p:cNvPr id="27" name="TextBox 1"/>
          <p:cNvSpPr txBox="1"/>
          <p:nvPr/>
        </p:nvSpPr>
        <p:spPr>
          <a:xfrm>
            <a:off x="4514850" y="26606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4502150" y="38036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645150" y="38068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5645150" y="26638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5657850" y="43815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grpSp>
        <p:nvGrpSpPr>
          <p:cNvPr id="4" name="组合 51"/>
          <p:cNvGrpSpPr/>
          <p:nvPr/>
        </p:nvGrpSpPr>
        <p:grpSpPr>
          <a:xfrm>
            <a:off x="3454400" y="3092450"/>
            <a:ext cx="3446463" cy="785813"/>
            <a:chOff x="2500298" y="3075199"/>
            <a:chExt cx="2585646" cy="785818"/>
          </a:xfrm>
        </p:grpSpPr>
        <p:cxnSp>
          <p:nvCxnSpPr>
            <p:cNvPr id="35" name="直接连接符 34"/>
            <p:cNvCxnSpPr>
              <a:endCxn id="43" idx="0"/>
            </p:cNvCxnSpPr>
            <p:nvPr/>
          </p:nvCxnSpPr>
          <p:spPr bwMode="auto">
            <a:xfrm>
              <a:off x="3304219" y="3519702"/>
              <a:ext cx="17817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弧形 35"/>
            <p:cNvSpPr/>
            <p:nvPr/>
          </p:nvSpPr>
          <p:spPr>
            <a:xfrm>
              <a:off x="2500298" y="3075199"/>
              <a:ext cx="786055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428" name="TextBox 1"/>
            <p:cNvSpPr txBox="1"/>
            <p:nvPr/>
          </p:nvSpPr>
          <p:spPr>
            <a:xfrm>
              <a:off x="3295639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2429" name="TextBox 1"/>
            <p:cNvSpPr txBox="1"/>
            <p:nvPr/>
          </p:nvSpPr>
          <p:spPr>
            <a:xfrm>
              <a:off x="3724267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2430" name="TextBox 1"/>
            <p:cNvSpPr txBox="1"/>
            <p:nvPr/>
          </p:nvSpPr>
          <p:spPr>
            <a:xfrm>
              <a:off x="2643174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2431" name="TextBox 1"/>
            <p:cNvSpPr txBox="1"/>
            <p:nvPr/>
          </p:nvSpPr>
          <p:spPr>
            <a:xfrm>
              <a:off x="4155247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41" name="直接连接符 40"/>
          <p:cNvCxnSpPr>
            <a:endCxn id="43" idx="0"/>
          </p:cNvCxnSpPr>
          <p:nvPr/>
        </p:nvCxnSpPr>
        <p:spPr bwMode="auto">
          <a:xfrm flipV="1">
            <a:off x="4406900" y="4375150"/>
            <a:ext cx="2381250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"/>
          <p:cNvSpPr txBox="1"/>
          <p:nvPr/>
        </p:nvSpPr>
        <p:spPr>
          <a:xfrm>
            <a:off x="5086350" y="2671763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5835650" y="3232150"/>
            <a:ext cx="18923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7454900" y="3255963"/>
            <a:ext cx="2571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</a:rPr>
              <a:t>57</a:t>
            </a:r>
            <a:r>
              <a:rPr lang="zh-CN" altLang="en-US" sz="3200" b="1" dirty="0">
                <a:latin typeface="微软雅黑" panose="020B0503020204020204" pitchFamily="34" charset="-122"/>
              </a:rPr>
              <a:t>个</a:t>
            </a:r>
            <a:r>
              <a:rPr lang="en-US" altLang="zh-CN" sz="3200" b="1" dirty="0">
                <a:latin typeface="微软雅黑" panose="020B0503020204020204" pitchFamily="34" charset="-122"/>
              </a:rPr>
              <a:t>0.1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  <p:sp>
        <p:nvSpPr>
          <p:cNvPr id="47" name="下箭头 46"/>
          <p:cNvSpPr/>
          <p:nvPr/>
        </p:nvSpPr>
        <p:spPr>
          <a:xfrm rot="2727275">
            <a:off x="4114006" y="3378994"/>
            <a:ext cx="179388" cy="11398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1331913" y="4014788"/>
            <a:ext cx="3048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不够商</a:t>
            </a:r>
            <a:r>
              <a:rPr lang="en-US" altLang="zh-CN" sz="3600" b="1" dirty="0"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6229350" y="43751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6229350" y="26606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5645150" y="48101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6" name="TextBox 1"/>
          <p:cNvSpPr txBox="1"/>
          <p:nvPr/>
        </p:nvSpPr>
        <p:spPr>
          <a:xfrm>
            <a:off x="6216650" y="48037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>
            <a:endCxn id="43" idx="0"/>
          </p:cNvCxnSpPr>
          <p:nvPr/>
        </p:nvCxnSpPr>
        <p:spPr bwMode="auto">
          <a:xfrm flipV="1">
            <a:off x="4406900" y="5368925"/>
            <a:ext cx="2381250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"/>
          <p:cNvSpPr txBox="1"/>
          <p:nvPr/>
        </p:nvSpPr>
        <p:spPr>
          <a:xfrm>
            <a:off x="6216650" y="53038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1549400" y="5800725"/>
            <a:ext cx="971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答：每千克橘子</a:t>
            </a:r>
            <a:r>
              <a:rPr lang="en-US" altLang="zh-CN" sz="3600" b="1" dirty="0">
                <a:latin typeface="微软雅黑" panose="020B0503020204020204" pitchFamily="34" charset="-122"/>
              </a:rPr>
              <a:t>0.95</a:t>
            </a:r>
            <a:r>
              <a:rPr lang="zh-CN" altLang="en-US" sz="3600" b="1" dirty="0">
                <a:latin typeface="微软雅黑" panose="020B0503020204020204" pitchFamily="34" charset="-122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7" grpId="0"/>
      <p:bldP spid="30" grpId="0"/>
      <p:bldP spid="31" grpId="0"/>
      <p:bldP spid="32" grpId="0"/>
      <p:bldP spid="33" grpId="0"/>
      <p:bldP spid="42" grpId="0"/>
      <p:bldP spid="43" grpId="0"/>
      <p:bldP spid="44" grpId="0"/>
      <p:bldP spid="47" grpId="0" bldLvl="0" animBg="1"/>
      <p:bldP spid="48" grpId="0"/>
      <p:bldP spid="53" grpId="0"/>
      <p:bldP spid="54" grpId="0"/>
      <p:bldP spid="55" grpId="0"/>
      <p:bldP spid="56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组合 7"/>
          <p:cNvGrpSpPr/>
          <p:nvPr/>
        </p:nvGrpSpPr>
        <p:grpSpPr>
          <a:xfrm>
            <a:off x="476250" y="928688"/>
            <a:ext cx="857250" cy="655637"/>
            <a:chOff x="357158" y="928670"/>
            <a:chExt cx="642942" cy="655853"/>
          </a:xfrm>
        </p:grpSpPr>
        <p:pic>
          <p:nvPicPr>
            <p:cNvPr id="104508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4509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104451" name="TextBox 1"/>
          <p:cNvSpPr txBox="1"/>
          <p:nvPr/>
        </p:nvSpPr>
        <p:spPr>
          <a:xfrm>
            <a:off x="1917700" y="16462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52" name="TextBox 1"/>
          <p:cNvSpPr txBox="1"/>
          <p:nvPr/>
        </p:nvSpPr>
        <p:spPr>
          <a:xfrm>
            <a:off x="1905000" y="26495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 bwMode="auto">
          <a:xfrm flipV="1">
            <a:off x="1809750" y="3216275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54" name="TextBox 1"/>
          <p:cNvSpPr txBox="1"/>
          <p:nvPr/>
        </p:nvSpPr>
        <p:spPr>
          <a:xfrm>
            <a:off x="3060700" y="32146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04455" name="TextBox 1"/>
          <p:cNvSpPr txBox="1"/>
          <p:nvPr/>
        </p:nvSpPr>
        <p:spPr>
          <a:xfrm>
            <a:off x="3048000" y="36433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56" name="TextBox 1"/>
          <p:cNvSpPr txBox="1"/>
          <p:nvPr/>
        </p:nvSpPr>
        <p:spPr>
          <a:xfrm>
            <a:off x="3048000" y="16494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57" name="TextBox 1"/>
          <p:cNvSpPr txBox="1"/>
          <p:nvPr/>
        </p:nvSpPr>
        <p:spPr>
          <a:xfrm>
            <a:off x="3060700" y="42179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grpSp>
        <p:nvGrpSpPr>
          <p:cNvPr id="104458" name="组合 60"/>
          <p:cNvGrpSpPr/>
          <p:nvPr/>
        </p:nvGrpSpPr>
        <p:grpSpPr>
          <a:xfrm>
            <a:off x="857250" y="2078038"/>
            <a:ext cx="2857500" cy="785812"/>
            <a:chOff x="3000364" y="3289513"/>
            <a:chExt cx="2143141" cy="785818"/>
          </a:xfrm>
        </p:grpSpPr>
        <p:cxnSp>
          <p:nvCxnSpPr>
            <p:cNvPr id="62" name="直接连接符 61"/>
            <p:cNvCxnSpPr/>
            <p:nvPr/>
          </p:nvCxnSpPr>
          <p:spPr bwMode="auto">
            <a:xfrm>
              <a:off x="3714744" y="3429214"/>
              <a:ext cx="142876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弧形 62"/>
            <p:cNvSpPr/>
            <p:nvPr/>
          </p:nvSpPr>
          <p:spPr>
            <a:xfrm>
              <a:off x="3000364" y="3289513"/>
              <a:ext cx="785818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504" name="TextBox 1"/>
            <p:cNvSpPr txBox="1"/>
            <p:nvPr/>
          </p:nvSpPr>
          <p:spPr>
            <a:xfrm>
              <a:off x="3795705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505" name="TextBox 1"/>
            <p:cNvSpPr txBox="1"/>
            <p:nvPr/>
          </p:nvSpPr>
          <p:spPr>
            <a:xfrm>
              <a:off x="4224333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506" name="TextBox 1"/>
            <p:cNvSpPr txBox="1"/>
            <p:nvPr/>
          </p:nvSpPr>
          <p:spPr>
            <a:xfrm>
              <a:off x="3143240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507" name="TextBox 1"/>
            <p:cNvSpPr txBox="1"/>
            <p:nvPr/>
          </p:nvSpPr>
          <p:spPr>
            <a:xfrm>
              <a:off x="4655313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68" name="直接连接符 67"/>
          <p:cNvCxnSpPr/>
          <p:nvPr/>
        </p:nvCxnSpPr>
        <p:spPr bwMode="auto">
          <a:xfrm flipV="1">
            <a:off x="1809750" y="4216400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60" name="TextBox 1"/>
          <p:cNvSpPr txBox="1"/>
          <p:nvPr/>
        </p:nvSpPr>
        <p:spPr>
          <a:xfrm>
            <a:off x="2489200" y="16589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04461" name="组合 69"/>
          <p:cNvGrpSpPr/>
          <p:nvPr/>
        </p:nvGrpSpPr>
        <p:grpSpPr>
          <a:xfrm>
            <a:off x="4000500" y="2087563"/>
            <a:ext cx="2825750" cy="785812"/>
            <a:chOff x="3071802" y="2857496"/>
            <a:chExt cx="2119390" cy="785818"/>
          </a:xfrm>
        </p:grpSpPr>
        <p:cxnSp>
          <p:nvCxnSpPr>
            <p:cNvPr id="71" name="直接连接符 70"/>
            <p:cNvCxnSpPr/>
            <p:nvPr/>
          </p:nvCxnSpPr>
          <p:spPr bwMode="auto">
            <a:xfrm>
              <a:off x="3762390" y="2963859"/>
              <a:ext cx="142880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弧形 71"/>
            <p:cNvSpPr/>
            <p:nvPr/>
          </p:nvSpPr>
          <p:spPr>
            <a:xfrm>
              <a:off x="3071802" y="2857496"/>
              <a:ext cx="785841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499" name="TextBox 1"/>
            <p:cNvSpPr txBox="1"/>
            <p:nvPr/>
          </p:nvSpPr>
          <p:spPr>
            <a:xfrm>
              <a:off x="3867143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500" name="TextBox 1"/>
            <p:cNvSpPr txBox="1"/>
            <p:nvPr/>
          </p:nvSpPr>
          <p:spPr>
            <a:xfrm>
              <a:off x="4295771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501" name="TextBox 1"/>
            <p:cNvSpPr txBox="1"/>
            <p:nvPr/>
          </p:nvSpPr>
          <p:spPr>
            <a:xfrm>
              <a:off x="3214678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104462" name="TextBox 1"/>
          <p:cNvSpPr txBox="1"/>
          <p:nvPr/>
        </p:nvSpPr>
        <p:spPr>
          <a:xfrm>
            <a:off x="5619750" y="16589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63" name="TextBox 1"/>
          <p:cNvSpPr txBox="1"/>
          <p:nvPr/>
        </p:nvSpPr>
        <p:spPr>
          <a:xfrm>
            <a:off x="5048250" y="26590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64" name="TextBox 1"/>
          <p:cNvSpPr txBox="1"/>
          <p:nvPr/>
        </p:nvSpPr>
        <p:spPr>
          <a:xfrm>
            <a:off x="5619750" y="26590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79" name="直接连接符 78"/>
          <p:cNvCxnSpPr/>
          <p:nvPr/>
        </p:nvCxnSpPr>
        <p:spPr bwMode="auto">
          <a:xfrm>
            <a:off x="4953000" y="3217863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66" name="TextBox 1"/>
          <p:cNvSpPr txBox="1"/>
          <p:nvPr/>
        </p:nvSpPr>
        <p:spPr>
          <a:xfrm>
            <a:off x="5619750" y="3225800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04467" name="TextBox 1"/>
          <p:cNvSpPr txBox="1"/>
          <p:nvPr/>
        </p:nvSpPr>
        <p:spPr>
          <a:xfrm>
            <a:off x="6203950" y="3225800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68" name="TextBox 1"/>
          <p:cNvSpPr txBox="1"/>
          <p:nvPr/>
        </p:nvSpPr>
        <p:spPr>
          <a:xfrm>
            <a:off x="5918200" y="16589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69" name="TextBox 1"/>
          <p:cNvSpPr txBox="1"/>
          <p:nvPr/>
        </p:nvSpPr>
        <p:spPr>
          <a:xfrm>
            <a:off x="6203950" y="16589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70" name="TextBox 1"/>
          <p:cNvSpPr txBox="1"/>
          <p:nvPr/>
        </p:nvSpPr>
        <p:spPr>
          <a:xfrm>
            <a:off x="5632450" y="36512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71" name="TextBox 1"/>
          <p:cNvSpPr txBox="1"/>
          <p:nvPr/>
        </p:nvSpPr>
        <p:spPr>
          <a:xfrm>
            <a:off x="6203950" y="36512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86" name="直接连接符 85"/>
          <p:cNvCxnSpPr/>
          <p:nvPr/>
        </p:nvCxnSpPr>
        <p:spPr bwMode="auto">
          <a:xfrm>
            <a:off x="4953000" y="4216400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73" name="TextBox 1"/>
          <p:cNvSpPr txBox="1"/>
          <p:nvPr/>
        </p:nvSpPr>
        <p:spPr>
          <a:xfrm>
            <a:off x="6191250" y="42148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04474" name="TextBox 1"/>
          <p:cNvSpPr txBox="1"/>
          <p:nvPr/>
        </p:nvSpPr>
        <p:spPr>
          <a:xfrm>
            <a:off x="8299450" y="16430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75" name="TextBox 1"/>
          <p:cNvSpPr txBox="1"/>
          <p:nvPr/>
        </p:nvSpPr>
        <p:spPr>
          <a:xfrm>
            <a:off x="8286750" y="27860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76" name="TextBox 1"/>
          <p:cNvSpPr txBox="1"/>
          <p:nvPr/>
        </p:nvSpPr>
        <p:spPr>
          <a:xfrm>
            <a:off x="9429750" y="27892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77" name="TextBox 1"/>
          <p:cNvSpPr txBox="1"/>
          <p:nvPr/>
        </p:nvSpPr>
        <p:spPr>
          <a:xfrm>
            <a:off x="9429750" y="16462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78" name="TextBox 1"/>
          <p:cNvSpPr txBox="1"/>
          <p:nvPr/>
        </p:nvSpPr>
        <p:spPr>
          <a:xfrm>
            <a:off x="9442450" y="33639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grpSp>
        <p:nvGrpSpPr>
          <p:cNvPr id="104479" name="组合 92"/>
          <p:cNvGrpSpPr/>
          <p:nvPr/>
        </p:nvGrpSpPr>
        <p:grpSpPr>
          <a:xfrm>
            <a:off x="7239000" y="2074863"/>
            <a:ext cx="3327400" cy="785812"/>
            <a:chOff x="2500298" y="3075199"/>
            <a:chExt cx="2495590" cy="785818"/>
          </a:xfrm>
        </p:grpSpPr>
        <p:cxnSp>
          <p:nvCxnSpPr>
            <p:cNvPr id="94" name="直接连接符 93"/>
            <p:cNvCxnSpPr/>
            <p:nvPr/>
          </p:nvCxnSpPr>
          <p:spPr bwMode="auto">
            <a:xfrm>
              <a:off x="3214684" y="3214900"/>
              <a:ext cx="17812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弧形 94"/>
            <p:cNvSpPr/>
            <p:nvPr/>
          </p:nvSpPr>
          <p:spPr>
            <a:xfrm>
              <a:off x="2500298" y="3075199"/>
              <a:ext cx="785825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493" name="TextBox 1"/>
            <p:cNvSpPr txBox="1"/>
            <p:nvPr/>
          </p:nvSpPr>
          <p:spPr>
            <a:xfrm>
              <a:off x="3295639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494" name="TextBox 1"/>
            <p:cNvSpPr txBox="1"/>
            <p:nvPr/>
          </p:nvSpPr>
          <p:spPr>
            <a:xfrm>
              <a:off x="3724267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495" name="TextBox 1"/>
            <p:cNvSpPr txBox="1"/>
            <p:nvPr/>
          </p:nvSpPr>
          <p:spPr>
            <a:xfrm>
              <a:off x="2643174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4496" name="TextBox 1"/>
            <p:cNvSpPr txBox="1"/>
            <p:nvPr/>
          </p:nvSpPr>
          <p:spPr>
            <a:xfrm>
              <a:off x="4155247" y="3206200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100" name="直接连接符 99"/>
          <p:cNvCxnSpPr/>
          <p:nvPr/>
        </p:nvCxnSpPr>
        <p:spPr bwMode="auto">
          <a:xfrm flipV="1">
            <a:off x="8191500" y="3357563"/>
            <a:ext cx="2381250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81" name="TextBox 1"/>
          <p:cNvSpPr txBox="1"/>
          <p:nvPr/>
        </p:nvSpPr>
        <p:spPr>
          <a:xfrm>
            <a:off x="8870950" y="1654175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82" name="TextBox 1"/>
          <p:cNvSpPr txBox="1"/>
          <p:nvPr/>
        </p:nvSpPr>
        <p:spPr>
          <a:xfrm>
            <a:off x="10013950" y="33575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83" name="TextBox 1"/>
          <p:cNvSpPr txBox="1"/>
          <p:nvPr/>
        </p:nvSpPr>
        <p:spPr>
          <a:xfrm>
            <a:off x="10013950" y="16430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84" name="TextBox 1"/>
          <p:cNvSpPr txBox="1"/>
          <p:nvPr/>
        </p:nvSpPr>
        <p:spPr>
          <a:xfrm>
            <a:off x="9429750" y="37925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485" name="TextBox 1"/>
          <p:cNvSpPr txBox="1"/>
          <p:nvPr/>
        </p:nvSpPr>
        <p:spPr>
          <a:xfrm>
            <a:off x="10001250" y="37861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07" name="直接连接符 106"/>
          <p:cNvCxnSpPr/>
          <p:nvPr/>
        </p:nvCxnSpPr>
        <p:spPr bwMode="auto">
          <a:xfrm flipV="1">
            <a:off x="8191500" y="4351338"/>
            <a:ext cx="2381250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87" name="TextBox 1"/>
          <p:cNvSpPr txBox="1"/>
          <p:nvPr/>
        </p:nvSpPr>
        <p:spPr>
          <a:xfrm>
            <a:off x="10001250" y="42862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grpSp>
        <p:nvGrpSpPr>
          <p:cNvPr id="6" name="组合 41"/>
          <p:cNvGrpSpPr/>
          <p:nvPr/>
        </p:nvGrpSpPr>
        <p:grpSpPr>
          <a:xfrm>
            <a:off x="571500" y="4500563"/>
            <a:ext cx="11144250" cy="1643062"/>
            <a:chOff x="428596" y="4000504"/>
            <a:chExt cx="8358246" cy="1643074"/>
          </a:xfrm>
        </p:grpSpPr>
        <p:pic>
          <p:nvPicPr>
            <p:cNvPr id="104489" name="图片 39" descr="茄子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428596" y="4000504"/>
              <a:ext cx="966780" cy="11064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1" name="圆角矩形标注 110"/>
            <p:cNvSpPr/>
            <p:nvPr/>
          </p:nvSpPr>
          <p:spPr>
            <a:xfrm>
              <a:off x="500034" y="5000636"/>
              <a:ext cx="8286808" cy="642942"/>
            </a:xfrm>
            <a:prstGeom prst="wedgeRoundRectCallout">
              <a:avLst>
                <a:gd name="adj1" fmla="val -42443"/>
                <a:gd name="adj2" fmla="val -81568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观察被除数的小数点和商的小数点，你发现了什么？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8"/>
          <p:cNvSpPr txBox="1"/>
          <p:nvPr/>
        </p:nvSpPr>
        <p:spPr>
          <a:xfrm>
            <a:off x="193675" y="1044575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归纳总结</a:t>
            </a:r>
          </a:p>
        </p:txBody>
      </p:sp>
      <p:sp>
        <p:nvSpPr>
          <p:cNvPr id="106499" name="TextBox 8"/>
          <p:cNvSpPr txBox="1"/>
          <p:nvPr/>
        </p:nvSpPr>
        <p:spPr>
          <a:xfrm>
            <a:off x="860425" y="1714500"/>
            <a:ext cx="10858500" cy="30480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</a:rPr>
              <a:t>小数除以整数的计算方法：</a:t>
            </a:r>
            <a:endParaRPr lang="en-US" altLang="zh-CN" sz="3200" b="1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</a:rPr>
              <a:t>①除数是整数的小数除法可以先</a:t>
            </a:r>
            <a:r>
              <a:rPr lang="zh-CN" altLang="en-US" sz="3200" b="1" u="sng" dirty="0">
                <a:solidFill>
                  <a:srgbClr val="FF0000"/>
                </a:solidFill>
                <a:latin typeface="微软雅黑" panose="020B0503020204020204" pitchFamily="34" charset="-122"/>
              </a:rPr>
              <a:t>当做整数除法来计算</a:t>
            </a:r>
            <a:r>
              <a:rPr lang="zh-CN" altLang="en-US" sz="3200" b="1" dirty="0">
                <a:latin typeface="微软雅黑" panose="020B0503020204020204" pitchFamily="34" charset="-122"/>
              </a:rPr>
              <a:t>；②</a:t>
            </a:r>
            <a:r>
              <a:rPr lang="zh-CN" altLang="en-US" sz="3200" b="1" u="sng" dirty="0">
                <a:solidFill>
                  <a:srgbClr val="FF0000"/>
                </a:solidFill>
                <a:latin typeface="微软雅黑" panose="020B0503020204020204" pitchFamily="34" charset="-122"/>
              </a:rPr>
              <a:t>商的小数点要和被除数的小数点对齐</a:t>
            </a:r>
            <a:r>
              <a:rPr lang="zh-CN" altLang="en-US" sz="3200" b="1" dirty="0">
                <a:latin typeface="微软雅黑" panose="020B0503020204020204" pitchFamily="34" charset="-122"/>
              </a:rPr>
              <a:t>；③除到被除数末尾仍有余数的，要在余数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后面添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再除</a:t>
            </a:r>
            <a:r>
              <a:rPr lang="zh-CN" altLang="en-US" sz="3200" b="1" dirty="0">
                <a:latin typeface="微软雅黑" panose="020B0503020204020204" pitchFamily="34" charset="-122"/>
              </a:rPr>
              <a:t>。</a:t>
            </a:r>
          </a:p>
        </p:txBody>
      </p:sp>
      <p:pic>
        <p:nvPicPr>
          <p:cNvPr id="106500" name="图片 13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550400" y="5095875"/>
            <a:ext cx="2097088" cy="176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8"/>
          <p:cNvSpPr txBox="1"/>
          <p:nvPr/>
        </p:nvSpPr>
        <p:spPr>
          <a:xfrm>
            <a:off x="176213" y="1263650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练一练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951163" y="20335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938463" y="30368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094163" y="36020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081463" y="40306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081463" y="20367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665663" y="46053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 flipV="1">
            <a:off x="2843213" y="2601913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弧形 13"/>
          <p:cNvSpPr/>
          <p:nvPr/>
        </p:nvSpPr>
        <p:spPr>
          <a:xfrm>
            <a:off x="1890713" y="2465388"/>
            <a:ext cx="1047750" cy="785813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555" name="TextBox 1"/>
          <p:cNvSpPr txBox="1"/>
          <p:nvPr/>
        </p:nvSpPr>
        <p:spPr>
          <a:xfrm>
            <a:off x="2951163" y="25971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08556" name="TextBox 1"/>
          <p:cNvSpPr txBox="1"/>
          <p:nvPr/>
        </p:nvSpPr>
        <p:spPr>
          <a:xfrm>
            <a:off x="3522663" y="25971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08557" name="TextBox 1"/>
          <p:cNvSpPr txBox="1"/>
          <p:nvPr/>
        </p:nvSpPr>
        <p:spPr>
          <a:xfrm>
            <a:off x="2081213" y="25971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08558" name="TextBox 1"/>
          <p:cNvSpPr txBox="1"/>
          <p:nvPr/>
        </p:nvSpPr>
        <p:spPr>
          <a:xfrm>
            <a:off x="4095750" y="25971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3522663" y="20462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2843213" y="3598863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"/>
          <p:cNvSpPr txBox="1"/>
          <p:nvPr/>
        </p:nvSpPr>
        <p:spPr>
          <a:xfrm>
            <a:off x="4652963" y="36020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4652963" y="20304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4665663" y="40306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flipV="1">
            <a:off x="2843213" y="4598988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565" name="组合 26"/>
          <p:cNvGrpSpPr/>
          <p:nvPr/>
        </p:nvGrpSpPr>
        <p:grpSpPr>
          <a:xfrm>
            <a:off x="6367463" y="2474913"/>
            <a:ext cx="2825750" cy="785812"/>
            <a:chOff x="3071802" y="2857496"/>
            <a:chExt cx="2119390" cy="785818"/>
          </a:xfrm>
        </p:grpSpPr>
        <p:cxnSp>
          <p:nvCxnSpPr>
            <p:cNvPr id="28" name="直接连接符 27"/>
            <p:cNvCxnSpPr/>
            <p:nvPr/>
          </p:nvCxnSpPr>
          <p:spPr bwMode="auto">
            <a:xfrm>
              <a:off x="3762390" y="2963859"/>
              <a:ext cx="142880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弧形 28"/>
            <p:cNvSpPr/>
            <p:nvPr/>
          </p:nvSpPr>
          <p:spPr>
            <a:xfrm>
              <a:off x="3071802" y="2857496"/>
              <a:ext cx="785841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580" name="TextBox 1"/>
            <p:cNvSpPr txBox="1"/>
            <p:nvPr/>
          </p:nvSpPr>
          <p:spPr>
            <a:xfrm>
              <a:off x="3867143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8581" name="TextBox 1"/>
            <p:cNvSpPr txBox="1"/>
            <p:nvPr/>
          </p:nvSpPr>
          <p:spPr>
            <a:xfrm>
              <a:off x="4295771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08582" name="TextBox 1"/>
            <p:cNvSpPr txBox="1"/>
            <p:nvPr/>
          </p:nvSpPr>
          <p:spPr>
            <a:xfrm>
              <a:off x="3214678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33" name="TextBox 1"/>
          <p:cNvSpPr txBox="1"/>
          <p:nvPr/>
        </p:nvSpPr>
        <p:spPr>
          <a:xfrm>
            <a:off x="7986713" y="20462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7415213" y="30464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7986713" y="30464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>
            <a:off x="7319963" y="3605213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"/>
          <p:cNvSpPr txBox="1"/>
          <p:nvPr/>
        </p:nvSpPr>
        <p:spPr>
          <a:xfrm>
            <a:off x="7986713" y="3613150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8570913" y="3613150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8285163" y="20462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8570913" y="20462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7999413" y="40386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8570913" y="40386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>
            <a:off x="7319963" y="4603750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"/>
          <p:cNvSpPr txBox="1"/>
          <p:nvPr/>
        </p:nvSpPr>
        <p:spPr>
          <a:xfrm>
            <a:off x="8558213" y="46021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20" grpId="0"/>
      <p:bldP spid="23" grpId="0"/>
      <p:bldP spid="24" grpId="0"/>
      <p:bldP spid="25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Box 8"/>
          <p:cNvSpPr txBox="1"/>
          <p:nvPr/>
        </p:nvSpPr>
        <p:spPr>
          <a:xfrm>
            <a:off x="212725" y="1419225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练一练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987675" y="28654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117975" y="39338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17975" y="28686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702175" y="45085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 flipV="1">
            <a:off x="2879725" y="3433763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弧形 13"/>
          <p:cNvSpPr/>
          <p:nvPr/>
        </p:nvSpPr>
        <p:spPr>
          <a:xfrm>
            <a:off x="1927225" y="3297238"/>
            <a:ext cx="1047750" cy="785813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0601" name="TextBox 1"/>
          <p:cNvSpPr txBox="1"/>
          <p:nvPr/>
        </p:nvSpPr>
        <p:spPr>
          <a:xfrm>
            <a:off x="2987675" y="34290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10602" name="TextBox 1"/>
          <p:cNvSpPr txBox="1"/>
          <p:nvPr/>
        </p:nvSpPr>
        <p:spPr>
          <a:xfrm>
            <a:off x="3559175" y="34290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10603" name="TextBox 1"/>
          <p:cNvSpPr txBox="1"/>
          <p:nvPr/>
        </p:nvSpPr>
        <p:spPr>
          <a:xfrm>
            <a:off x="2117725" y="34290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10604" name="TextBox 1"/>
          <p:cNvSpPr txBox="1"/>
          <p:nvPr/>
        </p:nvSpPr>
        <p:spPr>
          <a:xfrm>
            <a:off x="4132263" y="34290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3559175" y="28781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4689475" y="34337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4689475" y="28622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4702175" y="39338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flipV="1">
            <a:off x="2879725" y="4502150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610" name="组合 26"/>
          <p:cNvGrpSpPr/>
          <p:nvPr/>
        </p:nvGrpSpPr>
        <p:grpSpPr>
          <a:xfrm>
            <a:off x="6118225" y="3306763"/>
            <a:ext cx="3111500" cy="785812"/>
            <a:chOff x="2857487" y="2857496"/>
            <a:chExt cx="2333705" cy="785818"/>
          </a:xfrm>
        </p:grpSpPr>
        <p:cxnSp>
          <p:nvCxnSpPr>
            <p:cNvPr id="28" name="直接连接符 27"/>
            <p:cNvCxnSpPr/>
            <p:nvPr/>
          </p:nvCxnSpPr>
          <p:spPr bwMode="auto">
            <a:xfrm>
              <a:off x="3762393" y="2963859"/>
              <a:ext cx="1428799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弧形 28"/>
            <p:cNvSpPr/>
            <p:nvPr/>
          </p:nvSpPr>
          <p:spPr>
            <a:xfrm>
              <a:off x="3071807" y="2857496"/>
              <a:ext cx="785839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0621" name="TextBox 1"/>
            <p:cNvSpPr txBox="1"/>
            <p:nvPr/>
          </p:nvSpPr>
          <p:spPr>
            <a:xfrm>
              <a:off x="3867143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0622" name="TextBox 1"/>
            <p:cNvSpPr txBox="1"/>
            <p:nvPr/>
          </p:nvSpPr>
          <p:spPr>
            <a:xfrm>
              <a:off x="2857487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0623" name="TextBox 1"/>
            <p:cNvSpPr txBox="1"/>
            <p:nvPr/>
          </p:nvSpPr>
          <p:spPr>
            <a:xfrm>
              <a:off x="3214678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33" name="TextBox 1"/>
          <p:cNvSpPr txBox="1"/>
          <p:nvPr/>
        </p:nvSpPr>
        <p:spPr>
          <a:xfrm>
            <a:off x="7451725" y="28781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7750175" y="28781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8035925" y="28781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8035925" y="34337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7451725" y="38782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8023225" y="38782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 bwMode="auto">
          <a:xfrm>
            <a:off x="7356475" y="4437063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"/>
          <p:cNvSpPr txBox="1"/>
          <p:nvPr/>
        </p:nvSpPr>
        <p:spPr>
          <a:xfrm>
            <a:off x="8023225" y="4445000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20" grpId="0"/>
      <p:bldP spid="23" grpId="0"/>
      <p:bldP spid="24" grpId="0"/>
      <p:bldP spid="25" grpId="0"/>
      <p:bldP spid="33" grpId="0"/>
      <p:bldP spid="39" grpId="0"/>
      <p:bldP spid="40" grpId="0"/>
      <p:bldP spid="45" grpId="0"/>
      <p:bldP spid="46" grpId="0"/>
      <p:bldP spid="47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Box 1"/>
          <p:cNvSpPr txBox="1"/>
          <p:nvPr/>
        </p:nvSpPr>
        <p:spPr>
          <a:xfrm>
            <a:off x="571500" y="928688"/>
            <a:ext cx="10953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</a:rPr>
              <a:t>．</a:t>
            </a:r>
          </a:p>
        </p:txBody>
      </p:sp>
      <p:sp>
        <p:nvSpPr>
          <p:cNvPr id="112643" name="TextBox 1"/>
          <p:cNvSpPr txBox="1"/>
          <p:nvPr/>
        </p:nvSpPr>
        <p:spPr>
          <a:xfrm>
            <a:off x="1524000" y="2139950"/>
            <a:ext cx="2952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36÷3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714750" y="2143125"/>
            <a:ext cx="1143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2645" name="TextBox 1"/>
          <p:cNvSpPr txBox="1"/>
          <p:nvPr/>
        </p:nvSpPr>
        <p:spPr>
          <a:xfrm>
            <a:off x="1524000" y="2851150"/>
            <a:ext cx="2952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3.6÷3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810000" y="2854325"/>
            <a:ext cx="1143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1.2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2647" name="TextBox 1"/>
          <p:cNvSpPr txBox="1"/>
          <p:nvPr/>
        </p:nvSpPr>
        <p:spPr>
          <a:xfrm>
            <a:off x="6286500" y="2143125"/>
            <a:ext cx="2952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75÷25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8763000" y="2146300"/>
            <a:ext cx="1143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2649" name="TextBox 1"/>
          <p:cNvSpPr txBox="1"/>
          <p:nvPr/>
        </p:nvSpPr>
        <p:spPr>
          <a:xfrm>
            <a:off x="6286500" y="2854325"/>
            <a:ext cx="3333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0.75÷25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9144000" y="2857500"/>
            <a:ext cx="1428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0.03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2651" name="TextBox 1"/>
          <p:cNvSpPr txBox="1"/>
          <p:nvPr/>
        </p:nvSpPr>
        <p:spPr>
          <a:xfrm>
            <a:off x="4381500" y="3997325"/>
            <a:ext cx="2952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40÷8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6572250" y="4000500"/>
            <a:ext cx="1143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2653" name="TextBox 1"/>
          <p:cNvSpPr txBox="1"/>
          <p:nvPr/>
        </p:nvSpPr>
        <p:spPr>
          <a:xfrm>
            <a:off x="4381500" y="4708525"/>
            <a:ext cx="2952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4÷80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667500" y="4711700"/>
            <a:ext cx="1714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0.05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Box 1"/>
          <p:cNvSpPr txBox="1"/>
          <p:nvPr/>
        </p:nvSpPr>
        <p:spPr>
          <a:xfrm>
            <a:off x="571500" y="928688"/>
            <a:ext cx="10953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</a:rPr>
              <a:t>．</a:t>
            </a:r>
          </a:p>
        </p:txBody>
      </p:sp>
      <p:sp>
        <p:nvSpPr>
          <p:cNvPr id="114691" name="TextBox 1"/>
          <p:cNvSpPr txBox="1"/>
          <p:nvPr/>
        </p:nvSpPr>
        <p:spPr>
          <a:xfrm>
            <a:off x="1428750" y="1643063"/>
            <a:ext cx="2667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4.26÷3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2298700" y="22860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2286000" y="32893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2286000" y="38544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2286000" y="42830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3429000" y="22891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4013200" y="48577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2870200" y="22987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/>
        </p:nvCxnSpPr>
        <p:spPr bwMode="auto">
          <a:xfrm flipV="1">
            <a:off x="2190750" y="3851275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"/>
          <p:cNvSpPr txBox="1"/>
          <p:nvPr/>
        </p:nvSpPr>
        <p:spPr>
          <a:xfrm>
            <a:off x="3429000" y="38576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4000500" y="22828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3441700" y="42862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 bwMode="auto">
          <a:xfrm flipV="1">
            <a:off x="2190750" y="4851400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35"/>
          <p:cNvGrpSpPr/>
          <p:nvPr/>
        </p:nvGrpSpPr>
        <p:grpSpPr>
          <a:xfrm>
            <a:off x="1238250" y="2717800"/>
            <a:ext cx="3333750" cy="785813"/>
            <a:chOff x="928662" y="2857516"/>
            <a:chExt cx="2500330" cy="785812"/>
          </a:xfrm>
        </p:grpSpPr>
        <p:cxnSp>
          <p:nvCxnSpPr>
            <p:cNvPr id="23" name="直接连接符 22"/>
            <p:cNvCxnSpPr/>
            <p:nvPr/>
          </p:nvCxnSpPr>
          <p:spPr bwMode="auto">
            <a:xfrm flipV="1">
              <a:off x="1643042" y="2994041"/>
              <a:ext cx="178595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弧形 23"/>
            <p:cNvSpPr/>
            <p:nvPr/>
          </p:nvSpPr>
          <p:spPr>
            <a:xfrm>
              <a:off x="928662" y="2857516"/>
              <a:ext cx="785818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735" name="TextBox 1"/>
            <p:cNvSpPr txBox="1"/>
            <p:nvPr/>
          </p:nvSpPr>
          <p:spPr>
            <a:xfrm>
              <a:off x="1724000" y="2989278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36" name="TextBox 1"/>
            <p:cNvSpPr txBox="1"/>
            <p:nvPr/>
          </p:nvSpPr>
          <p:spPr>
            <a:xfrm>
              <a:off x="2152625" y="2989278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37" name="TextBox 1"/>
            <p:cNvSpPr txBox="1"/>
            <p:nvPr/>
          </p:nvSpPr>
          <p:spPr>
            <a:xfrm>
              <a:off x="1071537" y="2989278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38" name="TextBox 1"/>
            <p:cNvSpPr txBox="1"/>
            <p:nvPr/>
          </p:nvSpPr>
          <p:spPr>
            <a:xfrm>
              <a:off x="2582837" y="2989278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39" name="TextBox 1"/>
            <p:cNvSpPr txBox="1"/>
            <p:nvPr/>
          </p:nvSpPr>
          <p:spPr>
            <a:xfrm>
              <a:off x="3009892" y="2997201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37" name="TextBox 1"/>
          <p:cNvSpPr txBox="1"/>
          <p:nvPr/>
        </p:nvSpPr>
        <p:spPr>
          <a:xfrm>
            <a:off x="4013200" y="52832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 flipV="1">
            <a:off x="2190750" y="5851525"/>
            <a:ext cx="23812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"/>
          <p:cNvSpPr txBox="1"/>
          <p:nvPr/>
        </p:nvSpPr>
        <p:spPr>
          <a:xfrm>
            <a:off x="4000500" y="58578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3619500" y="1643063"/>
            <a:ext cx="2667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1.42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4709" name="TextBox 1"/>
          <p:cNvSpPr txBox="1"/>
          <p:nvPr/>
        </p:nvSpPr>
        <p:spPr>
          <a:xfrm>
            <a:off x="6000750" y="1643063"/>
            <a:ext cx="2667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0.735÷7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6870700" y="22860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8013700" y="32893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8001000" y="22891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9" name="TextBox 1"/>
          <p:cNvSpPr txBox="1"/>
          <p:nvPr/>
        </p:nvSpPr>
        <p:spPr>
          <a:xfrm>
            <a:off x="7442200" y="22987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 bwMode="auto">
          <a:xfrm>
            <a:off x="6762750" y="3854450"/>
            <a:ext cx="304800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"/>
          <p:cNvSpPr txBox="1"/>
          <p:nvPr/>
        </p:nvSpPr>
        <p:spPr>
          <a:xfrm>
            <a:off x="8585200" y="38576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8572500" y="22828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8191500" y="1643063"/>
            <a:ext cx="2667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0.705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" name="组合 68"/>
          <p:cNvGrpSpPr/>
          <p:nvPr/>
        </p:nvGrpSpPr>
        <p:grpSpPr>
          <a:xfrm>
            <a:off x="5810250" y="2717800"/>
            <a:ext cx="4000500" cy="785813"/>
            <a:chOff x="4357686" y="2717811"/>
            <a:chExt cx="3000396" cy="785812"/>
          </a:xfrm>
        </p:grpSpPr>
        <p:cxnSp>
          <p:nvCxnSpPr>
            <p:cNvPr id="56" name="直接连接符 55"/>
            <p:cNvCxnSpPr/>
            <p:nvPr/>
          </p:nvCxnSpPr>
          <p:spPr bwMode="auto">
            <a:xfrm flipV="1">
              <a:off x="5072066" y="2857511"/>
              <a:ext cx="228601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弧形 56"/>
            <p:cNvSpPr/>
            <p:nvPr/>
          </p:nvSpPr>
          <p:spPr>
            <a:xfrm>
              <a:off x="4357686" y="2717811"/>
              <a:ext cx="785818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727" name="TextBox 1"/>
            <p:cNvSpPr txBox="1"/>
            <p:nvPr/>
          </p:nvSpPr>
          <p:spPr>
            <a:xfrm>
              <a:off x="5153024" y="2849573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28" name="TextBox 1"/>
            <p:cNvSpPr txBox="1"/>
            <p:nvPr/>
          </p:nvSpPr>
          <p:spPr>
            <a:xfrm>
              <a:off x="5581649" y="2849573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29" name="TextBox 1"/>
            <p:cNvSpPr txBox="1"/>
            <p:nvPr/>
          </p:nvSpPr>
          <p:spPr>
            <a:xfrm>
              <a:off x="4500561" y="2849573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30" name="TextBox 1"/>
            <p:cNvSpPr txBox="1"/>
            <p:nvPr/>
          </p:nvSpPr>
          <p:spPr>
            <a:xfrm>
              <a:off x="6011861" y="2849573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31" name="TextBox 1"/>
            <p:cNvSpPr txBox="1"/>
            <p:nvPr/>
          </p:nvSpPr>
          <p:spPr>
            <a:xfrm>
              <a:off x="6438916" y="2845621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114732" name="TextBox 1"/>
            <p:cNvSpPr txBox="1"/>
            <p:nvPr/>
          </p:nvSpPr>
          <p:spPr>
            <a:xfrm>
              <a:off x="6867544" y="2842450"/>
              <a:ext cx="419100" cy="646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72" name="TextBox 1"/>
          <p:cNvSpPr txBox="1"/>
          <p:nvPr/>
        </p:nvSpPr>
        <p:spPr>
          <a:xfrm>
            <a:off x="9156700" y="22860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3" name="TextBox 1"/>
          <p:cNvSpPr txBox="1"/>
          <p:nvPr/>
        </p:nvSpPr>
        <p:spPr>
          <a:xfrm>
            <a:off x="9156700" y="38576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74" name="TextBox 1"/>
          <p:cNvSpPr txBox="1"/>
          <p:nvPr/>
        </p:nvSpPr>
        <p:spPr>
          <a:xfrm>
            <a:off x="8585200" y="428625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75" name="TextBox 1"/>
          <p:cNvSpPr txBox="1"/>
          <p:nvPr/>
        </p:nvSpPr>
        <p:spPr>
          <a:xfrm>
            <a:off x="9156700" y="428942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76" name="直接连接符 75"/>
          <p:cNvCxnSpPr/>
          <p:nvPr/>
        </p:nvCxnSpPr>
        <p:spPr bwMode="auto">
          <a:xfrm>
            <a:off x="6762750" y="4857750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1"/>
          <p:cNvSpPr txBox="1"/>
          <p:nvPr/>
        </p:nvSpPr>
        <p:spPr>
          <a:xfrm>
            <a:off x="9156700" y="48545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9" grpId="0"/>
      <p:bldP spid="31" grpId="0"/>
      <p:bldP spid="32" grpId="0"/>
      <p:bldP spid="33" grpId="0"/>
      <p:bldP spid="37" grpId="0"/>
      <p:bldP spid="40" grpId="0"/>
      <p:bldP spid="41" grpId="0"/>
      <p:bldP spid="43" grpId="0"/>
      <p:bldP spid="44" grpId="0"/>
      <p:bldP spid="47" grpId="0"/>
      <p:bldP spid="49" grpId="0"/>
      <p:bldP spid="51" grpId="0"/>
      <p:bldP spid="52" grpId="0"/>
      <p:bldP spid="66" grpId="0"/>
      <p:bldP spid="72" grpId="0"/>
      <p:bldP spid="73" grpId="0"/>
      <p:bldP spid="74" grpId="0"/>
      <p:bldP spid="75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1"/>
          <p:cNvSpPr txBox="1"/>
          <p:nvPr/>
        </p:nvSpPr>
        <p:spPr>
          <a:xfrm>
            <a:off x="2030413" y="1966913"/>
            <a:ext cx="10953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</a:rPr>
              <a:t>．</a:t>
            </a:r>
          </a:p>
        </p:txBody>
      </p:sp>
      <p:sp>
        <p:nvSpPr>
          <p:cNvPr id="116739" name="TextBox 1"/>
          <p:cNvSpPr txBox="1"/>
          <p:nvPr/>
        </p:nvSpPr>
        <p:spPr>
          <a:xfrm>
            <a:off x="3444875" y="2613025"/>
            <a:ext cx="2667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25.2÷12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5635625" y="2613025"/>
            <a:ext cx="2667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2.1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6741" name="TextBox 1"/>
          <p:cNvSpPr txBox="1"/>
          <p:nvPr/>
        </p:nvSpPr>
        <p:spPr>
          <a:xfrm>
            <a:off x="3444875" y="3867150"/>
            <a:ext cx="2667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51÷34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5635625" y="3970338"/>
            <a:ext cx="2667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1.5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6743" name="矩形 5127"/>
          <p:cNvSpPr/>
          <p:nvPr/>
        </p:nvSpPr>
        <p:spPr>
          <a:xfrm>
            <a:off x="1023938" y="4903788"/>
            <a:ext cx="617537" cy="107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http://cz.Lspjy.com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Box 1"/>
          <p:cNvSpPr txBox="1"/>
          <p:nvPr/>
        </p:nvSpPr>
        <p:spPr>
          <a:xfrm>
            <a:off x="646113" y="1177925"/>
            <a:ext cx="109537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</a:rPr>
              <a:t>．徐宁买了</a:t>
            </a:r>
            <a:r>
              <a:rPr lang="en-US" altLang="zh-CN" sz="3600" b="1" dirty="0">
                <a:latin typeface="微软雅黑" panose="020B0503020204020204" pitchFamily="34" charset="-122"/>
              </a:rPr>
              <a:t>40</a:t>
            </a:r>
            <a:r>
              <a:rPr lang="zh-CN" altLang="en-US" sz="3600" b="1" dirty="0">
                <a:latin typeface="微软雅黑" panose="020B0503020204020204" pitchFamily="34" charset="-122"/>
              </a:rPr>
              <a:t>个鸡蛋，一共重</a:t>
            </a:r>
            <a:r>
              <a:rPr lang="en-US" altLang="zh-CN" sz="3600" b="1" dirty="0">
                <a:latin typeface="微软雅黑" panose="020B0503020204020204" pitchFamily="34" charset="-122"/>
              </a:rPr>
              <a:t>2.48</a:t>
            </a:r>
            <a:r>
              <a:rPr lang="zh-CN" altLang="en-US" sz="3600" b="1" dirty="0">
                <a:latin typeface="微软雅黑" panose="020B0503020204020204" pitchFamily="34" charset="-122"/>
              </a:rPr>
              <a:t>千克。平均每个鸡蛋重多少千克？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001963" y="3617913"/>
            <a:ext cx="3429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2.48÷40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351463" y="3617913"/>
            <a:ext cx="3619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0.062</a:t>
            </a:r>
            <a:r>
              <a:rPr lang="zh-CN" altLang="en-US" sz="3600" b="1" dirty="0">
                <a:latin typeface="微软雅黑" panose="020B0503020204020204" pitchFamily="34" charset="-122"/>
              </a:rPr>
              <a:t>（千克）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68300" y="5000625"/>
            <a:ext cx="10953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dirty="0">
                <a:latin typeface="微软雅黑" panose="020B0503020204020204" pitchFamily="34" charset="-122"/>
              </a:rPr>
              <a:t>答：平均每个鸡蛋重</a:t>
            </a:r>
            <a:r>
              <a:rPr lang="en-US" altLang="zh-CN" sz="3600" dirty="0">
                <a:latin typeface="微软雅黑" panose="020B0503020204020204" pitchFamily="34" charset="-122"/>
              </a:rPr>
              <a:t>0.062</a:t>
            </a:r>
            <a:r>
              <a:rPr lang="zh-CN" altLang="en-US" sz="3600" dirty="0">
                <a:latin typeface="微软雅黑" panose="020B0503020204020204" pitchFamily="34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组合 7"/>
          <p:cNvGrpSpPr/>
          <p:nvPr/>
        </p:nvGrpSpPr>
        <p:grpSpPr>
          <a:xfrm>
            <a:off x="457200" y="1168400"/>
            <a:ext cx="857250" cy="655638"/>
            <a:chOff x="357158" y="928670"/>
            <a:chExt cx="642942" cy="655853"/>
          </a:xfrm>
        </p:grpSpPr>
        <p:pic>
          <p:nvPicPr>
            <p:cNvPr id="86026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6027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86019" name="TextBox 1"/>
          <p:cNvSpPr txBox="1"/>
          <p:nvPr/>
        </p:nvSpPr>
        <p:spPr>
          <a:xfrm>
            <a:off x="1409700" y="1168400"/>
            <a:ext cx="97155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下面是妈妈购买水果的数量和总价。算出每种水果的单价并填入下表。</a:t>
            </a:r>
          </a:p>
        </p:txBody>
      </p:sp>
      <p:pic>
        <p:nvPicPr>
          <p:cNvPr id="86020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454275"/>
            <a:ext cx="11239500" cy="1674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TextBox 1"/>
          <p:cNvSpPr txBox="1"/>
          <p:nvPr/>
        </p:nvSpPr>
        <p:spPr>
          <a:xfrm>
            <a:off x="552450" y="4240213"/>
            <a:ext cx="10953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（</a:t>
            </a:r>
            <a:r>
              <a:rPr lang="en-US" altLang="zh-CN" sz="3600" b="1" dirty="0">
                <a:latin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</a:rPr>
              <a:t>）每千克苹果多少元？</a:t>
            </a:r>
          </a:p>
        </p:txBody>
      </p:sp>
      <p:grpSp>
        <p:nvGrpSpPr>
          <p:cNvPr id="3" name="组合 15"/>
          <p:cNvGrpSpPr/>
          <p:nvPr/>
        </p:nvGrpSpPr>
        <p:grpSpPr>
          <a:xfrm>
            <a:off x="3314700" y="5237163"/>
            <a:ext cx="6191250" cy="649287"/>
            <a:chOff x="2071651" y="5211780"/>
            <a:chExt cx="4643489" cy="649502"/>
          </a:xfrm>
        </p:grpSpPr>
        <p:sp>
          <p:nvSpPr>
            <p:cNvPr id="86023" name="TextBox 1"/>
            <p:cNvSpPr txBox="1"/>
            <p:nvPr/>
          </p:nvSpPr>
          <p:spPr>
            <a:xfrm>
              <a:off x="2071651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9.6÷3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929047" y="5785057"/>
              <a:ext cx="1214451" cy="1589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025" name="TextBox 1"/>
            <p:cNvSpPr txBox="1"/>
            <p:nvPr/>
          </p:nvSpPr>
          <p:spPr>
            <a:xfrm>
              <a:off x="5072066" y="5214951"/>
              <a:ext cx="1643074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组合 7"/>
          <p:cNvGrpSpPr/>
          <p:nvPr/>
        </p:nvGrpSpPr>
        <p:grpSpPr>
          <a:xfrm>
            <a:off x="476250" y="1270000"/>
            <a:ext cx="857250" cy="655638"/>
            <a:chOff x="357158" y="928670"/>
            <a:chExt cx="642942" cy="655853"/>
          </a:xfrm>
        </p:grpSpPr>
        <p:pic>
          <p:nvPicPr>
            <p:cNvPr id="88092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8093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88067" name="TextBox 1"/>
          <p:cNvSpPr txBox="1"/>
          <p:nvPr/>
        </p:nvSpPr>
        <p:spPr>
          <a:xfrm>
            <a:off x="1428750" y="1270000"/>
            <a:ext cx="971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每千克苹果多少元？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5715000" y="2127250"/>
            <a:ext cx="1346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3.2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7918450" y="2127250"/>
            <a:ext cx="84455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元</a:t>
            </a:r>
          </a:p>
        </p:txBody>
      </p:sp>
      <p:grpSp>
        <p:nvGrpSpPr>
          <p:cNvPr id="88070" name="组合 15"/>
          <p:cNvGrpSpPr/>
          <p:nvPr/>
        </p:nvGrpSpPr>
        <p:grpSpPr>
          <a:xfrm>
            <a:off x="3143250" y="2124075"/>
            <a:ext cx="6191250" cy="649288"/>
            <a:chOff x="2071668" y="5211780"/>
            <a:chExt cx="4643472" cy="649504"/>
          </a:xfrm>
        </p:grpSpPr>
        <p:sp>
          <p:nvSpPr>
            <p:cNvPr id="88089" name="TextBox 1"/>
            <p:cNvSpPr txBox="1"/>
            <p:nvPr/>
          </p:nvSpPr>
          <p:spPr>
            <a:xfrm>
              <a:off x="2071668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9.6÷3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3929057" y="5785059"/>
              <a:ext cx="1214447" cy="1588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091" name="TextBox 1"/>
            <p:cNvSpPr txBox="1"/>
            <p:nvPr/>
          </p:nvSpPr>
          <p:spPr>
            <a:xfrm>
              <a:off x="5072066" y="5214952"/>
              <a:ext cx="1643074" cy="646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sp>
        <p:nvSpPr>
          <p:cNvPr id="34" name="下箭头 33"/>
          <p:cNvSpPr/>
          <p:nvPr/>
        </p:nvSpPr>
        <p:spPr>
          <a:xfrm flipH="1">
            <a:off x="3619500" y="2698750"/>
            <a:ext cx="190500" cy="64293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1809750" y="3270250"/>
            <a:ext cx="3905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9.6</a:t>
            </a:r>
            <a:r>
              <a:rPr lang="zh-CN" altLang="en-US" sz="3600" b="1" dirty="0">
                <a:latin typeface="微软雅黑" panose="020B0503020204020204" pitchFamily="34" charset="-122"/>
              </a:rPr>
              <a:t>元＝</a:t>
            </a:r>
            <a:r>
              <a:rPr lang="en-US" altLang="zh-CN" sz="3600" b="1" dirty="0">
                <a:latin typeface="微软雅黑" panose="020B0503020204020204" pitchFamily="34" charset="-122"/>
              </a:rPr>
              <a:t>96</a:t>
            </a:r>
            <a:r>
              <a:rPr lang="zh-CN" altLang="en-US" sz="3600" b="1" dirty="0">
                <a:latin typeface="微软雅黑" panose="020B0503020204020204" pitchFamily="34" charset="-122"/>
              </a:rPr>
              <a:t>角</a:t>
            </a:r>
          </a:p>
        </p:txBody>
      </p:sp>
      <p:grpSp>
        <p:nvGrpSpPr>
          <p:cNvPr id="4" name="组合 46"/>
          <p:cNvGrpSpPr/>
          <p:nvPr/>
        </p:nvGrpSpPr>
        <p:grpSpPr>
          <a:xfrm>
            <a:off x="6953250" y="3198813"/>
            <a:ext cx="2286000" cy="785812"/>
            <a:chOff x="5072066" y="2797933"/>
            <a:chExt cx="1714512" cy="785818"/>
          </a:xfrm>
        </p:grpSpPr>
        <p:grpSp>
          <p:nvGrpSpPr>
            <p:cNvPr id="88083" name="组合 42"/>
            <p:cNvGrpSpPr/>
            <p:nvPr/>
          </p:nvGrpSpPr>
          <p:grpSpPr>
            <a:xfrm>
              <a:off x="5072066" y="2797933"/>
              <a:ext cx="1714512" cy="785818"/>
              <a:chOff x="5072066" y="2797933"/>
              <a:chExt cx="1714512" cy="785818"/>
            </a:xfrm>
          </p:grpSpPr>
          <p:cxnSp>
            <p:nvCxnSpPr>
              <p:cNvPr id="38" name="直接连接符 37"/>
              <p:cNvCxnSpPr/>
              <p:nvPr/>
            </p:nvCxnSpPr>
            <p:spPr bwMode="auto">
              <a:xfrm>
                <a:off x="5786446" y="2929696"/>
                <a:ext cx="100013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弧形 41"/>
              <p:cNvSpPr/>
              <p:nvPr/>
            </p:nvSpPr>
            <p:spPr>
              <a:xfrm>
                <a:off x="5072066" y="2797933"/>
                <a:ext cx="785818" cy="785818"/>
              </a:xfrm>
              <a:prstGeom prst="arc">
                <a:avLst>
                  <a:gd name="adj1" fmla="val 18945750"/>
                  <a:gd name="adj2" fmla="val 2838931"/>
                </a:avLst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8084" name="TextBox 1"/>
            <p:cNvSpPr txBox="1"/>
            <p:nvPr/>
          </p:nvSpPr>
          <p:spPr>
            <a:xfrm>
              <a:off x="5867407" y="292893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88085" name="TextBox 1"/>
            <p:cNvSpPr txBox="1"/>
            <p:nvPr/>
          </p:nvSpPr>
          <p:spPr>
            <a:xfrm>
              <a:off x="6296035" y="292893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88086" name="TextBox 1"/>
            <p:cNvSpPr txBox="1"/>
            <p:nvPr/>
          </p:nvSpPr>
          <p:spPr>
            <a:xfrm>
              <a:off x="5214942" y="292893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49" name="TextBox 1"/>
          <p:cNvSpPr txBox="1"/>
          <p:nvPr/>
        </p:nvSpPr>
        <p:spPr>
          <a:xfrm>
            <a:off x="8013700" y="27670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TextBox 1"/>
          <p:cNvSpPr txBox="1"/>
          <p:nvPr/>
        </p:nvSpPr>
        <p:spPr>
          <a:xfrm>
            <a:off x="8001000" y="37703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 bwMode="auto">
          <a:xfrm>
            <a:off x="7905750" y="4340225"/>
            <a:ext cx="13335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1"/>
          <p:cNvSpPr txBox="1"/>
          <p:nvPr/>
        </p:nvSpPr>
        <p:spPr>
          <a:xfrm>
            <a:off x="8585200" y="43386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cxnSp>
        <p:nvCxnSpPr>
          <p:cNvPr id="63" name="直接连接符 62"/>
          <p:cNvCxnSpPr/>
          <p:nvPr/>
        </p:nvCxnSpPr>
        <p:spPr bwMode="auto">
          <a:xfrm>
            <a:off x="7905750" y="5340350"/>
            <a:ext cx="13335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"/>
          <p:cNvSpPr txBox="1"/>
          <p:nvPr/>
        </p:nvSpPr>
        <p:spPr>
          <a:xfrm>
            <a:off x="8572500" y="47672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8585200" y="27701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8572500" y="53387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68" name="TextBox 1"/>
          <p:cNvSpPr txBox="1"/>
          <p:nvPr/>
        </p:nvSpPr>
        <p:spPr>
          <a:xfrm>
            <a:off x="3048000" y="4695825"/>
            <a:ext cx="3905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32</a:t>
            </a:r>
            <a:r>
              <a:rPr lang="zh-CN" altLang="en-US" sz="3600" b="1" dirty="0">
                <a:latin typeface="微软雅黑" panose="020B0503020204020204" pitchFamily="34" charset="-122"/>
              </a:rPr>
              <a:t>角＝</a:t>
            </a:r>
            <a:r>
              <a:rPr lang="en-US" altLang="zh-CN" sz="3600" b="1" dirty="0">
                <a:latin typeface="微软雅黑" panose="020B0503020204020204" pitchFamily="34" charset="-122"/>
              </a:rPr>
              <a:t>3.2</a:t>
            </a:r>
            <a:r>
              <a:rPr lang="zh-CN" altLang="en-US" sz="3600" b="1" dirty="0">
                <a:latin typeface="微软雅黑" panose="020B0503020204020204" pitchFamily="34" charset="-122"/>
              </a:rPr>
              <a:t>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34" grpId="0" animBg="1"/>
      <p:bldP spid="35" grpId="0"/>
      <p:bldP spid="49" grpId="0"/>
      <p:bldP spid="50" grpId="0"/>
      <p:bldP spid="54" grpId="0"/>
      <p:bldP spid="64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组合 7"/>
          <p:cNvGrpSpPr/>
          <p:nvPr/>
        </p:nvGrpSpPr>
        <p:grpSpPr>
          <a:xfrm>
            <a:off x="688975" y="1344613"/>
            <a:ext cx="857250" cy="655637"/>
            <a:chOff x="357158" y="928670"/>
            <a:chExt cx="642942" cy="655853"/>
          </a:xfrm>
        </p:grpSpPr>
        <p:pic>
          <p:nvPicPr>
            <p:cNvPr id="90126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0127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90115" name="TextBox 1"/>
          <p:cNvSpPr txBox="1"/>
          <p:nvPr/>
        </p:nvSpPr>
        <p:spPr>
          <a:xfrm>
            <a:off x="1641475" y="1344613"/>
            <a:ext cx="971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每千克苹果多少元？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5927725" y="2201863"/>
            <a:ext cx="1346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3.2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8131175" y="2201863"/>
            <a:ext cx="84455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元</a:t>
            </a:r>
          </a:p>
        </p:txBody>
      </p:sp>
      <p:grpSp>
        <p:nvGrpSpPr>
          <p:cNvPr id="90118" name="组合 15"/>
          <p:cNvGrpSpPr/>
          <p:nvPr/>
        </p:nvGrpSpPr>
        <p:grpSpPr>
          <a:xfrm>
            <a:off x="3355975" y="2198688"/>
            <a:ext cx="6191250" cy="649287"/>
            <a:chOff x="2071668" y="5211780"/>
            <a:chExt cx="4643472" cy="649504"/>
          </a:xfrm>
        </p:grpSpPr>
        <p:sp>
          <p:nvSpPr>
            <p:cNvPr id="90123" name="TextBox 1"/>
            <p:cNvSpPr txBox="1"/>
            <p:nvPr/>
          </p:nvSpPr>
          <p:spPr>
            <a:xfrm>
              <a:off x="2071668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9.6÷3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3929057" y="5785059"/>
              <a:ext cx="1214447" cy="1589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125" name="TextBox 1"/>
            <p:cNvSpPr txBox="1"/>
            <p:nvPr/>
          </p:nvSpPr>
          <p:spPr>
            <a:xfrm>
              <a:off x="5072066" y="5214952"/>
              <a:ext cx="1643074" cy="646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</a:t>
              </a:r>
              <a:r>
                <a:rPr lang="zh-CN" altLang="en-US" sz="3600" b="1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      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31" name="下箭头 30"/>
          <p:cNvSpPr/>
          <p:nvPr/>
        </p:nvSpPr>
        <p:spPr>
          <a:xfrm>
            <a:off x="3736975" y="2844800"/>
            <a:ext cx="285750" cy="71437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2022475" y="3559175"/>
            <a:ext cx="3619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9</a:t>
            </a:r>
            <a:r>
              <a:rPr lang="zh-CN" altLang="en-US" sz="3600" b="1" dirty="0">
                <a:latin typeface="微软雅黑" panose="020B0503020204020204" pitchFamily="34" charset="-122"/>
              </a:rPr>
              <a:t>元和</a:t>
            </a:r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r>
              <a:rPr lang="zh-CN" altLang="en-US" sz="3600" b="1" dirty="0">
                <a:latin typeface="微软雅黑" panose="020B0503020204020204" pitchFamily="34" charset="-122"/>
              </a:rPr>
              <a:t>角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4403725" y="4416425"/>
            <a:ext cx="3905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9÷3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  <a:r>
              <a:rPr lang="en-US" altLang="zh-CN" sz="3600" b="1" dirty="0">
                <a:latin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</a:rPr>
              <a:t>（元）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4403725" y="5199063"/>
            <a:ext cx="3905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6÷3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</a:rPr>
              <a:t>（角）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31" grpId="0" animBg="1"/>
      <p:bldP spid="32" grpId="0"/>
      <p:bldP spid="33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组合 7"/>
          <p:cNvGrpSpPr/>
          <p:nvPr/>
        </p:nvGrpSpPr>
        <p:grpSpPr>
          <a:xfrm>
            <a:off x="476250" y="928688"/>
            <a:ext cx="857250" cy="655637"/>
            <a:chOff x="357158" y="928670"/>
            <a:chExt cx="642942" cy="655853"/>
          </a:xfrm>
        </p:grpSpPr>
        <p:pic>
          <p:nvPicPr>
            <p:cNvPr id="92192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193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92163" name="TextBox 1"/>
          <p:cNvSpPr txBox="1"/>
          <p:nvPr/>
        </p:nvSpPr>
        <p:spPr>
          <a:xfrm>
            <a:off x="1428750" y="928688"/>
            <a:ext cx="971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每千克苹果多少元？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5715000" y="1785938"/>
            <a:ext cx="1346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3.2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7918450" y="1785938"/>
            <a:ext cx="84455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元</a:t>
            </a:r>
          </a:p>
        </p:txBody>
      </p:sp>
      <p:grpSp>
        <p:nvGrpSpPr>
          <p:cNvPr id="92166" name="组合 15"/>
          <p:cNvGrpSpPr/>
          <p:nvPr/>
        </p:nvGrpSpPr>
        <p:grpSpPr>
          <a:xfrm>
            <a:off x="3143250" y="1782763"/>
            <a:ext cx="6191250" cy="649287"/>
            <a:chOff x="2071668" y="5211780"/>
            <a:chExt cx="4643472" cy="649504"/>
          </a:xfrm>
        </p:grpSpPr>
        <p:sp>
          <p:nvSpPr>
            <p:cNvPr id="92189" name="TextBox 1"/>
            <p:cNvSpPr txBox="1"/>
            <p:nvPr/>
          </p:nvSpPr>
          <p:spPr>
            <a:xfrm>
              <a:off x="2071668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9.6÷3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3929057" y="5785059"/>
              <a:ext cx="1214447" cy="1589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191" name="TextBox 1"/>
            <p:cNvSpPr txBox="1"/>
            <p:nvPr/>
          </p:nvSpPr>
          <p:spPr>
            <a:xfrm>
              <a:off x="5072066" y="5214952"/>
              <a:ext cx="1643074" cy="646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sp>
        <p:nvSpPr>
          <p:cNvPr id="24" name="TextBox 1"/>
          <p:cNvSpPr txBox="1"/>
          <p:nvPr/>
        </p:nvSpPr>
        <p:spPr>
          <a:xfrm>
            <a:off x="4870450" y="26431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4857750" y="36464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flipV="1">
            <a:off x="4762500" y="4213225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"/>
          <p:cNvSpPr txBox="1"/>
          <p:nvPr/>
        </p:nvSpPr>
        <p:spPr>
          <a:xfrm>
            <a:off x="6013450" y="42116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000750" y="46402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6000750" y="26463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6013450" y="52149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grpSp>
        <p:nvGrpSpPr>
          <p:cNvPr id="4" name="组合 45"/>
          <p:cNvGrpSpPr/>
          <p:nvPr/>
        </p:nvGrpSpPr>
        <p:grpSpPr>
          <a:xfrm>
            <a:off x="3810000" y="3074988"/>
            <a:ext cx="2857500" cy="785812"/>
            <a:chOff x="3000364" y="3289513"/>
            <a:chExt cx="2143141" cy="785818"/>
          </a:xfrm>
        </p:grpSpPr>
        <p:cxnSp>
          <p:nvCxnSpPr>
            <p:cNvPr id="22" name="直接连接符 21"/>
            <p:cNvCxnSpPr/>
            <p:nvPr/>
          </p:nvCxnSpPr>
          <p:spPr bwMode="auto">
            <a:xfrm>
              <a:off x="3714744" y="3429214"/>
              <a:ext cx="142876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弧形 22"/>
            <p:cNvSpPr/>
            <p:nvPr/>
          </p:nvSpPr>
          <p:spPr>
            <a:xfrm>
              <a:off x="3000364" y="3289513"/>
              <a:ext cx="785818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185" name="TextBox 1"/>
            <p:cNvSpPr txBox="1"/>
            <p:nvPr/>
          </p:nvSpPr>
          <p:spPr>
            <a:xfrm>
              <a:off x="3795705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2186" name="TextBox 1"/>
            <p:cNvSpPr txBox="1"/>
            <p:nvPr/>
          </p:nvSpPr>
          <p:spPr>
            <a:xfrm>
              <a:off x="4224333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2187" name="TextBox 1"/>
            <p:cNvSpPr txBox="1"/>
            <p:nvPr/>
          </p:nvSpPr>
          <p:spPr>
            <a:xfrm>
              <a:off x="3143240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2188" name="TextBox 1"/>
            <p:cNvSpPr txBox="1"/>
            <p:nvPr/>
          </p:nvSpPr>
          <p:spPr>
            <a:xfrm>
              <a:off x="4655313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49" name="直接连接符 48"/>
          <p:cNvCxnSpPr/>
          <p:nvPr/>
        </p:nvCxnSpPr>
        <p:spPr bwMode="auto">
          <a:xfrm flipV="1">
            <a:off x="4762500" y="5213350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/>
          <p:cNvSpPr txBox="1"/>
          <p:nvPr/>
        </p:nvSpPr>
        <p:spPr>
          <a:xfrm>
            <a:off x="5441950" y="2654300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6191250" y="4214813"/>
            <a:ext cx="18923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7810500" y="4238625"/>
            <a:ext cx="1714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</a:rPr>
              <a:t>6</a:t>
            </a:r>
            <a:r>
              <a:rPr lang="zh-CN" altLang="en-US" sz="3200" b="1" dirty="0">
                <a:latin typeface="微软雅黑" panose="020B0503020204020204" pitchFamily="34" charset="-122"/>
              </a:rPr>
              <a:t>个</a:t>
            </a:r>
            <a:r>
              <a:rPr lang="en-US" altLang="zh-CN" sz="3200" b="1" dirty="0">
                <a:latin typeface="微软雅黑" panose="020B0503020204020204" pitchFamily="34" charset="-122"/>
              </a:rPr>
              <a:t>0.1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6191250" y="2643188"/>
            <a:ext cx="18923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7810500" y="2667000"/>
            <a:ext cx="1714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</a:rPr>
              <a:t>2</a:t>
            </a:r>
            <a:r>
              <a:rPr lang="zh-CN" altLang="en-US" sz="3200" b="1" dirty="0">
                <a:latin typeface="微软雅黑" panose="020B0503020204020204" pitchFamily="34" charset="-122"/>
              </a:rPr>
              <a:t>个</a:t>
            </a:r>
            <a:r>
              <a:rPr lang="en-US" altLang="zh-CN" sz="3200" b="1" dirty="0">
                <a:latin typeface="微软雅黑" panose="020B0503020204020204" pitchFamily="34" charset="-122"/>
              </a:rPr>
              <a:t>0.1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1428750" y="5783263"/>
            <a:ext cx="971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答：每千克苹果</a:t>
            </a:r>
            <a:r>
              <a:rPr lang="en-US" altLang="zh-CN" sz="3600" b="1" dirty="0">
                <a:latin typeface="微软雅黑" panose="020B0503020204020204" pitchFamily="34" charset="-122"/>
              </a:rPr>
              <a:t>3.2</a:t>
            </a:r>
            <a:r>
              <a:rPr lang="zh-CN" altLang="en-US" sz="3600" b="1" dirty="0">
                <a:latin typeface="微软雅黑" panose="020B0503020204020204" pitchFamily="34" charset="-122"/>
              </a:rPr>
              <a:t>元。</a:t>
            </a:r>
          </a:p>
        </p:txBody>
      </p:sp>
      <p:sp>
        <p:nvSpPr>
          <p:cNvPr id="92182" name="矩形 6177"/>
          <p:cNvSpPr/>
          <p:nvPr/>
        </p:nvSpPr>
        <p:spPr>
          <a:xfrm>
            <a:off x="912813" y="4359275"/>
            <a:ext cx="617537" cy="107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http://cz.Lspjy.com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24" grpId="0"/>
      <p:bldP spid="25" grpId="0"/>
      <p:bldP spid="27" grpId="0"/>
      <p:bldP spid="29" grpId="0"/>
      <p:bldP spid="30" grpId="0"/>
      <p:bldP spid="34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下箭头 60"/>
          <p:cNvSpPr/>
          <p:nvPr/>
        </p:nvSpPr>
        <p:spPr>
          <a:xfrm>
            <a:off x="4000500" y="1874838"/>
            <a:ext cx="381000" cy="312578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4211" name="组合 7"/>
          <p:cNvGrpSpPr/>
          <p:nvPr/>
        </p:nvGrpSpPr>
        <p:grpSpPr>
          <a:xfrm>
            <a:off x="476250" y="928688"/>
            <a:ext cx="857250" cy="655637"/>
            <a:chOff x="357158" y="928670"/>
            <a:chExt cx="642942" cy="655853"/>
          </a:xfrm>
        </p:grpSpPr>
        <p:pic>
          <p:nvPicPr>
            <p:cNvPr id="94247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4248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94212" name="TextBox 1"/>
          <p:cNvSpPr txBox="1"/>
          <p:nvPr/>
        </p:nvSpPr>
        <p:spPr>
          <a:xfrm>
            <a:off x="3346450" y="15001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94213" name="TextBox 1"/>
          <p:cNvSpPr txBox="1"/>
          <p:nvPr/>
        </p:nvSpPr>
        <p:spPr>
          <a:xfrm>
            <a:off x="3333750" y="25034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flipV="1">
            <a:off x="3238500" y="3070225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15" name="TextBox 1"/>
          <p:cNvSpPr txBox="1"/>
          <p:nvPr/>
        </p:nvSpPr>
        <p:spPr>
          <a:xfrm>
            <a:off x="4489450" y="30686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94216" name="TextBox 1"/>
          <p:cNvSpPr txBox="1"/>
          <p:nvPr/>
        </p:nvSpPr>
        <p:spPr>
          <a:xfrm>
            <a:off x="4476750" y="34972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94217" name="TextBox 1"/>
          <p:cNvSpPr txBox="1"/>
          <p:nvPr/>
        </p:nvSpPr>
        <p:spPr>
          <a:xfrm>
            <a:off x="4476750" y="15033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94218" name="TextBox 1"/>
          <p:cNvSpPr txBox="1"/>
          <p:nvPr/>
        </p:nvSpPr>
        <p:spPr>
          <a:xfrm>
            <a:off x="4489450" y="40719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grpSp>
        <p:nvGrpSpPr>
          <p:cNvPr id="94219" name="组合 45"/>
          <p:cNvGrpSpPr/>
          <p:nvPr/>
        </p:nvGrpSpPr>
        <p:grpSpPr>
          <a:xfrm>
            <a:off x="2286000" y="1931988"/>
            <a:ext cx="2857500" cy="785812"/>
            <a:chOff x="3000364" y="3289513"/>
            <a:chExt cx="2143141" cy="785818"/>
          </a:xfrm>
        </p:grpSpPr>
        <p:cxnSp>
          <p:nvCxnSpPr>
            <p:cNvPr id="22" name="直接连接符 21"/>
            <p:cNvCxnSpPr/>
            <p:nvPr/>
          </p:nvCxnSpPr>
          <p:spPr bwMode="auto">
            <a:xfrm>
              <a:off x="3714744" y="3429214"/>
              <a:ext cx="142876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弧形 22"/>
            <p:cNvSpPr/>
            <p:nvPr/>
          </p:nvSpPr>
          <p:spPr>
            <a:xfrm>
              <a:off x="3000364" y="3289513"/>
              <a:ext cx="785818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4243" name="TextBox 1"/>
            <p:cNvSpPr txBox="1"/>
            <p:nvPr/>
          </p:nvSpPr>
          <p:spPr>
            <a:xfrm>
              <a:off x="3795705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4244" name="TextBox 1"/>
            <p:cNvSpPr txBox="1"/>
            <p:nvPr/>
          </p:nvSpPr>
          <p:spPr>
            <a:xfrm>
              <a:off x="4224333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4245" name="TextBox 1"/>
            <p:cNvSpPr txBox="1"/>
            <p:nvPr/>
          </p:nvSpPr>
          <p:spPr>
            <a:xfrm>
              <a:off x="3143240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4246" name="TextBox 1"/>
            <p:cNvSpPr txBox="1"/>
            <p:nvPr/>
          </p:nvSpPr>
          <p:spPr>
            <a:xfrm>
              <a:off x="4655313" y="342051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49" name="直接连接符 48"/>
          <p:cNvCxnSpPr/>
          <p:nvPr/>
        </p:nvCxnSpPr>
        <p:spPr bwMode="auto">
          <a:xfrm flipV="1">
            <a:off x="3238500" y="4070350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21" name="TextBox 1"/>
          <p:cNvSpPr txBox="1"/>
          <p:nvPr/>
        </p:nvSpPr>
        <p:spPr>
          <a:xfrm>
            <a:off x="3917950" y="1511300"/>
            <a:ext cx="5588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94222" name="组合 32"/>
          <p:cNvGrpSpPr/>
          <p:nvPr/>
        </p:nvGrpSpPr>
        <p:grpSpPr>
          <a:xfrm>
            <a:off x="6762750" y="1931988"/>
            <a:ext cx="2286000" cy="785812"/>
            <a:chOff x="5072066" y="2797933"/>
            <a:chExt cx="1714512" cy="785818"/>
          </a:xfrm>
        </p:grpSpPr>
        <p:grpSp>
          <p:nvGrpSpPr>
            <p:cNvPr id="94235" name="组合 42"/>
            <p:cNvGrpSpPr/>
            <p:nvPr/>
          </p:nvGrpSpPr>
          <p:grpSpPr>
            <a:xfrm>
              <a:off x="5072066" y="2797933"/>
              <a:ext cx="1714512" cy="785818"/>
              <a:chOff x="5072066" y="2797933"/>
              <a:chExt cx="1714512" cy="785818"/>
            </a:xfrm>
          </p:grpSpPr>
          <p:cxnSp>
            <p:nvCxnSpPr>
              <p:cNvPr id="40" name="直接连接符 39"/>
              <p:cNvCxnSpPr/>
              <p:nvPr/>
            </p:nvCxnSpPr>
            <p:spPr bwMode="auto">
              <a:xfrm>
                <a:off x="5786446" y="2929696"/>
                <a:ext cx="100013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弧形 40"/>
              <p:cNvSpPr/>
              <p:nvPr/>
            </p:nvSpPr>
            <p:spPr>
              <a:xfrm>
                <a:off x="5072066" y="2797933"/>
                <a:ext cx="785818" cy="785818"/>
              </a:xfrm>
              <a:prstGeom prst="arc">
                <a:avLst>
                  <a:gd name="adj1" fmla="val 18945750"/>
                  <a:gd name="adj2" fmla="val 2838931"/>
                </a:avLst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4236" name="TextBox 1"/>
            <p:cNvSpPr txBox="1"/>
            <p:nvPr/>
          </p:nvSpPr>
          <p:spPr>
            <a:xfrm>
              <a:off x="5867407" y="292893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4237" name="TextBox 1"/>
            <p:cNvSpPr txBox="1"/>
            <p:nvPr/>
          </p:nvSpPr>
          <p:spPr>
            <a:xfrm>
              <a:off x="6296035" y="292893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4238" name="TextBox 1"/>
            <p:cNvSpPr txBox="1"/>
            <p:nvPr/>
          </p:nvSpPr>
          <p:spPr>
            <a:xfrm>
              <a:off x="5214942" y="2928934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94223" name="TextBox 1"/>
          <p:cNvSpPr txBox="1"/>
          <p:nvPr/>
        </p:nvSpPr>
        <p:spPr>
          <a:xfrm>
            <a:off x="7823200" y="15001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94224" name="TextBox 1"/>
          <p:cNvSpPr txBox="1"/>
          <p:nvPr/>
        </p:nvSpPr>
        <p:spPr>
          <a:xfrm>
            <a:off x="7810500" y="250348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7715250" y="3073400"/>
            <a:ext cx="13335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26" name="TextBox 1"/>
          <p:cNvSpPr txBox="1"/>
          <p:nvPr/>
        </p:nvSpPr>
        <p:spPr>
          <a:xfrm>
            <a:off x="8394700" y="30718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cxnSp>
        <p:nvCxnSpPr>
          <p:cNvPr id="55" name="直接连接符 54"/>
          <p:cNvCxnSpPr/>
          <p:nvPr/>
        </p:nvCxnSpPr>
        <p:spPr bwMode="auto">
          <a:xfrm>
            <a:off x="7715250" y="4073525"/>
            <a:ext cx="13335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28" name="TextBox 1"/>
          <p:cNvSpPr txBox="1"/>
          <p:nvPr/>
        </p:nvSpPr>
        <p:spPr>
          <a:xfrm>
            <a:off x="8382000" y="35004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94229" name="TextBox 1"/>
          <p:cNvSpPr txBox="1"/>
          <p:nvPr/>
        </p:nvSpPr>
        <p:spPr>
          <a:xfrm>
            <a:off x="8394700" y="15033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94230" name="TextBox 1"/>
          <p:cNvSpPr txBox="1"/>
          <p:nvPr/>
        </p:nvSpPr>
        <p:spPr>
          <a:xfrm>
            <a:off x="8382000" y="4071938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59" name="下箭头 58"/>
          <p:cNvSpPr/>
          <p:nvPr/>
        </p:nvSpPr>
        <p:spPr>
          <a:xfrm rot="2727275">
            <a:off x="3161506" y="2221706"/>
            <a:ext cx="179388" cy="11398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381000" y="2857500"/>
            <a:ext cx="3048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当成</a:t>
            </a:r>
            <a:r>
              <a:rPr lang="en-US" altLang="zh-CN" sz="3600" b="1" dirty="0">
                <a:latin typeface="微软雅黑" panose="020B0503020204020204" pitchFamily="34" charset="-122"/>
              </a:rPr>
              <a:t>96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62" name="TextBox 1"/>
          <p:cNvSpPr txBox="1"/>
          <p:nvPr/>
        </p:nvSpPr>
        <p:spPr>
          <a:xfrm>
            <a:off x="2667000" y="5000625"/>
            <a:ext cx="3429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点上小数点</a:t>
            </a:r>
          </a:p>
        </p:txBody>
      </p:sp>
      <p:sp>
        <p:nvSpPr>
          <p:cNvPr id="94234" name="矩形 7208"/>
          <p:cNvSpPr/>
          <p:nvPr/>
        </p:nvSpPr>
        <p:spPr>
          <a:xfrm>
            <a:off x="912813" y="4359275"/>
            <a:ext cx="617537" cy="107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http://cz.Lspjy.com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9" grpId="0" animBg="1"/>
      <p:bldP spid="60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组合 7"/>
          <p:cNvGrpSpPr/>
          <p:nvPr/>
        </p:nvGrpSpPr>
        <p:grpSpPr>
          <a:xfrm>
            <a:off x="568325" y="1335088"/>
            <a:ext cx="857250" cy="655637"/>
            <a:chOff x="357158" y="928670"/>
            <a:chExt cx="642942" cy="655853"/>
          </a:xfrm>
        </p:grpSpPr>
        <p:pic>
          <p:nvPicPr>
            <p:cNvPr id="96267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6268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96259" name="TextBox 1"/>
          <p:cNvSpPr txBox="1"/>
          <p:nvPr/>
        </p:nvSpPr>
        <p:spPr>
          <a:xfrm>
            <a:off x="1520825" y="1335088"/>
            <a:ext cx="97155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下面是妈妈购买水果的数量和总价。算出每种水果的单价并填入下表。</a:t>
            </a:r>
          </a:p>
        </p:txBody>
      </p:sp>
      <p:pic>
        <p:nvPicPr>
          <p:cNvPr id="96260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325" y="2620963"/>
            <a:ext cx="11239500" cy="1674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TextBox 1"/>
          <p:cNvSpPr txBox="1"/>
          <p:nvPr/>
        </p:nvSpPr>
        <p:spPr>
          <a:xfrm>
            <a:off x="663575" y="4406900"/>
            <a:ext cx="10953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（</a:t>
            </a:r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</a:rPr>
              <a:t>）每千克香蕉多少元？</a:t>
            </a:r>
          </a:p>
        </p:txBody>
      </p:sp>
      <p:grpSp>
        <p:nvGrpSpPr>
          <p:cNvPr id="3" name="组合 15"/>
          <p:cNvGrpSpPr/>
          <p:nvPr/>
        </p:nvGrpSpPr>
        <p:grpSpPr>
          <a:xfrm>
            <a:off x="3425825" y="5403850"/>
            <a:ext cx="6191250" cy="649288"/>
            <a:chOff x="2071651" y="5211780"/>
            <a:chExt cx="4643489" cy="649502"/>
          </a:xfrm>
        </p:grpSpPr>
        <p:sp>
          <p:nvSpPr>
            <p:cNvPr id="96264" name="TextBox 1"/>
            <p:cNvSpPr txBox="1"/>
            <p:nvPr/>
          </p:nvSpPr>
          <p:spPr>
            <a:xfrm>
              <a:off x="2071651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12÷5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929047" y="5785057"/>
              <a:ext cx="1214451" cy="1588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266" name="TextBox 1"/>
            <p:cNvSpPr txBox="1"/>
            <p:nvPr/>
          </p:nvSpPr>
          <p:spPr>
            <a:xfrm>
              <a:off x="5072066" y="5214951"/>
              <a:ext cx="1643074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sp>
        <p:nvSpPr>
          <p:cNvPr id="96263" name="TextBox 1"/>
          <p:cNvSpPr txBox="1"/>
          <p:nvPr/>
        </p:nvSpPr>
        <p:spPr>
          <a:xfrm>
            <a:off x="4010025" y="2965450"/>
            <a:ext cx="1701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</a:rPr>
              <a:t>3.2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组合 7"/>
          <p:cNvGrpSpPr/>
          <p:nvPr/>
        </p:nvGrpSpPr>
        <p:grpSpPr>
          <a:xfrm>
            <a:off x="522288" y="971550"/>
            <a:ext cx="857250" cy="655638"/>
            <a:chOff x="357158" y="928670"/>
            <a:chExt cx="642942" cy="655853"/>
          </a:xfrm>
        </p:grpSpPr>
        <p:pic>
          <p:nvPicPr>
            <p:cNvPr id="98338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8339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98307" name="TextBox 1"/>
          <p:cNvSpPr txBox="1"/>
          <p:nvPr/>
        </p:nvSpPr>
        <p:spPr>
          <a:xfrm>
            <a:off x="1474788" y="971550"/>
            <a:ext cx="971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每千克香蕉多少元？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761038" y="1828800"/>
            <a:ext cx="1346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2.4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7964488" y="1828800"/>
            <a:ext cx="84455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元</a:t>
            </a:r>
          </a:p>
        </p:txBody>
      </p:sp>
      <p:grpSp>
        <p:nvGrpSpPr>
          <p:cNvPr id="98310" name="组合 15"/>
          <p:cNvGrpSpPr/>
          <p:nvPr/>
        </p:nvGrpSpPr>
        <p:grpSpPr>
          <a:xfrm>
            <a:off x="3189288" y="1825625"/>
            <a:ext cx="6191250" cy="649288"/>
            <a:chOff x="2071668" y="5211780"/>
            <a:chExt cx="4643472" cy="649504"/>
          </a:xfrm>
        </p:grpSpPr>
        <p:sp>
          <p:nvSpPr>
            <p:cNvPr id="98335" name="TextBox 1"/>
            <p:cNvSpPr txBox="1"/>
            <p:nvPr/>
          </p:nvSpPr>
          <p:spPr>
            <a:xfrm>
              <a:off x="2071668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12÷5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3929057" y="5785059"/>
              <a:ext cx="1214447" cy="1588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337" name="TextBox 1"/>
            <p:cNvSpPr txBox="1"/>
            <p:nvPr/>
          </p:nvSpPr>
          <p:spPr>
            <a:xfrm>
              <a:off x="5072066" y="5214952"/>
              <a:ext cx="1643074" cy="646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grpSp>
        <p:nvGrpSpPr>
          <p:cNvPr id="4" name="组合 37"/>
          <p:cNvGrpSpPr/>
          <p:nvPr/>
        </p:nvGrpSpPr>
        <p:grpSpPr>
          <a:xfrm>
            <a:off x="4141788" y="2971800"/>
            <a:ext cx="2825750" cy="785813"/>
            <a:chOff x="3071802" y="2857496"/>
            <a:chExt cx="2119390" cy="785818"/>
          </a:xfrm>
        </p:grpSpPr>
        <p:cxnSp>
          <p:nvCxnSpPr>
            <p:cNvPr id="30" name="直接连接符 29"/>
            <p:cNvCxnSpPr/>
            <p:nvPr/>
          </p:nvCxnSpPr>
          <p:spPr bwMode="auto">
            <a:xfrm>
              <a:off x="3762390" y="2963860"/>
              <a:ext cx="142880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弧形 30"/>
            <p:cNvSpPr/>
            <p:nvPr/>
          </p:nvSpPr>
          <p:spPr>
            <a:xfrm>
              <a:off x="3071802" y="2857496"/>
              <a:ext cx="785841" cy="78581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332" name="TextBox 1"/>
            <p:cNvSpPr txBox="1"/>
            <p:nvPr/>
          </p:nvSpPr>
          <p:spPr>
            <a:xfrm>
              <a:off x="3867143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8333" name="TextBox 1"/>
            <p:cNvSpPr txBox="1"/>
            <p:nvPr/>
          </p:nvSpPr>
          <p:spPr>
            <a:xfrm>
              <a:off x="4295771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98334" name="TextBox 1"/>
            <p:cNvSpPr txBox="1"/>
            <p:nvPr/>
          </p:nvSpPr>
          <p:spPr>
            <a:xfrm>
              <a:off x="3214678" y="2988497"/>
              <a:ext cx="41910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39" name="TextBox 1"/>
          <p:cNvSpPr txBox="1"/>
          <p:nvPr/>
        </p:nvSpPr>
        <p:spPr>
          <a:xfrm>
            <a:off x="5761038" y="25431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5189538" y="35433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5761038" y="3543300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2" name="直接连接符 41"/>
          <p:cNvCxnSpPr/>
          <p:nvPr/>
        </p:nvCxnSpPr>
        <p:spPr bwMode="auto">
          <a:xfrm>
            <a:off x="5094288" y="4113213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"/>
          <p:cNvSpPr txBox="1"/>
          <p:nvPr/>
        </p:nvSpPr>
        <p:spPr>
          <a:xfrm>
            <a:off x="5761038" y="40433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6345238" y="404336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6618288" y="4043363"/>
            <a:ext cx="18923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8237538" y="4067175"/>
            <a:ext cx="2286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</a:rPr>
              <a:t>20</a:t>
            </a:r>
            <a:r>
              <a:rPr lang="zh-CN" altLang="en-US" sz="3200" b="1" dirty="0">
                <a:latin typeface="微软雅黑" panose="020B0503020204020204" pitchFamily="34" charset="-122"/>
              </a:rPr>
              <a:t>个</a:t>
            </a:r>
            <a:r>
              <a:rPr lang="en-US" altLang="zh-CN" sz="3200" b="1" dirty="0">
                <a:latin typeface="微软雅黑" panose="020B0503020204020204" pitchFamily="34" charset="-122"/>
              </a:rPr>
              <a:t>0.1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6059488" y="25431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6345238" y="25431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TextBox 1"/>
          <p:cNvSpPr txBox="1"/>
          <p:nvPr/>
        </p:nvSpPr>
        <p:spPr>
          <a:xfrm>
            <a:off x="5773738" y="44688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6345238" y="4468813"/>
            <a:ext cx="558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52" name="直接连接符 51"/>
          <p:cNvCxnSpPr/>
          <p:nvPr/>
        </p:nvCxnSpPr>
        <p:spPr bwMode="auto">
          <a:xfrm>
            <a:off x="5094288" y="5041900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"/>
          <p:cNvSpPr txBox="1"/>
          <p:nvPr/>
        </p:nvSpPr>
        <p:spPr>
          <a:xfrm>
            <a:off x="6332538" y="4968875"/>
            <a:ext cx="558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1474788" y="5826125"/>
            <a:ext cx="971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</a:rPr>
              <a:t>答：每千克香蕉</a:t>
            </a:r>
            <a:r>
              <a:rPr lang="en-US" altLang="zh-CN" sz="3600" b="1" dirty="0">
                <a:latin typeface="微软雅黑" panose="020B0503020204020204" pitchFamily="34" charset="-122"/>
              </a:rPr>
              <a:t>2.4</a:t>
            </a:r>
            <a:r>
              <a:rPr lang="zh-CN" altLang="en-US" sz="3600" b="1" dirty="0">
                <a:latin typeface="微软雅黑" panose="020B0503020204020204" pitchFamily="34" charset="-122"/>
              </a:rPr>
              <a:t>元。</a:t>
            </a:r>
          </a:p>
        </p:txBody>
      </p:sp>
      <p:sp>
        <p:nvSpPr>
          <p:cNvPr id="55" name="TextBox 1"/>
          <p:cNvSpPr txBox="1"/>
          <p:nvPr/>
        </p:nvSpPr>
        <p:spPr>
          <a:xfrm>
            <a:off x="712788" y="4257675"/>
            <a:ext cx="3429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添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再除</a:t>
            </a:r>
          </a:p>
        </p:txBody>
      </p:sp>
      <p:sp>
        <p:nvSpPr>
          <p:cNvPr id="56" name="下箭头 55"/>
          <p:cNvSpPr/>
          <p:nvPr/>
        </p:nvSpPr>
        <p:spPr>
          <a:xfrm>
            <a:off x="8999538" y="4602163"/>
            <a:ext cx="285750" cy="36988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7856538" y="4900613"/>
            <a:ext cx="2857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latin typeface="微软雅黑" panose="020B0503020204020204" pitchFamily="34" charset="-122"/>
              </a:rPr>
              <a:t>4</a:t>
            </a:r>
            <a:r>
              <a:rPr lang="zh-CN" altLang="en-US" sz="3200" b="1" dirty="0">
                <a:latin typeface="微软雅黑" panose="020B0503020204020204" pitchFamily="34" charset="-122"/>
              </a:rPr>
              <a:t>个</a:t>
            </a:r>
            <a:r>
              <a:rPr lang="en-US" altLang="zh-CN" sz="3200" b="1" dirty="0">
                <a:latin typeface="微软雅黑" panose="020B0503020204020204" pitchFamily="34" charset="-122"/>
              </a:rPr>
              <a:t>0.1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3" grpId="0"/>
      <p:bldP spid="54" grpId="0"/>
      <p:bldP spid="55" grpId="0"/>
      <p:bldP spid="56" grpId="0" bldLvl="0" animBg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组合 7"/>
          <p:cNvGrpSpPr/>
          <p:nvPr/>
        </p:nvGrpSpPr>
        <p:grpSpPr>
          <a:xfrm>
            <a:off x="604838" y="1298575"/>
            <a:ext cx="857250" cy="655638"/>
            <a:chOff x="357158" y="928670"/>
            <a:chExt cx="642942" cy="655853"/>
          </a:xfrm>
        </p:grpSpPr>
        <p:pic>
          <p:nvPicPr>
            <p:cNvPr id="100364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0365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4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100355" name="TextBox 1"/>
          <p:cNvSpPr txBox="1"/>
          <p:nvPr/>
        </p:nvSpPr>
        <p:spPr>
          <a:xfrm>
            <a:off x="1557338" y="1298575"/>
            <a:ext cx="97155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下面是妈妈购买水果的数量和总价。算出每种水果的单价并填入下表。</a:t>
            </a:r>
          </a:p>
        </p:txBody>
      </p:sp>
      <p:pic>
        <p:nvPicPr>
          <p:cNvPr id="10035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38" y="2584450"/>
            <a:ext cx="11239500" cy="1674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TextBox 1"/>
          <p:cNvSpPr txBox="1"/>
          <p:nvPr/>
        </p:nvSpPr>
        <p:spPr>
          <a:xfrm>
            <a:off x="700088" y="4370388"/>
            <a:ext cx="10953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（</a:t>
            </a:r>
            <a:r>
              <a:rPr lang="en-US" altLang="zh-CN" sz="3600" b="1" dirty="0">
                <a:latin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</a:rPr>
              <a:t>）每千克橘子多少元？</a:t>
            </a:r>
          </a:p>
        </p:txBody>
      </p:sp>
      <p:grpSp>
        <p:nvGrpSpPr>
          <p:cNvPr id="3" name="组合 15"/>
          <p:cNvGrpSpPr/>
          <p:nvPr/>
        </p:nvGrpSpPr>
        <p:grpSpPr>
          <a:xfrm>
            <a:off x="3462338" y="5367338"/>
            <a:ext cx="6191250" cy="649287"/>
            <a:chOff x="2071651" y="5211780"/>
            <a:chExt cx="4643489" cy="649502"/>
          </a:xfrm>
        </p:grpSpPr>
        <p:sp>
          <p:nvSpPr>
            <p:cNvPr id="100361" name="TextBox 1"/>
            <p:cNvSpPr txBox="1"/>
            <p:nvPr/>
          </p:nvSpPr>
          <p:spPr>
            <a:xfrm>
              <a:off x="2071651" y="5211780"/>
              <a:ext cx="2071701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5.7÷6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929047" y="5785057"/>
              <a:ext cx="1214451" cy="1589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363" name="TextBox 1"/>
            <p:cNvSpPr txBox="1"/>
            <p:nvPr/>
          </p:nvSpPr>
          <p:spPr>
            <a:xfrm>
              <a:off x="5072066" y="5214951"/>
              <a:ext cx="1643074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sp>
        <p:nvSpPr>
          <p:cNvPr id="100359" name="TextBox 1"/>
          <p:cNvSpPr txBox="1"/>
          <p:nvPr/>
        </p:nvSpPr>
        <p:spPr>
          <a:xfrm>
            <a:off x="4046538" y="2928938"/>
            <a:ext cx="1701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</a:rPr>
              <a:t>3.2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  <p:sp>
        <p:nvSpPr>
          <p:cNvPr id="100360" name="TextBox 1"/>
          <p:cNvSpPr txBox="1"/>
          <p:nvPr/>
        </p:nvSpPr>
        <p:spPr>
          <a:xfrm>
            <a:off x="4048125" y="3298825"/>
            <a:ext cx="1701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</a:rPr>
              <a:t>2.4</a:t>
            </a:r>
            <a:endParaRPr lang="zh-CN" altLang="en-US" sz="32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宽屏</PresentationFormat>
  <Paragraphs>319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2023-01-16T23:11:46Z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02EDF1246FDD4D7CA8BDFB6C4CC48982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