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8" r:id="rId3"/>
    <p:sldId id="280" r:id="rId4"/>
    <p:sldId id="260" r:id="rId5"/>
    <p:sldId id="302" r:id="rId6"/>
    <p:sldId id="308" r:id="rId7"/>
    <p:sldId id="309" r:id="rId8"/>
    <p:sldId id="311" r:id="rId9"/>
    <p:sldId id="312" r:id="rId10"/>
    <p:sldId id="287" r:id="rId11"/>
    <p:sldId id="310" r:id="rId12"/>
    <p:sldId id="304" r:id="rId13"/>
    <p:sldId id="288" r:id="rId14"/>
    <p:sldId id="298" r:id="rId15"/>
    <p:sldId id="289" r:id="rId16"/>
    <p:sldId id="290" r:id="rId17"/>
    <p:sldId id="271" r:id="rId18"/>
    <p:sldId id="306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认识厘米</a:t>
            </a:r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106" y="1563640"/>
            <a:ext cx="9137894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认识厘米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694654" y="640981"/>
            <a:ext cx="1574790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厘米和米</a:t>
            </a:r>
            <a:endParaRPr lang="zh-CN" altLang="en-US" sz="2800" dirty="0">
              <a:solidFill>
                <a:srgbClr val="0050A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8" cstate="email"/>
          <a:srcRect l="-2"/>
          <a:stretch>
            <a:fillRect/>
          </a:stretch>
        </p:blipFill>
        <p:spPr bwMode="auto">
          <a:xfrm>
            <a:off x="1" y="555526"/>
            <a:ext cx="1637928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3074248" y="439749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683568" y="1751613"/>
            <a:ext cx="435644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说一说哪一种量法对。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295654"/>
            <a:ext cx="324000" cy="28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图片 39" descr="QQ截图20160613062456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2287542"/>
            <a:ext cx="7632848" cy="1063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5" name="标题 3"/>
          <p:cNvSpPr>
            <a:spLocks noGrp="1" noChangeArrowheads="1"/>
          </p:cNvSpPr>
          <p:nvPr/>
        </p:nvSpPr>
        <p:spPr bwMode="auto">
          <a:xfrm>
            <a:off x="899592" y="1714527"/>
            <a:ext cx="420938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哪条线段长？长多少厘米？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551529" y="2608299"/>
            <a:ext cx="5148000" cy="72000"/>
            <a:chOff x="1115616" y="2355726"/>
            <a:chExt cx="5328592" cy="108000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1551529" y="3214036"/>
            <a:ext cx="3859200" cy="72000"/>
            <a:chOff x="1115616" y="2355726"/>
            <a:chExt cx="5328592" cy="108000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3261433" y="2248257"/>
            <a:ext cx="172819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2617033" y="2866731"/>
            <a:ext cx="172819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4" name="图片 43" descr="直尺－1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8748" y="3252172"/>
            <a:ext cx="6793652" cy="831746"/>
          </a:xfrm>
          <a:prstGeom prst="rect">
            <a:avLst/>
          </a:prstGeom>
        </p:spPr>
      </p:pic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3647322" y="2222854"/>
            <a:ext cx="35419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2999250" y="2824319"/>
            <a:ext cx="35419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1487078" y="3663015"/>
            <a:ext cx="3384376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红色线段长，长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8" name="图片 47" descr="直尺－1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8748" y="2648107"/>
            <a:ext cx="6793652" cy="831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2" grpId="0"/>
      <p:bldP spid="43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1083172" y="1716213"/>
            <a:ext cx="7474673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红色线段比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厘米长一些，蓝色线段比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厘米短一些，这两条线段的长大约都是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厘米。</a:t>
            </a:r>
            <a:endParaRPr lang="zh-CN" altLang="en-US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1" name="组合 6"/>
          <p:cNvGrpSpPr/>
          <p:nvPr/>
        </p:nvGrpSpPr>
        <p:grpSpPr>
          <a:xfrm>
            <a:off x="1216890" y="2724670"/>
            <a:ext cx="5270400" cy="72000"/>
            <a:chOff x="1115616" y="2355726"/>
            <a:chExt cx="5328592" cy="108000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组合 11"/>
          <p:cNvGrpSpPr/>
          <p:nvPr/>
        </p:nvGrpSpPr>
        <p:grpSpPr>
          <a:xfrm>
            <a:off x="1216890" y="3730109"/>
            <a:ext cx="5040000" cy="72000"/>
            <a:chOff x="1115616" y="2355726"/>
            <a:chExt cx="5328592" cy="108000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图片 56" descr="直尺－1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4109" y="3756228"/>
            <a:ext cx="6793652" cy="831746"/>
          </a:xfrm>
          <a:prstGeom prst="rect">
            <a:avLst/>
          </a:prstGeom>
        </p:spPr>
      </p:pic>
      <p:sp>
        <p:nvSpPr>
          <p:cNvPr id="59" name="标题 3"/>
          <p:cNvSpPr>
            <a:spLocks noGrp="1" noChangeArrowheads="1"/>
          </p:cNvSpPr>
          <p:nvPr/>
        </p:nvSpPr>
        <p:spPr bwMode="auto">
          <a:xfrm>
            <a:off x="2980189" y="1690086"/>
            <a:ext cx="38462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60" name="图片 59" descr="直尺－1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4109" y="2760433"/>
            <a:ext cx="6793652" cy="831746"/>
          </a:xfrm>
          <a:prstGeom prst="rect">
            <a:avLst/>
          </a:prstGeom>
        </p:spPr>
      </p:pic>
      <p:sp>
        <p:nvSpPr>
          <p:cNvPr id="61" name="标题 3"/>
          <p:cNvSpPr>
            <a:spLocks noGrp="1" noChangeArrowheads="1"/>
          </p:cNvSpPr>
          <p:nvPr/>
        </p:nvSpPr>
        <p:spPr bwMode="auto">
          <a:xfrm>
            <a:off x="683568" y="1724681"/>
            <a:ext cx="35746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标题 3"/>
          <p:cNvSpPr>
            <a:spLocks noGrp="1" noChangeArrowheads="1"/>
          </p:cNvSpPr>
          <p:nvPr/>
        </p:nvSpPr>
        <p:spPr bwMode="auto">
          <a:xfrm>
            <a:off x="7261697" y="169008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6390527" y="2137216"/>
            <a:ext cx="341717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9" grpId="0"/>
      <p:bldP spid="61" grpId="0"/>
      <p:bldP spid="62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987576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827584" y="1667520"/>
            <a:ext cx="684076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照样子量出自己的手掌和一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拃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长，填一填。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772832" y="4227954"/>
            <a:ext cx="3655152" cy="5760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手掌宽大约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4644008" y="4227954"/>
            <a:ext cx="3600400" cy="5760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一拃长大约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6" name="图片 55" descr="想－3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6016" y="2211710"/>
            <a:ext cx="3145604" cy="1971540"/>
          </a:xfrm>
          <a:prstGeom prst="rect">
            <a:avLst/>
          </a:prstGeom>
        </p:spPr>
      </p:pic>
      <p:pic>
        <p:nvPicPr>
          <p:cNvPr id="57" name="图片 56" descr="想－2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7664" y="2027558"/>
            <a:ext cx="1872208" cy="2365245"/>
          </a:xfrm>
          <a:prstGeom prst="rect">
            <a:avLst/>
          </a:prstGeom>
        </p:spPr>
      </p:pic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2699796" y="4299942"/>
            <a:ext cx="341717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标题 3"/>
          <p:cNvSpPr>
            <a:spLocks noGrp="1" noChangeArrowheads="1"/>
          </p:cNvSpPr>
          <p:nvPr/>
        </p:nvSpPr>
        <p:spPr bwMode="auto">
          <a:xfrm>
            <a:off x="6409894" y="4299942"/>
            <a:ext cx="62974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6" name="标题 3"/>
          <p:cNvSpPr>
            <a:spLocks noGrp="1" noChangeArrowheads="1"/>
          </p:cNvSpPr>
          <p:nvPr/>
        </p:nvSpPr>
        <p:spPr bwMode="auto">
          <a:xfrm>
            <a:off x="958467" y="1896834"/>
            <a:ext cx="311784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量一量，填一填。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标题 3"/>
          <p:cNvSpPr>
            <a:spLocks noGrp="1" noChangeArrowheads="1"/>
          </p:cNvSpPr>
          <p:nvPr/>
        </p:nvSpPr>
        <p:spPr bwMode="auto">
          <a:xfrm>
            <a:off x="2038591" y="3939920"/>
            <a:ext cx="335963" cy="432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81" name="图片 80" descr="想－4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62527" y="2571752"/>
            <a:ext cx="2326667" cy="1813333"/>
          </a:xfrm>
          <a:prstGeom prst="rect">
            <a:avLst/>
          </a:prstGeom>
        </p:spPr>
      </p:pic>
      <p:pic>
        <p:nvPicPr>
          <p:cNvPr id="82" name="图片 81" descr="想－5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78951" y="2225001"/>
            <a:ext cx="1813333" cy="2100000"/>
          </a:xfrm>
          <a:prstGeom prst="rect">
            <a:avLst/>
          </a:prstGeom>
        </p:spPr>
      </p:pic>
      <p:sp>
        <p:nvSpPr>
          <p:cNvPr id="83" name="标题 3"/>
          <p:cNvSpPr>
            <a:spLocks noGrp="1" noChangeArrowheads="1"/>
          </p:cNvSpPr>
          <p:nvPr/>
        </p:nvSpPr>
        <p:spPr bwMode="auto">
          <a:xfrm rot="16200000">
            <a:off x="3382778" y="3555895"/>
            <a:ext cx="335963" cy="288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4" name="标题 3"/>
          <p:cNvSpPr>
            <a:spLocks noGrp="1" noChangeArrowheads="1"/>
          </p:cNvSpPr>
          <p:nvPr/>
        </p:nvSpPr>
        <p:spPr bwMode="auto">
          <a:xfrm>
            <a:off x="5710998" y="3897585"/>
            <a:ext cx="397355" cy="432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5" name="标题 3"/>
          <p:cNvSpPr>
            <a:spLocks noGrp="1" noChangeArrowheads="1"/>
          </p:cNvSpPr>
          <p:nvPr/>
        </p:nvSpPr>
        <p:spPr bwMode="auto">
          <a:xfrm rot="17585070">
            <a:off x="5367083" y="3142184"/>
            <a:ext cx="335963" cy="432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6" name="标题 3"/>
          <p:cNvSpPr>
            <a:spLocks noGrp="1" noChangeArrowheads="1"/>
          </p:cNvSpPr>
          <p:nvPr/>
        </p:nvSpPr>
        <p:spPr bwMode="auto">
          <a:xfrm rot="4014930" flipH="1">
            <a:off x="6416454" y="2627834"/>
            <a:ext cx="335963" cy="432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0" grpId="0"/>
      <p:bldP spid="83" grpId="0"/>
      <p:bldP spid="84" grpId="0"/>
      <p:bldP spid="85" grpId="0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467544" y="1771197"/>
            <a:ext cx="412595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下面的线段各长几厘米？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9" name="图片 78" descr="直尺－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98697" y="2700596"/>
            <a:ext cx="7345715" cy="745714"/>
          </a:xfrm>
          <a:prstGeom prst="rect">
            <a:avLst/>
          </a:prstGeom>
        </p:spPr>
      </p:pic>
      <p:pic>
        <p:nvPicPr>
          <p:cNvPr id="80" name="图片 79" descr="直尺－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98697" y="4058286"/>
            <a:ext cx="7345715" cy="745714"/>
          </a:xfrm>
          <a:prstGeom prst="rect">
            <a:avLst/>
          </a:prstGeom>
        </p:spPr>
      </p:pic>
      <p:grpSp>
        <p:nvGrpSpPr>
          <p:cNvPr id="81" name="组合 80"/>
          <p:cNvGrpSpPr/>
          <p:nvPr/>
        </p:nvGrpSpPr>
        <p:grpSpPr>
          <a:xfrm>
            <a:off x="1631476" y="2607612"/>
            <a:ext cx="1699200" cy="72000"/>
            <a:chOff x="1115616" y="2355726"/>
            <a:chExt cx="5328592" cy="108000"/>
          </a:xfrm>
        </p:grpSpPr>
        <p:cxnSp>
          <p:nvCxnSpPr>
            <p:cNvPr id="82" name="直接连接符 81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组合 84"/>
          <p:cNvGrpSpPr/>
          <p:nvPr/>
        </p:nvGrpSpPr>
        <p:grpSpPr>
          <a:xfrm>
            <a:off x="4465523" y="2607612"/>
            <a:ext cx="3402000" cy="72000"/>
            <a:chOff x="1115616" y="2355726"/>
            <a:chExt cx="5328592" cy="108000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组合 88"/>
          <p:cNvGrpSpPr/>
          <p:nvPr/>
        </p:nvGrpSpPr>
        <p:grpSpPr>
          <a:xfrm>
            <a:off x="2766339" y="3969499"/>
            <a:ext cx="4536000" cy="72000"/>
            <a:chOff x="1115616" y="2355726"/>
            <a:chExt cx="5328592" cy="108000"/>
          </a:xfrm>
        </p:grpSpPr>
        <p:cxnSp>
          <p:nvCxnSpPr>
            <p:cNvPr id="90" name="直接连接符 89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标题 3"/>
          <p:cNvSpPr>
            <a:spLocks noGrp="1" noChangeArrowheads="1"/>
          </p:cNvSpPr>
          <p:nvPr/>
        </p:nvSpPr>
        <p:spPr bwMode="auto">
          <a:xfrm>
            <a:off x="1597277" y="2268780"/>
            <a:ext cx="172819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标题 3"/>
          <p:cNvSpPr>
            <a:spLocks noGrp="1" noChangeArrowheads="1"/>
          </p:cNvSpPr>
          <p:nvPr/>
        </p:nvSpPr>
        <p:spPr bwMode="auto">
          <a:xfrm>
            <a:off x="1983166" y="2243379"/>
            <a:ext cx="35419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5" name="标题 3"/>
          <p:cNvSpPr>
            <a:spLocks noGrp="1" noChangeArrowheads="1"/>
          </p:cNvSpPr>
          <p:nvPr/>
        </p:nvSpPr>
        <p:spPr bwMode="auto">
          <a:xfrm>
            <a:off x="5269884" y="2268780"/>
            <a:ext cx="172819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6" name="标题 3"/>
          <p:cNvSpPr>
            <a:spLocks noGrp="1" noChangeArrowheads="1"/>
          </p:cNvSpPr>
          <p:nvPr/>
        </p:nvSpPr>
        <p:spPr bwMode="auto">
          <a:xfrm>
            <a:off x="5655773" y="2243379"/>
            <a:ext cx="35419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4117557" y="3643404"/>
            <a:ext cx="172819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厘米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8" name="标题 3"/>
          <p:cNvSpPr>
            <a:spLocks noGrp="1" noChangeArrowheads="1"/>
          </p:cNvSpPr>
          <p:nvPr/>
        </p:nvSpPr>
        <p:spPr bwMode="auto">
          <a:xfrm>
            <a:off x="4503446" y="3618002"/>
            <a:ext cx="35419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1631476" y="2607612"/>
            <a:ext cx="1699200" cy="72000"/>
            <a:chOff x="1115616" y="2355726"/>
            <a:chExt cx="5328592" cy="108000"/>
          </a:xfrm>
        </p:grpSpPr>
        <p:cxnSp>
          <p:nvCxnSpPr>
            <p:cNvPr id="100" name="直接连接符 99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组合 102"/>
          <p:cNvGrpSpPr/>
          <p:nvPr/>
        </p:nvGrpSpPr>
        <p:grpSpPr>
          <a:xfrm>
            <a:off x="4465523" y="2607612"/>
            <a:ext cx="3402000" cy="72000"/>
            <a:chOff x="1115616" y="2355726"/>
            <a:chExt cx="5328592" cy="108000"/>
          </a:xfrm>
        </p:grpSpPr>
        <p:cxnSp>
          <p:nvCxnSpPr>
            <p:cNvPr id="104" name="直接连接符 103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连接符 105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标题 3"/>
          <p:cNvSpPr>
            <a:spLocks noGrp="1" noChangeArrowheads="1"/>
          </p:cNvSpPr>
          <p:nvPr/>
        </p:nvSpPr>
        <p:spPr bwMode="auto">
          <a:xfrm>
            <a:off x="1847172" y="2923323"/>
            <a:ext cx="1483507" cy="36004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1＝3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8" name="标题 3"/>
          <p:cNvSpPr>
            <a:spLocks noGrp="1" noChangeArrowheads="1"/>
          </p:cNvSpPr>
          <p:nvPr/>
        </p:nvSpPr>
        <p:spPr bwMode="auto">
          <a:xfrm>
            <a:off x="5485712" y="2923323"/>
            <a:ext cx="1512367" cy="36004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6＝6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9" name="标题 3"/>
          <p:cNvSpPr>
            <a:spLocks noGrp="1" noChangeArrowheads="1"/>
          </p:cNvSpPr>
          <p:nvPr/>
        </p:nvSpPr>
        <p:spPr bwMode="auto">
          <a:xfrm>
            <a:off x="4333584" y="4291476"/>
            <a:ext cx="1676383" cy="36004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11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3＝8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953E-6 L -0.06146 0.002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56 0.00061 L -0.3717 0.0006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93" grpId="0"/>
      <p:bldP spid="94" grpId="0"/>
      <p:bldP spid="95" grpId="0"/>
      <p:bldP spid="96" grpId="0"/>
      <p:bldP spid="97" grpId="0"/>
      <p:bldP spid="98" grpId="0"/>
      <p:bldP spid="107" grpId="0" animBg="1"/>
      <p:bldP spid="108" grpId="0" animBg="1"/>
      <p:bldP spid="1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93" name="图片 92" descr="直尺－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87624" y="2499742"/>
            <a:ext cx="6793652" cy="831746"/>
          </a:xfrm>
          <a:prstGeom prst="rect">
            <a:avLst/>
          </a:prstGeom>
        </p:spPr>
      </p:pic>
      <p:cxnSp>
        <p:nvCxnSpPr>
          <p:cNvPr id="94" name="直接连接符 93"/>
          <p:cNvCxnSpPr/>
          <p:nvPr/>
        </p:nvCxnSpPr>
        <p:spPr>
          <a:xfrm>
            <a:off x="1361313" y="2552480"/>
            <a:ext cx="450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V="1">
            <a:off x="1361313" y="2481029"/>
            <a:ext cx="0" cy="7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V="1">
            <a:off x="5868144" y="2481029"/>
            <a:ext cx="0" cy="7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683568" y="1739526"/>
            <a:ext cx="4824536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画一条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厘米长的线段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8" name="标题 3"/>
          <p:cNvSpPr>
            <a:spLocks noGrp="1" noChangeArrowheads="1"/>
          </p:cNvSpPr>
          <p:nvPr/>
        </p:nvSpPr>
        <p:spPr bwMode="auto">
          <a:xfrm>
            <a:off x="3059832" y="2194776"/>
            <a:ext cx="115212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20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厘米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2071686"/>
            <a:ext cx="487146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我们认识了厘米。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9632" y="2720848"/>
            <a:ext cx="662473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量比较短的物体，用厘米做单位。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6431" y="1772453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1331640" y="2355726"/>
            <a:ext cx="648072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厘米大约是田字格一条边的长度。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1331640" y="3082541"/>
            <a:ext cx="648072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小朋友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的食指大约宽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64" name="AutoShape 12"/>
          <p:cNvSpPr>
            <a:spLocks noChangeArrowheads="1"/>
          </p:cNvSpPr>
          <p:nvPr/>
        </p:nvSpPr>
        <p:spPr bwMode="auto">
          <a:xfrm>
            <a:off x="3059832" y="3394121"/>
            <a:ext cx="4104456" cy="617790"/>
          </a:xfrm>
          <a:prstGeom prst="wedgeRoundRectCallout">
            <a:avLst>
              <a:gd name="adj1" fmla="val 55435"/>
              <a:gd name="adj2" fmla="val -43806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量物体的长度要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87624" y="1729631"/>
            <a:ext cx="1009150" cy="1265255"/>
          </a:xfrm>
          <a:prstGeom prst="rect">
            <a:avLst/>
          </a:prstGeom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364920" y="1131592"/>
            <a:ext cx="4223304" cy="936104"/>
          </a:xfrm>
          <a:prstGeom prst="wedgeRoundRectCallout">
            <a:avLst>
              <a:gd name="adj1" fmla="val -39180"/>
              <a:gd name="adj2" fmla="val 78309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你知道量物体的长度要用什么工具吗？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17" name="组合 116"/>
          <p:cNvGrpSpPr/>
          <p:nvPr/>
        </p:nvGrpSpPr>
        <p:grpSpPr>
          <a:xfrm>
            <a:off x="1187628" y="3867894"/>
            <a:ext cx="7128791" cy="792088"/>
            <a:chOff x="251520" y="2427734"/>
            <a:chExt cx="6480720" cy="648072"/>
          </a:xfrm>
        </p:grpSpPr>
        <p:sp>
          <p:nvSpPr>
            <p:cNvPr id="118" name="矩形 117"/>
            <p:cNvSpPr/>
            <p:nvPr/>
          </p:nvSpPr>
          <p:spPr>
            <a:xfrm>
              <a:off x="251520" y="2427734"/>
              <a:ext cx="6480720" cy="648072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19" name="直接连接符 118"/>
            <p:cNvCxnSpPr>
              <a:stCxn id="118" idx="0"/>
              <a:endCxn id="118" idx="2"/>
            </p:cNvCxnSpPr>
            <p:nvPr/>
          </p:nvCxnSpPr>
          <p:spPr>
            <a:xfrm>
              <a:off x="3491880" y="2427734"/>
              <a:ext cx="0" cy="648072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AutoShape 12"/>
          <p:cNvSpPr>
            <a:spLocks noChangeArrowheads="1"/>
          </p:cNvSpPr>
          <p:nvPr/>
        </p:nvSpPr>
        <p:spPr bwMode="auto">
          <a:xfrm flipH="1">
            <a:off x="4860032" y="3935087"/>
            <a:ext cx="2232248" cy="648072"/>
          </a:xfrm>
          <a:prstGeom prst="wedgeRoundRectCallout">
            <a:avLst>
              <a:gd name="adj1" fmla="val -62612"/>
              <a:gd name="adj2" fmla="val 965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1" name="AutoShape 12"/>
          <p:cNvSpPr>
            <a:spLocks noChangeArrowheads="1"/>
          </p:cNvSpPr>
          <p:nvPr/>
        </p:nvSpPr>
        <p:spPr bwMode="auto">
          <a:xfrm flipV="1">
            <a:off x="2267744" y="3935632"/>
            <a:ext cx="2304256" cy="648692"/>
          </a:xfrm>
          <a:prstGeom prst="wedgeRoundRectCallout">
            <a:avLst>
              <a:gd name="adj1" fmla="val -61230"/>
              <a:gd name="adj2" fmla="val 4833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22" name="组合 121"/>
          <p:cNvGrpSpPr/>
          <p:nvPr/>
        </p:nvGrpSpPr>
        <p:grpSpPr>
          <a:xfrm>
            <a:off x="1187628" y="1427678"/>
            <a:ext cx="7128791" cy="2296200"/>
            <a:chOff x="251520" y="1347614"/>
            <a:chExt cx="6480720" cy="576064"/>
          </a:xfrm>
        </p:grpSpPr>
        <p:sp>
          <p:nvSpPr>
            <p:cNvPr id="123" name="矩形 122"/>
            <p:cNvSpPr/>
            <p:nvPr/>
          </p:nvSpPr>
          <p:spPr>
            <a:xfrm>
              <a:off x="251520" y="1347614"/>
              <a:ext cx="6480720" cy="576064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24" name="直接连接符 123"/>
            <p:cNvCxnSpPr/>
            <p:nvPr/>
          </p:nvCxnSpPr>
          <p:spPr>
            <a:xfrm>
              <a:off x="2411760" y="1347614"/>
              <a:ext cx="0" cy="576064"/>
            </a:xfrm>
            <a:prstGeom prst="line">
              <a:avLst/>
            </a:prstGeom>
            <a:solidFill>
              <a:srgbClr val="AFFFFF"/>
            </a:solidFill>
            <a:ln w="95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>
              <a:off x="4573673" y="1347614"/>
              <a:ext cx="0" cy="576064"/>
            </a:xfrm>
            <a:prstGeom prst="line">
              <a:avLst/>
            </a:prstGeom>
            <a:solidFill>
              <a:srgbClr val="AFFFFF"/>
            </a:solidFill>
            <a:ln w="95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AutoShape 12"/>
          <p:cNvSpPr>
            <a:spLocks noChangeArrowheads="1"/>
          </p:cNvSpPr>
          <p:nvPr/>
        </p:nvSpPr>
        <p:spPr bwMode="auto">
          <a:xfrm flipH="1">
            <a:off x="6697874" y="1419622"/>
            <a:ext cx="1474526" cy="648072"/>
          </a:xfrm>
          <a:prstGeom prst="wedgeRoundRectCallout">
            <a:avLst>
              <a:gd name="adj1" fmla="val -11728"/>
              <a:gd name="adj2" fmla="val 66634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7" name="AutoShape 12"/>
          <p:cNvSpPr>
            <a:spLocks noChangeArrowheads="1"/>
          </p:cNvSpPr>
          <p:nvPr/>
        </p:nvSpPr>
        <p:spPr bwMode="auto">
          <a:xfrm flipH="1">
            <a:off x="4139952" y="1491631"/>
            <a:ext cx="1656184" cy="715808"/>
          </a:xfrm>
          <a:prstGeom prst="wedgeRoundRectCallout">
            <a:avLst>
              <a:gd name="adj1" fmla="val -10843"/>
              <a:gd name="adj2" fmla="val 63852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28" name="组合 7"/>
          <p:cNvGrpSpPr/>
          <p:nvPr/>
        </p:nvGrpSpPr>
        <p:grpSpPr>
          <a:xfrm>
            <a:off x="539552" y="1047400"/>
            <a:ext cx="360000" cy="405585"/>
            <a:chOff x="719592" y="1018103"/>
            <a:chExt cx="360000" cy="405585"/>
          </a:xfrm>
        </p:grpSpPr>
        <p:pic>
          <p:nvPicPr>
            <p:cNvPr id="129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0" name="TextBox 129"/>
            <p:cNvSpPr txBox="1"/>
            <p:nvPr/>
          </p:nvSpPr>
          <p:spPr>
            <a:xfrm>
              <a:off x="791580" y="1023578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131" name="标题 3"/>
          <p:cNvSpPr>
            <a:spLocks noGrp="1" noChangeArrowheads="1"/>
          </p:cNvSpPr>
          <p:nvPr/>
        </p:nvSpPr>
        <p:spPr bwMode="auto">
          <a:xfrm>
            <a:off x="1043609" y="970482"/>
            <a:ext cx="2880320" cy="5211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量一量课桌有多长。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3" name="标题 3"/>
          <p:cNvSpPr>
            <a:spLocks noGrp="1" noChangeArrowheads="1"/>
          </p:cNvSpPr>
          <p:nvPr/>
        </p:nvSpPr>
        <p:spPr bwMode="auto">
          <a:xfrm>
            <a:off x="4211960" y="1419622"/>
            <a:ext cx="1584176" cy="8090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大约有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个铅笔盒长。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4" name="标题 3"/>
          <p:cNvSpPr>
            <a:spLocks noGrp="1" noChangeArrowheads="1"/>
          </p:cNvSpPr>
          <p:nvPr/>
        </p:nvSpPr>
        <p:spPr bwMode="auto">
          <a:xfrm>
            <a:off x="6732240" y="1347615"/>
            <a:ext cx="1656184" cy="7708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大约有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本数学书长。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5" name="AutoShape 12"/>
          <p:cNvSpPr>
            <a:spLocks noChangeArrowheads="1"/>
          </p:cNvSpPr>
          <p:nvPr/>
        </p:nvSpPr>
        <p:spPr bwMode="auto">
          <a:xfrm flipH="1">
            <a:off x="1331640" y="1491630"/>
            <a:ext cx="2088232" cy="648072"/>
          </a:xfrm>
          <a:prstGeom prst="wedgeRoundRectCallout">
            <a:avLst>
              <a:gd name="adj1" fmla="val -6918"/>
              <a:gd name="adj2" fmla="val 79165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6" name="标题 3"/>
          <p:cNvSpPr>
            <a:spLocks noGrp="1" noChangeArrowheads="1"/>
          </p:cNvSpPr>
          <p:nvPr/>
        </p:nvSpPr>
        <p:spPr bwMode="auto">
          <a:xfrm>
            <a:off x="1331640" y="1491630"/>
            <a:ext cx="2088232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课桌大约有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拃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err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zh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ǎ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7" name="图片 136" descr="2-1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15613" y="2261021"/>
            <a:ext cx="1356191" cy="1462857"/>
          </a:xfrm>
          <a:prstGeom prst="rect">
            <a:avLst/>
          </a:prstGeom>
        </p:spPr>
      </p:pic>
      <p:pic>
        <p:nvPicPr>
          <p:cNvPr id="138" name="图片 137" descr="2-2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735107" y="2228646"/>
            <a:ext cx="1340953" cy="1485715"/>
          </a:xfrm>
          <a:prstGeom prst="rect">
            <a:avLst/>
          </a:prstGeom>
        </p:spPr>
      </p:pic>
      <p:pic>
        <p:nvPicPr>
          <p:cNvPr id="139" name="图片 138" descr="2-3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12160" y="2139702"/>
            <a:ext cx="1371428" cy="1500952"/>
          </a:xfrm>
          <a:prstGeom prst="rect">
            <a:avLst/>
          </a:prstGeom>
        </p:spPr>
      </p:pic>
      <p:sp>
        <p:nvSpPr>
          <p:cNvPr id="140" name="标题 3"/>
          <p:cNvSpPr>
            <a:spLocks noGrp="1" noChangeArrowheads="1"/>
          </p:cNvSpPr>
          <p:nvPr/>
        </p:nvSpPr>
        <p:spPr bwMode="auto">
          <a:xfrm>
            <a:off x="2267744" y="3935632"/>
            <a:ext cx="2304256" cy="6051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为什么他们说的数量不相同？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1" name="标题 3"/>
          <p:cNvSpPr>
            <a:spLocks noGrp="1" noChangeArrowheads="1"/>
          </p:cNvSpPr>
          <p:nvPr/>
        </p:nvSpPr>
        <p:spPr bwMode="auto">
          <a:xfrm>
            <a:off x="4716016" y="3908962"/>
            <a:ext cx="2520280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铅笔盒与数学书不一样长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……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6" grpId="0" animBg="1"/>
      <p:bldP spid="127" grpId="0" animBg="1"/>
      <p:bldP spid="131" grpId="0"/>
      <p:bldP spid="133" grpId="0"/>
      <p:bldP spid="134" grpId="0"/>
      <p:bldP spid="135" grpId="0" animBg="1"/>
      <p:bldP spid="136" grpId="0"/>
      <p:bldP spid="140" grpId="0"/>
      <p:bldP spid="1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组合 7"/>
          <p:cNvGrpSpPr/>
          <p:nvPr/>
        </p:nvGrpSpPr>
        <p:grpSpPr>
          <a:xfrm>
            <a:off x="395536" y="903382"/>
            <a:ext cx="360000" cy="380282"/>
            <a:chOff x="719592" y="1018103"/>
            <a:chExt cx="360000" cy="380282"/>
          </a:xfrm>
        </p:grpSpPr>
        <p:pic>
          <p:nvPicPr>
            <p:cNvPr id="109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0" name="TextBox 109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111" name="标题 3"/>
          <p:cNvSpPr>
            <a:spLocks noGrp="1" noChangeArrowheads="1"/>
          </p:cNvSpPr>
          <p:nvPr/>
        </p:nvSpPr>
        <p:spPr bwMode="auto">
          <a:xfrm>
            <a:off x="827544" y="915567"/>
            <a:ext cx="7344856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要知道物体的长度，可以用尺来量。量比较短的物体的长度，可以用厘米作单位。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2" name="标题 3"/>
          <p:cNvSpPr>
            <a:spLocks noGrp="1" noChangeArrowheads="1"/>
          </p:cNvSpPr>
          <p:nvPr/>
        </p:nvSpPr>
        <p:spPr bwMode="auto">
          <a:xfrm>
            <a:off x="827544" y="1851670"/>
            <a:ext cx="705678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下面是直尺的一部分，在直尺上看看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厘米有多长。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3" name="标题 3"/>
          <p:cNvSpPr>
            <a:spLocks noGrp="1" noChangeArrowheads="1"/>
          </p:cNvSpPr>
          <p:nvPr/>
        </p:nvSpPr>
        <p:spPr bwMode="auto">
          <a:xfrm>
            <a:off x="827544" y="3579862"/>
            <a:ext cx="705678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厘米可以用字母“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cm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”表示，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厘米可以写成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cm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14" name="图片 113" descr="直尺－3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43608" y="2427736"/>
            <a:ext cx="6520000" cy="1093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矩形 82"/>
          <p:cNvSpPr/>
          <p:nvPr/>
        </p:nvSpPr>
        <p:spPr>
          <a:xfrm>
            <a:off x="133164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196171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260971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325771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390571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/>
          <p:cNvSpPr/>
          <p:nvPr/>
        </p:nvSpPr>
        <p:spPr>
          <a:xfrm>
            <a:off x="457200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522000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586800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651600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7164000" y="2111650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3" name="图片 92" descr="直尺－1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5174" y="2676109"/>
            <a:ext cx="6793652" cy="831746"/>
          </a:xfrm>
          <a:prstGeom prst="rect">
            <a:avLst/>
          </a:prstGeom>
        </p:spPr>
      </p:pic>
      <p:cxnSp>
        <p:nvCxnSpPr>
          <p:cNvPr id="94" name="直接连接符 93"/>
          <p:cNvCxnSpPr/>
          <p:nvPr/>
        </p:nvCxnSpPr>
        <p:spPr>
          <a:xfrm>
            <a:off x="1344582" y="2706761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>
            <a:off x="1979640" y="2706761"/>
            <a:ext cx="64800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2621900" y="2706761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>
            <a:off x="3275856" y="2706761"/>
            <a:ext cx="64800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>
            <a:off x="3916187" y="2706761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4563357" y="2706761"/>
            <a:ext cx="64800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>
            <a:off x="5210768" y="2706761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5851672" y="2706761"/>
            <a:ext cx="64800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>
            <a:off x="6485680" y="2706761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7144675" y="2706761"/>
            <a:ext cx="648000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utoShape 12"/>
          <p:cNvSpPr>
            <a:spLocks noChangeArrowheads="1"/>
          </p:cNvSpPr>
          <p:nvPr/>
        </p:nvSpPr>
        <p:spPr bwMode="auto">
          <a:xfrm>
            <a:off x="2267744" y="1563638"/>
            <a:ext cx="3816424" cy="648072"/>
          </a:xfrm>
          <a:prstGeom prst="wedgeRoundRectCallout">
            <a:avLst>
              <a:gd name="adj1" fmla="val -53640"/>
              <a:gd name="adj2" fmla="val 5296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6" name="标题 3"/>
          <p:cNvSpPr>
            <a:spLocks noGrp="1" noChangeArrowheads="1"/>
          </p:cNvSpPr>
          <p:nvPr/>
        </p:nvSpPr>
        <p:spPr bwMode="auto">
          <a:xfrm>
            <a:off x="2303640" y="1585090"/>
            <a:ext cx="3888432" cy="6051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找一找，在直尺上从刻度几到刻度几的长度也是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1403081" y="2787774"/>
            <a:ext cx="6769323" cy="1728192"/>
            <a:chOff x="251520" y="1347614"/>
            <a:chExt cx="6480720" cy="576064"/>
          </a:xfrm>
        </p:grpSpPr>
        <p:sp>
          <p:nvSpPr>
            <p:cNvPr id="36" name="矩形 35"/>
            <p:cNvSpPr/>
            <p:nvPr/>
          </p:nvSpPr>
          <p:spPr>
            <a:xfrm>
              <a:off x="251520" y="1347614"/>
              <a:ext cx="6480720" cy="576064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2411760" y="1347614"/>
              <a:ext cx="0" cy="576064"/>
            </a:xfrm>
            <a:prstGeom prst="line">
              <a:avLst/>
            </a:prstGeom>
            <a:solidFill>
              <a:srgbClr val="AFFFFF"/>
            </a:solidFill>
            <a:ln w="95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573673" y="1347614"/>
              <a:ext cx="0" cy="576064"/>
            </a:xfrm>
            <a:prstGeom prst="line">
              <a:avLst/>
            </a:prstGeom>
            <a:solidFill>
              <a:srgbClr val="AFFFFF"/>
            </a:solidFill>
            <a:ln w="95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utoShape 12"/>
          <p:cNvSpPr>
            <a:spLocks noChangeArrowheads="1"/>
          </p:cNvSpPr>
          <p:nvPr/>
        </p:nvSpPr>
        <p:spPr bwMode="auto">
          <a:xfrm>
            <a:off x="2029792" y="1491630"/>
            <a:ext cx="4255665" cy="360040"/>
          </a:xfrm>
          <a:prstGeom prst="wedgeRoundRectCallout">
            <a:avLst>
              <a:gd name="adj1" fmla="val -54615"/>
              <a:gd name="adj2" fmla="val 32470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0" name="组合 7"/>
          <p:cNvGrpSpPr/>
          <p:nvPr/>
        </p:nvGrpSpPr>
        <p:grpSpPr>
          <a:xfrm>
            <a:off x="539552" y="831376"/>
            <a:ext cx="360000" cy="405585"/>
            <a:chOff x="719592" y="1018103"/>
            <a:chExt cx="360000" cy="405585"/>
          </a:xfrm>
        </p:grpSpPr>
        <p:pic>
          <p:nvPicPr>
            <p:cNvPr id="41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Box 41"/>
            <p:cNvSpPr txBox="1"/>
            <p:nvPr/>
          </p:nvSpPr>
          <p:spPr>
            <a:xfrm>
              <a:off x="791580" y="1023578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971560" y="843558"/>
            <a:ext cx="489658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用两根手指比划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厘米大约有多长。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44" name="图片 43" descr="手指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6" y="771552"/>
            <a:ext cx="1152127" cy="788567"/>
          </a:xfrm>
          <a:prstGeom prst="rect">
            <a:avLst/>
          </a:prstGeom>
        </p:spPr>
      </p:pic>
      <p:pic>
        <p:nvPicPr>
          <p:cNvPr id="45" name="图片 44" descr="手指-1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217" y="3596052"/>
            <a:ext cx="700953" cy="830476"/>
          </a:xfrm>
          <a:prstGeom prst="rect">
            <a:avLst/>
          </a:prstGeom>
        </p:spPr>
      </p:pic>
      <p:pic>
        <p:nvPicPr>
          <p:cNvPr id="57" name="图片 56" descr="田字格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5365" y="3723878"/>
            <a:ext cx="640000" cy="633333"/>
          </a:xfrm>
          <a:prstGeom prst="rect">
            <a:avLst/>
          </a:prstGeom>
        </p:spPr>
      </p:pic>
      <p:sp>
        <p:nvSpPr>
          <p:cNvPr id="66" name="标题 3"/>
          <p:cNvSpPr>
            <a:spLocks noGrp="1" noChangeArrowheads="1"/>
          </p:cNvSpPr>
          <p:nvPr/>
        </p:nvSpPr>
        <p:spPr bwMode="auto">
          <a:xfrm>
            <a:off x="1979712" y="1491630"/>
            <a:ext cx="4104456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哪些物体的长度大约是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7" name="图片 66" descr="钉书针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3601" y="3723880"/>
            <a:ext cx="1266667" cy="733333"/>
          </a:xfrm>
          <a:prstGeom prst="rect">
            <a:avLst/>
          </a:prstGeom>
        </p:spPr>
      </p:pic>
      <p:sp>
        <p:nvSpPr>
          <p:cNvPr id="73" name="AutoShape 12"/>
          <p:cNvSpPr>
            <a:spLocks noChangeArrowheads="1"/>
          </p:cNvSpPr>
          <p:nvPr/>
        </p:nvSpPr>
        <p:spPr bwMode="auto">
          <a:xfrm>
            <a:off x="3779341" y="2931790"/>
            <a:ext cx="2016224" cy="648072"/>
          </a:xfrm>
          <a:prstGeom prst="wedgeRoundRectCallout">
            <a:avLst>
              <a:gd name="adj1" fmla="val 33110"/>
              <a:gd name="adj2" fmla="val 88908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4" name="AutoShape 12"/>
          <p:cNvSpPr>
            <a:spLocks noChangeArrowheads="1"/>
          </p:cNvSpPr>
          <p:nvPr/>
        </p:nvSpPr>
        <p:spPr bwMode="auto">
          <a:xfrm>
            <a:off x="1619101" y="2935985"/>
            <a:ext cx="1728192" cy="648072"/>
          </a:xfrm>
          <a:prstGeom prst="wedgeRoundRectCallout">
            <a:avLst>
              <a:gd name="adj1" fmla="val -25960"/>
              <a:gd name="adj2" fmla="val 8890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6" name="AutoShape 12"/>
          <p:cNvSpPr>
            <a:spLocks noChangeArrowheads="1"/>
          </p:cNvSpPr>
          <p:nvPr/>
        </p:nvSpPr>
        <p:spPr bwMode="auto">
          <a:xfrm>
            <a:off x="6011589" y="2952996"/>
            <a:ext cx="2088232" cy="648072"/>
          </a:xfrm>
          <a:prstGeom prst="wedgeRoundRectCallout">
            <a:avLst>
              <a:gd name="adj1" fmla="val 35196"/>
              <a:gd name="adj2" fmla="val 66698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标题 3"/>
          <p:cNvSpPr>
            <a:spLocks noGrp="1" noChangeArrowheads="1"/>
          </p:cNvSpPr>
          <p:nvPr/>
        </p:nvSpPr>
        <p:spPr bwMode="auto">
          <a:xfrm>
            <a:off x="1547093" y="2859783"/>
            <a:ext cx="1944216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食指的宽大约是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3823463" y="2803965"/>
            <a:ext cx="216024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田字格一条边的长大约是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标题 3"/>
          <p:cNvSpPr>
            <a:spLocks noGrp="1" noChangeArrowheads="1"/>
          </p:cNvSpPr>
          <p:nvPr/>
        </p:nvSpPr>
        <p:spPr bwMode="auto">
          <a:xfrm>
            <a:off x="6011589" y="2880989"/>
            <a:ext cx="216024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订书钉的宽大约是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53547" y="1560119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/>
      <p:bldP spid="66" grpId="0"/>
      <p:bldP spid="73" grpId="0" animBg="1"/>
      <p:bldP spid="74" grpId="0" animBg="1"/>
      <p:bldP spid="76" grpId="0" animBg="1"/>
      <p:bldP spid="77" grpId="0"/>
      <p:bldP spid="78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27208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0215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55015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9815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4615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51244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16044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80844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5644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104442" y="1435877"/>
            <a:ext cx="648000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0" name="图片 39" descr="直尺－1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608" y="2000335"/>
            <a:ext cx="6793652" cy="831746"/>
          </a:xfrm>
          <a:prstGeom prst="rect">
            <a:avLst/>
          </a:prstGeom>
        </p:spPr>
      </p:pic>
      <p:cxnSp>
        <p:nvCxnSpPr>
          <p:cNvPr id="41" name="直接连接符 40"/>
          <p:cNvCxnSpPr/>
          <p:nvPr/>
        </p:nvCxnSpPr>
        <p:spPr>
          <a:xfrm>
            <a:off x="1213016" y="2030988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1848074" y="2030988"/>
            <a:ext cx="648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2490334" y="2030988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3144290" y="2030988"/>
            <a:ext cx="648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3784621" y="2030988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4431791" y="2030988"/>
            <a:ext cx="648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079202" y="2030988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5720106" y="2030988"/>
            <a:ext cx="648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6354114" y="2030988"/>
            <a:ext cx="6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7013109" y="2030988"/>
            <a:ext cx="648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50"/>
          <p:cNvGrpSpPr/>
          <p:nvPr/>
        </p:nvGrpSpPr>
        <p:grpSpPr>
          <a:xfrm>
            <a:off x="539552" y="919639"/>
            <a:ext cx="360000" cy="405585"/>
            <a:chOff x="719592" y="1018103"/>
            <a:chExt cx="360000" cy="405585"/>
          </a:xfrm>
        </p:grpSpPr>
        <p:pic>
          <p:nvPicPr>
            <p:cNvPr id="52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Box 52"/>
            <p:cNvSpPr txBox="1"/>
            <p:nvPr/>
          </p:nvSpPr>
          <p:spPr>
            <a:xfrm>
              <a:off x="791580" y="1023578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4" name="标题 3"/>
          <p:cNvSpPr>
            <a:spLocks noGrp="1" noChangeArrowheads="1"/>
          </p:cNvSpPr>
          <p:nvPr/>
        </p:nvSpPr>
        <p:spPr bwMode="auto">
          <a:xfrm>
            <a:off x="1043608" y="936094"/>
            <a:ext cx="6840760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厘米各有多长？在直尺上找一找，指一指。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5" name="AutoShape 12"/>
          <p:cNvSpPr>
            <a:spLocks noChangeArrowheads="1"/>
          </p:cNvSpPr>
          <p:nvPr/>
        </p:nvSpPr>
        <p:spPr bwMode="auto">
          <a:xfrm>
            <a:off x="2195736" y="3092063"/>
            <a:ext cx="5184576" cy="666543"/>
          </a:xfrm>
          <a:prstGeom prst="wedgeRoundRectCallout">
            <a:avLst>
              <a:gd name="adj1" fmla="val -54145"/>
              <a:gd name="adj2" fmla="val 38150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2195736" y="3113268"/>
            <a:ext cx="5256584" cy="6474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在直尺上你还能找到几厘米？是从刻度几到刻度几？找一找，互相说一说。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54" grpId="0"/>
      <p:bldP spid="55" grpId="0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539552" y="919636"/>
            <a:ext cx="360000" cy="380282"/>
            <a:chOff x="719592" y="1018103"/>
            <a:chExt cx="360000" cy="380282"/>
          </a:xfrm>
        </p:grpSpPr>
        <p:pic>
          <p:nvPicPr>
            <p:cNvPr id="31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31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3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1043608" y="893760"/>
            <a:ext cx="1296144" cy="4115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量一量。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34" name="图片 33" descr="直尺－1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608" y="2388076"/>
            <a:ext cx="6793652" cy="831746"/>
          </a:xfrm>
          <a:prstGeom prst="rect">
            <a:avLst/>
          </a:prstGeom>
        </p:spPr>
      </p:pic>
      <p:pic>
        <p:nvPicPr>
          <p:cNvPr id="58" name="图片 57" descr="蜡笔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66983" y="1539743"/>
            <a:ext cx="5263200" cy="456565"/>
          </a:xfrm>
          <a:prstGeom prst="rect">
            <a:avLst/>
          </a:prstGeom>
        </p:spPr>
      </p:pic>
      <p:cxnSp>
        <p:nvCxnSpPr>
          <p:cNvPr id="59" name="直接连接符 58"/>
          <p:cNvCxnSpPr/>
          <p:nvPr/>
        </p:nvCxnSpPr>
        <p:spPr>
          <a:xfrm>
            <a:off x="1219767" y="1931020"/>
            <a:ext cx="0" cy="50400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6365127" y="1950318"/>
            <a:ext cx="0" cy="50400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标题 3"/>
          <p:cNvSpPr>
            <a:spLocks noGrp="1" noChangeArrowheads="1"/>
          </p:cNvSpPr>
          <p:nvPr/>
        </p:nvSpPr>
        <p:spPr bwMode="auto">
          <a:xfrm>
            <a:off x="1043608" y="3808007"/>
            <a:ext cx="6173582" cy="4115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蜡笔长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厘米，线段长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厘米。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1217783" y="2186311"/>
            <a:ext cx="3222000" cy="72000"/>
            <a:chOff x="1115616" y="2355726"/>
            <a:chExt cx="5328592" cy="108000"/>
          </a:xfrm>
        </p:grpSpPr>
        <p:cxnSp>
          <p:nvCxnSpPr>
            <p:cNvPr id="63" name="直接连接符 62"/>
            <p:cNvCxnSpPr/>
            <p:nvPr/>
          </p:nvCxnSpPr>
          <p:spPr>
            <a:xfrm>
              <a:off x="1115616" y="2462902"/>
              <a:ext cx="532859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1115616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V="1">
              <a:off x="6444208" y="2355726"/>
              <a:ext cx="0" cy="108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直接连接符 65"/>
          <p:cNvCxnSpPr/>
          <p:nvPr/>
        </p:nvCxnSpPr>
        <p:spPr>
          <a:xfrm>
            <a:off x="4437845" y="2249797"/>
            <a:ext cx="0" cy="18000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标题 3"/>
          <p:cNvSpPr>
            <a:spLocks noGrp="1" noChangeArrowheads="1"/>
          </p:cNvSpPr>
          <p:nvPr/>
        </p:nvSpPr>
        <p:spPr bwMode="auto">
          <a:xfrm>
            <a:off x="2504369" y="3797741"/>
            <a:ext cx="377057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8" name="标题 3"/>
          <p:cNvSpPr>
            <a:spLocks noGrp="1" noChangeArrowheads="1"/>
          </p:cNvSpPr>
          <p:nvPr/>
        </p:nvSpPr>
        <p:spPr bwMode="auto">
          <a:xfrm>
            <a:off x="5545667" y="3770911"/>
            <a:ext cx="43180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lnSpc>
                <a:spcPts val="35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61" grpId="0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3568" y="1049563"/>
            <a:ext cx="360000" cy="467140"/>
            <a:chOff x="719592" y="1018103"/>
            <a:chExt cx="360000" cy="467140"/>
          </a:xfrm>
        </p:grpSpPr>
        <p:pic>
          <p:nvPicPr>
            <p:cNvPr id="3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791580" y="1023578"/>
              <a:ext cx="216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4</a:t>
              </a:r>
              <a:endPara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1187628" y="1023690"/>
            <a:ext cx="3456955" cy="4115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画一条长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厘米的直线。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6" name="图片 5" descr="直尺－1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9482" y="1932148"/>
            <a:ext cx="6793652" cy="831746"/>
          </a:xfrm>
          <a:prstGeom prst="rect">
            <a:avLst/>
          </a:prstGeom>
        </p:spPr>
      </p:pic>
      <p:pic>
        <p:nvPicPr>
          <p:cNvPr id="7" name="图片 6" descr="0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1724" y="1995686"/>
            <a:ext cx="1300001" cy="1814286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1331640" y="1973923"/>
            <a:ext cx="257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331640" y="1902472"/>
            <a:ext cx="0" cy="7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3905640" y="1902472"/>
            <a:ext cx="0" cy="7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 descr="00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1443983"/>
            <a:ext cx="2085714" cy="2271429"/>
          </a:xfrm>
          <a:prstGeom prst="rect">
            <a:avLst/>
          </a:prstGeom>
        </p:spPr>
      </p:pic>
      <p:pic>
        <p:nvPicPr>
          <p:cNvPr id="12" name="图片 11" descr="00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1524458"/>
            <a:ext cx="2085714" cy="2271429"/>
          </a:xfrm>
          <a:prstGeom prst="rect">
            <a:avLst/>
          </a:prstGeom>
        </p:spPr>
      </p:pic>
      <p:pic>
        <p:nvPicPr>
          <p:cNvPr id="13" name="图片 12" descr="00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98528" y="1419623"/>
            <a:ext cx="2085714" cy="2271429"/>
          </a:xfrm>
          <a:prstGeom prst="rect">
            <a:avLst/>
          </a:prstGeom>
        </p:spPr>
      </p:pic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3779912" y="3053999"/>
            <a:ext cx="3240360" cy="666543"/>
          </a:xfrm>
          <a:prstGeom prst="wedgeRoundRectCallout">
            <a:avLst>
              <a:gd name="adj1" fmla="val 56009"/>
              <a:gd name="adj2" fmla="val -2025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标题 3"/>
          <p:cNvSpPr>
            <a:spLocks noGrp="1" noChangeArrowheads="1"/>
          </p:cNvSpPr>
          <p:nvPr/>
        </p:nvSpPr>
        <p:spPr bwMode="auto">
          <a:xfrm>
            <a:off x="3779912" y="3075205"/>
            <a:ext cx="3384376" cy="6486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可以从刻度“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”开始画，画到刻度“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38483E-6 L 2.5E-6 0.01419 " pathEditMode="relative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2.66728E-6 L 0.28351 -2.66728E-6 " pathEditMode="relative" ptsTypes="AA">
                                      <p:cBhvr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493 L 0.00278 0.02405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全屏显示(16:9)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497F9F9271FE4FB38B8133CDABF30F6B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