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57" r:id="rId22"/>
  </p:sldIdLst>
  <p:sldSz cx="12192000" cy="6858000"/>
  <p:notesSz cx="6858000" cy="9144000"/>
  <p:embeddedFontLst>
    <p:embeddedFont>
      <p:font typeface="FandolFang R" panose="02010600030101010101" charset="-122"/>
      <p:regular r:id="rId25"/>
    </p:embeddedFont>
    <p:embeddedFont>
      <p:font typeface="黑体" panose="02010609060101010101" pitchFamily="49" charset="-122"/>
      <p:regular r:id="rId26"/>
    </p:embeddedFont>
    <p:embeddedFont>
      <p:font typeface="微软雅黑" panose="020B0503020204020204" pitchFamily="34" charset="-122"/>
      <p:regular r:id="rId27"/>
      <p:bold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演示斜黑体" panose="02010600030101010101" charset="-122"/>
      <p:regular r:id="rId33"/>
    </p:embeddedFont>
    <p:embeddedFont>
      <p:font typeface="华文楷体" panose="02010600040101010101" pitchFamily="2" charset="-122"/>
      <p:regular r:id="rId3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4C2"/>
    <a:srgbClr val="A718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40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0CA1F64A-7F33-4B37-ACA8-0903DE0D3FA3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8E89E1A9-27BA-4770-ACAD-C58659AA32D7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9E1A9-27BA-4770-ACAD-C58659AA32D7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9E1A9-27BA-4770-ACAD-C58659AA32D7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9E1A9-27BA-4770-ACAD-C58659AA32D7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9E1A9-27BA-4770-ACAD-C58659AA32D7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9E1A9-27BA-4770-ACAD-C58659AA32D7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9E1A9-27BA-4770-ACAD-C58659AA32D7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9E1A9-27BA-4770-ACAD-C58659AA32D7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9E1A9-27BA-4770-ACAD-C58659AA32D7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9E1A9-27BA-4770-ACAD-C58659AA32D7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9E1A9-27BA-4770-ACAD-C58659AA32D7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9E1A9-27BA-4770-ACAD-C58659AA32D7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9E1A9-27BA-4770-ACAD-C58659AA32D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9E1A9-27BA-4770-ACAD-C58659AA32D7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9E1A9-27BA-4770-ACAD-C58659AA32D7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9E1A9-27BA-4770-ACAD-C58659AA32D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9E1A9-27BA-4770-ACAD-C58659AA32D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9E1A9-27BA-4770-ACAD-C58659AA32D7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9E1A9-27BA-4770-ACAD-C58659AA32D7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9E1A9-27BA-4770-ACAD-C58659AA32D7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9E1A9-27BA-4770-ACAD-C58659AA32D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9E1A9-27BA-4770-ACAD-C58659AA32D7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0" t="1982" r="23984" b="1982"/>
          <a:stretch>
            <a:fillRect/>
          </a:stretch>
        </p:blipFill>
        <p:spPr>
          <a:xfrm>
            <a:off x="6212114" y="0"/>
            <a:ext cx="5979886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979886" y="0"/>
            <a:ext cx="508000" cy="117565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5682343"/>
            <a:ext cx="508000" cy="117565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45119" y="4514498"/>
            <a:ext cx="3924905" cy="318924"/>
            <a:chOff x="445479" y="4315402"/>
            <a:chExt cx="4198082" cy="468734"/>
          </a:xfrm>
        </p:grpSpPr>
        <p:sp>
          <p:nvSpPr>
            <p:cNvPr id="9" name="矩形 259"/>
            <p:cNvSpPr>
              <a:spLocks noChangeArrowheads="1"/>
            </p:cNvSpPr>
            <p:nvPr/>
          </p:nvSpPr>
          <p:spPr bwMode="auto">
            <a:xfrm>
              <a:off x="445479" y="4317855"/>
              <a:ext cx="2114790" cy="465708"/>
            </a:xfrm>
            <a:prstGeom prst="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PPT818</a:t>
              </a:r>
              <a:endParaRPr lang="en-US" altLang="zh-CN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2784412" y="4315402"/>
              <a:ext cx="1859149" cy="468734"/>
            </a:xfrm>
            <a:prstGeom prst="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08000" y="1726280"/>
            <a:ext cx="6606085" cy="1998944"/>
            <a:chOff x="7229012" y="2292678"/>
            <a:chExt cx="6606085" cy="1998944"/>
          </a:xfrm>
        </p:grpSpPr>
        <p:sp>
          <p:nvSpPr>
            <p:cNvPr id="12" name="矩形 259"/>
            <p:cNvSpPr>
              <a:spLocks noChangeArrowheads="1"/>
            </p:cNvSpPr>
            <p:nvPr/>
          </p:nvSpPr>
          <p:spPr bwMode="auto">
            <a:xfrm>
              <a:off x="7229012" y="2292678"/>
              <a:ext cx="6606085" cy="123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457200">
                <a:buFont typeface="Arial" panose="020B0604020202020204" pitchFamily="34" charset="0"/>
                <a:buNone/>
              </a:pPr>
              <a:r>
                <a:rPr lang="zh-CN" altLang="en-US" sz="8000" dirty="0">
                  <a:solidFill>
                    <a:srgbClr val="00B050"/>
                  </a:solidFill>
                  <a:latin typeface="演示斜黑体" panose="02010600030101010101" pitchFamily="50" charset="-122"/>
                  <a:ea typeface="演示斜黑体" panose="02010600030101010101" pitchFamily="50" charset="-122"/>
                  <a:cs typeface="Arial" panose="020B0604020202020204" pitchFamily="34" charset="0"/>
                  <a:sym typeface="Arial" panose="020B0604020202020204" pitchFamily="34" charset="0"/>
                </a:rPr>
                <a:t>带刺的朋友</a:t>
              </a:r>
              <a:endParaRPr lang="en-US" altLang="zh-CN" sz="8000" dirty="0">
                <a:solidFill>
                  <a:srgbClr val="00B050"/>
                </a:solidFill>
                <a:latin typeface="演示斜黑体" panose="02010600030101010101" pitchFamily="50" charset="-122"/>
                <a:ea typeface="演示斜黑体" panose="02010600030101010101" pitchFamily="50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7527170" y="3829957"/>
              <a:ext cx="38250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 defTabSz="457200"/>
              <a:r>
                <a: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语文 三年级 上册 配人教版</a:t>
              </a: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7266131" y="3699174"/>
              <a:ext cx="5473670" cy="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rgbClr val="00B050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2349303" cy="681343"/>
            <a:chOff x="305216" y="259882"/>
            <a:chExt cx="1194777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1006977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800" dirty="0"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词语对对碰</a:t>
              </a:r>
            </a:p>
          </p:txBody>
        </p:sp>
      </p:grp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3892550" y="1421208"/>
            <a:ext cx="9267825" cy="142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如同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2000" b="1" dirty="0">
                <a:solidFill>
                  <a:srgbClr val="FF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好像</a:t>
            </a: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朦胧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2000" b="1" dirty="0">
                <a:solidFill>
                  <a:srgbClr val="FF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模糊</a:t>
            </a: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诡秘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2000" b="1" dirty="0">
                <a:solidFill>
                  <a:srgbClr val="FF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神秘</a:t>
            </a:r>
            <a:endParaRPr lang="en-US" altLang="zh-CN" sz="2000" b="1" dirty="0">
              <a:solidFill>
                <a:srgbClr val="FF00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惊讶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2000" b="1" dirty="0">
                <a:solidFill>
                  <a:srgbClr val="FF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吃惊</a:t>
            </a: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注视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2000" b="1" dirty="0">
                <a:solidFill>
                  <a:srgbClr val="FF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凝视  </a:t>
            </a: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猜测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2000" b="1" dirty="0">
                <a:solidFill>
                  <a:srgbClr val="FF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猜想</a:t>
            </a:r>
            <a:endParaRPr lang="en-US" altLang="zh-CN" sz="2000" b="1" dirty="0">
              <a:solidFill>
                <a:srgbClr val="FF00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钦佩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2000" b="1" dirty="0">
                <a:solidFill>
                  <a:srgbClr val="FF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敬佩</a:t>
            </a: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聪明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2000" b="1" dirty="0">
                <a:solidFill>
                  <a:srgbClr val="FF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聪慧</a:t>
            </a:r>
          </a:p>
        </p:txBody>
      </p:sp>
      <p:sp>
        <p:nvSpPr>
          <p:cNvPr id="8" name="矩形 7"/>
          <p:cNvSpPr/>
          <p:nvPr/>
        </p:nvSpPr>
        <p:spPr>
          <a:xfrm>
            <a:off x="1209144" y="1859594"/>
            <a:ext cx="2300630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 marL="685800" indent="-685800" algn="ctr" fontAlgn="auto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Font typeface="Wingdings" panose="05000000000000000000" pitchFamily="2" charset="2"/>
              <a:buChar char="u"/>
              <a:defRPr/>
            </a:pPr>
            <a:r>
              <a:rPr lang="zh-CN" altLang="en-US" sz="3600" b="1" dirty="0">
                <a:ln w="9525">
                  <a:solidFill>
                    <a:prstClr val="white"/>
                  </a:solidFill>
                  <a:prstDash val="solid"/>
                </a:ln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近义词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3892550" y="4005347"/>
            <a:ext cx="9267825" cy="142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朦胧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2000" b="1" dirty="0">
                <a:solidFill>
                  <a:srgbClr val="FF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明亮</a:t>
            </a: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缓慢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2000" b="1" dirty="0">
                <a:solidFill>
                  <a:srgbClr val="FF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飞快</a:t>
            </a: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钦佩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2000" b="1" dirty="0">
                <a:solidFill>
                  <a:srgbClr val="FF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轻视</a:t>
            </a:r>
            <a:endParaRPr lang="en-US" altLang="zh-CN" sz="2000" b="1" dirty="0">
              <a:solidFill>
                <a:srgbClr val="FF00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猜测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2000" b="1" dirty="0">
                <a:solidFill>
                  <a:srgbClr val="FF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确定</a:t>
            </a: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聪明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2000" b="1" dirty="0">
                <a:solidFill>
                  <a:srgbClr val="FF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愚笨</a:t>
            </a: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高明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2000" b="1" dirty="0">
                <a:solidFill>
                  <a:srgbClr val="FF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拙劣</a:t>
            </a:r>
            <a:endParaRPr lang="en-US" altLang="zh-CN" sz="2000" b="1" dirty="0">
              <a:solidFill>
                <a:srgbClr val="FF00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恍然大悟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2000" b="1" dirty="0">
                <a:solidFill>
                  <a:srgbClr val="FF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百思不解</a:t>
            </a:r>
          </a:p>
        </p:txBody>
      </p:sp>
      <p:sp>
        <p:nvSpPr>
          <p:cNvPr id="10" name="矩形 9"/>
          <p:cNvSpPr/>
          <p:nvPr/>
        </p:nvSpPr>
        <p:spPr>
          <a:xfrm>
            <a:off x="1315097" y="4352076"/>
            <a:ext cx="2300630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 marL="685800" indent="-685800" algn="ctr" fontAlgn="auto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Font typeface="Wingdings" panose="05000000000000000000" pitchFamily="2" charset="2"/>
              <a:buChar char="u"/>
              <a:defRPr/>
            </a:pPr>
            <a:r>
              <a:rPr lang="zh-CN" altLang="en-US" sz="3600" b="1" dirty="0">
                <a:ln w="9525">
                  <a:solidFill>
                    <a:prstClr val="white"/>
                  </a:solidFill>
                  <a:prstDash val="solid"/>
                </a:ln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反义词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31" cy="681343"/>
            <a:chOff x="305216" y="259882"/>
            <a:chExt cx="1012165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5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800" dirty="0"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妙解课文</a:t>
              </a:r>
            </a:p>
          </p:txBody>
        </p:sp>
      </p:grpSp>
      <p:sp>
        <p:nvSpPr>
          <p:cNvPr id="11" name="文本框 19"/>
          <p:cNvSpPr txBox="1">
            <a:spLocks noChangeArrowheads="1"/>
          </p:cNvSpPr>
          <p:nvPr/>
        </p:nvSpPr>
        <p:spPr bwMode="auto">
          <a:xfrm>
            <a:off x="849313" y="1612900"/>
            <a:ext cx="871378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 b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</a:t>
            </a:r>
            <a:r>
              <a:rPr lang="zh-CN" altLang="en-US" sz="40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同学们，请大家认真朗读课文，注意生字词的读音，边读边思考：</a:t>
            </a:r>
          </a:p>
        </p:txBody>
      </p:sp>
      <p:sp>
        <p:nvSpPr>
          <p:cNvPr id="14" name="文本框 42"/>
          <p:cNvSpPr txBox="1">
            <a:spLocks noChangeArrowheads="1"/>
          </p:cNvSpPr>
          <p:nvPr/>
        </p:nvSpPr>
        <p:spPr bwMode="auto">
          <a:xfrm>
            <a:off x="2258790" y="4009535"/>
            <a:ext cx="6153373" cy="132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 b="1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课文中描写刺猬偷枣的内容有哪些，找一找。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16" y="4269679"/>
            <a:ext cx="1744704" cy="23098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908" y="1012202"/>
            <a:ext cx="1891779" cy="254038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31" cy="681343"/>
            <a:chOff x="305216" y="259882"/>
            <a:chExt cx="1012165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5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800" dirty="0"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整体感知</a:t>
              </a:r>
            </a:p>
          </p:txBody>
        </p:sp>
      </p:grp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674489" y="2266755"/>
            <a:ext cx="10601524" cy="2952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80000"/>
              </a:lnSpc>
            </a:pPr>
            <a:r>
              <a:rPr lang="en-US" altLang="zh-CN" sz="3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en-US" altLang="zh-CN" sz="3600" b="1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这篇课文通过记</a:t>
            </a:r>
            <a:r>
              <a:rPr lang="zh-CN" altLang="en-US" sz="3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叙</a:t>
            </a:r>
            <a:r>
              <a:rPr lang="en-US" altLang="zh-CN" sz="3600" b="1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观察</a:t>
            </a:r>
            <a:r>
              <a:rPr lang="en-US" altLang="zh-CN" sz="3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lang="en-US" altLang="zh-CN" sz="3600" b="1" u="sng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                         </a:t>
            </a:r>
          </a:p>
          <a:p>
            <a:pPr>
              <a:lnSpc>
                <a:spcPct val="180000"/>
              </a:lnSpc>
            </a:pPr>
            <a:r>
              <a:rPr lang="en-US" altLang="zh-CN" sz="3600" b="1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的趣事，字里行间体现出作者对刺猬的</a:t>
            </a:r>
            <a:r>
              <a:rPr lang="en-US" altLang="zh-CN" sz="3600" b="1" u="sng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         </a:t>
            </a:r>
            <a:r>
              <a:rPr lang="en-US" altLang="zh-CN" sz="3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726521" y="4485211"/>
            <a:ext cx="165942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喜爱之情</a:t>
            </a:r>
            <a:endParaRPr lang="en-US" altLang="zh-CN" sz="2800" b="1" dirty="0">
              <a:solidFill>
                <a:srgbClr val="FF0000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思源黑体 CN Regular" panose="020B0500000000000000" pitchFamily="34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6095999" y="2599283"/>
            <a:ext cx="46751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刺猬偷枣的本事高明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文本框 21"/>
          <p:cNvSpPr txBox="1">
            <a:spLocks noChangeArrowheads="1"/>
          </p:cNvSpPr>
          <p:nvPr/>
        </p:nvSpPr>
        <p:spPr bwMode="auto">
          <a:xfrm>
            <a:off x="552450" y="1355530"/>
            <a:ext cx="10723563" cy="712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zh-CN" altLang="en-US" sz="3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自由读课文，说说课文主要讲了什么内容。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457" y="2978724"/>
            <a:ext cx="2633337" cy="35361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31" cy="681343"/>
            <a:chOff x="305216" y="259882"/>
            <a:chExt cx="1012165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5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800" dirty="0"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刺猬偷枣</a:t>
              </a:r>
            </a:p>
          </p:txBody>
        </p:sp>
      </p:grpSp>
      <p:sp>
        <p:nvSpPr>
          <p:cNvPr id="124" name="Text Box 23"/>
          <p:cNvSpPr txBox="1">
            <a:spLocks noChangeArrowheads="1"/>
          </p:cNvSpPr>
          <p:nvPr/>
        </p:nvSpPr>
        <p:spPr bwMode="auto">
          <a:xfrm>
            <a:off x="919163" y="2727325"/>
            <a:ext cx="1728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02045E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lang="en-US" altLang="zh-CN" sz="2800" b="1">
              <a:solidFill>
                <a:srgbClr val="02045E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5" name="椭圆 124"/>
          <p:cNvSpPr/>
          <p:nvPr/>
        </p:nvSpPr>
        <p:spPr>
          <a:xfrm>
            <a:off x="1025525" y="2019300"/>
            <a:ext cx="604838" cy="61595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6" name="椭圆 125"/>
          <p:cNvSpPr/>
          <p:nvPr/>
        </p:nvSpPr>
        <p:spPr>
          <a:xfrm>
            <a:off x="9355481" y="2891300"/>
            <a:ext cx="1073310" cy="626396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7" name="椭圆 126"/>
          <p:cNvSpPr/>
          <p:nvPr/>
        </p:nvSpPr>
        <p:spPr>
          <a:xfrm>
            <a:off x="1173163" y="5092700"/>
            <a:ext cx="549275" cy="644525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8" name="Text Box 18"/>
          <p:cNvSpPr txBox="1">
            <a:spLocks noChangeArrowheads="1"/>
          </p:cNvSpPr>
          <p:nvPr/>
        </p:nvSpPr>
        <p:spPr bwMode="auto">
          <a:xfrm>
            <a:off x="554038" y="1012825"/>
            <a:ext cx="10336212" cy="164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en-US" altLang="zh-CN" sz="2400" b="1">
                <a:solidFill>
                  <a:srgbClr val="020584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1" lang="en-US" altLang="zh-CN" sz="24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kumimoji="1" lang="en-US" altLang="zh-CN" sz="28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36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</a:t>
            </a:r>
            <a:r>
              <a:rPr lang="zh-CN" altLang="en-US" sz="36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那个东西一定没有发现我在监视它，仍旧诡秘地爬向老树杈，又爬向伸出的枝条</a:t>
            </a:r>
            <a:r>
              <a:rPr lang="en-US" altLang="zh-CN" sz="36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……</a:t>
            </a:r>
          </a:p>
        </p:txBody>
      </p:sp>
      <p:sp>
        <p:nvSpPr>
          <p:cNvPr id="129" name="Text Box 21"/>
          <p:cNvSpPr txBox="1">
            <a:spLocks noChangeArrowheads="1"/>
          </p:cNvSpPr>
          <p:nvPr/>
        </p:nvSpPr>
        <p:spPr bwMode="auto">
          <a:xfrm>
            <a:off x="644525" y="2867025"/>
            <a:ext cx="10591800" cy="128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zh-CN" altLang="en-US" sz="3200" b="1" dirty="0">
                <a:solidFill>
                  <a:srgbClr val="020584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_GB2312"/>
                <a:sym typeface="Arial" panose="020B0604020202020204" pitchFamily="34" charset="0"/>
              </a:rPr>
              <a:t>    </a:t>
            </a:r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后来，那个东西停住了脚，兴许是在用力摇晃吧，树枝哗哗作响，红枣噼里啪啦地落了一地。</a:t>
            </a:r>
          </a:p>
        </p:txBody>
      </p:sp>
      <p:sp>
        <p:nvSpPr>
          <p:cNvPr id="130" name="Text Box 8"/>
          <p:cNvSpPr txBox="1">
            <a:spLocks noChangeArrowheads="1"/>
          </p:cNvSpPr>
          <p:nvPr/>
        </p:nvSpPr>
        <p:spPr bwMode="auto">
          <a:xfrm>
            <a:off x="644525" y="4476750"/>
            <a:ext cx="10591800" cy="128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2400" b="1">
                <a:solidFill>
                  <a:srgbClr val="020584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</a:t>
            </a:r>
            <a:r>
              <a:rPr lang="zh-CN" altLang="en-US" sz="36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我没弄清楚是怎么回事，树上那家伙就噗的一声掉了下来。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  <p:bldP spid="126" grpId="0" animBg="1"/>
      <p:bldP spid="127" grpId="0" animBg="1"/>
      <p:bldP spid="128" grpId="0"/>
      <p:bldP spid="129" grpId="0"/>
      <p:bldP spid="1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31" cy="681343"/>
            <a:chOff x="305216" y="259882"/>
            <a:chExt cx="1012165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5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800" dirty="0"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刺猬偷枣</a:t>
              </a:r>
            </a:p>
          </p:txBody>
        </p:sp>
      </p:grp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784225" y="1649413"/>
            <a:ext cx="10790238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3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</a:t>
            </a:r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它匆匆地爬来爬去，把散落的红枣逐个归拢到一起，然后就地打了一个滚儿。你猜怎么着，归拢的那堆红枣，全都扎在它的背上了。立刻，它的身子“长”大了一圈。也许是怕被人发现吧，它驮着满背的红枣，向着墙角的水沟眼儿，急火火地跑去了</a:t>
            </a:r>
            <a:r>
              <a:rPr lang="en-US" altLang="zh-CN" sz="3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……</a:t>
            </a:r>
            <a:endParaRPr lang="zh-CN" altLang="en-US" sz="36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9772108" y="1624135"/>
            <a:ext cx="974725" cy="665162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5793580" y="2306638"/>
            <a:ext cx="604837" cy="542925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3549650" y="2849563"/>
            <a:ext cx="577850" cy="668337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8163187" y="3389865"/>
            <a:ext cx="547687" cy="593725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7239000" y="4100513"/>
            <a:ext cx="512763" cy="6096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31" cy="681343"/>
            <a:chOff x="305216" y="259882"/>
            <a:chExt cx="1012165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5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800" dirty="0"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刺猬偷枣</a:t>
              </a:r>
            </a:p>
          </p:txBody>
        </p:sp>
      </p:grpSp>
      <p:sp>
        <p:nvSpPr>
          <p:cNvPr id="12" name="矩形 11"/>
          <p:cNvSpPr/>
          <p:nvPr/>
        </p:nvSpPr>
        <p:spPr>
          <a:xfrm>
            <a:off x="563542" y="1599209"/>
            <a:ext cx="11038840" cy="948914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2400" b="1" kern="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偷枣过程：</a:t>
            </a:r>
            <a:endParaRPr lang="en-US" altLang="zh-CN" sz="2400" b="1" kern="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</a:t>
            </a:r>
            <a:r>
              <a:rPr lang="zh-CN" altLang="en-US" sz="24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爬  摇  掉  归  滚  扎  驮  跑</a:t>
            </a:r>
            <a:endParaRPr sz="2400" b="1" kern="0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31501" y="3758464"/>
            <a:ext cx="11328996" cy="196425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indent="3048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说话练习：</a:t>
            </a:r>
            <a:endParaRPr lang="en-US" altLang="zh-CN" sz="2800" b="1" dirty="0">
              <a:latin typeface="Arial" panose="020B0604020202020204" pitchFamily="34" charset="0"/>
              <a:ea typeface="思源黑体 CN Regular" panose="020B0500000000000000" pitchFamily="34" charset="-122"/>
              <a:cs typeface="宋体" panose="02010600030101010101" pitchFamily="2" charset="-122"/>
              <a:sym typeface="Arial" panose="020B0604020202020204" pitchFamily="34" charset="0"/>
            </a:endParaRPr>
          </a:p>
          <a:p>
            <a:pPr indent="3048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  刺猬这小东西，偷枣的本事真高明啊！先</a:t>
            </a:r>
            <a:r>
              <a:rPr lang="zh-CN" altLang="en-US" sz="2800" b="1" u="sng" dirty="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        </a:t>
            </a:r>
            <a:r>
              <a:rPr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，再</a:t>
            </a:r>
            <a:r>
              <a:rPr lang="zh-CN" altLang="en-US" sz="2800" b="1" u="sng" dirty="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           </a:t>
            </a:r>
            <a:r>
              <a:rPr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，然后</a:t>
            </a:r>
            <a:r>
              <a:rPr lang="zh-CN" altLang="en-US" sz="2800" b="1" u="sng" dirty="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            </a:t>
            </a:r>
            <a:r>
              <a:rPr lang="en-US" altLang="zh-CN" sz="2800" b="1" dirty="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,</a:t>
            </a:r>
            <a:r>
              <a:rPr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接着</a:t>
            </a:r>
            <a:r>
              <a:rPr lang="en-US" altLang="zh-CN" sz="2800" b="1" dirty="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___________</a:t>
            </a:r>
            <a:r>
              <a:rPr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，最后</a:t>
            </a:r>
            <a:r>
              <a:rPr lang="zh-CN" altLang="en-US" sz="2800" b="1" u="sng" dirty="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         </a:t>
            </a:r>
            <a:r>
              <a:rPr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。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" t="11360" r="1617" b="34264"/>
          <a:stretch>
            <a:fillRect/>
          </a:stretch>
        </p:blipFill>
        <p:spPr bwMode="auto">
          <a:xfrm>
            <a:off x="6684961" y="1341123"/>
            <a:ext cx="4154489" cy="160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31" cy="681343"/>
            <a:chOff x="305216" y="259882"/>
            <a:chExt cx="1012165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5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800" dirty="0"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刺猬偷枣</a:t>
              </a:r>
            </a:p>
          </p:txBody>
        </p:sp>
      </p:grp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803235" y="2040131"/>
            <a:ext cx="10494962" cy="101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zh-CN" altLang="en-US" sz="28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后来，那个东西停住了脚，兴许是在用力摇晃吧，树枝哗哗作响，红枣噼里啪啦地落了一地。</a:t>
            </a:r>
          </a:p>
        </p:txBody>
      </p:sp>
      <p:sp>
        <p:nvSpPr>
          <p:cNvPr id="10" name="矩形 9"/>
          <p:cNvSpPr/>
          <p:nvPr/>
        </p:nvSpPr>
        <p:spPr>
          <a:xfrm>
            <a:off x="563542" y="1295400"/>
            <a:ext cx="11049000" cy="50571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kern="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看看</a:t>
            </a:r>
            <a:r>
              <a:rPr lang="en-US" altLang="zh-CN" sz="2400" b="1" kern="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en-US" sz="2400" b="1" kern="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</a:t>
            </a:r>
            <a:r>
              <a:rPr lang="en-US" altLang="zh-CN" sz="2400" b="1" kern="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en-US" sz="2400" b="1" kern="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对刺猬的称呼，体会</a:t>
            </a:r>
            <a:r>
              <a:rPr lang="en-US" altLang="zh-CN" sz="2400" b="1" kern="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en-US" sz="2400" b="1" kern="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</a:t>
            </a:r>
            <a:r>
              <a:rPr lang="en-US" altLang="zh-CN" sz="2400" b="1" kern="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en-US" sz="2400" b="1" kern="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的感情：    </a:t>
            </a: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674489" y="3891992"/>
            <a:ext cx="10344150" cy="101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zh-CN" altLang="en-US" sz="28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我还没弄清楚是怎么回事，树上那个家伙就噗的一声掉了下来。听得出，摔得还很重呢！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2503447" y="2544956"/>
            <a:ext cx="18732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6220578" y="4383184"/>
            <a:ext cx="18732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1258887" y="3163069"/>
            <a:ext cx="96742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“我”不清楚它到底是什么</a:t>
            </a:r>
            <a:r>
              <a:rPr lang="en-US" altLang="zh-CN" sz="24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心中非常惊讶、疑惑。</a:t>
            </a: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1258887" y="5282188"/>
            <a:ext cx="112537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“我”看到它将红枣摇下来，觉得有趣、可爱，想探究结果。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31" cy="681343"/>
            <a:chOff x="305216" y="259882"/>
            <a:chExt cx="1012165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5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800" dirty="0"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刺猬偷枣</a:t>
              </a:r>
            </a:p>
          </p:txBody>
        </p:sp>
      </p:grp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563542" y="1799190"/>
            <a:ext cx="9131300" cy="1668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6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我暗暗钦佩：聪明的小东西，偷枣的本事可真高明啊！</a:t>
            </a:r>
          </a:p>
        </p:txBody>
      </p:sp>
      <p:cxnSp>
        <p:nvCxnSpPr>
          <p:cNvPr id="18" name="直接连接符 17"/>
          <p:cNvCxnSpPr/>
          <p:nvPr/>
        </p:nvCxnSpPr>
        <p:spPr>
          <a:xfrm flipV="1">
            <a:off x="4246599" y="2600602"/>
            <a:ext cx="2982346" cy="108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563542" y="4250290"/>
            <a:ext cx="8129588" cy="131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“我”在见识了刺猬偷枣高明的本事之后的惊喜、赞叹之情。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05" y="2179250"/>
            <a:ext cx="3228690" cy="4335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31" cy="681343"/>
            <a:chOff x="305216" y="259882"/>
            <a:chExt cx="1012165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5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800" dirty="0"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板书设计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05" y="2179250"/>
            <a:ext cx="3228690" cy="4335668"/>
          </a:xfrm>
          <a:prstGeom prst="rect">
            <a:avLst/>
          </a:prstGeom>
        </p:spPr>
      </p:pic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3483656" y="1799227"/>
            <a:ext cx="255711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3600" b="1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带刺的朋友</a:t>
            </a: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3804331" y="2661240"/>
            <a:ext cx="2082621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爬树摇枣</a:t>
            </a:r>
          </a:p>
          <a:p>
            <a:r>
              <a:rPr lang="zh-CN" altLang="en-US" sz="36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掉地归枣</a:t>
            </a:r>
          </a:p>
          <a:p>
            <a:r>
              <a:rPr lang="zh-CN" altLang="en-US" sz="36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打滚扎枣</a:t>
            </a:r>
          </a:p>
          <a:p>
            <a:r>
              <a:rPr lang="zh-CN" altLang="en-US" sz="36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驮枣急跑</a:t>
            </a: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6164943" y="3485152"/>
            <a:ext cx="21304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喜爱钦佩</a:t>
            </a:r>
          </a:p>
        </p:txBody>
      </p:sp>
      <p:sp>
        <p:nvSpPr>
          <p:cNvPr id="13" name="AutoShape 23"/>
          <p:cNvSpPr/>
          <p:nvPr/>
        </p:nvSpPr>
        <p:spPr bwMode="auto">
          <a:xfrm>
            <a:off x="3483656" y="2807290"/>
            <a:ext cx="180975" cy="1871662"/>
          </a:xfrm>
          <a:prstGeom prst="leftBrace">
            <a:avLst>
              <a:gd name="adj1" fmla="val 213641"/>
              <a:gd name="adj2" fmla="val 50000"/>
            </a:avLst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1354818" y="3489915"/>
            <a:ext cx="250031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偷枣高明</a:t>
            </a:r>
          </a:p>
          <a:p>
            <a:endParaRPr lang="zh-CN" altLang="en-US" sz="3600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AutoShape 23"/>
          <p:cNvSpPr/>
          <p:nvPr/>
        </p:nvSpPr>
        <p:spPr bwMode="auto">
          <a:xfrm flipH="1">
            <a:off x="5904593" y="2878727"/>
            <a:ext cx="179388" cy="1871663"/>
          </a:xfrm>
          <a:prstGeom prst="leftBrace">
            <a:avLst>
              <a:gd name="adj1" fmla="val 213985"/>
              <a:gd name="adj2" fmla="val 50014"/>
            </a:avLst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 animBg="1"/>
      <p:bldP spid="14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31" cy="681343"/>
            <a:chOff x="305216" y="259882"/>
            <a:chExt cx="1012165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5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800" dirty="0"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主旨归纳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05" y="2179250"/>
            <a:ext cx="3228690" cy="4335668"/>
          </a:xfrm>
          <a:prstGeom prst="rect">
            <a:avLst/>
          </a:prstGeom>
        </p:spPr>
      </p:pic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865189" y="1860550"/>
            <a:ext cx="7146698" cy="3484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cs typeface="华文楷体" panose="02010600040101010101" pitchFamily="2" charset="-122"/>
                <a:sym typeface="Arial" panose="020B0604020202020204" pitchFamily="34" charset="0"/>
              </a:rPr>
              <a:t>本文记叙了一个秋天的夜晚，“我”发现一只小刺猬偷枣经过的故事。文章语言生动、明快，条理清楚，用词准确，把刺猬偷枣时的机灵、敏捷、可爱描写得淋漓尽致，充分表现了刺猬的高明本事，字里行间流露出作者对它的喜爱之情。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631158" cy="681343"/>
            <a:chOff x="305216" y="259882"/>
            <a:chExt cx="829552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641752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我会认</a:t>
              </a:r>
            </a:p>
          </p:txBody>
        </p:sp>
      </p:grpSp>
      <p:grpSp>
        <p:nvGrpSpPr>
          <p:cNvPr id="8" name="组合 7"/>
          <p:cNvGrpSpPr/>
          <p:nvPr/>
        </p:nvGrpSpPr>
        <p:grpSpPr bwMode="auto">
          <a:xfrm>
            <a:off x="2528887" y="1881584"/>
            <a:ext cx="1518377" cy="1719896"/>
            <a:chOff x="902641" y="1634288"/>
            <a:chExt cx="1852653" cy="2099196"/>
          </a:xfrm>
        </p:grpSpPr>
        <p:sp>
          <p:nvSpPr>
            <p:cNvPr id="9" name="文本框 8"/>
            <p:cNvSpPr txBox="1"/>
            <p:nvPr/>
          </p:nvSpPr>
          <p:spPr>
            <a:xfrm>
              <a:off x="902641" y="1634288"/>
              <a:ext cx="1852653" cy="78887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b="1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ch</a:t>
              </a:r>
              <a:r>
                <a:rPr lang="en-US" altLang="zh-CN" sz="3600" b="1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án</a:t>
              </a:r>
              <a:r>
                <a:rPr lang="en-US" altLang="zh-CN" sz="3200" b="1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</a:t>
              </a:r>
              <a:endPara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TextBox 4"/>
            <p:cNvSpPr txBox="1">
              <a:spLocks noChangeArrowheads="1"/>
            </p:cNvSpPr>
            <p:nvPr/>
          </p:nvSpPr>
          <p:spPr bwMode="auto">
            <a:xfrm>
              <a:off x="1287889" y="2118179"/>
              <a:ext cx="1072140" cy="1615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8000" b="1"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馋</a:t>
              </a:r>
            </a:p>
          </p:txBody>
        </p:sp>
      </p:grpSp>
      <p:grpSp>
        <p:nvGrpSpPr>
          <p:cNvPr id="11" name="组合 10"/>
          <p:cNvGrpSpPr/>
          <p:nvPr/>
        </p:nvGrpSpPr>
        <p:grpSpPr bwMode="auto">
          <a:xfrm>
            <a:off x="4383285" y="1881584"/>
            <a:ext cx="1518377" cy="1719896"/>
            <a:chOff x="902641" y="1634288"/>
            <a:chExt cx="1852653" cy="2099196"/>
          </a:xfrm>
        </p:grpSpPr>
        <p:sp>
          <p:nvSpPr>
            <p:cNvPr id="12" name="文本框 11"/>
            <p:cNvSpPr txBox="1"/>
            <p:nvPr/>
          </p:nvSpPr>
          <p:spPr>
            <a:xfrm>
              <a:off x="902641" y="1634288"/>
              <a:ext cx="1852653" cy="78887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b="1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hu</a:t>
              </a:r>
              <a:r>
                <a:rPr lang="en-US" altLang="zh-CN" sz="3600" b="1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ǎ</a:t>
              </a:r>
              <a:r>
                <a:rPr lang="en-US" altLang="zh-CN" sz="3200" b="1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n </a:t>
              </a:r>
              <a:endPara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TextBox 4"/>
            <p:cNvSpPr txBox="1">
              <a:spLocks noChangeArrowheads="1"/>
            </p:cNvSpPr>
            <p:nvPr/>
          </p:nvSpPr>
          <p:spPr bwMode="auto">
            <a:xfrm>
              <a:off x="1287889" y="2118179"/>
              <a:ext cx="1072140" cy="1615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8000" b="1"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缓</a:t>
              </a:r>
            </a:p>
          </p:txBody>
        </p:sp>
      </p:grpSp>
      <p:grpSp>
        <p:nvGrpSpPr>
          <p:cNvPr id="14" name="组合 13"/>
          <p:cNvGrpSpPr/>
          <p:nvPr/>
        </p:nvGrpSpPr>
        <p:grpSpPr bwMode="auto">
          <a:xfrm>
            <a:off x="6237683" y="1889520"/>
            <a:ext cx="1518376" cy="1712914"/>
            <a:chOff x="911350" y="1642997"/>
            <a:chExt cx="1852653" cy="2089850"/>
          </a:xfrm>
        </p:grpSpPr>
        <p:sp>
          <p:nvSpPr>
            <p:cNvPr id="15" name="文本框 14"/>
            <p:cNvSpPr txBox="1"/>
            <p:nvPr/>
          </p:nvSpPr>
          <p:spPr>
            <a:xfrm>
              <a:off x="911350" y="1642997"/>
              <a:ext cx="1852653" cy="788559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b="1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y</a:t>
              </a:r>
              <a:r>
                <a:rPr lang="en-US" altLang="zh-CN" sz="3600" b="1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à</a:t>
              </a:r>
              <a:endPara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TextBox 4"/>
            <p:cNvSpPr txBox="1">
              <a:spLocks noChangeArrowheads="1"/>
            </p:cNvSpPr>
            <p:nvPr/>
          </p:nvSpPr>
          <p:spPr bwMode="auto">
            <a:xfrm>
              <a:off x="1287888" y="2118179"/>
              <a:ext cx="1072140" cy="1614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8000" b="1"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讶</a:t>
              </a:r>
            </a:p>
          </p:txBody>
        </p:sp>
      </p:grpSp>
      <p:grpSp>
        <p:nvGrpSpPr>
          <p:cNvPr id="17" name="组合 16"/>
          <p:cNvGrpSpPr/>
          <p:nvPr/>
        </p:nvGrpSpPr>
        <p:grpSpPr bwMode="auto">
          <a:xfrm>
            <a:off x="8092080" y="1924446"/>
            <a:ext cx="1518377" cy="1684346"/>
            <a:chOff x="911350" y="1677833"/>
            <a:chExt cx="1852653" cy="2055088"/>
          </a:xfrm>
        </p:grpSpPr>
        <p:sp>
          <p:nvSpPr>
            <p:cNvPr id="18" name="文本框 17"/>
            <p:cNvSpPr txBox="1"/>
            <p:nvPr/>
          </p:nvSpPr>
          <p:spPr>
            <a:xfrm>
              <a:off x="911350" y="1677833"/>
              <a:ext cx="1852653" cy="71349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b="1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cè</a:t>
              </a:r>
              <a:endPara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TextBox 4"/>
            <p:cNvSpPr txBox="1">
              <a:spLocks noChangeArrowheads="1"/>
            </p:cNvSpPr>
            <p:nvPr/>
          </p:nvSpPr>
          <p:spPr bwMode="auto">
            <a:xfrm>
              <a:off x="1287888" y="2118179"/>
              <a:ext cx="1072140" cy="1614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8000" b="1"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测</a:t>
              </a:r>
            </a:p>
          </p:txBody>
        </p:sp>
      </p:grpSp>
      <p:grpSp>
        <p:nvGrpSpPr>
          <p:cNvPr id="20" name="组合 19"/>
          <p:cNvGrpSpPr/>
          <p:nvPr/>
        </p:nvGrpSpPr>
        <p:grpSpPr bwMode="auto">
          <a:xfrm>
            <a:off x="9946478" y="1889520"/>
            <a:ext cx="1518376" cy="1712914"/>
            <a:chOff x="946186" y="1642997"/>
            <a:chExt cx="1852653" cy="2089850"/>
          </a:xfrm>
        </p:grpSpPr>
        <p:sp>
          <p:nvSpPr>
            <p:cNvPr id="21" name="文本框 20"/>
            <p:cNvSpPr txBox="1"/>
            <p:nvPr/>
          </p:nvSpPr>
          <p:spPr>
            <a:xfrm>
              <a:off x="946186" y="1642997"/>
              <a:ext cx="1852653" cy="788559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b="1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ji</a:t>
              </a:r>
              <a:r>
                <a:rPr lang="en-US" altLang="zh-CN" sz="3600" b="1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ān</a:t>
              </a:r>
              <a:endPara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TextBox 4"/>
            <p:cNvSpPr txBox="1">
              <a:spLocks noChangeArrowheads="1"/>
            </p:cNvSpPr>
            <p:nvPr/>
          </p:nvSpPr>
          <p:spPr bwMode="auto">
            <a:xfrm>
              <a:off x="1287888" y="2118179"/>
              <a:ext cx="1072140" cy="1614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8000" b="1"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监</a:t>
              </a:r>
            </a:p>
          </p:txBody>
        </p:sp>
      </p:grpSp>
      <p:grpSp>
        <p:nvGrpSpPr>
          <p:cNvPr id="23" name="组合 22"/>
          <p:cNvGrpSpPr/>
          <p:nvPr/>
        </p:nvGrpSpPr>
        <p:grpSpPr bwMode="auto">
          <a:xfrm>
            <a:off x="674489" y="1899046"/>
            <a:ext cx="1518377" cy="1705616"/>
            <a:chOff x="902641" y="1651706"/>
            <a:chExt cx="1852653" cy="2081819"/>
          </a:xfrm>
        </p:grpSpPr>
        <p:sp>
          <p:nvSpPr>
            <p:cNvPr id="24" name="文本框 23"/>
            <p:cNvSpPr txBox="1"/>
            <p:nvPr/>
          </p:nvSpPr>
          <p:spPr>
            <a:xfrm>
              <a:off x="902641" y="1651706"/>
              <a:ext cx="1852653" cy="78889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b="1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z</a:t>
              </a:r>
              <a:r>
                <a:rPr lang="en-US" altLang="zh-CN" sz="3600" b="1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ǎo</a:t>
              </a:r>
              <a:endPara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TextBox 4"/>
            <p:cNvSpPr txBox="1">
              <a:spLocks noChangeArrowheads="1"/>
            </p:cNvSpPr>
            <p:nvPr/>
          </p:nvSpPr>
          <p:spPr bwMode="auto">
            <a:xfrm>
              <a:off x="1287889" y="2118179"/>
              <a:ext cx="1072140" cy="1615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8000" b="1"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枣</a:t>
              </a:r>
            </a:p>
          </p:txBody>
        </p:sp>
      </p:grpSp>
      <p:grpSp>
        <p:nvGrpSpPr>
          <p:cNvPr id="26" name="组合 25"/>
          <p:cNvGrpSpPr/>
          <p:nvPr/>
        </p:nvGrpSpPr>
        <p:grpSpPr bwMode="auto">
          <a:xfrm>
            <a:off x="3201705" y="4072560"/>
            <a:ext cx="1518377" cy="1677351"/>
            <a:chOff x="928768" y="1686542"/>
            <a:chExt cx="1852653" cy="2045726"/>
          </a:xfrm>
        </p:grpSpPr>
        <p:sp>
          <p:nvSpPr>
            <p:cNvPr id="27" name="文本框 26"/>
            <p:cNvSpPr txBox="1"/>
            <p:nvPr/>
          </p:nvSpPr>
          <p:spPr>
            <a:xfrm>
              <a:off x="928768" y="1686542"/>
              <a:ext cx="1852653" cy="713202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b="1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wù</a:t>
              </a:r>
              <a:endPara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TextBox 4"/>
            <p:cNvSpPr txBox="1">
              <a:spLocks noChangeArrowheads="1"/>
            </p:cNvSpPr>
            <p:nvPr/>
          </p:nvSpPr>
          <p:spPr bwMode="auto">
            <a:xfrm>
              <a:off x="1287888" y="2118179"/>
              <a:ext cx="1072140" cy="1614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8000" b="1"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悟</a:t>
              </a:r>
            </a:p>
          </p:txBody>
        </p:sp>
      </p:grpSp>
      <p:grpSp>
        <p:nvGrpSpPr>
          <p:cNvPr id="29" name="组合 28"/>
          <p:cNvGrpSpPr/>
          <p:nvPr/>
        </p:nvGrpSpPr>
        <p:grpSpPr bwMode="auto">
          <a:xfrm>
            <a:off x="5366538" y="4072560"/>
            <a:ext cx="1518377" cy="1677351"/>
            <a:chOff x="902641" y="1686542"/>
            <a:chExt cx="1852653" cy="2045726"/>
          </a:xfrm>
        </p:grpSpPr>
        <p:sp>
          <p:nvSpPr>
            <p:cNvPr id="30" name="文本框 29"/>
            <p:cNvSpPr txBox="1"/>
            <p:nvPr/>
          </p:nvSpPr>
          <p:spPr>
            <a:xfrm>
              <a:off x="902641" y="1686542"/>
              <a:ext cx="1852653" cy="713202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b="1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zhú</a:t>
              </a:r>
              <a:endPara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TextBox 4"/>
            <p:cNvSpPr txBox="1">
              <a:spLocks noChangeArrowheads="1"/>
            </p:cNvSpPr>
            <p:nvPr/>
          </p:nvSpPr>
          <p:spPr bwMode="auto">
            <a:xfrm>
              <a:off x="1287889" y="2118179"/>
              <a:ext cx="1072140" cy="1614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8000" b="1"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逐</a:t>
              </a:r>
            </a:p>
          </p:txBody>
        </p:sp>
      </p:grpSp>
      <p:grpSp>
        <p:nvGrpSpPr>
          <p:cNvPr id="32" name="组合 31"/>
          <p:cNvGrpSpPr/>
          <p:nvPr/>
        </p:nvGrpSpPr>
        <p:grpSpPr bwMode="auto">
          <a:xfrm>
            <a:off x="7531371" y="4004296"/>
            <a:ext cx="1518377" cy="1734178"/>
            <a:chOff x="902641" y="1616870"/>
            <a:chExt cx="1852653" cy="2116572"/>
          </a:xfrm>
        </p:grpSpPr>
        <p:sp>
          <p:nvSpPr>
            <p:cNvPr id="33" name="文本框 32"/>
            <p:cNvSpPr txBox="1"/>
            <p:nvPr/>
          </p:nvSpPr>
          <p:spPr>
            <a:xfrm>
              <a:off x="902641" y="1616870"/>
              <a:ext cx="1852653" cy="78885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b="1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zh</a:t>
              </a:r>
              <a:r>
                <a:rPr lang="en-US" altLang="zh-CN" sz="3600" b="1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ā</a:t>
              </a:r>
              <a:endPara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TextBox 4"/>
            <p:cNvSpPr txBox="1">
              <a:spLocks noChangeArrowheads="1"/>
            </p:cNvSpPr>
            <p:nvPr/>
          </p:nvSpPr>
          <p:spPr bwMode="auto">
            <a:xfrm>
              <a:off x="1287889" y="2118179"/>
              <a:ext cx="1072140" cy="161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8000" b="1"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扎</a:t>
              </a:r>
            </a:p>
          </p:txBody>
        </p:sp>
      </p:grpSp>
      <p:grpSp>
        <p:nvGrpSpPr>
          <p:cNvPr id="35" name="组合 34"/>
          <p:cNvGrpSpPr/>
          <p:nvPr/>
        </p:nvGrpSpPr>
        <p:grpSpPr bwMode="auto">
          <a:xfrm>
            <a:off x="9696205" y="4039222"/>
            <a:ext cx="1518377" cy="1705616"/>
            <a:chOff x="920059" y="1651706"/>
            <a:chExt cx="1852653" cy="2081819"/>
          </a:xfrm>
        </p:grpSpPr>
        <p:sp>
          <p:nvSpPr>
            <p:cNvPr id="36" name="文本框 35"/>
            <p:cNvSpPr txBox="1"/>
            <p:nvPr/>
          </p:nvSpPr>
          <p:spPr>
            <a:xfrm>
              <a:off x="920059" y="1651706"/>
              <a:ext cx="1852653" cy="713757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b="1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cōng</a:t>
              </a:r>
              <a:endPara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TextBox 4"/>
            <p:cNvSpPr txBox="1">
              <a:spLocks noChangeArrowheads="1"/>
            </p:cNvSpPr>
            <p:nvPr/>
          </p:nvSpPr>
          <p:spPr bwMode="auto">
            <a:xfrm>
              <a:off x="1287888" y="2118179"/>
              <a:ext cx="1072140" cy="1615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8000" b="1"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聪</a:t>
              </a:r>
            </a:p>
          </p:txBody>
        </p:sp>
      </p:grpSp>
      <p:grpSp>
        <p:nvGrpSpPr>
          <p:cNvPr id="38" name="组合 37"/>
          <p:cNvGrpSpPr/>
          <p:nvPr/>
        </p:nvGrpSpPr>
        <p:grpSpPr bwMode="auto">
          <a:xfrm>
            <a:off x="1036872" y="4004296"/>
            <a:ext cx="1518377" cy="1734178"/>
            <a:chOff x="928768" y="1616870"/>
            <a:chExt cx="1852653" cy="2116572"/>
          </a:xfrm>
        </p:grpSpPr>
        <p:sp>
          <p:nvSpPr>
            <p:cNvPr id="39" name="文本框 38"/>
            <p:cNvSpPr txBox="1"/>
            <p:nvPr/>
          </p:nvSpPr>
          <p:spPr>
            <a:xfrm>
              <a:off x="928768" y="1616870"/>
              <a:ext cx="1852653" cy="78885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b="1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hu</a:t>
              </a:r>
              <a:r>
                <a:rPr lang="en-US" altLang="zh-CN" sz="3600" b="1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ǎ</a:t>
              </a:r>
              <a:r>
                <a:rPr lang="en-US" altLang="zh-CN" sz="3200" b="1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ng</a:t>
              </a:r>
              <a:endPara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TextBox 4"/>
            <p:cNvSpPr txBox="1">
              <a:spLocks noChangeArrowheads="1"/>
            </p:cNvSpPr>
            <p:nvPr/>
          </p:nvSpPr>
          <p:spPr bwMode="auto">
            <a:xfrm>
              <a:off x="1287888" y="2118179"/>
              <a:ext cx="1072140" cy="161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8000" b="1"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恍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31" cy="681343"/>
            <a:chOff x="305216" y="259882"/>
            <a:chExt cx="1012165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5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800" dirty="0"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知识拓展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05" y="2179250"/>
            <a:ext cx="3228690" cy="4335668"/>
          </a:xfrm>
          <a:prstGeom prst="rect">
            <a:avLst/>
          </a:prstGeom>
        </p:spPr>
      </p:pic>
      <p:sp>
        <p:nvSpPr>
          <p:cNvPr id="8" name="文本占位符 3"/>
          <p:cNvSpPr txBox="1"/>
          <p:nvPr/>
        </p:nvSpPr>
        <p:spPr>
          <a:xfrm>
            <a:off x="648115" y="2565909"/>
            <a:ext cx="7783513" cy="3562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200000"/>
              </a:lnSpc>
              <a:defRPr/>
            </a:pPr>
            <a:r>
              <a:rPr lang="zh-CN" altLang="en-US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华文楷体" panose="02010600040101010101" pitchFamily="2" charset="-122"/>
                <a:sym typeface="Arial" panose="020B0604020202020204" pitchFamily="34" charset="0"/>
              </a:rPr>
              <a:t>   </a:t>
            </a:r>
            <a:r>
              <a:rPr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华文楷体" panose="02010600040101010101" pitchFamily="2" charset="-122"/>
                <a:sym typeface="Arial" panose="020B0604020202020204" pitchFamily="34" charset="0"/>
              </a:rPr>
              <a:t>      </a:t>
            </a:r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cs typeface="华文楷体" panose="02010600040101010101" pitchFamily="2" charset="-122"/>
                <a:sym typeface="Arial" panose="020B0604020202020204" pitchFamily="34" charset="0"/>
              </a:rPr>
              <a:t>狗咬刺猬——无从下嘴</a:t>
            </a:r>
          </a:p>
          <a:p>
            <a:pPr algn="l">
              <a:lnSpc>
                <a:spcPct val="200000"/>
              </a:lnSpc>
              <a:defRPr/>
            </a:pPr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cs typeface="华文楷体" panose="02010600040101010101" pitchFamily="2" charset="-122"/>
                <a:sym typeface="Arial" panose="020B0604020202020204" pitchFamily="34" charset="0"/>
              </a:rPr>
              <a:t>    刺猬的脑袋——不是好剃的头</a:t>
            </a:r>
          </a:p>
          <a:p>
            <a:pPr algn="l">
              <a:lnSpc>
                <a:spcPct val="200000"/>
              </a:lnSpc>
              <a:defRPr/>
            </a:pPr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cs typeface="华文楷体" panose="02010600040101010101" pitchFamily="2" charset="-122"/>
                <a:sym typeface="Arial" panose="020B0604020202020204" pitchFamily="34" charset="0"/>
              </a:rPr>
              <a:t>    武松卖刺猬——人强货扎手</a:t>
            </a:r>
          </a:p>
          <a:p>
            <a:pPr algn="l">
              <a:lnSpc>
                <a:spcPct val="200000"/>
              </a:lnSpc>
              <a:defRPr/>
            </a:pPr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cs typeface="华文楷体" panose="02010600040101010101" pitchFamily="2" charset="-122"/>
                <a:sym typeface="Arial" panose="020B0604020202020204" pitchFamily="34" charset="0"/>
              </a:rPr>
              <a:t>    老刺猬下山——一骨碌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1037054" y="1743795"/>
            <a:ext cx="59896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与“刺猬”有关的歇后语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0" t="1982" r="23984" b="1982"/>
          <a:stretch>
            <a:fillRect/>
          </a:stretch>
        </p:blipFill>
        <p:spPr>
          <a:xfrm>
            <a:off x="6212114" y="0"/>
            <a:ext cx="5979886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979886" y="0"/>
            <a:ext cx="508000" cy="117565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5682343"/>
            <a:ext cx="508000" cy="117565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45119" y="4514498"/>
            <a:ext cx="3924905" cy="318924"/>
            <a:chOff x="445479" y="4315402"/>
            <a:chExt cx="4198082" cy="468734"/>
          </a:xfrm>
        </p:grpSpPr>
        <p:sp>
          <p:nvSpPr>
            <p:cNvPr id="9" name="矩形 259"/>
            <p:cNvSpPr>
              <a:spLocks noChangeArrowheads="1"/>
            </p:cNvSpPr>
            <p:nvPr/>
          </p:nvSpPr>
          <p:spPr bwMode="auto">
            <a:xfrm>
              <a:off x="445479" y="4317855"/>
              <a:ext cx="2114790" cy="465708"/>
            </a:xfrm>
            <a:prstGeom prst="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PPT818</a:t>
              </a:r>
              <a:endParaRPr lang="en-US" altLang="zh-CN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2784412" y="4315402"/>
              <a:ext cx="1859149" cy="468734"/>
            </a:xfrm>
            <a:prstGeom prst="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08001" y="1778559"/>
            <a:ext cx="5510788" cy="1946665"/>
            <a:chOff x="7229013" y="2344957"/>
            <a:chExt cx="5510788" cy="1946665"/>
          </a:xfrm>
        </p:grpSpPr>
        <p:sp>
          <p:nvSpPr>
            <p:cNvPr id="12" name="矩形 259"/>
            <p:cNvSpPr>
              <a:spLocks noChangeArrowheads="1"/>
            </p:cNvSpPr>
            <p:nvPr/>
          </p:nvSpPr>
          <p:spPr bwMode="auto">
            <a:xfrm>
              <a:off x="7229013" y="2344957"/>
              <a:ext cx="4760686" cy="123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dist" defTabSz="457200">
                <a:buFont typeface="Arial" panose="020B0604020202020204" pitchFamily="34" charset="0"/>
                <a:buNone/>
              </a:pPr>
              <a:r>
                <a:rPr lang="zh-CN" altLang="en-US" sz="8000" dirty="0">
                  <a:solidFill>
                    <a:srgbClr val="00B050"/>
                  </a:solidFill>
                  <a:latin typeface="演示斜黑体" panose="02010600030101010101" pitchFamily="50" charset="-122"/>
                  <a:ea typeface="演示斜黑体" panose="02010600030101010101" pitchFamily="50" charset="-122"/>
                  <a:cs typeface="Arial" panose="020B0604020202020204" pitchFamily="34" charset="0"/>
                  <a:sym typeface="Arial" panose="020B0604020202020204" pitchFamily="34" charset="0"/>
                </a:rPr>
                <a:t>感谢聆听</a:t>
              </a:r>
              <a:endParaRPr lang="en-US" altLang="zh-CN" sz="8000" dirty="0">
                <a:solidFill>
                  <a:srgbClr val="00B050"/>
                </a:solidFill>
                <a:latin typeface="演示斜黑体" panose="02010600030101010101" pitchFamily="50" charset="-122"/>
                <a:ea typeface="演示斜黑体" panose="02010600030101010101" pitchFamily="50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7527170" y="3829957"/>
              <a:ext cx="38250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 defTabSz="457200"/>
              <a:r>
                <a: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语文 三年级 上册 配人教版</a:t>
              </a: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7266131" y="3699174"/>
              <a:ext cx="5473670" cy="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rgbClr val="00B050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631157" cy="681343"/>
            <a:chOff x="305216" y="259882"/>
            <a:chExt cx="829552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641752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800" dirty="0"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读一读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933697" y="1976326"/>
            <a:ext cx="190976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4400" b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枣树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674489" y="1596653"/>
            <a:ext cx="1776554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</a:t>
            </a:r>
            <a:r>
              <a:rPr lang="en-US" altLang="zh-CN" sz="2400" b="1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ǎ</a:t>
            </a:r>
            <a:r>
              <a:rPr lang="en-US" altLang="zh-CN" sz="2000" b="1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o</a:t>
            </a:r>
            <a:endParaRPr lang="zh-CN" altLang="en-US" sz="2400" b="1" dirty="0">
              <a:solidFill>
                <a:srgbClr val="0000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3387972" y="1976326"/>
            <a:ext cx="190976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4400" b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眼馋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4125191" y="1596653"/>
            <a:ext cx="1260404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ch</a:t>
            </a:r>
            <a:r>
              <a:rPr lang="en-US" altLang="zh-CN" sz="2400" b="1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á</a:t>
            </a:r>
            <a:r>
              <a:rPr lang="en-US" altLang="zh-CN" sz="2000" b="1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n</a:t>
            </a:r>
            <a:endParaRPr lang="zh-CN" altLang="en-US" sz="2400" b="1" dirty="0">
              <a:solidFill>
                <a:srgbClr val="0000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 Box 4"/>
          <p:cNvSpPr txBox="1">
            <a:spLocks noChangeArrowheads="1"/>
          </p:cNvSpPr>
          <p:nvPr/>
        </p:nvSpPr>
        <p:spPr bwMode="auto">
          <a:xfrm>
            <a:off x="5840660" y="1976326"/>
            <a:ext cx="190976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4400" b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缓慢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5625887" y="1604891"/>
            <a:ext cx="1582633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hu</a:t>
            </a:r>
            <a:r>
              <a:rPr lang="en-US" altLang="zh-CN" sz="2400" b="1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ǎ</a:t>
            </a:r>
            <a:r>
              <a:rPr lang="en-US" altLang="zh-CN" sz="2000" b="1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n</a:t>
            </a:r>
            <a:endParaRPr lang="zh-CN" altLang="en-US" sz="2400" b="1" dirty="0">
              <a:solidFill>
                <a:srgbClr val="0000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7" name="Text Box 4"/>
          <p:cNvSpPr txBox="1">
            <a:spLocks noChangeArrowheads="1"/>
          </p:cNvSpPr>
          <p:nvPr/>
        </p:nvSpPr>
        <p:spPr bwMode="auto">
          <a:xfrm>
            <a:off x="963860" y="3417776"/>
            <a:ext cx="190976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4400" b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惊讶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1725372" y="3044018"/>
            <a:ext cx="1168983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</a:t>
            </a:r>
            <a:r>
              <a:rPr lang="en-US" altLang="zh-CN" sz="2400" b="1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à</a:t>
            </a:r>
            <a:endParaRPr lang="zh-CN" altLang="en-US" sz="2400" b="1" dirty="0">
              <a:solidFill>
                <a:srgbClr val="0000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2685109" y="3417776"/>
            <a:ext cx="190976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44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猜测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3433322" y="3101684"/>
            <a:ext cx="1168983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cè</a:t>
            </a:r>
            <a:endParaRPr lang="zh-CN" altLang="en-US" sz="2400" b="1" dirty="0">
              <a:solidFill>
                <a:srgbClr val="0000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 Box 4"/>
          <p:cNvSpPr txBox="1">
            <a:spLocks noChangeArrowheads="1"/>
          </p:cNvSpPr>
          <p:nvPr/>
        </p:nvSpPr>
        <p:spPr bwMode="auto">
          <a:xfrm>
            <a:off x="4535507" y="3417776"/>
            <a:ext cx="190976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4400" b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监视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4407032" y="3044018"/>
            <a:ext cx="1460706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err="1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ji</a:t>
            </a:r>
            <a:r>
              <a:rPr lang="en-US" altLang="zh-CN" sz="2400" b="1" dirty="0" err="1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ā</a:t>
            </a:r>
            <a:r>
              <a:rPr lang="en-US" altLang="zh-CN" sz="2000" b="1" dirty="0" err="1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n</a:t>
            </a:r>
            <a:endParaRPr lang="zh-CN" altLang="en-US" sz="2400" b="1" dirty="0">
              <a:solidFill>
                <a:srgbClr val="0000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6138931" y="3417776"/>
            <a:ext cx="331628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4400" b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恍然大悟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5960493" y="3044018"/>
            <a:ext cx="3468734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hu</a:t>
            </a:r>
            <a:r>
              <a:rPr lang="en-US" altLang="zh-CN" sz="2400" b="1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ǎ</a:t>
            </a:r>
            <a:r>
              <a:rPr lang="en-US" altLang="zh-CN" sz="2000" b="1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ng           wù</a:t>
            </a:r>
            <a:endParaRPr lang="zh-CN" altLang="en-US" sz="2400" b="1" dirty="0">
              <a:solidFill>
                <a:srgbClr val="0000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5" name="Text Box 4"/>
          <p:cNvSpPr txBox="1">
            <a:spLocks noChangeArrowheads="1"/>
          </p:cNvSpPr>
          <p:nvPr/>
        </p:nvSpPr>
        <p:spPr bwMode="auto">
          <a:xfrm>
            <a:off x="978147" y="4824301"/>
            <a:ext cx="190976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4400" b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逐个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997024" y="4574706"/>
            <a:ext cx="1168983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zhú</a:t>
            </a:r>
            <a:endParaRPr lang="zh-CN" altLang="en-US" sz="2400" b="1" dirty="0">
              <a:solidFill>
                <a:srgbClr val="0000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7" name="Text Box 4"/>
          <p:cNvSpPr txBox="1">
            <a:spLocks noChangeArrowheads="1"/>
          </p:cNvSpPr>
          <p:nvPr/>
        </p:nvSpPr>
        <p:spPr bwMode="auto">
          <a:xfrm>
            <a:off x="3381622" y="4824301"/>
            <a:ext cx="190976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4400" b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扎背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3355408" y="4517040"/>
            <a:ext cx="1168983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zh</a:t>
            </a:r>
            <a:r>
              <a:rPr lang="en-US" altLang="zh-CN" sz="2400" b="1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ā</a:t>
            </a:r>
            <a:endParaRPr lang="zh-CN" altLang="en-US" sz="2400" b="1" dirty="0">
              <a:solidFill>
                <a:srgbClr val="0000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9" name="Text Box 4"/>
          <p:cNvSpPr txBox="1">
            <a:spLocks noChangeArrowheads="1"/>
          </p:cNvSpPr>
          <p:nvPr/>
        </p:nvSpPr>
        <p:spPr bwMode="auto">
          <a:xfrm>
            <a:off x="5785097" y="4824301"/>
            <a:ext cx="190976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4400" b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聪明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5808171" y="4533516"/>
            <a:ext cx="1168983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cōng</a:t>
            </a:r>
            <a:endParaRPr lang="zh-CN" altLang="en-US" sz="2400" b="1" dirty="0">
              <a:solidFill>
                <a:srgbClr val="0000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3047" y="2533202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45" grpId="0"/>
      <p:bldP spid="47" grpId="0"/>
      <p:bldP spid="49" grpId="0"/>
      <p:bldP spid="51" grpId="0"/>
      <p:bldP spid="53" grpId="0"/>
      <p:bldP spid="55" grpId="0"/>
      <p:bldP spid="57" grpId="0"/>
      <p:bldP spid="5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631157" cy="681343"/>
            <a:chOff x="305216" y="259882"/>
            <a:chExt cx="829552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641752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800" dirty="0"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多音字</a:t>
              </a:r>
            </a:p>
          </p:txBody>
        </p:sp>
      </p:grpSp>
      <p:sp>
        <p:nvSpPr>
          <p:cNvPr id="27" name="TextBox 3"/>
          <p:cNvSpPr txBox="1">
            <a:spLocks noChangeArrowheads="1"/>
          </p:cNvSpPr>
          <p:nvPr/>
        </p:nvSpPr>
        <p:spPr bwMode="auto">
          <a:xfrm>
            <a:off x="674489" y="1630435"/>
            <a:ext cx="176053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8000" b="1" dirty="0">
                <a:solidFill>
                  <a:srgbClr val="FF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扎</a:t>
            </a:r>
          </a:p>
        </p:txBody>
      </p: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1990526" y="949162"/>
            <a:ext cx="23669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1200"/>
              </a:spcBef>
            </a:pPr>
            <a:r>
              <a:rPr lang="en-US" altLang="zh-CN" sz="36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</a:t>
            </a:r>
            <a:r>
              <a:rPr lang="en-US" altLang="zh-CN" sz="40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ā</a:t>
            </a:r>
            <a:endParaRPr lang="zh-CN" altLang="en-US" sz="360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1990526" y="1863562"/>
            <a:ext cx="23669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1200"/>
              </a:spcBef>
            </a:pPr>
            <a:r>
              <a:rPr lang="en-US" altLang="zh-CN" sz="40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zhā</a:t>
            </a:r>
            <a:endParaRPr lang="zh-CN" altLang="en-US" sz="360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" name="左大括号 29"/>
          <p:cNvSpPr/>
          <p:nvPr/>
        </p:nvSpPr>
        <p:spPr>
          <a:xfrm>
            <a:off x="2230239" y="1444462"/>
            <a:ext cx="120650" cy="1798638"/>
          </a:xfrm>
          <a:prstGeom prst="leftBrac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1" name="文本框 30"/>
          <p:cNvSpPr txBox="1">
            <a:spLocks noChangeArrowheads="1"/>
          </p:cNvSpPr>
          <p:nvPr/>
        </p:nvSpPr>
        <p:spPr bwMode="auto">
          <a:xfrm>
            <a:off x="3481189" y="941225"/>
            <a:ext cx="34480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400" b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（包扎）</a:t>
            </a:r>
          </a:p>
        </p:txBody>
      </p:sp>
      <p:sp>
        <p:nvSpPr>
          <p:cNvPr id="32" name="文本框 31"/>
          <p:cNvSpPr txBox="1">
            <a:spLocks noChangeArrowheads="1"/>
          </p:cNvSpPr>
          <p:nvPr/>
        </p:nvSpPr>
        <p:spPr bwMode="auto">
          <a:xfrm>
            <a:off x="3520876" y="1819112"/>
            <a:ext cx="250031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400" b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（扎针）</a:t>
            </a:r>
          </a:p>
        </p:txBody>
      </p:sp>
      <p:sp>
        <p:nvSpPr>
          <p:cNvPr id="33" name="文本框 32"/>
          <p:cNvSpPr txBox="1">
            <a:spLocks noChangeArrowheads="1"/>
          </p:cNvSpPr>
          <p:nvPr/>
        </p:nvSpPr>
        <p:spPr bwMode="auto">
          <a:xfrm>
            <a:off x="674489" y="3854421"/>
            <a:ext cx="10267950" cy="1694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例：医生给受伤的老人包</a:t>
            </a:r>
            <a:r>
              <a:rPr lang="zh-CN" altLang="en-US" sz="2800" dirty="0">
                <a:solidFill>
                  <a:srgbClr val="FF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扎（      </a:t>
            </a:r>
            <a:r>
              <a:rPr lang="en-US" altLang="zh-CN" sz="2800" dirty="0">
                <a:solidFill>
                  <a:srgbClr val="FF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lang="zh-CN" altLang="en-US" sz="2800" dirty="0">
                <a:solidFill>
                  <a:srgbClr val="FF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</a:t>
            </a:r>
            <a:r>
              <a:rPr lang="zh-CN" altLang="en-US" sz="280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了伤口后，护士过来</a:t>
            </a:r>
            <a:r>
              <a:rPr lang="zh-CN" altLang="en-US" sz="2800" dirty="0">
                <a:solidFill>
                  <a:srgbClr val="FF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扎（        ）</a:t>
            </a:r>
            <a:r>
              <a:rPr lang="zh-CN" altLang="en-US" sz="280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针输液，老人挣扎（      ）着从病床上坐起来。</a:t>
            </a:r>
          </a:p>
        </p:txBody>
      </p:sp>
      <p:sp>
        <p:nvSpPr>
          <p:cNvPr id="34" name="椭圆 33"/>
          <p:cNvSpPr/>
          <p:nvPr/>
        </p:nvSpPr>
        <p:spPr>
          <a:xfrm>
            <a:off x="9822570" y="4643673"/>
            <a:ext cx="115887" cy="115888"/>
          </a:xfrm>
          <a:prstGeom prst="ellipse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>
              <a:solidFill>
                <a:prstClr val="white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5" name="文本框 34"/>
          <p:cNvSpPr txBox="1">
            <a:spLocks noChangeArrowheads="1"/>
          </p:cNvSpPr>
          <p:nvPr/>
        </p:nvSpPr>
        <p:spPr bwMode="auto">
          <a:xfrm>
            <a:off x="1158677" y="4915624"/>
            <a:ext cx="10715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 err="1">
                <a:solidFill>
                  <a:srgbClr val="FF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zhā</a:t>
            </a:r>
            <a:r>
              <a:rPr lang="en-US" altLang="zh-CN" sz="320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lang="zh-CN" altLang="en-US" sz="3200" b="1" dirty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" name="文本框 35"/>
          <p:cNvSpPr txBox="1">
            <a:spLocks noChangeArrowheads="1"/>
          </p:cNvSpPr>
          <p:nvPr/>
        </p:nvSpPr>
        <p:spPr bwMode="auto">
          <a:xfrm>
            <a:off x="5350470" y="4066662"/>
            <a:ext cx="9159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 err="1">
                <a:solidFill>
                  <a:srgbClr val="FF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zā</a:t>
            </a:r>
            <a:r>
              <a:rPr lang="en-US" altLang="zh-CN" sz="320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lang="zh-CN" altLang="en-US" sz="3200" b="1" dirty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4771032" y="4651437"/>
            <a:ext cx="114300" cy="115887"/>
          </a:xfrm>
          <a:prstGeom prst="ellipse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>
              <a:solidFill>
                <a:prstClr val="white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 Box 15"/>
          <p:cNvSpPr txBox="1">
            <a:spLocks noChangeArrowheads="1"/>
          </p:cNvSpPr>
          <p:nvPr/>
        </p:nvSpPr>
        <p:spPr bwMode="auto">
          <a:xfrm>
            <a:off x="1987351" y="2750975"/>
            <a:ext cx="23669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1200"/>
              </a:spcBef>
            </a:pPr>
            <a:r>
              <a:rPr lang="en-US" altLang="zh-CN" sz="36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zh</a:t>
            </a:r>
            <a:r>
              <a:rPr lang="en-US" altLang="zh-CN" sz="40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á</a:t>
            </a:r>
            <a:endParaRPr lang="zh-CN" altLang="en-US" sz="360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9" name="文本框 38"/>
          <p:cNvSpPr txBox="1">
            <a:spLocks noChangeArrowheads="1"/>
          </p:cNvSpPr>
          <p:nvPr/>
        </p:nvSpPr>
        <p:spPr bwMode="auto">
          <a:xfrm>
            <a:off x="3503414" y="2689062"/>
            <a:ext cx="32670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400" b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（挣扎）</a:t>
            </a:r>
          </a:p>
        </p:txBody>
      </p:sp>
      <p:sp>
        <p:nvSpPr>
          <p:cNvPr id="40" name="椭圆 39"/>
          <p:cNvSpPr/>
          <p:nvPr/>
        </p:nvSpPr>
        <p:spPr>
          <a:xfrm>
            <a:off x="4828182" y="5545108"/>
            <a:ext cx="114300" cy="114300"/>
          </a:xfrm>
          <a:prstGeom prst="ellipse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>
              <a:solidFill>
                <a:prstClr val="white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1" name="文本框 60"/>
          <p:cNvSpPr txBox="1">
            <a:spLocks noChangeArrowheads="1"/>
          </p:cNvSpPr>
          <p:nvPr/>
        </p:nvSpPr>
        <p:spPr bwMode="auto">
          <a:xfrm>
            <a:off x="5350470" y="4910905"/>
            <a:ext cx="10731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 err="1">
                <a:solidFill>
                  <a:srgbClr val="FF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zhá</a:t>
            </a:r>
            <a:r>
              <a:rPr lang="en-US" altLang="zh-CN" sz="320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lang="zh-CN" altLang="en-US" sz="3200" b="1" dirty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 animBg="1"/>
      <p:bldP spid="31" grpId="0"/>
      <p:bldP spid="32" grpId="0"/>
      <p:bldP spid="33" grpId="0"/>
      <p:bldP spid="34" grpId="0" animBg="1"/>
      <p:bldP spid="35" grpId="0"/>
      <p:bldP spid="36" grpId="0"/>
      <p:bldP spid="37" grpId="0" animBg="1"/>
      <p:bldP spid="38" grpId="0"/>
      <p:bldP spid="39" grpId="0"/>
      <p:bldP spid="40" grpId="0" animBg="1"/>
      <p:bldP spid="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631157" cy="681343"/>
            <a:chOff x="305216" y="259882"/>
            <a:chExt cx="829552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641752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800" dirty="0"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我会写</a:t>
              </a:r>
            </a:p>
          </p:txBody>
        </p:sp>
      </p:grpSp>
      <p:grpSp>
        <p:nvGrpSpPr>
          <p:cNvPr id="21" name="组合 20"/>
          <p:cNvGrpSpPr/>
          <p:nvPr/>
        </p:nvGrpSpPr>
        <p:grpSpPr bwMode="auto">
          <a:xfrm>
            <a:off x="1177925" y="2152650"/>
            <a:ext cx="1223963" cy="1223963"/>
            <a:chOff x="1244432" y="2317964"/>
            <a:chExt cx="1224000" cy="1224001"/>
          </a:xfrm>
        </p:grpSpPr>
        <p:sp>
          <p:nvSpPr>
            <p:cNvPr id="22" name="文本框 35"/>
            <p:cNvSpPr txBox="1">
              <a:spLocks noChangeArrowheads="1"/>
            </p:cNvSpPr>
            <p:nvPr/>
          </p:nvSpPr>
          <p:spPr bwMode="auto">
            <a:xfrm>
              <a:off x="1312198" y="2317964"/>
              <a:ext cx="1106426" cy="1169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7000" b="1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刺</a:t>
              </a:r>
            </a:p>
          </p:txBody>
        </p:sp>
        <p:grpSp>
          <p:nvGrpSpPr>
            <p:cNvPr id="23" name="组合 67"/>
            <p:cNvGrpSpPr/>
            <p:nvPr/>
          </p:nvGrpSpPr>
          <p:grpSpPr bwMode="auto">
            <a:xfrm>
              <a:off x="1244432" y="2317965"/>
              <a:ext cx="1224000" cy="1224000"/>
              <a:chOff x="2570294" y="4004753"/>
              <a:chExt cx="1428080" cy="1428080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2570294" y="4004752"/>
                <a:ext cx="1424376" cy="1428081"/>
              </a:xfrm>
              <a:prstGeom prst="rect">
                <a:avLst/>
              </a:prstGeom>
              <a:noFill/>
              <a:ln w="12700" cap="flat" cmpd="sng" algn="ctr">
                <a:solidFill>
                  <a:srgbClr val="70AD47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 kern="0" dirty="0">
                  <a:solidFill>
                    <a:prstClr val="white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25" name="组合 70"/>
              <p:cNvGrpSpPr/>
              <p:nvPr/>
            </p:nvGrpSpPr>
            <p:grpSpPr bwMode="auto">
              <a:xfrm>
                <a:off x="2570295" y="4004754"/>
                <a:ext cx="1428079" cy="1428079"/>
                <a:chOff x="2965248" y="4797909"/>
                <a:chExt cx="1428079" cy="1428079"/>
              </a:xfrm>
            </p:grpSpPr>
            <p:cxnSp>
              <p:nvCxnSpPr>
                <p:cNvPr id="26" name="直接连接符 71"/>
                <p:cNvCxnSpPr>
                  <a:cxnSpLocks noChangeShapeType="1"/>
                </p:cNvCxnSpPr>
                <p:nvPr/>
              </p:nvCxnSpPr>
              <p:spPr bwMode="auto">
                <a:xfrm>
                  <a:off x="2965248" y="5511949"/>
                  <a:ext cx="1428079" cy="0"/>
                </a:xfrm>
                <a:prstGeom prst="line">
                  <a:avLst/>
                </a:prstGeom>
                <a:noFill/>
                <a:ln w="6350" algn="ctr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1" name="直接连接符 72"/>
                <p:cNvCxnSpPr>
                  <a:cxnSpLocks noChangeShapeType="1"/>
                </p:cNvCxnSpPr>
                <p:nvPr/>
              </p:nvCxnSpPr>
              <p:spPr bwMode="auto">
                <a:xfrm>
                  <a:off x="3679287" y="4797909"/>
                  <a:ext cx="0" cy="1428079"/>
                </a:xfrm>
                <a:prstGeom prst="line">
                  <a:avLst/>
                </a:prstGeom>
                <a:noFill/>
                <a:ln w="6350" algn="ctr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42" name="组合 41"/>
          <p:cNvGrpSpPr/>
          <p:nvPr/>
        </p:nvGrpSpPr>
        <p:grpSpPr bwMode="auto">
          <a:xfrm>
            <a:off x="2819400" y="2152650"/>
            <a:ext cx="1223963" cy="1223963"/>
            <a:chOff x="1244432" y="2317964"/>
            <a:chExt cx="1224000" cy="1224001"/>
          </a:xfrm>
        </p:grpSpPr>
        <p:sp>
          <p:nvSpPr>
            <p:cNvPr id="43" name="文本框 148"/>
            <p:cNvSpPr txBox="1">
              <a:spLocks noChangeArrowheads="1"/>
            </p:cNvSpPr>
            <p:nvPr/>
          </p:nvSpPr>
          <p:spPr bwMode="auto">
            <a:xfrm>
              <a:off x="1312198" y="2317964"/>
              <a:ext cx="1106426" cy="1169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7000" b="1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枣</a:t>
              </a:r>
            </a:p>
          </p:txBody>
        </p:sp>
        <p:grpSp>
          <p:nvGrpSpPr>
            <p:cNvPr id="44" name="组合 67"/>
            <p:cNvGrpSpPr/>
            <p:nvPr/>
          </p:nvGrpSpPr>
          <p:grpSpPr bwMode="auto">
            <a:xfrm>
              <a:off x="1244432" y="2317965"/>
              <a:ext cx="1224000" cy="1224000"/>
              <a:chOff x="2570294" y="4004753"/>
              <a:chExt cx="1428080" cy="1428080"/>
            </a:xfrm>
          </p:grpSpPr>
          <p:sp>
            <p:nvSpPr>
              <p:cNvPr id="45" name="矩形 44"/>
              <p:cNvSpPr/>
              <p:nvPr/>
            </p:nvSpPr>
            <p:spPr>
              <a:xfrm>
                <a:off x="2570294" y="4004752"/>
                <a:ext cx="1424376" cy="1428081"/>
              </a:xfrm>
              <a:prstGeom prst="rect">
                <a:avLst/>
              </a:prstGeom>
              <a:noFill/>
              <a:ln w="12700" cap="flat" cmpd="sng" algn="ctr">
                <a:solidFill>
                  <a:srgbClr val="70AD47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 kern="0" dirty="0">
                  <a:solidFill>
                    <a:prstClr val="white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46" name="组合 70"/>
              <p:cNvGrpSpPr/>
              <p:nvPr/>
            </p:nvGrpSpPr>
            <p:grpSpPr bwMode="auto">
              <a:xfrm>
                <a:off x="2570295" y="4004754"/>
                <a:ext cx="1428079" cy="1428079"/>
                <a:chOff x="2965248" y="4797909"/>
                <a:chExt cx="1428079" cy="1428079"/>
              </a:xfrm>
            </p:grpSpPr>
            <p:cxnSp>
              <p:nvCxnSpPr>
                <p:cNvPr id="47" name="直接连接符 71"/>
                <p:cNvCxnSpPr>
                  <a:cxnSpLocks noChangeShapeType="1"/>
                </p:cNvCxnSpPr>
                <p:nvPr/>
              </p:nvCxnSpPr>
              <p:spPr bwMode="auto">
                <a:xfrm>
                  <a:off x="2965248" y="5511949"/>
                  <a:ext cx="1428079" cy="0"/>
                </a:xfrm>
                <a:prstGeom prst="line">
                  <a:avLst/>
                </a:prstGeom>
                <a:noFill/>
                <a:ln w="6350" algn="ctr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8" name="直接连接符 72"/>
                <p:cNvCxnSpPr>
                  <a:cxnSpLocks noChangeShapeType="1"/>
                </p:cNvCxnSpPr>
                <p:nvPr/>
              </p:nvCxnSpPr>
              <p:spPr bwMode="auto">
                <a:xfrm>
                  <a:off x="3679287" y="4797909"/>
                  <a:ext cx="0" cy="1428079"/>
                </a:xfrm>
                <a:prstGeom prst="line">
                  <a:avLst/>
                </a:prstGeom>
                <a:noFill/>
                <a:ln w="6350" algn="ctr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49" name="组合 48"/>
          <p:cNvGrpSpPr/>
          <p:nvPr/>
        </p:nvGrpSpPr>
        <p:grpSpPr bwMode="auto">
          <a:xfrm>
            <a:off x="4459288" y="2152650"/>
            <a:ext cx="1223962" cy="1223963"/>
            <a:chOff x="1244432" y="2317964"/>
            <a:chExt cx="1224000" cy="1224001"/>
          </a:xfrm>
        </p:grpSpPr>
        <p:sp>
          <p:nvSpPr>
            <p:cNvPr id="50" name="文本框 155"/>
            <p:cNvSpPr txBox="1">
              <a:spLocks noChangeArrowheads="1"/>
            </p:cNvSpPr>
            <p:nvPr/>
          </p:nvSpPr>
          <p:spPr bwMode="auto">
            <a:xfrm>
              <a:off x="1312198" y="2317964"/>
              <a:ext cx="1106427" cy="1169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7000" b="1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颗</a:t>
              </a:r>
            </a:p>
          </p:txBody>
        </p:sp>
        <p:grpSp>
          <p:nvGrpSpPr>
            <p:cNvPr id="51" name="组合 67"/>
            <p:cNvGrpSpPr/>
            <p:nvPr/>
          </p:nvGrpSpPr>
          <p:grpSpPr bwMode="auto">
            <a:xfrm>
              <a:off x="1244432" y="2317965"/>
              <a:ext cx="1224000" cy="1224000"/>
              <a:chOff x="2570294" y="4004753"/>
              <a:chExt cx="1428080" cy="1428080"/>
            </a:xfrm>
          </p:grpSpPr>
          <p:sp>
            <p:nvSpPr>
              <p:cNvPr id="52" name="矩形 51"/>
              <p:cNvSpPr/>
              <p:nvPr/>
            </p:nvSpPr>
            <p:spPr>
              <a:xfrm>
                <a:off x="2570294" y="4004752"/>
                <a:ext cx="1424376" cy="1428081"/>
              </a:xfrm>
              <a:prstGeom prst="rect">
                <a:avLst/>
              </a:prstGeom>
              <a:noFill/>
              <a:ln w="12700" cap="flat" cmpd="sng" algn="ctr">
                <a:solidFill>
                  <a:srgbClr val="70AD47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 kern="0" dirty="0">
                  <a:solidFill>
                    <a:prstClr val="white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53" name="组合 70"/>
              <p:cNvGrpSpPr/>
              <p:nvPr/>
            </p:nvGrpSpPr>
            <p:grpSpPr bwMode="auto">
              <a:xfrm>
                <a:off x="2570295" y="4004754"/>
                <a:ext cx="1428079" cy="1428079"/>
                <a:chOff x="2965248" y="4797909"/>
                <a:chExt cx="1428079" cy="1428079"/>
              </a:xfrm>
            </p:grpSpPr>
            <p:cxnSp>
              <p:nvCxnSpPr>
                <p:cNvPr id="54" name="直接连接符 71"/>
                <p:cNvCxnSpPr>
                  <a:cxnSpLocks noChangeShapeType="1"/>
                </p:cNvCxnSpPr>
                <p:nvPr/>
              </p:nvCxnSpPr>
              <p:spPr bwMode="auto">
                <a:xfrm>
                  <a:off x="2965248" y="5511949"/>
                  <a:ext cx="1428079" cy="0"/>
                </a:xfrm>
                <a:prstGeom prst="line">
                  <a:avLst/>
                </a:prstGeom>
                <a:noFill/>
                <a:ln w="6350" algn="ctr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5" name="直接连接符 72"/>
                <p:cNvCxnSpPr>
                  <a:cxnSpLocks noChangeShapeType="1"/>
                </p:cNvCxnSpPr>
                <p:nvPr/>
              </p:nvCxnSpPr>
              <p:spPr bwMode="auto">
                <a:xfrm>
                  <a:off x="3679287" y="4797909"/>
                  <a:ext cx="0" cy="1428079"/>
                </a:xfrm>
                <a:prstGeom prst="line">
                  <a:avLst/>
                </a:prstGeom>
                <a:noFill/>
                <a:ln w="6350" algn="ctr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56" name="组合 55"/>
          <p:cNvGrpSpPr/>
          <p:nvPr/>
        </p:nvGrpSpPr>
        <p:grpSpPr bwMode="auto">
          <a:xfrm>
            <a:off x="6099175" y="2152650"/>
            <a:ext cx="1223963" cy="1223963"/>
            <a:chOff x="1244432" y="2317964"/>
            <a:chExt cx="1224000" cy="1224001"/>
          </a:xfrm>
        </p:grpSpPr>
        <p:sp>
          <p:nvSpPr>
            <p:cNvPr id="57" name="文本框 162"/>
            <p:cNvSpPr txBox="1">
              <a:spLocks noChangeArrowheads="1"/>
            </p:cNvSpPr>
            <p:nvPr/>
          </p:nvSpPr>
          <p:spPr bwMode="auto">
            <a:xfrm>
              <a:off x="1312198" y="2317964"/>
              <a:ext cx="1106426" cy="1169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7000" b="1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忽</a:t>
              </a:r>
            </a:p>
          </p:txBody>
        </p:sp>
        <p:grpSp>
          <p:nvGrpSpPr>
            <p:cNvPr id="58" name="组合 67"/>
            <p:cNvGrpSpPr/>
            <p:nvPr/>
          </p:nvGrpSpPr>
          <p:grpSpPr bwMode="auto">
            <a:xfrm>
              <a:off x="1244432" y="2317965"/>
              <a:ext cx="1224000" cy="1224000"/>
              <a:chOff x="2570294" y="4004753"/>
              <a:chExt cx="1428080" cy="1428080"/>
            </a:xfrm>
          </p:grpSpPr>
          <p:sp>
            <p:nvSpPr>
              <p:cNvPr id="59" name="矩形 58"/>
              <p:cNvSpPr/>
              <p:nvPr/>
            </p:nvSpPr>
            <p:spPr>
              <a:xfrm>
                <a:off x="2570294" y="4004752"/>
                <a:ext cx="1424376" cy="1428081"/>
              </a:xfrm>
              <a:prstGeom prst="rect">
                <a:avLst/>
              </a:prstGeom>
              <a:noFill/>
              <a:ln w="12700" cap="flat" cmpd="sng" algn="ctr">
                <a:solidFill>
                  <a:srgbClr val="70AD47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 kern="0" dirty="0">
                  <a:solidFill>
                    <a:prstClr val="white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60" name="组合 70"/>
              <p:cNvGrpSpPr/>
              <p:nvPr/>
            </p:nvGrpSpPr>
            <p:grpSpPr bwMode="auto">
              <a:xfrm>
                <a:off x="2570295" y="4004754"/>
                <a:ext cx="1428079" cy="1428079"/>
                <a:chOff x="2965248" y="4797909"/>
                <a:chExt cx="1428079" cy="1428079"/>
              </a:xfrm>
            </p:grpSpPr>
            <p:cxnSp>
              <p:nvCxnSpPr>
                <p:cNvPr id="62" name="直接连接符 71"/>
                <p:cNvCxnSpPr>
                  <a:cxnSpLocks noChangeShapeType="1"/>
                </p:cNvCxnSpPr>
                <p:nvPr/>
              </p:nvCxnSpPr>
              <p:spPr bwMode="auto">
                <a:xfrm>
                  <a:off x="2965248" y="5511949"/>
                  <a:ext cx="1428079" cy="0"/>
                </a:xfrm>
                <a:prstGeom prst="line">
                  <a:avLst/>
                </a:prstGeom>
                <a:noFill/>
                <a:ln w="6350" algn="ctr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3" name="直接连接符 72"/>
                <p:cNvCxnSpPr>
                  <a:cxnSpLocks noChangeShapeType="1"/>
                </p:cNvCxnSpPr>
                <p:nvPr/>
              </p:nvCxnSpPr>
              <p:spPr bwMode="auto">
                <a:xfrm>
                  <a:off x="3679287" y="4797909"/>
                  <a:ext cx="0" cy="1428079"/>
                </a:xfrm>
                <a:prstGeom prst="line">
                  <a:avLst/>
                </a:prstGeom>
                <a:noFill/>
                <a:ln w="6350" algn="ctr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64" name="组合 63"/>
          <p:cNvGrpSpPr/>
          <p:nvPr/>
        </p:nvGrpSpPr>
        <p:grpSpPr bwMode="auto">
          <a:xfrm>
            <a:off x="7739063" y="2152650"/>
            <a:ext cx="1223962" cy="1223963"/>
            <a:chOff x="1244432" y="2317964"/>
            <a:chExt cx="1224000" cy="1224001"/>
          </a:xfrm>
        </p:grpSpPr>
        <p:sp>
          <p:nvSpPr>
            <p:cNvPr id="65" name="文本框 169"/>
            <p:cNvSpPr txBox="1">
              <a:spLocks noChangeArrowheads="1"/>
            </p:cNvSpPr>
            <p:nvPr/>
          </p:nvSpPr>
          <p:spPr bwMode="auto">
            <a:xfrm>
              <a:off x="1312198" y="2317964"/>
              <a:ext cx="1106427" cy="1169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7000" b="1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乎</a:t>
              </a:r>
            </a:p>
          </p:txBody>
        </p:sp>
        <p:grpSp>
          <p:nvGrpSpPr>
            <p:cNvPr id="66" name="组合 67"/>
            <p:cNvGrpSpPr/>
            <p:nvPr/>
          </p:nvGrpSpPr>
          <p:grpSpPr bwMode="auto">
            <a:xfrm>
              <a:off x="1244432" y="2317965"/>
              <a:ext cx="1224000" cy="1224000"/>
              <a:chOff x="2570294" y="4004753"/>
              <a:chExt cx="1428080" cy="1428080"/>
            </a:xfrm>
          </p:grpSpPr>
          <p:sp>
            <p:nvSpPr>
              <p:cNvPr id="67" name="矩形 66"/>
              <p:cNvSpPr/>
              <p:nvPr/>
            </p:nvSpPr>
            <p:spPr>
              <a:xfrm>
                <a:off x="2570294" y="4004752"/>
                <a:ext cx="1424376" cy="1428081"/>
              </a:xfrm>
              <a:prstGeom prst="rect">
                <a:avLst/>
              </a:prstGeom>
              <a:noFill/>
              <a:ln w="12700" cap="flat" cmpd="sng" algn="ctr">
                <a:solidFill>
                  <a:srgbClr val="70AD47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 kern="0" dirty="0">
                  <a:solidFill>
                    <a:prstClr val="white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68" name="组合 70"/>
              <p:cNvGrpSpPr/>
              <p:nvPr/>
            </p:nvGrpSpPr>
            <p:grpSpPr bwMode="auto">
              <a:xfrm>
                <a:off x="2570295" y="4004754"/>
                <a:ext cx="1428079" cy="1428079"/>
                <a:chOff x="2965248" y="4797909"/>
                <a:chExt cx="1428079" cy="1428079"/>
              </a:xfrm>
            </p:grpSpPr>
            <p:cxnSp>
              <p:nvCxnSpPr>
                <p:cNvPr id="69" name="直接连接符 71"/>
                <p:cNvCxnSpPr>
                  <a:cxnSpLocks noChangeShapeType="1"/>
                </p:cNvCxnSpPr>
                <p:nvPr/>
              </p:nvCxnSpPr>
              <p:spPr bwMode="auto">
                <a:xfrm>
                  <a:off x="2965248" y="5511949"/>
                  <a:ext cx="1428079" cy="0"/>
                </a:xfrm>
                <a:prstGeom prst="line">
                  <a:avLst/>
                </a:prstGeom>
                <a:noFill/>
                <a:ln w="6350" algn="ctr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0" name="直接连接符 72"/>
                <p:cNvCxnSpPr>
                  <a:cxnSpLocks noChangeShapeType="1"/>
                </p:cNvCxnSpPr>
                <p:nvPr/>
              </p:nvCxnSpPr>
              <p:spPr bwMode="auto">
                <a:xfrm>
                  <a:off x="3679287" y="4797909"/>
                  <a:ext cx="0" cy="1428079"/>
                </a:xfrm>
                <a:prstGeom prst="line">
                  <a:avLst/>
                </a:prstGeom>
                <a:noFill/>
                <a:ln w="6350" algn="ctr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71" name="组合 70"/>
          <p:cNvGrpSpPr/>
          <p:nvPr/>
        </p:nvGrpSpPr>
        <p:grpSpPr bwMode="auto">
          <a:xfrm>
            <a:off x="9380538" y="2152650"/>
            <a:ext cx="1223962" cy="1223963"/>
            <a:chOff x="1244432" y="2317964"/>
            <a:chExt cx="1224000" cy="1224001"/>
          </a:xfrm>
        </p:grpSpPr>
        <p:sp>
          <p:nvSpPr>
            <p:cNvPr id="72" name="文本框 176"/>
            <p:cNvSpPr txBox="1">
              <a:spLocks noChangeArrowheads="1"/>
            </p:cNvSpPr>
            <p:nvPr/>
          </p:nvSpPr>
          <p:spPr bwMode="auto">
            <a:xfrm>
              <a:off x="1312198" y="2317964"/>
              <a:ext cx="1106427" cy="1169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7000" b="1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暗</a:t>
              </a:r>
            </a:p>
          </p:txBody>
        </p:sp>
        <p:grpSp>
          <p:nvGrpSpPr>
            <p:cNvPr id="73" name="组合 67"/>
            <p:cNvGrpSpPr/>
            <p:nvPr/>
          </p:nvGrpSpPr>
          <p:grpSpPr bwMode="auto">
            <a:xfrm>
              <a:off x="1244432" y="2317965"/>
              <a:ext cx="1224000" cy="1224000"/>
              <a:chOff x="2570294" y="4004753"/>
              <a:chExt cx="1428080" cy="1428080"/>
            </a:xfrm>
          </p:grpSpPr>
          <p:sp>
            <p:nvSpPr>
              <p:cNvPr id="74" name="矩形 73"/>
              <p:cNvSpPr/>
              <p:nvPr/>
            </p:nvSpPr>
            <p:spPr>
              <a:xfrm>
                <a:off x="2570294" y="4004752"/>
                <a:ext cx="1424376" cy="1428081"/>
              </a:xfrm>
              <a:prstGeom prst="rect">
                <a:avLst/>
              </a:prstGeom>
              <a:noFill/>
              <a:ln w="12700" cap="flat" cmpd="sng" algn="ctr">
                <a:solidFill>
                  <a:srgbClr val="70AD47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 kern="0" dirty="0">
                  <a:solidFill>
                    <a:prstClr val="white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75" name="组合 70"/>
              <p:cNvGrpSpPr/>
              <p:nvPr/>
            </p:nvGrpSpPr>
            <p:grpSpPr bwMode="auto">
              <a:xfrm>
                <a:off x="2570295" y="4004754"/>
                <a:ext cx="1428079" cy="1428079"/>
                <a:chOff x="2965248" y="4797909"/>
                <a:chExt cx="1428079" cy="1428079"/>
              </a:xfrm>
            </p:grpSpPr>
            <p:cxnSp>
              <p:nvCxnSpPr>
                <p:cNvPr id="76" name="直接连接符 71"/>
                <p:cNvCxnSpPr>
                  <a:cxnSpLocks noChangeShapeType="1"/>
                </p:cNvCxnSpPr>
                <p:nvPr/>
              </p:nvCxnSpPr>
              <p:spPr bwMode="auto">
                <a:xfrm>
                  <a:off x="2965248" y="5511949"/>
                  <a:ext cx="1428079" cy="0"/>
                </a:xfrm>
                <a:prstGeom prst="line">
                  <a:avLst/>
                </a:prstGeom>
                <a:noFill/>
                <a:ln w="6350" algn="ctr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7" name="直接连接符 72"/>
                <p:cNvCxnSpPr>
                  <a:cxnSpLocks noChangeShapeType="1"/>
                </p:cNvCxnSpPr>
                <p:nvPr/>
              </p:nvCxnSpPr>
              <p:spPr bwMode="auto">
                <a:xfrm>
                  <a:off x="3679287" y="4797909"/>
                  <a:ext cx="0" cy="1428079"/>
                </a:xfrm>
                <a:prstGeom prst="line">
                  <a:avLst/>
                </a:prstGeom>
                <a:noFill/>
                <a:ln w="6350" algn="ctr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78" name="组合 77"/>
          <p:cNvGrpSpPr/>
          <p:nvPr/>
        </p:nvGrpSpPr>
        <p:grpSpPr bwMode="auto">
          <a:xfrm>
            <a:off x="581025" y="3937000"/>
            <a:ext cx="1223963" cy="1223963"/>
            <a:chOff x="1244432" y="2317964"/>
            <a:chExt cx="1224000" cy="1224001"/>
          </a:xfrm>
        </p:grpSpPr>
        <p:sp>
          <p:nvSpPr>
            <p:cNvPr id="79" name="文本框 190"/>
            <p:cNvSpPr txBox="1">
              <a:spLocks noChangeArrowheads="1"/>
            </p:cNvSpPr>
            <p:nvPr/>
          </p:nvSpPr>
          <p:spPr bwMode="auto">
            <a:xfrm>
              <a:off x="1312198" y="2317964"/>
              <a:ext cx="1106426" cy="1169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7000" b="1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伸</a:t>
              </a:r>
            </a:p>
          </p:txBody>
        </p:sp>
        <p:grpSp>
          <p:nvGrpSpPr>
            <p:cNvPr id="80" name="组合 67"/>
            <p:cNvGrpSpPr/>
            <p:nvPr/>
          </p:nvGrpSpPr>
          <p:grpSpPr bwMode="auto">
            <a:xfrm>
              <a:off x="1244432" y="2317965"/>
              <a:ext cx="1224000" cy="1224000"/>
              <a:chOff x="2570294" y="4004753"/>
              <a:chExt cx="1428080" cy="1428080"/>
            </a:xfrm>
          </p:grpSpPr>
          <p:sp>
            <p:nvSpPr>
              <p:cNvPr id="81" name="矩形 80"/>
              <p:cNvSpPr/>
              <p:nvPr/>
            </p:nvSpPr>
            <p:spPr>
              <a:xfrm>
                <a:off x="2570294" y="4004752"/>
                <a:ext cx="1424376" cy="1428081"/>
              </a:xfrm>
              <a:prstGeom prst="rect">
                <a:avLst/>
              </a:prstGeom>
              <a:noFill/>
              <a:ln w="12700" cap="flat" cmpd="sng" algn="ctr">
                <a:solidFill>
                  <a:srgbClr val="70AD47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 kern="0" dirty="0">
                  <a:solidFill>
                    <a:prstClr val="white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82" name="组合 70"/>
              <p:cNvGrpSpPr/>
              <p:nvPr/>
            </p:nvGrpSpPr>
            <p:grpSpPr bwMode="auto">
              <a:xfrm>
                <a:off x="2570295" y="4004754"/>
                <a:ext cx="1428079" cy="1428079"/>
                <a:chOff x="2965248" y="4797909"/>
                <a:chExt cx="1428079" cy="1428079"/>
              </a:xfrm>
            </p:grpSpPr>
            <p:cxnSp>
              <p:nvCxnSpPr>
                <p:cNvPr id="83" name="直接连接符 71"/>
                <p:cNvCxnSpPr>
                  <a:cxnSpLocks noChangeShapeType="1"/>
                </p:cNvCxnSpPr>
                <p:nvPr/>
              </p:nvCxnSpPr>
              <p:spPr bwMode="auto">
                <a:xfrm>
                  <a:off x="2965248" y="5511949"/>
                  <a:ext cx="1428079" cy="0"/>
                </a:xfrm>
                <a:prstGeom prst="line">
                  <a:avLst/>
                </a:prstGeom>
                <a:noFill/>
                <a:ln w="6350" algn="ctr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84" name="直接连接符 72"/>
                <p:cNvCxnSpPr>
                  <a:cxnSpLocks noChangeShapeType="1"/>
                </p:cNvCxnSpPr>
                <p:nvPr/>
              </p:nvCxnSpPr>
              <p:spPr bwMode="auto">
                <a:xfrm>
                  <a:off x="3679287" y="4797909"/>
                  <a:ext cx="0" cy="1428079"/>
                </a:xfrm>
                <a:prstGeom prst="line">
                  <a:avLst/>
                </a:prstGeom>
                <a:noFill/>
                <a:ln w="6350" algn="ctr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85" name="组合 84"/>
          <p:cNvGrpSpPr/>
          <p:nvPr/>
        </p:nvGrpSpPr>
        <p:grpSpPr bwMode="auto">
          <a:xfrm>
            <a:off x="2185988" y="3937000"/>
            <a:ext cx="1223962" cy="1223963"/>
            <a:chOff x="1244432" y="2317964"/>
            <a:chExt cx="1224000" cy="1224001"/>
          </a:xfrm>
        </p:grpSpPr>
        <p:sp>
          <p:nvSpPr>
            <p:cNvPr id="86" name="文本框 197"/>
            <p:cNvSpPr txBox="1">
              <a:spLocks noChangeArrowheads="1"/>
            </p:cNvSpPr>
            <p:nvPr/>
          </p:nvSpPr>
          <p:spPr bwMode="auto">
            <a:xfrm>
              <a:off x="1312198" y="2317964"/>
              <a:ext cx="1106427" cy="1169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7000" b="1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匆</a:t>
              </a:r>
            </a:p>
          </p:txBody>
        </p:sp>
        <p:grpSp>
          <p:nvGrpSpPr>
            <p:cNvPr id="87" name="组合 67"/>
            <p:cNvGrpSpPr/>
            <p:nvPr/>
          </p:nvGrpSpPr>
          <p:grpSpPr bwMode="auto">
            <a:xfrm>
              <a:off x="1244432" y="2317965"/>
              <a:ext cx="1224000" cy="1224000"/>
              <a:chOff x="2570294" y="4004753"/>
              <a:chExt cx="1428080" cy="1428080"/>
            </a:xfrm>
          </p:grpSpPr>
          <p:sp>
            <p:nvSpPr>
              <p:cNvPr id="88" name="矩形 87"/>
              <p:cNvSpPr/>
              <p:nvPr/>
            </p:nvSpPr>
            <p:spPr>
              <a:xfrm>
                <a:off x="2570294" y="4004752"/>
                <a:ext cx="1424376" cy="1428081"/>
              </a:xfrm>
              <a:prstGeom prst="rect">
                <a:avLst/>
              </a:prstGeom>
              <a:noFill/>
              <a:ln w="12700" cap="flat" cmpd="sng" algn="ctr">
                <a:solidFill>
                  <a:srgbClr val="70AD47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 kern="0" dirty="0">
                  <a:solidFill>
                    <a:prstClr val="white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89" name="组合 70"/>
              <p:cNvGrpSpPr/>
              <p:nvPr/>
            </p:nvGrpSpPr>
            <p:grpSpPr bwMode="auto">
              <a:xfrm>
                <a:off x="2570295" y="4004754"/>
                <a:ext cx="1428079" cy="1428079"/>
                <a:chOff x="2965248" y="4797909"/>
                <a:chExt cx="1428079" cy="1428079"/>
              </a:xfrm>
            </p:grpSpPr>
            <p:cxnSp>
              <p:nvCxnSpPr>
                <p:cNvPr id="90" name="直接连接符 71"/>
                <p:cNvCxnSpPr>
                  <a:cxnSpLocks noChangeShapeType="1"/>
                </p:cNvCxnSpPr>
                <p:nvPr/>
              </p:nvCxnSpPr>
              <p:spPr bwMode="auto">
                <a:xfrm>
                  <a:off x="2965248" y="5511949"/>
                  <a:ext cx="1428079" cy="0"/>
                </a:xfrm>
                <a:prstGeom prst="line">
                  <a:avLst/>
                </a:prstGeom>
                <a:noFill/>
                <a:ln w="6350" algn="ctr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1" name="直接连接符 72"/>
                <p:cNvCxnSpPr>
                  <a:cxnSpLocks noChangeShapeType="1"/>
                </p:cNvCxnSpPr>
                <p:nvPr/>
              </p:nvCxnSpPr>
              <p:spPr bwMode="auto">
                <a:xfrm>
                  <a:off x="3679287" y="4797909"/>
                  <a:ext cx="0" cy="1428079"/>
                </a:xfrm>
                <a:prstGeom prst="line">
                  <a:avLst/>
                </a:prstGeom>
                <a:noFill/>
                <a:ln w="6350" algn="ctr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92" name="组合 91"/>
          <p:cNvGrpSpPr/>
          <p:nvPr/>
        </p:nvGrpSpPr>
        <p:grpSpPr bwMode="auto">
          <a:xfrm>
            <a:off x="3790950" y="3937000"/>
            <a:ext cx="1223963" cy="1223963"/>
            <a:chOff x="1244432" y="2317964"/>
            <a:chExt cx="1224000" cy="1224001"/>
          </a:xfrm>
        </p:grpSpPr>
        <p:sp>
          <p:nvSpPr>
            <p:cNvPr id="93" name="文本框 204"/>
            <p:cNvSpPr txBox="1">
              <a:spLocks noChangeArrowheads="1"/>
            </p:cNvSpPr>
            <p:nvPr/>
          </p:nvSpPr>
          <p:spPr bwMode="auto">
            <a:xfrm>
              <a:off x="1312198" y="2317964"/>
              <a:ext cx="1106426" cy="1169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7000" b="1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沟</a:t>
              </a:r>
            </a:p>
          </p:txBody>
        </p:sp>
        <p:grpSp>
          <p:nvGrpSpPr>
            <p:cNvPr id="94" name="组合 67"/>
            <p:cNvGrpSpPr/>
            <p:nvPr/>
          </p:nvGrpSpPr>
          <p:grpSpPr bwMode="auto">
            <a:xfrm>
              <a:off x="1244432" y="2317965"/>
              <a:ext cx="1224000" cy="1224000"/>
              <a:chOff x="2570294" y="4004753"/>
              <a:chExt cx="1428080" cy="1428080"/>
            </a:xfrm>
          </p:grpSpPr>
          <p:sp>
            <p:nvSpPr>
              <p:cNvPr id="95" name="矩形 94"/>
              <p:cNvSpPr/>
              <p:nvPr/>
            </p:nvSpPr>
            <p:spPr>
              <a:xfrm>
                <a:off x="2570294" y="4004752"/>
                <a:ext cx="1424376" cy="1428081"/>
              </a:xfrm>
              <a:prstGeom prst="rect">
                <a:avLst/>
              </a:prstGeom>
              <a:noFill/>
              <a:ln w="12700" cap="flat" cmpd="sng" algn="ctr">
                <a:solidFill>
                  <a:srgbClr val="70AD47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 kern="0" dirty="0">
                  <a:solidFill>
                    <a:prstClr val="white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96" name="组合 70"/>
              <p:cNvGrpSpPr/>
              <p:nvPr/>
            </p:nvGrpSpPr>
            <p:grpSpPr bwMode="auto">
              <a:xfrm>
                <a:off x="2570295" y="4004754"/>
                <a:ext cx="1428079" cy="1428079"/>
                <a:chOff x="2965248" y="4797909"/>
                <a:chExt cx="1428079" cy="1428079"/>
              </a:xfrm>
            </p:grpSpPr>
            <p:cxnSp>
              <p:nvCxnSpPr>
                <p:cNvPr id="97" name="直接连接符 71"/>
                <p:cNvCxnSpPr>
                  <a:cxnSpLocks noChangeShapeType="1"/>
                </p:cNvCxnSpPr>
                <p:nvPr/>
              </p:nvCxnSpPr>
              <p:spPr bwMode="auto">
                <a:xfrm>
                  <a:off x="2965248" y="5511949"/>
                  <a:ext cx="1428079" cy="0"/>
                </a:xfrm>
                <a:prstGeom prst="line">
                  <a:avLst/>
                </a:prstGeom>
                <a:noFill/>
                <a:ln w="6350" algn="ctr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8" name="直接连接符 72"/>
                <p:cNvCxnSpPr>
                  <a:cxnSpLocks noChangeShapeType="1"/>
                </p:cNvCxnSpPr>
                <p:nvPr/>
              </p:nvCxnSpPr>
              <p:spPr bwMode="auto">
                <a:xfrm>
                  <a:off x="3679287" y="4797909"/>
                  <a:ext cx="0" cy="1428079"/>
                </a:xfrm>
                <a:prstGeom prst="line">
                  <a:avLst/>
                </a:prstGeom>
                <a:noFill/>
                <a:ln w="6350" algn="ctr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99" name="组合 98"/>
          <p:cNvGrpSpPr/>
          <p:nvPr/>
        </p:nvGrpSpPr>
        <p:grpSpPr bwMode="auto">
          <a:xfrm>
            <a:off x="5397500" y="3937000"/>
            <a:ext cx="1223963" cy="1223963"/>
            <a:chOff x="1244432" y="2317964"/>
            <a:chExt cx="1224000" cy="1224001"/>
          </a:xfrm>
        </p:grpSpPr>
        <p:sp>
          <p:nvSpPr>
            <p:cNvPr id="100" name="文本框 211"/>
            <p:cNvSpPr txBox="1">
              <a:spLocks noChangeArrowheads="1"/>
            </p:cNvSpPr>
            <p:nvPr/>
          </p:nvSpPr>
          <p:spPr bwMode="auto">
            <a:xfrm>
              <a:off x="1312198" y="2317964"/>
              <a:ext cx="1106426" cy="1169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7000" b="1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聪</a:t>
              </a:r>
            </a:p>
          </p:txBody>
        </p:sp>
        <p:grpSp>
          <p:nvGrpSpPr>
            <p:cNvPr id="101" name="组合 67"/>
            <p:cNvGrpSpPr/>
            <p:nvPr/>
          </p:nvGrpSpPr>
          <p:grpSpPr bwMode="auto">
            <a:xfrm>
              <a:off x="1244432" y="2317965"/>
              <a:ext cx="1224000" cy="1224000"/>
              <a:chOff x="2570294" y="4004753"/>
              <a:chExt cx="1428080" cy="1428080"/>
            </a:xfrm>
          </p:grpSpPr>
          <p:sp>
            <p:nvSpPr>
              <p:cNvPr id="102" name="矩形 101"/>
              <p:cNvSpPr/>
              <p:nvPr/>
            </p:nvSpPr>
            <p:spPr>
              <a:xfrm>
                <a:off x="2570294" y="4004752"/>
                <a:ext cx="1424376" cy="1428081"/>
              </a:xfrm>
              <a:prstGeom prst="rect">
                <a:avLst/>
              </a:prstGeom>
              <a:noFill/>
              <a:ln w="12700" cap="flat" cmpd="sng" algn="ctr">
                <a:solidFill>
                  <a:srgbClr val="70AD47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 kern="0" dirty="0">
                  <a:solidFill>
                    <a:prstClr val="white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103" name="组合 70"/>
              <p:cNvGrpSpPr/>
              <p:nvPr/>
            </p:nvGrpSpPr>
            <p:grpSpPr bwMode="auto">
              <a:xfrm>
                <a:off x="2570295" y="4004754"/>
                <a:ext cx="1428079" cy="1428079"/>
                <a:chOff x="2965248" y="4797909"/>
                <a:chExt cx="1428079" cy="1428079"/>
              </a:xfrm>
            </p:grpSpPr>
            <p:cxnSp>
              <p:nvCxnSpPr>
                <p:cNvPr id="104" name="直接连接符 71"/>
                <p:cNvCxnSpPr>
                  <a:cxnSpLocks noChangeShapeType="1"/>
                </p:cNvCxnSpPr>
                <p:nvPr/>
              </p:nvCxnSpPr>
              <p:spPr bwMode="auto">
                <a:xfrm>
                  <a:off x="2965248" y="5511949"/>
                  <a:ext cx="1428079" cy="0"/>
                </a:xfrm>
                <a:prstGeom prst="line">
                  <a:avLst/>
                </a:prstGeom>
                <a:noFill/>
                <a:ln w="6350" algn="ctr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5" name="直接连接符 72"/>
                <p:cNvCxnSpPr>
                  <a:cxnSpLocks noChangeShapeType="1"/>
                </p:cNvCxnSpPr>
                <p:nvPr/>
              </p:nvCxnSpPr>
              <p:spPr bwMode="auto">
                <a:xfrm>
                  <a:off x="3679287" y="4797909"/>
                  <a:ext cx="0" cy="1428079"/>
                </a:xfrm>
                <a:prstGeom prst="line">
                  <a:avLst/>
                </a:prstGeom>
                <a:noFill/>
                <a:ln w="6350" algn="ctr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106" name="组合 105"/>
          <p:cNvGrpSpPr/>
          <p:nvPr/>
        </p:nvGrpSpPr>
        <p:grpSpPr bwMode="auto">
          <a:xfrm>
            <a:off x="7002463" y="3937000"/>
            <a:ext cx="1223962" cy="1223963"/>
            <a:chOff x="1244432" y="2317964"/>
            <a:chExt cx="1224000" cy="1224001"/>
          </a:xfrm>
        </p:grpSpPr>
        <p:sp>
          <p:nvSpPr>
            <p:cNvPr id="107" name="文本框 218"/>
            <p:cNvSpPr txBox="1">
              <a:spLocks noChangeArrowheads="1"/>
            </p:cNvSpPr>
            <p:nvPr/>
          </p:nvSpPr>
          <p:spPr bwMode="auto">
            <a:xfrm>
              <a:off x="1312198" y="2317964"/>
              <a:ext cx="1106427" cy="1169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7000" b="1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偷</a:t>
              </a:r>
            </a:p>
          </p:txBody>
        </p:sp>
        <p:grpSp>
          <p:nvGrpSpPr>
            <p:cNvPr id="108" name="组合 67"/>
            <p:cNvGrpSpPr/>
            <p:nvPr/>
          </p:nvGrpSpPr>
          <p:grpSpPr bwMode="auto">
            <a:xfrm>
              <a:off x="1244432" y="2317965"/>
              <a:ext cx="1224000" cy="1224000"/>
              <a:chOff x="2570294" y="4004753"/>
              <a:chExt cx="1428080" cy="1428080"/>
            </a:xfrm>
          </p:grpSpPr>
          <p:sp>
            <p:nvSpPr>
              <p:cNvPr id="109" name="矩形 108"/>
              <p:cNvSpPr/>
              <p:nvPr/>
            </p:nvSpPr>
            <p:spPr>
              <a:xfrm>
                <a:off x="2570294" y="4004752"/>
                <a:ext cx="1424376" cy="1428081"/>
              </a:xfrm>
              <a:prstGeom prst="rect">
                <a:avLst/>
              </a:prstGeom>
              <a:noFill/>
              <a:ln w="12700" cap="flat" cmpd="sng" algn="ctr">
                <a:solidFill>
                  <a:srgbClr val="70AD47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 kern="0" dirty="0">
                  <a:solidFill>
                    <a:prstClr val="white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110" name="组合 70"/>
              <p:cNvGrpSpPr/>
              <p:nvPr/>
            </p:nvGrpSpPr>
            <p:grpSpPr bwMode="auto">
              <a:xfrm>
                <a:off x="2570295" y="4004754"/>
                <a:ext cx="1428079" cy="1428079"/>
                <a:chOff x="2965248" y="4797909"/>
                <a:chExt cx="1428079" cy="1428079"/>
              </a:xfrm>
            </p:grpSpPr>
            <p:cxnSp>
              <p:nvCxnSpPr>
                <p:cNvPr id="111" name="直接连接符 71"/>
                <p:cNvCxnSpPr>
                  <a:cxnSpLocks noChangeShapeType="1"/>
                </p:cNvCxnSpPr>
                <p:nvPr/>
              </p:nvCxnSpPr>
              <p:spPr bwMode="auto">
                <a:xfrm>
                  <a:off x="2965248" y="5511949"/>
                  <a:ext cx="1428079" cy="0"/>
                </a:xfrm>
                <a:prstGeom prst="line">
                  <a:avLst/>
                </a:prstGeom>
                <a:noFill/>
                <a:ln w="6350" algn="ctr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12" name="直接连接符 72"/>
                <p:cNvCxnSpPr>
                  <a:cxnSpLocks noChangeShapeType="1"/>
                </p:cNvCxnSpPr>
                <p:nvPr/>
              </p:nvCxnSpPr>
              <p:spPr bwMode="auto">
                <a:xfrm>
                  <a:off x="3679287" y="4797909"/>
                  <a:ext cx="0" cy="1428079"/>
                </a:xfrm>
                <a:prstGeom prst="line">
                  <a:avLst/>
                </a:prstGeom>
                <a:noFill/>
                <a:ln w="6350" algn="ctr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113" name="组合 112"/>
          <p:cNvGrpSpPr/>
          <p:nvPr/>
        </p:nvGrpSpPr>
        <p:grpSpPr bwMode="auto">
          <a:xfrm>
            <a:off x="8607425" y="3937000"/>
            <a:ext cx="1223963" cy="1223963"/>
            <a:chOff x="1244432" y="2317964"/>
            <a:chExt cx="1224000" cy="1224001"/>
          </a:xfrm>
        </p:grpSpPr>
        <p:sp>
          <p:nvSpPr>
            <p:cNvPr id="114" name="文本框 225"/>
            <p:cNvSpPr txBox="1">
              <a:spLocks noChangeArrowheads="1"/>
            </p:cNvSpPr>
            <p:nvPr/>
          </p:nvSpPr>
          <p:spPr bwMode="auto">
            <a:xfrm>
              <a:off x="1312198" y="2317964"/>
              <a:ext cx="1106426" cy="1169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7000" b="1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追</a:t>
              </a:r>
            </a:p>
          </p:txBody>
        </p:sp>
        <p:grpSp>
          <p:nvGrpSpPr>
            <p:cNvPr id="115" name="组合 67"/>
            <p:cNvGrpSpPr/>
            <p:nvPr/>
          </p:nvGrpSpPr>
          <p:grpSpPr bwMode="auto">
            <a:xfrm>
              <a:off x="1244432" y="2317965"/>
              <a:ext cx="1224000" cy="1224000"/>
              <a:chOff x="2570294" y="4004753"/>
              <a:chExt cx="1428080" cy="1428080"/>
            </a:xfrm>
          </p:grpSpPr>
          <p:sp>
            <p:nvSpPr>
              <p:cNvPr id="116" name="矩形 115"/>
              <p:cNvSpPr/>
              <p:nvPr/>
            </p:nvSpPr>
            <p:spPr>
              <a:xfrm>
                <a:off x="2570294" y="4004752"/>
                <a:ext cx="1424376" cy="1428081"/>
              </a:xfrm>
              <a:prstGeom prst="rect">
                <a:avLst/>
              </a:prstGeom>
              <a:noFill/>
              <a:ln w="12700" cap="flat" cmpd="sng" algn="ctr">
                <a:solidFill>
                  <a:srgbClr val="70AD47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 kern="0" dirty="0">
                  <a:solidFill>
                    <a:prstClr val="white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117" name="组合 70"/>
              <p:cNvGrpSpPr/>
              <p:nvPr/>
            </p:nvGrpSpPr>
            <p:grpSpPr bwMode="auto">
              <a:xfrm>
                <a:off x="2570295" y="4004754"/>
                <a:ext cx="1428079" cy="1428079"/>
                <a:chOff x="2965248" y="4797909"/>
                <a:chExt cx="1428079" cy="1428079"/>
              </a:xfrm>
            </p:grpSpPr>
            <p:cxnSp>
              <p:nvCxnSpPr>
                <p:cNvPr id="118" name="直接连接符 71"/>
                <p:cNvCxnSpPr>
                  <a:cxnSpLocks noChangeShapeType="1"/>
                </p:cNvCxnSpPr>
                <p:nvPr/>
              </p:nvCxnSpPr>
              <p:spPr bwMode="auto">
                <a:xfrm>
                  <a:off x="2965248" y="5511949"/>
                  <a:ext cx="1428079" cy="0"/>
                </a:xfrm>
                <a:prstGeom prst="line">
                  <a:avLst/>
                </a:prstGeom>
                <a:noFill/>
                <a:ln w="6350" algn="ctr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19" name="直接连接符 72"/>
                <p:cNvCxnSpPr>
                  <a:cxnSpLocks noChangeShapeType="1"/>
                </p:cNvCxnSpPr>
                <p:nvPr/>
              </p:nvCxnSpPr>
              <p:spPr bwMode="auto">
                <a:xfrm>
                  <a:off x="3679287" y="4797909"/>
                  <a:ext cx="0" cy="1428079"/>
                </a:xfrm>
                <a:prstGeom prst="line">
                  <a:avLst/>
                </a:prstGeom>
                <a:noFill/>
                <a:ln w="6350" algn="ctr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120" name="组合 119"/>
          <p:cNvGrpSpPr/>
          <p:nvPr/>
        </p:nvGrpSpPr>
        <p:grpSpPr bwMode="auto">
          <a:xfrm>
            <a:off x="10212388" y="3937000"/>
            <a:ext cx="1223962" cy="1223963"/>
            <a:chOff x="1244432" y="2317964"/>
            <a:chExt cx="1224000" cy="1224001"/>
          </a:xfrm>
        </p:grpSpPr>
        <p:sp>
          <p:nvSpPr>
            <p:cNvPr id="121" name="文本框 232"/>
            <p:cNvSpPr txBox="1">
              <a:spLocks noChangeArrowheads="1"/>
            </p:cNvSpPr>
            <p:nvPr/>
          </p:nvSpPr>
          <p:spPr bwMode="auto">
            <a:xfrm>
              <a:off x="1312198" y="2317964"/>
              <a:ext cx="1106427" cy="1169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7000" b="1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腰</a:t>
              </a:r>
            </a:p>
          </p:txBody>
        </p:sp>
        <p:grpSp>
          <p:nvGrpSpPr>
            <p:cNvPr id="122" name="组合 67"/>
            <p:cNvGrpSpPr/>
            <p:nvPr/>
          </p:nvGrpSpPr>
          <p:grpSpPr bwMode="auto">
            <a:xfrm>
              <a:off x="1244432" y="2317965"/>
              <a:ext cx="1224000" cy="1224000"/>
              <a:chOff x="2570294" y="4004753"/>
              <a:chExt cx="1428080" cy="1428080"/>
            </a:xfrm>
          </p:grpSpPr>
          <p:sp>
            <p:nvSpPr>
              <p:cNvPr id="123" name="矩形 122"/>
              <p:cNvSpPr/>
              <p:nvPr/>
            </p:nvSpPr>
            <p:spPr>
              <a:xfrm>
                <a:off x="2570294" y="4004752"/>
                <a:ext cx="1424376" cy="1428081"/>
              </a:xfrm>
              <a:prstGeom prst="rect">
                <a:avLst/>
              </a:prstGeom>
              <a:noFill/>
              <a:ln w="12700" cap="flat" cmpd="sng" algn="ctr">
                <a:solidFill>
                  <a:srgbClr val="70AD47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 kern="0" dirty="0">
                  <a:solidFill>
                    <a:prstClr val="white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124" name="组合 70"/>
              <p:cNvGrpSpPr/>
              <p:nvPr/>
            </p:nvGrpSpPr>
            <p:grpSpPr bwMode="auto">
              <a:xfrm>
                <a:off x="2570295" y="4004754"/>
                <a:ext cx="1428079" cy="1428079"/>
                <a:chOff x="2965248" y="4797909"/>
                <a:chExt cx="1428079" cy="1428079"/>
              </a:xfrm>
            </p:grpSpPr>
            <p:cxnSp>
              <p:nvCxnSpPr>
                <p:cNvPr id="125" name="直接连接符 71"/>
                <p:cNvCxnSpPr>
                  <a:cxnSpLocks noChangeShapeType="1"/>
                </p:cNvCxnSpPr>
                <p:nvPr/>
              </p:nvCxnSpPr>
              <p:spPr bwMode="auto">
                <a:xfrm>
                  <a:off x="2965248" y="5511949"/>
                  <a:ext cx="1428079" cy="0"/>
                </a:xfrm>
                <a:prstGeom prst="line">
                  <a:avLst/>
                </a:prstGeom>
                <a:noFill/>
                <a:ln w="6350" algn="ctr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26" name="直接连接符 72"/>
                <p:cNvCxnSpPr>
                  <a:cxnSpLocks noChangeShapeType="1"/>
                </p:cNvCxnSpPr>
                <p:nvPr/>
              </p:nvCxnSpPr>
              <p:spPr bwMode="auto">
                <a:xfrm>
                  <a:off x="3679287" y="4797909"/>
                  <a:ext cx="0" cy="1428079"/>
                </a:xfrm>
                <a:prstGeom prst="line">
                  <a:avLst/>
                </a:prstGeom>
                <a:noFill/>
                <a:ln w="6350" algn="ctr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631157" cy="681343"/>
            <a:chOff x="305216" y="259882"/>
            <a:chExt cx="829552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641752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800" dirty="0"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词语表</a:t>
              </a:r>
            </a:p>
          </p:txBody>
        </p:sp>
      </p:grpSp>
      <p:grpSp>
        <p:nvGrpSpPr>
          <p:cNvPr id="127" name="组合 126"/>
          <p:cNvGrpSpPr/>
          <p:nvPr/>
        </p:nvGrpSpPr>
        <p:grpSpPr bwMode="auto">
          <a:xfrm>
            <a:off x="808036" y="1399388"/>
            <a:ext cx="10575925" cy="4299254"/>
            <a:chOff x="1046747" y="1552723"/>
            <a:chExt cx="10575751" cy="4299238"/>
          </a:xfrm>
          <a:noFill/>
        </p:grpSpPr>
        <p:sp>
          <p:nvSpPr>
            <p:cNvPr id="128" name="矩形 127"/>
            <p:cNvSpPr/>
            <p:nvPr/>
          </p:nvSpPr>
          <p:spPr>
            <a:xfrm>
              <a:off x="1046747" y="1846955"/>
              <a:ext cx="10575751" cy="39877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9" name="Rectangle 4"/>
            <p:cNvSpPr>
              <a:spLocks noChangeArrowheads="1"/>
            </p:cNvSpPr>
            <p:nvPr/>
          </p:nvSpPr>
          <p:spPr bwMode="auto">
            <a:xfrm>
              <a:off x="1366920" y="1552723"/>
              <a:ext cx="9260234" cy="42992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>
                <a:lnSpc>
                  <a:spcPct val="300000"/>
                </a:lnSpc>
              </a:pPr>
              <a:r>
                <a:rPr lang="zh-CN" altLang="en-US" sz="24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红枣 摆动 如同 无数 新月 后院 忽然</a:t>
              </a:r>
              <a:endPara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pPr algn="dist">
                <a:lnSpc>
                  <a:spcPct val="300000"/>
                </a:lnSpc>
              </a:pPr>
              <a:r>
                <a:rPr lang="zh-CN" altLang="en-US" sz="24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圆乎乎 赶忙 墙根 注视 暗暗 兴许 清除</a:t>
              </a:r>
              <a:endPara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pPr algn="dist">
                <a:lnSpc>
                  <a:spcPct val="300000"/>
                </a:lnSpc>
              </a:pPr>
              <a:r>
                <a:rPr lang="zh-CN" altLang="en-US" sz="24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活动 劲头 匆匆 散落 归拢 水沟 急火火</a:t>
              </a:r>
              <a:endPara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pPr algn="dist">
                <a:lnSpc>
                  <a:spcPct val="300000"/>
                </a:lnSpc>
              </a:pPr>
              <a:r>
                <a:rPr lang="zh-CN" altLang="en-US" sz="24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聪明 本事 高明 好奇心 弯腰 黑洞洞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31" cy="681343"/>
            <a:chOff x="305216" y="259882"/>
            <a:chExt cx="1012165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5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800" dirty="0"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词语解释</a:t>
              </a:r>
            </a:p>
          </p:txBody>
        </p:sp>
      </p:grp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563542" y="1316917"/>
            <a:ext cx="7286625" cy="67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眼馋</a:t>
            </a: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】</a:t>
            </a:r>
            <a:r>
              <a:rPr lang="zh-CN" altLang="en-US" sz="28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看见自己喜爱的事物极想得到。</a:t>
            </a:r>
            <a:endParaRPr lang="en-US" altLang="zh-CN" sz="280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563542" y="2113842"/>
            <a:ext cx="7286625" cy="67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朦胧</a:t>
            </a: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】</a:t>
            </a:r>
            <a:r>
              <a:rPr lang="zh-CN" altLang="en-US" sz="28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文中指月光不明。</a:t>
            </a:r>
            <a:endParaRPr lang="en-US" altLang="zh-CN" sz="280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563542" y="2910767"/>
            <a:ext cx="968533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斑斑驳驳</a:t>
            </a: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】</a:t>
            </a:r>
            <a:r>
              <a:rPr lang="zh-CN" altLang="en-US" sz="28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指一种颜色中杂有别种颜色，花花搭搭的。</a:t>
            </a:r>
            <a:endParaRPr lang="en-US" altLang="zh-CN" sz="280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en-US" altLang="zh-CN" sz="28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</a:t>
            </a:r>
            <a:r>
              <a:rPr lang="zh-CN" altLang="en-US" sz="28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文中指月光透过枝叶洒在地上的情景。</a:t>
            </a:r>
            <a:endParaRPr lang="en-US" altLang="zh-CN" sz="280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563542" y="4736392"/>
            <a:ext cx="7286625" cy="67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惊讶</a:t>
            </a: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】</a:t>
            </a:r>
            <a:r>
              <a:rPr lang="zh-CN" altLang="en-US" sz="28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惊异；惊奇。</a:t>
            </a:r>
            <a:endParaRPr lang="en-US" altLang="zh-CN" sz="280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563542" y="3939467"/>
            <a:ext cx="7286625" cy="67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缓慢</a:t>
            </a: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】</a:t>
            </a:r>
            <a:r>
              <a:rPr lang="zh-CN" altLang="en-US" sz="28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不迅速，慢。</a:t>
            </a:r>
            <a:endParaRPr lang="en-US" altLang="zh-CN" sz="280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563542" y="5533317"/>
            <a:ext cx="9810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注视</a:t>
            </a: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】</a:t>
            </a:r>
            <a:r>
              <a:rPr lang="zh-CN" altLang="en-US" sz="28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注意地看。</a:t>
            </a:r>
            <a:endParaRPr lang="en-US" altLang="zh-CN" sz="280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792" y="2875134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31" cy="681343"/>
            <a:chOff x="305216" y="259882"/>
            <a:chExt cx="1012165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5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800" dirty="0"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词语解释</a:t>
              </a:r>
            </a:p>
          </p:txBody>
        </p:sp>
      </p:grp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563542" y="1153068"/>
            <a:ext cx="9810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猜测</a:t>
            </a: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】</a:t>
            </a:r>
            <a:r>
              <a:rPr lang="zh-CN" altLang="en-US" sz="28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推测，凭想象估计。</a:t>
            </a:r>
            <a:endParaRPr lang="en-US" altLang="zh-CN" sz="280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563542" y="1975393"/>
            <a:ext cx="9810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监视</a:t>
            </a: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】</a:t>
            </a:r>
            <a:r>
              <a:rPr lang="zh-CN" altLang="en-US" sz="28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从旁严密注视、观察。</a:t>
            </a:r>
            <a:endParaRPr lang="en-US" altLang="zh-CN" sz="280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563542" y="3621630"/>
            <a:ext cx="9810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兴许</a:t>
            </a: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】</a:t>
            </a:r>
            <a:r>
              <a:rPr lang="zh-CN" altLang="en-US" sz="28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也许，或许。</a:t>
            </a:r>
            <a:endParaRPr lang="en-US" altLang="zh-CN" sz="280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563542" y="2799305"/>
            <a:ext cx="9810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诡秘</a:t>
            </a: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】</a:t>
            </a:r>
            <a:r>
              <a:rPr lang="zh-CN" altLang="en-US" sz="28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（行动、态度等）隐秘不易捉摸。</a:t>
            </a:r>
            <a:endParaRPr lang="en-US" altLang="zh-CN" sz="280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563542" y="4443955"/>
            <a:ext cx="9810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噼里啪啦</a:t>
            </a: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】</a:t>
            </a:r>
            <a:r>
              <a:rPr lang="zh-CN" altLang="en-US" sz="28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形容连续不断的爆裂、拍打等的声音。</a:t>
            </a:r>
            <a:endParaRPr lang="en-US" altLang="zh-CN" sz="280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563542" y="5266280"/>
            <a:ext cx="940595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恍然大悟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】</a:t>
            </a:r>
            <a:r>
              <a:rPr lang="zh-CN" altLang="en-US" sz="280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恍然，猛然清醒的样子；悟，心里明白。形</a:t>
            </a:r>
            <a:endParaRPr lang="en-US" altLang="zh-CN" sz="2800" dirty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en-US" altLang="zh-CN" sz="280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</a:t>
            </a:r>
            <a:r>
              <a:rPr lang="zh-CN" altLang="en-US" sz="280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容一下子明白过来。</a:t>
            </a:r>
            <a:endParaRPr lang="en-US" altLang="zh-CN" sz="2800" dirty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492" y="2914865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31" cy="681343"/>
            <a:chOff x="305216" y="259882"/>
            <a:chExt cx="1012165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5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800" dirty="0"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词语解释</a:t>
              </a:r>
            </a:p>
          </p:txBody>
        </p:sp>
      </p:grp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563542" y="1333664"/>
            <a:ext cx="9810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劲头</a:t>
            </a: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】</a:t>
            </a:r>
            <a:r>
              <a:rPr lang="zh-CN" altLang="en-US" sz="24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这里指积极的情绪。</a:t>
            </a:r>
            <a:endParaRPr lang="en-US" altLang="zh-CN" sz="240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563542" y="2012106"/>
            <a:ext cx="9810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逐个</a:t>
            </a: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】</a:t>
            </a:r>
            <a:r>
              <a:rPr lang="zh-CN" altLang="en-US" sz="24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一个紧挨着一个。</a:t>
            </a:r>
            <a:endParaRPr lang="en-US" altLang="zh-CN" sz="240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563542" y="3738322"/>
            <a:ext cx="9810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急火火</a:t>
            </a: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】</a:t>
            </a:r>
            <a:r>
              <a:rPr lang="zh-CN" altLang="en-US" sz="24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形容非常着急。</a:t>
            </a:r>
            <a:endParaRPr lang="en-US" altLang="zh-CN" sz="240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563542" y="2690548"/>
            <a:ext cx="98107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就地</a:t>
            </a: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】</a:t>
            </a:r>
            <a:r>
              <a:rPr lang="zh-CN" altLang="en-US" sz="24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依照现有情况或趁着当前的便利，顺便。就在原</a:t>
            </a:r>
            <a:endParaRPr lang="en-US" altLang="zh-CN" sz="240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en-US" altLang="zh-CN" sz="24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</a:t>
            </a:r>
            <a:r>
              <a:rPr lang="zh-CN" altLang="en-US" sz="24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地，不到别处。</a:t>
            </a:r>
            <a:endParaRPr lang="en-US" altLang="zh-CN" sz="240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563542" y="4416764"/>
            <a:ext cx="9810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钦佩</a:t>
            </a: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】</a:t>
            </a:r>
            <a:r>
              <a:rPr lang="zh-CN" altLang="en-US" sz="24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敬重佩服。</a:t>
            </a:r>
            <a:endParaRPr lang="en-US" altLang="zh-CN" sz="240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563542" y="5095206"/>
            <a:ext cx="9810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蹑手蹑脚</a:t>
            </a: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】</a:t>
            </a:r>
            <a:r>
              <a:rPr lang="zh-CN" altLang="en-US" sz="24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形容走路时脚步放得很轻。</a:t>
            </a:r>
            <a:endParaRPr lang="en-US" altLang="zh-CN" sz="240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563542" y="5773646"/>
            <a:ext cx="9810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踪影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】</a:t>
            </a:r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踪迹形影（指寻找的对象，多用于否定式）</a:t>
            </a:r>
            <a:endParaRPr lang="en-US" altLang="zh-CN" sz="2400" dirty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458" y="2914865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1023</Words>
  <Application>Microsoft Office PowerPoint</Application>
  <PresentationFormat>宽屏</PresentationFormat>
  <Paragraphs>185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4" baseType="lpstr">
      <vt:lpstr>宋体</vt:lpstr>
      <vt:lpstr>FandolFang R</vt:lpstr>
      <vt:lpstr>黑体</vt:lpstr>
      <vt:lpstr>阿里巴巴普惠体 M</vt:lpstr>
      <vt:lpstr>微软雅黑</vt:lpstr>
      <vt:lpstr>Calibri</vt:lpstr>
      <vt:lpstr>Wingdings</vt:lpstr>
      <vt:lpstr>Arial</vt:lpstr>
      <vt:lpstr>楷体_GB2312</vt:lpstr>
      <vt:lpstr>思源黑体 CN Regular</vt:lpstr>
      <vt:lpstr>演示斜黑体</vt:lpstr>
      <vt:lpstr>华文楷体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dcterms:created xsi:type="dcterms:W3CDTF">2020-10-20T08:01:00Z</dcterms:created>
  <dcterms:modified xsi:type="dcterms:W3CDTF">2023-01-16T23:12:01Z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AC72E05A5FC745D9BE929730596D4F58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