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FF"/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8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AA552F-D69F-420C-B150-E5BE25E15F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DE96A-CC40-477B-9AEE-F35BB742A9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D62697F-772E-4348-9153-6A7542B36142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67C7B0-E26E-46A2-83D9-C11E8FB0785F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C5A71BB-C410-4AF2-8A7A-CBDECA28270D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17F52F9-B26D-488F-BE89-0A91D6161492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A4B600-C6DD-49D2-9F70-7CAA9C6C1881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D43FC0-C241-450D-9CA8-335790E1B598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581932-1560-407E-9C7E-94897A5FFDB5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D18238-6F04-4D27-A66F-FBD332C51B2D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23F71C-CC0C-4C6D-943A-76DAD2E2FFE2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48E0C8-C0D1-48B3-87E3-BF0476CD73B6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6E81DC-0D74-4E80-A1BF-5AC046D9D7E0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23820C-1FF0-49A3-BE3E-58B43E1E5677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0EDC9CD-EC40-465D-AB42-5B8A5949731A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059AF6D-E264-49E9-B6A9-1B181B277554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1BD276-34C2-4751-B761-1B3B7C9A6A7C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194CBB-77C6-4F1D-95D9-7FEE664DA870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EC997E4-6C74-4D55-92B9-EB9CD066BD79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C3B17C-A05D-405D-9CF5-897E6DFEE326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7193-B512-43F1-8683-4CC61B3096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F4FE-3DB5-487F-AFE5-C59C4DC0D1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8C6A-70C9-4BA7-9EFF-DAC4C0C5D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D565-D869-48D7-9C30-C6C0177C40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4BA5-D0B4-4548-8C0B-ADF7679259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3535-5DF6-4320-9F4A-AB3BF82C4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F2ED-BBE8-432B-A05B-BA713544FE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AA2A-5A9E-4E03-A232-77EB3EA44F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0CCF-A95C-41E7-8744-D05BC3CF38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A836-7229-460B-9FF7-E3827E9B8B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9BE0-3B15-429E-8D1A-A1C9081C89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B3F5-858A-4693-8E75-E628FF4AD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8FA3-87E9-44FC-AC77-4C7ABA7F77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71B1-FD7F-4D19-8433-D5B2AFD84B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108B-B997-413F-BF2D-EDEA8259D5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F9CD-8325-492A-BCC0-B59F1DFEB4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76AB-34F5-4653-9020-A9C02091C0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64D0-1163-4DAC-945F-4812DB2D26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C8A9-4116-4B86-AFAE-45081075C4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05AFB-DC92-4F63-B538-254299E5E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3E7C-93D0-4F49-A42D-98AFD41293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EAB2-610B-4A08-BC6B-E0BAAD2F03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A5D1CA-F273-4329-8F25-E029DFF001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7F8128-470F-4550-8BFD-3BA54CBE5A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467544" y="1844824"/>
            <a:ext cx="85010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 dirty="0">
                <a:solidFill>
                  <a:srgbClr val="000000"/>
                </a:solidFill>
                <a:latin typeface="汉仪大宋简" pitchFamily="49" charset="-122"/>
                <a:ea typeface="汉仪大宋简" pitchFamily="49" charset="-122"/>
              </a:rPr>
              <a:t>放大与缩小</a:t>
            </a:r>
          </a:p>
        </p:txBody>
      </p:sp>
      <p:sp>
        <p:nvSpPr>
          <p:cNvPr id="4" name="矩形 3"/>
          <p:cNvSpPr/>
          <p:nvPr/>
        </p:nvSpPr>
        <p:spPr>
          <a:xfrm>
            <a:off x="2940984" y="52292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785938"/>
            <a:ext cx="445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00063" y="1000125"/>
            <a:ext cx="828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观察这两个三角形，说一说两个三角形的边有什么关系。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75" y="4405313"/>
            <a:ext cx="678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第二个三角形的边长是第一个的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倍。</a:t>
            </a: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1285875" y="5143500"/>
            <a:ext cx="6786563" cy="952500"/>
            <a:chOff x="1285852" y="5143512"/>
            <a:chExt cx="6786610" cy="951848"/>
          </a:xfrm>
        </p:grpSpPr>
        <p:sp>
          <p:nvSpPr>
            <p:cNvPr id="11270" name="TextBox 4"/>
            <p:cNvSpPr txBox="1">
              <a:spLocks noChangeArrowheads="1"/>
            </p:cNvSpPr>
            <p:nvPr/>
          </p:nvSpPr>
          <p:spPr bwMode="auto">
            <a:xfrm>
              <a:off x="1285852" y="5334672"/>
              <a:ext cx="6786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第一个三角形的边长是第二个的</a:t>
              </a:r>
              <a:r>
                <a:rPr lang="en-US" altLang="zh-CN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</a:t>
              </a:r>
              <a:r>
                <a:rPr lang="zh-CN" altLang="en-US" sz="28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</a:p>
          </p:txBody>
        </p:sp>
        <p:grpSp>
          <p:nvGrpSpPr>
            <p:cNvPr id="11271" name="组合 12"/>
            <p:cNvGrpSpPr/>
            <p:nvPr/>
          </p:nvGrpSpPr>
          <p:grpSpPr bwMode="auto">
            <a:xfrm>
              <a:off x="6429388" y="5143512"/>
              <a:ext cx="500066" cy="951848"/>
              <a:chOff x="1928794" y="5786454"/>
              <a:chExt cx="500066" cy="951848"/>
            </a:xfrm>
          </p:grpSpPr>
          <p:sp>
            <p:nvSpPr>
              <p:cNvPr id="11272" name="TextBox 5"/>
              <p:cNvSpPr txBox="1">
                <a:spLocks noChangeArrowheads="1"/>
              </p:cNvSpPr>
              <p:nvPr/>
            </p:nvSpPr>
            <p:spPr bwMode="auto">
              <a:xfrm>
                <a:off x="1938318" y="5786454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0000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28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1273" name="TextBox 6"/>
              <p:cNvSpPr txBox="1">
                <a:spLocks noChangeArrowheads="1"/>
              </p:cNvSpPr>
              <p:nvPr/>
            </p:nvSpPr>
            <p:spPr bwMode="auto">
              <a:xfrm>
                <a:off x="1928794" y="6215082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0000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28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928794" y="6260792"/>
                <a:ext cx="428628" cy="1586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785938"/>
            <a:ext cx="445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0063" y="1000125"/>
            <a:ext cx="828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观察这两个三角形，说一说两个三角形的边有什么关系。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44053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第一个三角形的边长放大到原来的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倍后得到第二个三角形。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42938" y="5143500"/>
            <a:ext cx="8001000" cy="1144588"/>
            <a:chOff x="642910" y="5143512"/>
            <a:chExt cx="8001056" cy="1145267"/>
          </a:xfrm>
        </p:grpSpPr>
        <p:sp>
          <p:nvSpPr>
            <p:cNvPr id="12294" name="TextBox 5"/>
            <p:cNvSpPr txBox="1">
              <a:spLocks noChangeArrowheads="1"/>
            </p:cNvSpPr>
            <p:nvPr/>
          </p:nvSpPr>
          <p:spPr bwMode="auto">
            <a:xfrm>
              <a:off x="642910" y="5334672"/>
              <a:ext cx="80010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第二个三角形的边长缩小到原来的      后得到第一个三角形。</a:t>
              </a:r>
            </a:p>
          </p:txBody>
        </p:sp>
        <p:grpSp>
          <p:nvGrpSpPr>
            <p:cNvPr id="12295" name="组合 12"/>
            <p:cNvGrpSpPr/>
            <p:nvPr/>
          </p:nvGrpSpPr>
          <p:grpSpPr bwMode="auto">
            <a:xfrm>
              <a:off x="6143636" y="5143512"/>
              <a:ext cx="500066" cy="951848"/>
              <a:chOff x="1928794" y="5786454"/>
              <a:chExt cx="500066" cy="951848"/>
            </a:xfrm>
          </p:grpSpPr>
          <p:sp>
            <p:nvSpPr>
              <p:cNvPr id="12296" name="TextBox 7"/>
              <p:cNvSpPr txBox="1">
                <a:spLocks noChangeArrowheads="1"/>
              </p:cNvSpPr>
              <p:nvPr/>
            </p:nvSpPr>
            <p:spPr bwMode="auto">
              <a:xfrm>
                <a:off x="1938318" y="5786454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0000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28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2297" name="TextBox 6"/>
              <p:cNvSpPr txBox="1">
                <a:spLocks noChangeArrowheads="1"/>
              </p:cNvSpPr>
              <p:nvPr/>
            </p:nvSpPr>
            <p:spPr bwMode="auto">
              <a:xfrm>
                <a:off x="1928794" y="6215082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0000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28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928793" y="6259809"/>
                <a:ext cx="428628" cy="158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314" name="图片 1" descr="抠图、议一议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30718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642938" y="314325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第一个三角形和第三个三角形比较，可以怎样说？</a:t>
            </a:r>
          </a:p>
        </p:txBody>
      </p:sp>
      <p:grpSp>
        <p:nvGrpSpPr>
          <p:cNvPr id="13316" name="组合 5"/>
          <p:cNvGrpSpPr/>
          <p:nvPr/>
        </p:nvGrpSpPr>
        <p:grpSpPr bwMode="auto">
          <a:xfrm>
            <a:off x="2447925" y="4205288"/>
            <a:ext cx="3567113" cy="2152650"/>
            <a:chOff x="2447917" y="4205301"/>
            <a:chExt cx="3567116" cy="2152657"/>
          </a:xfrm>
        </p:grpSpPr>
        <p:pic>
          <p:nvPicPr>
            <p:cNvPr id="1331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7917" y="5205433"/>
              <a:ext cx="9810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29058" y="4205301"/>
              <a:ext cx="208597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395288" y="3046413"/>
            <a:ext cx="8353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一个图形无论是放大还是缩小，只是图形的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大小发生变化，形状不变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，图形中每个角的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度数不变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pSp>
        <p:nvGrpSpPr>
          <p:cNvPr id="14339" name="组合 5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14340" name="图片 4" descr="抠图、图片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1000125" y="9874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在方格纸上按要求画出图形。</a:t>
            </a:r>
          </a:p>
        </p:txBody>
      </p:sp>
      <p:pic>
        <p:nvPicPr>
          <p:cNvPr id="15363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643188"/>
            <a:ext cx="8353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357188" y="1773238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）把下面长方形的各边放大到原来的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7688" y="3143250"/>
            <a:ext cx="2571750" cy="171450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5572125"/>
            <a:ext cx="8501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放大后的长是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3×2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个格长，宽是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2×2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个格长。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1000125" y="9874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在方格纸上按要求画出图形。</a:t>
            </a:r>
          </a:p>
        </p:txBody>
      </p:sp>
      <p:pic>
        <p:nvPicPr>
          <p:cNvPr id="16387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10"/>
          <p:cNvGrpSpPr/>
          <p:nvPr/>
        </p:nvGrpSpPr>
        <p:grpSpPr bwMode="auto">
          <a:xfrm>
            <a:off x="357188" y="1571625"/>
            <a:ext cx="8429625" cy="952500"/>
            <a:chOff x="357158" y="1571612"/>
            <a:chExt cx="8429684" cy="951848"/>
          </a:xfrm>
        </p:grpSpPr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357158" y="1772655"/>
              <a:ext cx="84296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3200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）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把下面长方形的各边缩小到原来的     。</a:t>
              </a:r>
            </a:p>
          </p:txBody>
        </p:sp>
        <p:grpSp>
          <p:nvGrpSpPr>
            <p:cNvPr id="16400" name="组合 9"/>
            <p:cNvGrpSpPr/>
            <p:nvPr/>
          </p:nvGrpSpPr>
          <p:grpSpPr bwMode="auto">
            <a:xfrm>
              <a:off x="7572396" y="1571612"/>
              <a:ext cx="500066" cy="951848"/>
              <a:chOff x="6143636" y="5143512"/>
              <a:chExt cx="500066" cy="951848"/>
            </a:xfrm>
          </p:grpSpPr>
          <p:sp>
            <p:nvSpPr>
              <p:cNvPr id="16401" name="TextBox 6"/>
              <p:cNvSpPr txBox="1">
                <a:spLocks noChangeArrowheads="1"/>
              </p:cNvSpPr>
              <p:nvPr/>
            </p:nvSpPr>
            <p:spPr bwMode="auto">
              <a:xfrm>
                <a:off x="6153160" y="5143512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402" name="TextBox 6"/>
              <p:cNvSpPr txBox="1">
                <a:spLocks noChangeArrowheads="1"/>
              </p:cNvSpPr>
              <p:nvPr/>
            </p:nvSpPr>
            <p:spPr bwMode="auto">
              <a:xfrm>
                <a:off x="6143636" y="5572140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6143635" y="5617850"/>
                <a:ext cx="428628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643188"/>
            <a:ext cx="835818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4775200" y="4000500"/>
            <a:ext cx="1714500" cy="85725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20"/>
          <p:cNvGrpSpPr/>
          <p:nvPr/>
        </p:nvGrpSpPr>
        <p:grpSpPr bwMode="auto">
          <a:xfrm>
            <a:off x="285750" y="5405438"/>
            <a:ext cx="8501063" cy="1244600"/>
            <a:chOff x="285750" y="5405458"/>
            <a:chExt cx="8501063" cy="1244580"/>
          </a:xfrm>
        </p:grpSpPr>
        <p:sp>
          <p:nvSpPr>
            <p:cNvPr id="16392" name="TextBox 13"/>
            <p:cNvSpPr txBox="1">
              <a:spLocks noChangeArrowheads="1"/>
            </p:cNvSpPr>
            <p:nvPr/>
          </p:nvSpPr>
          <p:spPr bwMode="auto">
            <a:xfrm>
              <a:off x="285750" y="5572125"/>
              <a:ext cx="8501063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缩小后的长是</a:t>
              </a:r>
              <a:r>
                <a:rPr lang="en-US" altLang="zh-CN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8×    </a:t>
              </a:r>
              <a:r>
                <a:rPr lang="zh-CN" altLang="en-US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r>
                <a:rPr lang="zh-CN" altLang="en-US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个格长，宽是</a:t>
              </a:r>
              <a:r>
                <a:rPr lang="en-US" altLang="zh-CN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4×    </a:t>
              </a:r>
              <a:r>
                <a:rPr lang="zh-CN" altLang="en-US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r>
                <a:rPr lang="zh-CN" altLang="en-US" sz="32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个格长。</a:t>
              </a:r>
            </a:p>
          </p:txBody>
        </p:sp>
        <p:sp>
          <p:nvSpPr>
            <p:cNvPr id="16393" name="TextBox 6"/>
            <p:cNvSpPr txBox="1">
              <a:spLocks noChangeArrowheads="1"/>
            </p:cNvSpPr>
            <p:nvPr/>
          </p:nvSpPr>
          <p:spPr bwMode="auto">
            <a:xfrm>
              <a:off x="3417703" y="5406686"/>
              <a:ext cx="490539" cy="52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394" name="TextBox 6"/>
            <p:cNvSpPr txBox="1">
              <a:spLocks noChangeArrowheads="1"/>
            </p:cNvSpPr>
            <p:nvPr/>
          </p:nvSpPr>
          <p:spPr bwMode="auto">
            <a:xfrm>
              <a:off x="3408179" y="5835608"/>
              <a:ext cx="490539" cy="52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>
              <a:off x="3408363" y="5881700"/>
              <a:ext cx="428625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TextBox 6"/>
            <p:cNvSpPr txBox="1">
              <a:spLocks noChangeArrowheads="1"/>
            </p:cNvSpPr>
            <p:nvPr/>
          </p:nvSpPr>
          <p:spPr bwMode="auto">
            <a:xfrm>
              <a:off x="7439045" y="5405458"/>
              <a:ext cx="490539" cy="52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397" name="TextBox 6"/>
            <p:cNvSpPr txBox="1">
              <a:spLocks noChangeArrowheads="1"/>
            </p:cNvSpPr>
            <p:nvPr/>
          </p:nvSpPr>
          <p:spPr bwMode="auto">
            <a:xfrm>
              <a:off x="7429521" y="5834380"/>
              <a:ext cx="490539" cy="52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7429500" y="5880112"/>
              <a:ext cx="428625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7410" name="图片 3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857250"/>
            <a:ext cx="26431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合 9"/>
          <p:cNvGrpSpPr/>
          <p:nvPr/>
        </p:nvGrpSpPr>
        <p:grpSpPr bwMode="auto">
          <a:xfrm>
            <a:off x="428625" y="2487613"/>
            <a:ext cx="8286750" cy="1298575"/>
            <a:chOff x="428596" y="2487035"/>
            <a:chExt cx="8286808" cy="1299155"/>
          </a:xfrm>
        </p:grpSpPr>
        <p:sp>
          <p:nvSpPr>
            <p:cNvPr id="17413" name="Text Box 14"/>
            <p:cNvSpPr txBox="1">
              <a:spLocks noChangeArrowheads="1"/>
            </p:cNvSpPr>
            <p:nvPr/>
          </p:nvSpPr>
          <p:spPr bwMode="auto">
            <a:xfrm>
              <a:off x="428596" y="2487035"/>
              <a:ext cx="828680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用小棒摆出下面的图形，使各边缩小到原来的     。</a:t>
              </a:r>
              <a:endPara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7414" name="组合 8"/>
            <p:cNvGrpSpPr/>
            <p:nvPr/>
          </p:nvGrpSpPr>
          <p:grpSpPr bwMode="auto">
            <a:xfrm>
              <a:off x="928662" y="2834342"/>
              <a:ext cx="500066" cy="951848"/>
              <a:chOff x="928662" y="2834342"/>
              <a:chExt cx="500066" cy="951848"/>
            </a:xfrm>
          </p:grpSpPr>
          <p:sp>
            <p:nvSpPr>
              <p:cNvPr id="17415" name="TextBox 5"/>
              <p:cNvSpPr txBox="1">
                <a:spLocks noChangeArrowheads="1"/>
              </p:cNvSpPr>
              <p:nvPr/>
            </p:nvSpPr>
            <p:spPr bwMode="auto">
              <a:xfrm>
                <a:off x="938186" y="2834342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416" name="TextBox 6"/>
              <p:cNvSpPr txBox="1">
                <a:spLocks noChangeArrowheads="1"/>
              </p:cNvSpPr>
              <p:nvPr/>
            </p:nvSpPr>
            <p:spPr bwMode="auto">
              <a:xfrm>
                <a:off x="928662" y="3262970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928662" y="3308139"/>
                <a:ext cx="428628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412" name="图片 10" descr="QQ截图20141114093108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42938" y="3875088"/>
            <a:ext cx="7715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428625" y="1000125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画出下列图形，使它们的边长为原来的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倍。</a:t>
            </a:r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84175" y="1714500"/>
            <a:ext cx="84296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/>
          <p:nvPr/>
        </p:nvGrpSpPr>
        <p:grpSpPr bwMode="auto">
          <a:xfrm>
            <a:off x="428625" y="3500438"/>
            <a:ext cx="4167188" cy="2073275"/>
            <a:chOff x="428596" y="3500438"/>
            <a:chExt cx="4166776" cy="207329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500079" y="3500438"/>
              <a:ext cx="2071482" cy="1587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>
              <a:off x="428486" y="3500548"/>
              <a:ext cx="2071702" cy="2071483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28596" y="5572140"/>
              <a:ext cx="4142965" cy="1588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5400000">
              <a:off x="3559521" y="4536289"/>
              <a:ext cx="2070115" cy="1588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4"/>
          <p:cNvGrpSpPr/>
          <p:nvPr/>
        </p:nvGrpSpPr>
        <p:grpSpPr bwMode="auto">
          <a:xfrm>
            <a:off x="4572000" y="3500438"/>
            <a:ext cx="4214813" cy="2073275"/>
            <a:chOff x="4572000" y="3500438"/>
            <a:chExt cx="4214842" cy="2073290"/>
          </a:xfrm>
        </p:grpSpPr>
        <p:cxnSp>
          <p:nvCxnSpPr>
            <p:cNvPr id="22" name="直接连接符 21"/>
            <p:cNvCxnSpPr/>
            <p:nvPr/>
          </p:nvCxnSpPr>
          <p:spPr>
            <a:xfrm rot="10800000" flipV="1">
              <a:off x="4572000" y="3500438"/>
              <a:ext cx="2143140" cy="2071702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6200000" flipH="1">
              <a:off x="6715139" y="3500438"/>
              <a:ext cx="2071702" cy="2071702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572000" y="5572140"/>
              <a:ext cx="4214842" cy="1588"/>
            </a:xfrm>
            <a:prstGeom prst="line">
              <a:avLst/>
            </a:prstGeom>
            <a:ln w="381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9458" name="组合 3"/>
          <p:cNvGrpSpPr/>
          <p:nvPr/>
        </p:nvGrpSpPr>
        <p:grpSpPr bwMode="auto">
          <a:xfrm>
            <a:off x="428625" y="714375"/>
            <a:ext cx="8286750" cy="1220788"/>
            <a:chOff x="428596" y="2344159"/>
            <a:chExt cx="8286808" cy="1220094"/>
          </a:xfrm>
        </p:grpSpPr>
        <p:sp>
          <p:nvSpPr>
            <p:cNvPr id="19461" name="Text Box 14"/>
            <p:cNvSpPr txBox="1">
              <a:spLocks noChangeArrowheads="1"/>
            </p:cNvSpPr>
            <p:nvPr/>
          </p:nvSpPr>
          <p:spPr bwMode="auto">
            <a:xfrm>
              <a:off x="428596" y="2487035"/>
              <a:ext cx="828680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3200" b="1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把下面长方形各边缩小到原来的     ，画出缩小后的图形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 </a:t>
              </a:r>
              <a:endPara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19462" name="组合 8"/>
            <p:cNvGrpSpPr/>
            <p:nvPr/>
          </p:nvGrpSpPr>
          <p:grpSpPr bwMode="auto">
            <a:xfrm>
              <a:off x="6634178" y="2344159"/>
              <a:ext cx="500066" cy="951848"/>
              <a:chOff x="6634178" y="2344159"/>
              <a:chExt cx="500066" cy="951848"/>
            </a:xfrm>
          </p:grpSpPr>
          <p:sp>
            <p:nvSpPr>
              <p:cNvPr id="19463" name="TextBox 6"/>
              <p:cNvSpPr txBox="1">
                <a:spLocks noChangeArrowheads="1"/>
              </p:cNvSpPr>
              <p:nvPr/>
            </p:nvSpPr>
            <p:spPr bwMode="auto">
              <a:xfrm>
                <a:off x="6643702" y="2344159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9464" name="TextBox 7"/>
              <p:cNvSpPr txBox="1">
                <a:spLocks noChangeArrowheads="1"/>
              </p:cNvSpPr>
              <p:nvPr/>
            </p:nvSpPr>
            <p:spPr bwMode="auto">
              <a:xfrm>
                <a:off x="6634178" y="2772787"/>
                <a:ext cx="4905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  <a:endPara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6634177" y="2818552"/>
                <a:ext cx="428628" cy="15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25"/>
            <a:ext cx="7524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143500" y="4143375"/>
            <a:ext cx="1143000" cy="857250"/>
          </a:xfrm>
          <a:prstGeom prst="rect">
            <a:avLst/>
          </a:prstGeom>
          <a:solidFill>
            <a:srgbClr val="CCEC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67544" y="1668110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、结合具体情境，经历认识图形的放大和缩小，以及把图形放大或缩小的过程。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、理解放大和缩小的含义，能在方格纸上按比例将简单图形放大或缩小。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、积极参加数学活动，获得成功的体验，体会图形的相似，发展空间观念。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71800" y="8382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14375" y="980728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同学们，你认识这是什么物体吗？</a:t>
            </a:r>
          </a:p>
        </p:txBody>
      </p:sp>
      <p:grpSp>
        <p:nvGrpSpPr>
          <p:cNvPr id="4099" name="组合 9"/>
          <p:cNvGrpSpPr/>
          <p:nvPr/>
        </p:nvGrpSpPr>
        <p:grpSpPr bwMode="auto">
          <a:xfrm>
            <a:off x="4714875" y="2302633"/>
            <a:ext cx="3714750" cy="3929063"/>
            <a:chOff x="4500562" y="2571744"/>
            <a:chExt cx="3714776" cy="3929090"/>
          </a:xfrm>
        </p:grpSpPr>
        <p:pic>
          <p:nvPicPr>
            <p:cNvPr id="4103" name="图片 7" descr="0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2857496"/>
              <a:ext cx="3496040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500562" y="2571744"/>
              <a:ext cx="3714776" cy="392909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00" name="组合 11"/>
          <p:cNvGrpSpPr/>
          <p:nvPr/>
        </p:nvGrpSpPr>
        <p:grpSpPr bwMode="auto">
          <a:xfrm>
            <a:off x="714375" y="2017415"/>
            <a:ext cx="3714750" cy="2143125"/>
            <a:chOff x="571472" y="1857364"/>
            <a:chExt cx="3714776" cy="2143140"/>
          </a:xfrm>
        </p:grpSpPr>
        <p:pic>
          <p:nvPicPr>
            <p:cNvPr id="4101" name="图片 2" descr="12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5" y="1857364"/>
              <a:ext cx="3571875" cy="20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571472" y="1857364"/>
              <a:ext cx="3714776" cy="214314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2" name="图片 3" descr="QQ截图20141113175703.pn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0" y="785813"/>
            <a:ext cx="30003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428625" y="2068513"/>
            <a:ext cx="828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说一说，下图中体现的是一种什么现象？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60007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放大现象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60007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缩小现象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" y="3331952"/>
            <a:ext cx="2848477" cy="24733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74" y="2923628"/>
            <a:ext cx="3950245" cy="307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28625" y="100012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比较放大后看到的字与报纸上的字有什么不一样？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5916613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形状相同，只是字的大小发生了变化。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8" y="2200275"/>
            <a:ext cx="42124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28625" y="1000125"/>
            <a:ext cx="828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比较照片与原城楼有什么不同？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5805264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形状相同，只是城楼的大小发生了变化。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6" y="1675869"/>
            <a:ext cx="5072743" cy="395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图片 3" descr="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857250"/>
            <a:ext cx="37957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28625" y="2928938"/>
            <a:ext cx="828675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在生活中，你还见过哪些放大与缩小的现象？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4000500"/>
            <a:ext cx="2286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0003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218" name="Text Box 14"/>
          <p:cNvSpPr txBox="1">
            <a:spLocks noChangeArrowheads="1"/>
          </p:cNvSpPr>
          <p:nvPr/>
        </p:nvSpPr>
        <p:spPr bwMode="auto">
          <a:xfrm>
            <a:off x="395288" y="3046413"/>
            <a:ext cx="8353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把一个图形（或物体的图像）放大或缩小后得到的图形（或物体的图像）与原图形（或物体的图像）相比，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形状像不同，大小不同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pSp>
        <p:nvGrpSpPr>
          <p:cNvPr id="9219" name="组合 5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9220" name="图片 4" descr="抠图、图片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1000125" y="85725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分别用同样长的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根、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根和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根小棒摆成三个等边三角形。</a:t>
            </a:r>
          </a:p>
        </p:txBody>
      </p:sp>
      <p:pic>
        <p:nvPicPr>
          <p:cNvPr id="10243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组合 7"/>
          <p:cNvGrpSpPr/>
          <p:nvPr/>
        </p:nvGrpSpPr>
        <p:grpSpPr bwMode="auto">
          <a:xfrm>
            <a:off x="1428750" y="1928813"/>
            <a:ext cx="6410325" cy="2366962"/>
            <a:chOff x="1428750" y="2143125"/>
            <a:chExt cx="6410325" cy="2367328"/>
          </a:xfrm>
        </p:grpSpPr>
        <p:pic>
          <p:nvPicPr>
            <p:cNvPr id="10246" name="图片 5" descr="QQ截图20141113175717.png"/>
            <p:cNvPicPr>
              <a:picLocks noChangeAspect="1"/>
            </p:cNvPicPr>
            <p:nvPr/>
          </p:nvPicPr>
          <p:blipFill>
            <a:blip r:embed="rId4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428750" y="2143125"/>
              <a:ext cx="64103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Box 4"/>
            <p:cNvSpPr txBox="1">
              <a:spLocks noChangeArrowheads="1"/>
            </p:cNvSpPr>
            <p:nvPr/>
          </p:nvSpPr>
          <p:spPr bwMode="auto">
            <a:xfrm>
              <a:off x="1571604" y="4038905"/>
              <a:ext cx="571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①</a:t>
              </a:r>
            </a:p>
          </p:txBody>
        </p:sp>
        <p:sp>
          <p:nvSpPr>
            <p:cNvPr id="10248" name="TextBox 5"/>
            <p:cNvSpPr txBox="1">
              <a:spLocks noChangeArrowheads="1"/>
            </p:cNvSpPr>
            <p:nvPr/>
          </p:nvSpPr>
          <p:spPr bwMode="auto">
            <a:xfrm>
              <a:off x="3714744" y="4048788"/>
              <a:ext cx="571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②</a:t>
              </a:r>
            </a:p>
          </p:txBody>
        </p:sp>
        <p:sp>
          <p:nvSpPr>
            <p:cNvPr id="10249" name="TextBox 6"/>
            <p:cNvSpPr txBox="1">
              <a:spLocks noChangeArrowheads="1"/>
            </p:cNvSpPr>
            <p:nvPr/>
          </p:nvSpPr>
          <p:spPr bwMode="auto">
            <a:xfrm>
              <a:off x="6500826" y="4038905"/>
              <a:ext cx="5715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③</a:t>
              </a:r>
            </a:p>
          </p:txBody>
        </p:sp>
      </p:grpSp>
      <p:pic>
        <p:nvPicPr>
          <p:cNvPr id="9" name="图片 8" descr="QQ截图20141114085807.pn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143000" y="4500563"/>
            <a:ext cx="7362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全屏显示(4:3)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汉仪大宋简</vt:lpstr>
      <vt:lpstr>华文楷体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2014-11-14T01:53:00Z</dcterms:created>
  <dcterms:modified xsi:type="dcterms:W3CDTF">2023-01-16T23:12:06Z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91D63C441B3A4D0BABA34D5075240458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