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2" r:id="rId2"/>
    <p:sldId id="264" r:id="rId3"/>
    <p:sldId id="263" r:id="rId4"/>
    <p:sldId id="261" r:id="rId5"/>
    <p:sldId id="360" r:id="rId6"/>
    <p:sldId id="275" r:id="rId7"/>
    <p:sldId id="293" r:id="rId8"/>
    <p:sldId id="361" r:id="rId9"/>
    <p:sldId id="362" r:id="rId10"/>
    <p:sldId id="371" r:id="rId11"/>
    <p:sldId id="350" r:id="rId12"/>
    <p:sldId id="357" r:id="rId13"/>
    <p:sldId id="288" r:id="rId14"/>
    <p:sldId id="290" r:id="rId15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4">
          <p15:clr>
            <a:srgbClr val="A4A3A4"/>
          </p15:clr>
        </p15:guide>
        <p15:guide id="2" pos="29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44"/>
        <p:guide pos="29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5.wmf"/><Relationship Id="rId26" Type="http://schemas.openxmlformats.org/officeDocument/2006/relationships/image" Target="../media/image39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38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8.wmf"/><Relationship Id="rId5" Type="http://schemas.openxmlformats.org/officeDocument/2006/relationships/image" Target="../media/image11.tif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79" y="1275606"/>
            <a:ext cx="9131121" cy="839790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分数除法（三）</a:t>
            </a:r>
            <a:endParaRPr lang="zh-CN" altLang="en-US" sz="5000" b="1" dirty="0"/>
          </a:p>
        </p:txBody>
      </p:sp>
      <p:sp>
        <p:nvSpPr>
          <p:cNvPr id="3" name="矩形 2"/>
          <p:cNvSpPr/>
          <p:nvPr/>
        </p:nvSpPr>
        <p:spPr>
          <a:xfrm>
            <a:off x="0" y="386789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3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李健的身高是</a:t>
            </a: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150cm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P61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9034" y="978012"/>
            <a:ext cx="8456151" cy="731889"/>
            <a:chOff x="780554" y="1270162"/>
            <a:chExt cx="10998869" cy="975852"/>
          </a:xfrm>
        </p:grpSpPr>
        <p:sp>
          <p:nvSpPr>
            <p:cNvPr id="3" name="TextBox 9"/>
            <p:cNvSpPr txBox="1">
              <a:spLocks noChangeArrowheads="1"/>
            </p:cNvSpPr>
            <p:nvPr/>
          </p:nvSpPr>
          <p:spPr bwMode="auto">
            <a:xfrm>
              <a:off x="780554" y="1392525"/>
              <a:ext cx="10998869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700" spc="-229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(1)</a:t>
              </a:r>
              <a:r>
                <a:rPr lang="zh-CN" altLang="en-US" sz="2700" spc="-229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李健的身高是妈妈身高的   ，妈妈的身高是多少厘米？</a:t>
              </a:r>
              <a:endParaRPr lang="en-US" altLang="zh-CN" sz="2700" spc="-229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6091225" y="1270162"/>
            <a:ext cx="504056" cy="975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7" name="公式" r:id="rId3" imgW="4876800" imgH="9448800" progId="Equation.KSEE3">
                    <p:embed/>
                  </p:oleObj>
                </mc:Choice>
                <mc:Fallback>
                  <p:oleObj name="公式" r:id="rId3" imgW="4876800" imgH="9448800" progId="Equation.KSEE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1225" y="1270162"/>
                          <a:ext cx="504056" cy="9758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34092" y="1775423"/>
            <a:ext cx="2422697" cy="24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956563" y="3951208"/>
            <a:ext cx="425333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/>
            <a:r>
              <a:rPr lang="zh-CN" altLang="en-US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答：妈妈的身高是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160</a:t>
            </a:r>
            <a:r>
              <a:rPr lang="zh-CN" altLang="en-US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  <p:grpSp>
        <p:nvGrpSpPr>
          <p:cNvPr id="15" name="组合 39"/>
          <p:cNvGrpSpPr/>
          <p:nvPr/>
        </p:nvGrpSpPr>
        <p:grpSpPr>
          <a:xfrm>
            <a:off x="1958349" y="2273050"/>
            <a:ext cx="1703119" cy="1325425"/>
            <a:chOff x="5585" y="5729"/>
            <a:chExt cx="3485" cy="2784"/>
          </a:xfrm>
        </p:grpSpPr>
        <p:sp>
          <p:nvSpPr>
            <p:cNvPr id="16" name="文本框 9"/>
            <p:cNvSpPr txBox="1"/>
            <p:nvPr/>
          </p:nvSpPr>
          <p:spPr>
            <a:xfrm>
              <a:off x="5585" y="5729"/>
              <a:ext cx="12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7" name="文本框 34"/>
            <p:cNvSpPr txBox="1"/>
            <p:nvPr/>
          </p:nvSpPr>
          <p:spPr>
            <a:xfrm>
              <a:off x="5585" y="6574"/>
              <a:ext cx="1008" cy="1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712" y="6680"/>
              <a:ext cx="754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34"/>
            <p:cNvSpPr txBox="1"/>
            <p:nvPr/>
          </p:nvSpPr>
          <p:spPr>
            <a:xfrm>
              <a:off x="6480" y="617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6914" y="617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1" name="文本框 34"/>
            <p:cNvSpPr txBox="1"/>
            <p:nvPr/>
          </p:nvSpPr>
          <p:spPr>
            <a:xfrm>
              <a:off x="7532" y="6223"/>
              <a:ext cx="1538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</a:p>
          </p:txBody>
        </p:sp>
      </p:grpSp>
      <p:grpSp>
        <p:nvGrpSpPr>
          <p:cNvPr id="29" name="组合 39"/>
          <p:cNvGrpSpPr/>
          <p:nvPr/>
        </p:nvGrpSpPr>
        <p:grpSpPr>
          <a:xfrm>
            <a:off x="2395736" y="3274688"/>
            <a:ext cx="1265733" cy="532741"/>
            <a:chOff x="6480" y="6171"/>
            <a:chExt cx="2590" cy="1119"/>
          </a:xfrm>
        </p:grpSpPr>
        <p:sp>
          <p:nvSpPr>
            <p:cNvPr id="30" name="文本框 34"/>
            <p:cNvSpPr txBox="1"/>
            <p:nvPr/>
          </p:nvSpPr>
          <p:spPr>
            <a:xfrm>
              <a:off x="6480" y="617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1" name="文本框 34"/>
            <p:cNvSpPr txBox="1"/>
            <p:nvPr/>
          </p:nvSpPr>
          <p:spPr>
            <a:xfrm>
              <a:off x="6914" y="617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2" name="文本框 34"/>
            <p:cNvSpPr txBox="1"/>
            <p:nvPr/>
          </p:nvSpPr>
          <p:spPr>
            <a:xfrm>
              <a:off x="7532" y="6223"/>
              <a:ext cx="1538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160</a:t>
              </a:r>
            </a:p>
          </p:txBody>
        </p:sp>
      </p:grpSp>
      <p:sp>
        <p:nvSpPr>
          <p:cNvPr id="33" name="矩形 3"/>
          <p:cNvSpPr>
            <a:spLocks noChangeArrowheads="1"/>
          </p:cNvSpPr>
          <p:nvPr/>
        </p:nvSpPr>
        <p:spPr bwMode="auto">
          <a:xfrm>
            <a:off x="1006172" y="1767842"/>
            <a:ext cx="455897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解：设妈妈的身高是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465" y="516976"/>
            <a:ext cx="8617720" cy="732317"/>
            <a:chOff x="780554" y="1269484"/>
            <a:chExt cx="10888455" cy="976312"/>
          </a:xfrm>
        </p:grpSpPr>
        <p:sp>
          <p:nvSpPr>
            <p:cNvPr id="3" name="TextBox 9"/>
            <p:cNvSpPr txBox="1">
              <a:spLocks noChangeArrowheads="1"/>
            </p:cNvSpPr>
            <p:nvPr/>
          </p:nvSpPr>
          <p:spPr bwMode="auto">
            <a:xfrm>
              <a:off x="780554" y="1392659"/>
              <a:ext cx="10888455" cy="67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700" spc="-229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（</a:t>
              </a:r>
              <a:r>
                <a:rPr lang="en-US" altLang="zh-CN" sz="2700" spc="-229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r>
                <a:rPr lang="zh-CN" altLang="en-US" sz="2700" spc="-229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）妈妈的身高是爸爸身高的  ，爸爸的身高是多少厘米？</a:t>
              </a:r>
              <a:endParaRPr lang="en-US" altLang="zh-CN" sz="2700" spc="-229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6377424" y="1269484"/>
            <a:ext cx="347662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公式" r:id="rId3" imgW="3352800" imgH="9448800" progId="Equation.KSEE3">
                    <p:embed/>
                  </p:oleObj>
                </mc:Choice>
                <mc:Fallback>
                  <p:oleObj name="公式" r:id="rId3" imgW="3352800" imgH="9448800" progId="Equation.KSEE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7424" y="1269484"/>
                          <a:ext cx="347662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084244" y="1350163"/>
            <a:ext cx="457869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解：设爸爸的身高是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1084245" y="3599170"/>
            <a:ext cx="425333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/>
            <a:r>
              <a:rPr lang="zh-CN" altLang="en-US" sz="2700" spc="-229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答：爸爸的身高是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180</a:t>
            </a:r>
            <a:r>
              <a:rPr lang="zh-CN" altLang="en-US" sz="2700" spc="-229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  <p:grpSp>
        <p:nvGrpSpPr>
          <p:cNvPr id="14" name="组合 39"/>
          <p:cNvGrpSpPr/>
          <p:nvPr/>
        </p:nvGrpSpPr>
        <p:grpSpPr>
          <a:xfrm>
            <a:off x="2543417" y="1936817"/>
            <a:ext cx="1641055" cy="910277"/>
            <a:chOff x="5712" y="5729"/>
            <a:chExt cx="3358" cy="1912"/>
          </a:xfrm>
        </p:grpSpPr>
        <p:sp>
          <p:nvSpPr>
            <p:cNvPr id="19" name="文本框 9"/>
            <p:cNvSpPr txBox="1"/>
            <p:nvPr/>
          </p:nvSpPr>
          <p:spPr>
            <a:xfrm>
              <a:off x="5779" y="5729"/>
              <a:ext cx="1052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5755" y="6574"/>
              <a:ext cx="1008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712" y="6680"/>
              <a:ext cx="754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34"/>
            <p:cNvSpPr txBox="1"/>
            <p:nvPr/>
          </p:nvSpPr>
          <p:spPr>
            <a:xfrm>
              <a:off x="6480" y="617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y</a:t>
              </a:r>
              <a:endPara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34"/>
            <p:cNvSpPr txBox="1"/>
            <p:nvPr/>
          </p:nvSpPr>
          <p:spPr>
            <a:xfrm>
              <a:off x="6914" y="617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4" name="文本框 34"/>
            <p:cNvSpPr txBox="1"/>
            <p:nvPr/>
          </p:nvSpPr>
          <p:spPr>
            <a:xfrm>
              <a:off x="7532" y="6223"/>
              <a:ext cx="1538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160</a:t>
              </a:r>
            </a:p>
          </p:txBody>
        </p:sp>
      </p:grpSp>
      <p:grpSp>
        <p:nvGrpSpPr>
          <p:cNvPr id="25" name="组合 39"/>
          <p:cNvGrpSpPr/>
          <p:nvPr/>
        </p:nvGrpSpPr>
        <p:grpSpPr>
          <a:xfrm>
            <a:off x="2900348" y="2860829"/>
            <a:ext cx="1265733" cy="532741"/>
            <a:chOff x="6480" y="6171"/>
            <a:chExt cx="2590" cy="1119"/>
          </a:xfrm>
        </p:grpSpPr>
        <p:sp>
          <p:nvSpPr>
            <p:cNvPr id="26" name="文本框 34"/>
            <p:cNvSpPr txBox="1"/>
            <p:nvPr/>
          </p:nvSpPr>
          <p:spPr>
            <a:xfrm>
              <a:off x="6480" y="617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y</a:t>
              </a:r>
              <a:endPara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34"/>
            <p:cNvSpPr txBox="1"/>
            <p:nvPr/>
          </p:nvSpPr>
          <p:spPr>
            <a:xfrm>
              <a:off x="6914" y="617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8" name="文本框 34"/>
            <p:cNvSpPr txBox="1"/>
            <p:nvPr/>
          </p:nvSpPr>
          <p:spPr>
            <a:xfrm>
              <a:off x="7532" y="6223"/>
              <a:ext cx="1538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180</a:t>
              </a: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86961" y="1585678"/>
            <a:ext cx="2615421" cy="241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3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解方程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P61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749010" y="1183334"/>
          <a:ext cx="1103348" cy="867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r:id="rId3" imgW="520700" imgH="419100" progId="Equation.DSMT4">
                  <p:embed/>
                </p:oleObj>
              </mc:Choice>
              <mc:Fallback>
                <p:oleObj r:id="rId3" imgW="5207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010" y="1183334"/>
                        <a:ext cx="1103348" cy="867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3890694" y="1129877"/>
          <a:ext cx="1103348" cy="867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r:id="rId5" imgW="520700" imgH="419100" progId="Equation.DSMT4">
                  <p:embed/>
                </p:oleObj>
              </mc:Choice>
              <mc:Fallback>
                <p:oleObj r:id="rId5" imgW="5207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694" y="1129877"/>
                        <a:ext cx="1103348" cy="867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6689406" y="1082445"/>
          <a:ext cx="1370350" cy="86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r:id="rId7" imgW="647700" imgH="419100" progId="Equation.DSMT4">
                  <p:embed/>
                </p:oleObj>
              </mc:Choice>
              <mc:Fallback>
                <p:oleObj r:id="rId7" imgW="6477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406" y="1082445"/>
                        <a:ext cx="1370350" cy="867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776495" y="2657836"/>
          <a:ext cx="1075863" cy="86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r:id="rId9" imgW="508000" imgH="419100" progId="Equation.DSMT4">
                  <p:embed/>
                </p:oleObj>
              </mc:Choice>
              <mc:Fallback>
                <p:oleObj r:id="rId9" imgW="5080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495" y="2657836"/>
                        <a:ext cx="1075863" cy="869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3890694" y="2657836"/>
          <a:ext cx="1103348" cy="86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r:id="rId11" imgW="520700" imgH="419100" progId="Equation.DSMT4">
                  <p:embed/>
                </p:oleObj>
              </mc:Choice>
              <mc:Fallback>
                <p:oleObj r:id="rId11" imgW="5207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694" y="2657836"/>
                        <a:ext cx="1103348" cy="869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6689405" y="2657835"/>
          <a:ext cx="1075863" cy="86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r:id="rId13" imgW="508000" imgH="419100" progId="Equation.DSMT4">
                  <p:embed/>
                </p:oleObj>
              </mc:Choice>
              <mc:Fallback>
                <p:oleObj r:id="rId13" imgW="5080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405" y="2657835"/>
                        <a:ext cx="1075863" cy="869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1051369" y="2151560"/>
          <a:ext cx="869721" cy="32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r:id="rId15" imgW="508000" imgH="190500" progId="Equation.DSMT4">
                  <p:embed/>
                </p:oleObj>
              </mc:Choice>
              <mc:Fallback>
                <p:oleObj r:id="rId15" imgW="508000" imgH="1905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369" y="2151560"/>
                        <a:ext cx="869721" cy="321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306217" y="1964529"/>
          <a:ext cx="912912" cy="75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r:id="rId17" imgW="533400" imgH="444500" progId="Equation.DSMT4">
                  <p:embed/>
                </p:oleObj>
              </mc:Choice>
              <mc:Fallback>
                <p:oleObj r:id="rId17" imgW="533400" imgH="4445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217" y="1964529"/>
                        <a:ext cx="912912" cy="750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7172090" y="1997459"/>
          <a:ext cx="910950" cy="75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r:id="rId19" imgW="533400" imgH="444500" progId="Equation.DSMT4">
                  <p:embed/>
                </p:oleObj>
              </mc:Choice>
              <mc:Fallback>
                <p:oleObj r:id="rId19" imgW="533400" imgH="4445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090" y="1997459"/>
                        <a:ext cx="910950" cy="750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1008175" y="3585746"/>
          <a:ext cx="912914" cy="7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r:id="rId21" imgW="533400" imgH="444500" progId="Equation.DSMT4">
                  <p:embed/>
                </p:oleObj>
              </mc:Choice>
              <mc:Fallback>
                <p:oleObj r:id="rId21" imgW="533400" imgH="44450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175" y="3585746"/>
                        <a:ext cx="912914" cy="74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4306217" y="3785259"/>
          <a:ext cx="716587" cy="32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r:id="rId23" imgW="419100" imgH="190500" progId="Equation.DSMT4">
                  <p:embed/>
                </p:oleObj>
              </mc:Choice>
              <mc:Fallback>
                <p:oleObj r:id="rId23" imgW="419100" imgH="19050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217" y="3785259"/>
                        <a:ext cx="716587" cy="321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7227336" y="3585746"/>
          <a:ext cx="781727" cy="751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" r:id="rId25" imgW="457200" imgH="444500" progId="Equation.DSMT4">
                  <p:embed/>
                </p:oleObj>
              </mc:Choice>
              <mc:Fallback>
                <p:oleObj r:id="rId25" imgW="457200" imgH="44450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336" y="3585746"/>
                        <a:ext cx="781727" cy="751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11655" y="1115281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30633" y="1707654"/>
                <a:ext cx="8248818" cy="2563339"/>
              </a:xfrm>
              <a:prstGeom prst="rect">
                <a:avLst/>
              </a:prstGeom>
              <a:noFill/>
            </p:spPr>
            <p:txBody>
              <a:bodyPr wrap="square" lIns="69668" tIns="34834" rIns="69668" bIns="34834" rtlCol="0">
                <a:spAutoFit/>
              </a:bodyPr>
              <a:lstStyle/>
              <a:p>
                <a:pPr marL="435610" indent="-43561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解决“已知一个数的几分之几是多少</a:t>
                </a:r>
                <a:r>
                  <a:rPr lang="en-US" altLang="zh-CN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求这个数” 的实际问题</a:t>
                </a:r>
                <a:r>
                  <a:rPr lang="en-US" altLang="zh-CN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用列方程法计算。在这类题中</a:t>
                </a:r>
                <a:r>
                  <a:rPr lang="en-US" altLang="zh-CN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设单位“</a:t>
                </a:r>
                <a:r>
                  <a:rPr lang="en-US" altLang="zh-CN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1”</a:t>
                </a:r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700" b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𝒙</m:t>
                    </m:r>
                  </m:oMath>
                </a14:m>
                <a:r>
                  <a:rPr lang="en-US" altLang="zh-CN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再根据分数乘法的意义列出等量关系式并解这个方程</a:t>
                </a:r>
                <a:r>
                  <a:rPr lang="en-US" altLang="zh-CN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即可解答出此题。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33" y="1707654"/>
                <a:ext cx="8248818" cy="2563339"/>
              </a:xfrm>
              <a:prstGeom prst="rect">
                <a:avLst/>
              </a:prstGeom>
              <a:blipFill rotWithShape="1">
                <a:blip r:embed="rId3"/>
                <a:stretch>
                  <a:fillRect l="-5" t="-5" r="7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2709" y="1217318"/>
            <a:ext cx="8138095" cy="2007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能用方程解决简单的有关分数除法的实际问题，掌握用方程解决实际问题的步骤。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能正确找出实际问题中的等量关系。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1"/>
          <p:cNvSpPr txBox="1">
            <a:spLocks noChangeArrowheads="1"/>
          </p:cNvSpPr>
          <p:nvPr/>
        </p:nvSpPr>
        <p:spPr bwMode="auto">
          <a:xfrm>
            <a:off x="2025386" y="3784275"/>
            <a:ext cx="553612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操场上参加活动的总人数是多少？</a:t>
            </a:r>
          </a:p>
        </p:txBody>
      </p:sp>
      <p:pic>
        <p:nvPicPr>
          <p:cNvPr id="76" name="图片 5" descr="图片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5949" y="18467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6716" y="1157053"/>
            <a:ext cx="5002858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36335" y="1031706"/>
            <a:ext cx="3486973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271097" cy="956354"/>
            <a:chOff x="691" y="1706"/>
            <a:chExt cx="16942" cy="2009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3525" cy="19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“已知一个数的几分之几是多少，求这个数”的解题方法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218386" y="3530243"/>
            <a:ext cx="554108" cy="971550"/>
          </a:xfrm>
          <a:prstGeom prst="rect">
            <a:avLst/>
          </a:prstGeom>
          <a:solidFill>
            <a:srgbClr val="F6B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215326" y="3554789"/>
          <a:ext cx="2491044" cy="971550"/>
        </p:xfrm>
        <a:graphic>
          <a:graphicData uri="http://schemas.openxmlformats.org/drawingml/2006/table">
            <a:tbl>
              <a:tblPr/>
              <a:tblGrid>
                <a:gridCol w="27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58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7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70301" marR="70301" marT="34290" marB="34290" horzOverflow="overflow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70301" marR="70301" marT="34290" marB="34290" horzOverflow="overflow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70301" marR="70301" marT="34290" marB="34290" horzOverflow="overflow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70301" marR="70301" marT="34290" marB="34290" horzOverflow="overflow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70301" marR="70301" marT="34290" marB="34290" horzOverflow="overflow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70301" marR="70301" marT="34290" marB="34290" horzOverflow="overflow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70301" marR="70301" marT="34290" marB="34290" horzOverflow="overflow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70301" marR="70301" marT="34290" marB="34290" horzOverflow="overflow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01396" y="1486069"/>
            <a:ext cx="3189147" cy="154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8639" y="1622584"/>
            <a:ext cx="3113256" cy="124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218385" y="3542149"/>
            <a:ext cx="2491045" cy="9715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4" name="左大括号 13"/>
          <p:cNvSpPr/>
          <p:nvPr/>
        </p:nvSpPr>
        <p:spPr bwMode="auto">
          <a:xfrm rot="5400000">
            <a:off x="1415369" y="3182942"/>
            <a:ext cx="135731" cy="554108"/>
          </a:xfrm>
          <a:prstGeom prst="leftBrace">
            <a:avLst>
              <a:gd name="adj1" fmla="val 49707"/>
              <a:gd name="adj2" fmla="val 50000"/>
            </a:avLst>
          </a:prstGeom>
          <a:noFill/>
          <a:ln w="28575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lIns="69668" tIns="34834" rIns="69668" bIns="34834" anchor="ctr"/>
          <a:lstStyle/>
          <a:p>
            <a:pPr algn="ctr" eaLnBrk="0" hangingPunct="0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6" name="左大括号 15"/>
          <p:cNvSpPr/>
          <p:nvPr/>
        </p:nvSpPr>
        <p:spPr bwMode="auto">
          <a:xfrm rot="16200000" flipV="1">
            <a:off x="1403164" y="4365232"/>
            <a:ext cx="135731" cy="554108"/>
          </a:xfrm>
          <a:prstGeom prst="leftBrace">
            <a:avLst>
              <a:gd name="adj1" fmla="val 49707"/>
              <a:gd name="adj2" fmla="val 50000"/>
            </a:avLst>
          </a:prstGeom>
          <a:noFill/>
          <a:ln w="28575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lIns="69668" tIns="34834" rIns="69668" bIns="34834" anchor="ctr"/>
          <a:lstStyle/>
          <a:p>
            <a:pPr algn="ctr" eaLnBrk="0" hangingPunct="0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1206180" y="4710152"/>
            <a:ext cx="566313" cy="34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</a:p>
        </p:txBody>
      </p:sp>
      <p:grpSp>
        <p:nvGrpSpPr>
          <p:cNvPr id="18" name="组合 16"/>
          <p:cNvGrpSpPr/>
          <p:nvPr/>
        </p:nvGrpSpPr>
        <p:grpSpPr bwMode="auto">
          <a:xfrm>
            <a:off x="3980168" y="3063774"/>
            <a:ext cx="4540298" cy="695626"/>
            <a:chOff x="-469979" y="5169681"/>
            <a:chExt cx="5906075" cy="927311"/>
          </a:xfrm>
        </p:grpSpPr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-469979" y="5425616"/>
              <a:ext cx="5906075" cy="61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r>
                <a:rPr lang="zh-CN" altLang="en-US" sz="24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参加活动总人数</a:t>
              </a:r>
              <a:r>
                <a:rPr lang="en-US" altLang="zh-CN" sz="24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  </a:t>
              </a:r>
              <a:r>
                <a:rPr lang="zh-CN" altLang="en-US" sz="24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＝跳绳人数</a:t>
              </a: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2938373" y="5169681"/>
            <a:ext cx="359306" cy="927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公式" r:id="rId8" imgW="152400" imgH="393700" progId="Equation.KSEE3">
                    <p:embed/>
                  </p:oleObj>
                </mc:Choice>
                <mc:Fallback>
                  <p:oleObj name="公式" r:id="rId8" imgW="152400" imgH="393700" progId="Equation.KSEE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8373" y="5169681"/>
                          <a:ext cx="359306" cy="927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5900669" y="4000760"/>
          <a:ext cx="330135" cy="35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公式" r:id="rId10" imgW="3048000" imgH="3352800" progId="Equation.KSEE3">
                  <p:embed/>
                </p:oleObj>
              </mc:Choice>
              <mc:Fallback>
                <p:oleObj name="公式" r:id="rId10" imgW="3048000" imgH="3352800" progId="Equation.KSEE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669" y="4000760"/>
                        <a:ext cx="330135" cy="354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6268894" y="3812641"/>
          <a:ext cx="562398" cy="712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公式" r:id="rId12" imgW="7315200" imgH="9448800" progId="Equation.KSEE3">
                  <p:embed/>
                </p:oleObj>
              </mc:Choice>
              <mc:Fallback>
                <p:oleObj name="公式" r:id="rId12" imgW="7315200" imgH="9448800" progId="Equation.KSEE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894" y="3812641"/>
                        <a:ext cx="562398" cy="712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6809864" y="3921901"/>
            <a:ext cx="1896770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＝跳绳人数</a:t>
            </a:r>
          </a:p>
        </p:txBody>
      </p:sp>
      <p:grpSp>
        <p:nvGrpSpPr>
          <p:cNvPr id="24" name="组合 6"/>
          <p:cNvGrpSpPr/>
          <p:nvPr/>
        </p:nvGrpSpPr>
        <p:grpSpPr>
          <a:xfrm>
            <a:off x="1352030" y="2767646"/>
            <a:ext cx="237997" cy="711746"/>
            <a:chOff x="5603" y="5972"/>
            <a:chExt cx="487" cy="1495"/>
          </a:xfrm>
        </p:grpSpPr>
        <p:sp>
          <p:nvSpPr>
            <p:cNvPr id="25" name="文本框 9"/>
            <p:cNvSpPr txBox="1"/>
            <p:nvPr/>
          </p:nvSpPr>
          <p:spPr>
            <a:xfrm>
              <a:off x="5603" y="5972"/>
              <a:ext cx="487" cy="8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100" b="1">
                  <a:latin typeface="宋体" panose="02010600030101010101" pitchFamily="2" charset="-122"/>
                </a:rPr>
                <a:t>2</a:t>
              </a:r>
            </a:p>
          </p:txBody>
        </p:sp>
        <p:sp>
          <p:nvSpPr>
            <p:cNvPr id="26" name="文本框 34"/>
            <p:cNvSpPr txBox="1"/>
            <p:nvPr/>
          </p:nvSpPr>
          <p:spPr>
            <a:xfrm>
              <a:off x="5603" y="6594"/>
              <a:ext cx="487" cy="8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100" b="1">
                  <a:latin typeface="宋体" panose="02010600030101010101" pitchFamily="2" charset="-122"/>
                </a:rPr>
                <a:t>9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5672" y="6712"/>
              <a:ext cx="418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 bldLvl="0" animBg="1"/>
      <p:bldP spid="14" grpId="0" bldLvl="0" animBg="1"/>
      <p:bldP spid="16" grpId="0" bldLvl="0" animBg="1"/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8390" y="1889961"/>
            <a:ext cx="3543117" cy="172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1277" y="801730"/>
            <a:ext cx="2823021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4006486" y="3853129"/>
            <a:ext cx="488149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答：操场上有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27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人参加活动。</a:t>
            </a: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3826625" y="485806"/>
            <a:ext cx="524121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解：设操场上有</a:t>
            </a:r>
            <a:r>
              <a:rPr lang="en-US" altLang="zh-CN" sz="2700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人参加活动。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648206" y="887577"/>
          <a:ext cx="1013013" cy="808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公式" r:id="rId5" imgW="482600" imgH="393700" progId="Equation.KSEE3">
                  <p:embed/>
                </p:oleObj>
              </mc:Choice>
              <mc:Fallback>
                <p:oleObj name="公式" r:id="rId5" imgW="482600" imgH="393700" progId="Equation.KSEE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206" y="887577"/>
                        <a:ext cx="1013013" cy="808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5155065" y="1691672"/>
          <a:ext cx="1999295" cy="808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公式" r:id="rId7" imgW="951865" imgH="393700" progId="Equation.KSEE3">
                  <p:embed/>
                </p:oleObj>
              </mc:Choice>
              <mc:Fallback>
                <p:oleObj name="公式" r:id="rId7" imgW="951865" imgH="393700" progId="Equation.KSEE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5065" y="1691672"/>
                        <a:ext cx="1999295" cy="808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5927488" y="2564987"/>
          <a:ext cx="1226872" cy="808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公式" r:id="rId9" imgW="584200" imgH="393700" progId="Equation.KSEE3">
                  <p:embed/>
                </p:oleObj>
              </mc:Choice>
              <mc:Fallback>
                <p:oleObj name="公式" r:id="rId9" imgW="584200" imgH="3937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488" y="2564987"/>
                        <a:ext cx="1226872" cy="808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5927488" y="3438300"/>
          <a:ext cx="932816" cy="417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公式" r:id="rId11" imgW="444500" imgH="203200" progId="Equation.KSEE3">
                  <p:embed/>
                </p:oleObj>
              </mc:Choice>
              <mc:Fallback>
                <p:oleObj name="公式" r:id="rId11" imgW="444500" imgH="203200" progId="Equation.KSEE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488" y="3438300"/>
                        <a:ext cx="932816" cy="417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309188" y="573528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1174" y="1169818"/>
            <a:ext cx="8353638" cy="305752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已知一个数的几分之几是多少，求这个数的解题方法：</a:t>
            </a:r>
          </a:p>
          <a:p>
            <a:pPr marL="565785" indent="-565785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画图法：根据题意画出相应的示意图并解答。</a:t>
            </a:r>
          </a:p>
          <a:p>
            <a:pPr marL="565785" indent="-565785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方程法：设单位“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1”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为未知数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，根据分数乘法的意义找出题中的等量关系，列出方程并解答。</a:t>
            </a:r>
          </a:p>
          <a:p>
            <a:pPr marL="565785" indent="-565785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算术法：直接用除法计算，即用部分量除以它占单位“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1”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的几分之几。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32452" y="749141"/>
            <a:ext cx="8679103" cy="1315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668" tIns="34834" rIns="69668" bIns="34834">
            <a:spAutoFit/>
          </a:bodyPr>
          <a:lstStyle/>
          <a:p>
            <a:pPr>
              <a:defRPr/>
            </a:pP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1</a:t>
            </a:r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．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服装店正在开展促销活动，所有服装一律八折出售。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700" noProof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P61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(1)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这件衣服的原价是多少元？画一画，想一想。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pic>
        <p:nvPicPr>
          <p:cNvPr id="5" name="图片 8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6364940" y="2204662"/>
            <a:ext cx="232627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27579" y="2409732"/>
            <a:ext cx="3379814" cy="173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32449" y="789552"/>
            <a:ext cx="8679103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668" tIns="34834" rIns="69668" bIns="34834">
            <a:spAutoFit/>
          </a:bodyPr>
          <a:lstStyle/>
          <a:p>
            <a:pPr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(2)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你能找出题目中的等量关系吗？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pic>
        <p:nvPicPr>
          <p:cNvPr id="7" name="图片 8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6288197" y="1890128"/>
            <a:ext cx="232627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8"/>
              <p:cNvSpPr/>
              <p:nvPr/>
            </p:nvSpPr>
            <p:spPr>
              <a:xfrm>
                <a:off x="2025385" y="2193708"/>
                <a:ext cx="2989505" cy="740628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69668" tIns="34834" rIns="69668" bIns="34834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sz="27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原</m:t>
                    </m:r>
                    <m:r>
                      <m:rPr>
                        <m:nor/>
                      </m:rPr>
                      <a:rPr lang="zh-CN" altLang="en-US" sz="2700" b="1" dirty="0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价</m:t>
                    </m:r>
                    <m:r>
                      <a:rPr lang="en-US" altLang="zh-CN" sz="27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altLang="zh-CN" sz="27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方正书宋_GBK" panose="03000509000000000000" pitchFamily="65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zh-CN" altLang="en-US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现价</a:t>
                </a:r>
                <a:endParaRPr lang="zh-CN" altLang="zh-CN" sz="27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圆角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85" y="2193708"/>
                <a:ext cx="2989505" cy="740628"/>
              </a:xfrm>
              <a:prstGeom prst="roundRect">
                <a:avLst/>
              </a:prstGeom>
              <a:blipFill rotWithShape="1">
                <a:blip r:embed="rId3"/>
                <a:stretch>
                  <a:fillRect l="-161" t="-657" r="-139" b="-6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0" y="624703"/>
            <a:ext cx="8679103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668" tIns="34834" rIns="69668" bIns="34834">
            <a:spAutoFit/>
          </a:bodyPr>
          <a:lstStyle/>
          <a:p>
            <a:pPr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(3)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列方程解决问题。</a:t>
            </a:r>
          </a:p>
        </p:txBody>
      </p:sp>
      <p:pic>
        <p:nvPicPr>
          <p:cNvPr id="7" name="图片 8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6209028" y="2136040"/>
            <a:ext cx="232627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085315" y="1287840"/>
                <a:ext cx="4976762" cy="484748"/>
              </a:xfrm>
              <a:prstGeom prst="rect">
                <a:avLst/>
              </a:prstGeom>
            </p:spPr>
            <p:txBody>
              <a:bodyPr wrap="none" lIns="69668" tIns="34834" rIns="69668" bIns="34834">
                <a:spAutoFit/>
              </a:bodyPr>
              <a:lstStyle/>
              <a:p>
                <a:r>
                  <a:rPr lang="zh-CN" altLang="en-US" sz="27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解：设这件衣服的原价是</a:t>
                </a:r>
                <a14:m>
                  <m:oMath xmlns:m="http://schemas.openxmlformats.org/officeDocument/2006/math">
                    <m:r>
                      <a:rPr lang="en-US" altLang="zh-CN" sz="2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方正书宋_GBK" panose="03000509000000000000" pitchFamily="65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zh-CN" altLang="en-US" sz="27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元。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315" y="1287840"/>
                <a:ext cx="4976762" cy="484748"/>
              </a:xfrm>
              <a:prstGeom prst="rect">
                <a:avLst/>
              </a:prstGeom>
              <a:blipFill rotWithShape="1">
                <a:blip r:embed="rId3"/>
                <a:stretch>
                  <a:fillRect l="-2" t="-12" r="7" b="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948423" y="4091842"/>
            <a:ext cx="4756159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答：这件衣服的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原价是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10" name="组合 39"/>
          <p:cNvGrpSpPr/>
          <p:nvPr/>
        </p:nvGrpSpPr>
        <p:grpSpPr>
          <a:xfrm>
            <a:off x="2677020" y="1772589"/>
            <a:ext cx="1457303" cy="1325425"/>
            <a:chOff x="5585" y="5729"/>
            <a:chExt cx="2982" cy="2784"/>
          </a:xfrm>
        </p:grpSpPr>
        <p:sp>
          <p:nvSpPr>
            <p:cNvPr id="11" name="文本框 9"/>
            <p:cNvSpPr txBox="1"/>
            <p:nvPr/>
          </p:nvSpPr>
          <p:spPr>
            <a:xfrm>
              <a:off x="5726" y="5729"/>
              <a:ext cx="1052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2" name="文本框 34"/>
            <p:cNvSpPr txBox="1"/>
            <p:nvPr/>
          </p:nvSpPr>
          <p:spPr>
            <a:xfrm>
              <a:off x="5585" y="6574"/>
              <a:ext cx="1008" cy="1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712" y="6680"/>
              <a:ext cx="754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34"/>
            <p:cNvSpPr txBox="1"/>
            <p:nvPr/>
          </p:nvSpPr>
          <p:spPr>
            <a:xfrm>
              <a:off x="6480" y="617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" name="文本框 34"/>
            <p:cNvSpPr txBox="1"/>
            <p:nvPr/>
          </p:nvSpPr>
          <p:spPr>
            <a:xfrm>
              <a:off x="6914" y="617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7532" y="6223"/>
              <a:ext cx="1035" cy="1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</a:p>
          </p:txBody>
        </p:sp>
      </p:grpSp>
      <p:grpSp>
        <p:nvGrpSpPr>
          <p:cNvPr id="21" name="组合 39"/>
          <p:cNvGrpSpPr/>
          <p:nvPr/>
        </p:nvGrpSpPr>
        <p:grpSpPr>
          <a:xfrm>
            <a:off x="3130686" y="3568504"/>
            <a:ext cx="1019917" cy="947889"/>
            <a:chOff x="6480" y="6171"/>
            <a:chExt cx="2087" cy="1991"/>
          </a:xfrm>
        </p:grpSpPr>
        <p:sp>
          <p:nvSpPr>
            <p:cNvPr id="25" name="文本框 34"/>
            <p:cNvSpPr txBox="1"/>
            <p:nvPr/>
          </p:nvSpPr>
          <p:spPr>
            <a:xfrm>
              <a:off x="6480" y="617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6" name="文本框 34"/>
            <p:cNvSpPr txBox="1"/>
            <p:nvPr/>
          </p:nvSpPr>
          <p:spPr>
            <a:xfrm>
              <a:off x="6914" y="617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7" name="文本框 34"/>
            <p:cNvSpPr txBox="1"/>
            <p:nvPr/>
          </p:nvSpPr>
          <p:spPr>
            <a:xfrm>
              <a:off x="7532" y="6223"/>
              <a:ext cx="1035" cy="1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78259" y="2599503"/>
            <a:ext cx="3455923" cy="1339443"/>
            <a:chOff x="1178371" y="4232869"/>
            <a:chExt cx="4495100" cy="1785923"/>
          </a:xfrm>
        </p:grpSpPr>
        <p:grpSp>
          <p:nvGrpSpPr>
            <p:cNvPr id="28" name="组合 39"/>
            <p:cNvGrpSpPr/>
            <p:nvPr/>
          </p:nvGrpSpPr>
          <p:grpSpPr>
            <a:xfrm>
              <a:off x="1178371" y="4232869"/>
              <a:ext cx="1343762" cy="1767233"/>
              <a:chOff x="5585" y="5729"/>
              <a:chExt cx="2114" cy="2784"/>
            </a:xfrm>
          </p:grpSpPr>
          <p:sp>
            <p:nvSpPr>
              <p:cNvPr id="29" name="文本框 9"/>
              <p:cNvSpPr txBox="1"/>
              <p:nvPr/>
            </p:nvSpPr>
            <p:spPr>
              <a:xfrm>
                <a:off x="5726" y="5729"/>
                <a:ext cx="1052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30" name="文本框 34"/>
              <p:cNvSpPr txBox="1"/>
              <p:nvPr/>
            </p:nvSpPr>
            <p:spPr>
              <a:xfrm>
                <a:off x="5585" y="6574"/>
                <a:ext cx="1008" cy="19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5712" y="6680"/>
                <a:ext cx="754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框 34"/>
              <p:cNvSpPr txBox="1"/>
              <p:nvPr/>
            </p:nvSpPr>
            <p:spPr>
              <a:xfrm>
                <a:off x="6480" y="6171"/>
                <a:ext cx="785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33" name="文本框 34"/>
              <p:cNvSpPr txBox="1"/>
              <p:nvPr/>
            </p:nvSpPr>
            <p:spPr>
              <a:xfrm>
                <a:off x="6914" y="6171"/>
                <a:ext cx="785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</a:p>
            </p:txBody>
          </p:sp>
        </p:grpSp>
        <p:grpSp>
          <p:nvGrpSpPr>
            <p:cNvPr id="35" name="组合 39"/>
            <p:cNvGrpSpPr/>
            <p:nvPr/>
          </p:nvGrpSpPr>
          <p:grpSpPr>
            <a:xfrm>
              <a:off x="2628698" y="4251559"/>
              <a:ext cx="1895506" cy="1767233"/>
              <a:chOff x="5585" y="5729"/>
              <a:chExt cx="2982" cy="2784"/>
            </a:xfrm>
          </p:grpSpPr>
          <p:sp>
            <p:nvSpPr>
              <p:cNvPr id="36" name="文本框 9"/>
              <p:cNvSpPr txBox="1"/>
              <p:nvPr/>
            </p:nvSpPr>
            <p:spPr>
              <a:xfrm>
                <a:off x="5726" y="5729"/>
                <a:ext cx="1052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37" name="文本框 34"/>
              <p:cNvSpPr txBox="1"/>
              <p:nvPr/>
            </p:nvSpPr>
            <p:spPr>
              <a:xfrm>
                <a:off x="5585" y="6574"/>
                <a:ext cx="1008" cy="19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5712" y="6680"/>
                <a:ext cx="754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框 34"/>
              <p:cNvSpPr txBox="1"/>
              <p:nvPr/>
            </p:nvSpPr>
            <p:spPr>
              <a:xfrm>
                <a:off x="6480" y="6171"/>
                <a:ext cx="785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0" name="文本框 34"/>
              <p:cNvSpPr txBox="1"/>
              <p:nvPr/>
            </p:nvSpPr>
            <p:spPr>
              <a:xfrm>
                <a:off x="6914" y="6171"/>
                <a:ext cx="785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1" name="文本框 34"/>
              <p:cNvSpPr txBox="1"/>
              <p:nvPr/>
            </p:nvSpPr>
            <p:spPr>
              <a:xfrm>
                <a:off x="7532" y="6223"/>
                <a:ext cx="1035" cy="19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</a:p>
            </p:txBody>
          </p:sp>
        </p:grpSp>
        <p:grpSp>
          <p:nvGrpSpPr>
            <p:cNvPr id="42" name="组合 39"/>
            <p:cNvGrpSpPr/>
            <p:nvPr/>
          </p:nvGrpSpPr>
          <p:grpSpPr>
            <a:xfrm>
              <a:off x="4376112" y="4251559"/>
              <a:ext cx="1297359" cy="1767233"/>
              <a:chOff x="4737" y="5729"/>
              <a:chExt cx="2041" cy="2784"/>
            </a:xfrm>
          </p:grpSpPr>
          <p:sp>
            <p:nvSpPr>
              <p:cNvPr id="43" name="文本框 9"/>
              <p:cNvSpPr txBox="1"/>
              <p:nvPr/>
            </p:nvSpPr>
            <p:spPr>
              <a:xfrm>
                <a:off x="5726" y="5729"/>
                <a:ext cx="1052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4" name="文本框 34"/>
              <p:cNvSpPr txBox="1"/>
              <p:nvPr/>
            </p:nvSpPr>
            <p:spPr>
              <a:xfrm>
                <a:off x="5585" y="6574"/>
                <a:ext cx="1008" cy="19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5712" y="6680"/>
                <a:ext cx="754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文本框 34"/>
              <p:cNvSpPr txBox="1"/>
              <p:nvPr/>
            </p:nvSpPr>
            <p:spPr>
              <a:xfrm>
                <a:off x="4737" y="6178"/>
                <a:ext cx="785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全屏显示(16:9)</PresentationFormat>
  <Paragraphs>76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方正书宋_GBK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WWW.2PPT.COM
</vt:lpstr>
      <vt:lpstr>公式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2023-01-16T23:12:25Z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BD3F9D2EC25249CC9CDF5599377199D0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