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70" r:id="rId3"/>
  </p:sldMasterIdLst>
  <p:notesMasterIdLst>
    <p:notesMasterId r:id="rId32"/>
  </p:notesMasterIdLst>
  <p:handoutMasterIdLst>
    <p:handoutMasterId r:id="rId33"/>
  </p:handoutMasterIdLst>
  <p:sldIdLst>
    <p:sldId id="265" r:id="rId4"/>
    <p:sldId id="1301" r:id="rId5"/>
    <p:sldId id="1302" r:id="rId6"/>
    <p:sldId id="1303" r:id="rId7"/>
    <p:sldId id="1374" r:id="rId8"/>
    <p:sldId id="1305" r:id="rId9"/>
    <p:sldId id="1306" r:id="rId10"/>
    <p:sldId id="1386" r:id="rId11"/>
    <p:sldId id="1307" r:id="rId12"/>
    <p:sldId id="1384" r:id="rId13"/>
    <p:sldId id="1387" r:id="rId14"/>
    <p:sldId id="1385" r:id="rId15"/>
    <p:sldId id="1310" r:id="rId16"/>
    <p:sldId id="1368" r:id="rId17"/>
    <p:sldId id="1383" r:id="rId18"/>
    <p:sldId id="1369" r:id="rId19"/>
    <p:sldId id="1362" r:id="rId20"/>
    <p:sldId id="1350" r:id="rId21"/>
    <p:sldId id="1351" r:id="rId22"/>
    <p:sldId id="1378" r:id="rId23"/>
    <p:sldId id="1358" r:id="rId24"/>
    <p:sldId id="1376" r:id="rId25"/>
    <p:sldId id="1380" r:id="rId26"/>
    <p:sldId id="1379" r:id="rId27"/>
    <p:sldId id="1388" r:id="rId28"/>
    <p:sldId id="1389" r:id="rId29"/>
    <p:sldId id="1371" r:id="rId30"/>
    <p:sldId id="1327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>
      <p:cViewPr>
        <p:scale>
          <a:sx n="100" d="100"/>
          <a:sy n="100" d="100"/>
        </p:scale>
        <p:origin x="-121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CBE-662F-48C0-971B-744AAC68ECD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DEAA-8E1D-4403-A618-FBDD9DD4FC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93271" y="566057"/>
            <a:ext cx="11005457" cy="5725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951310" y="-572530"/>
            <a:ext cx="1668163" cy="2813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515764" y="4510216"/>
            <a:ext cx="1668163" cy="28132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1188504">
            <a:off x="10634099" y="4423971"/>
            <a:ext cx="1850198" cy="1911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flipH="1">
            <a:off x="10350411" y="5082744"/>
            <a:ext cx="1627179" cy="191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951310" y="-572530"/>
            <a:ext cx="1668163" cy="28132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515764" y="4510216"/>
            <a:ext cx="1668163" cy="2813219"/>
          </a:xfrm>
          <a:prstGeom prst="rect">
            <a:avLst/>
          </a:prstGeom>
        </p:spPr>
      </p:pic>
      <p:pic>
        <p:nvPicPr>
          <p:cNvPr id="22" name="图片 21" descr="图片包含 物体&#10;&#10;描述已自动生成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flipH="1">
            <a:off x="8993276" y="2755557"/>
            <a:ext cx="3584230" cy="414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5400000" flipH="1">
            <a:off x="572528" y="-572530"/>
            <a:ext cx="1668163" cy="28132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5400000" flipH="1">
            <a:off x="9399375" y="4510216"/>
            <a:ext cx="1668163" cy="2813219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flipH="1">
            <a:off x="86497" y="4141243"/>
            <a:ext cx="2829698" cy="2593189"/>
            <a:chOff x="9097853" y="3711194"/>
            <a:chExt cx="3348671" cy="3068786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3" y="-3465569"/>
            <a:ext cx="7339915" cy="13789138"/>
          </a:xfrm>
          <a:prstGeom prst="rect">
            <a:avLst/>
          </a:prstGeom>
        </p:spPr>
      </p:pic>
      <p:pic>
        <p:nvPicPr>
          <p:cNvPr id="9" name="图片 8" descr="图片包含 文字, 矢量图形&#10;&#10;描述已自动生成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198291" y="5173982"/>
            <a:ext cx="1756268" cy="1513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4982" y="-42859"/>
            <a:ext cx="12062036" cy="6943718"/>
            <a:chOff x="914882" y="446400"/>
            <a:chExt cx="10362236" cy="5965199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3113401" y="-1752118"/>
              <a:ext cx="5965198" cy="1036223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252351" y="-662180"/>
              <a:ext cx="5965199" cy="8182360"/>
            </a:xfrm>
            <a:prstGeom prst="rect">
              <a:avLst/>
            </a:prstGeom>
          </p:spPr>
        </p:pic>
      </p:grpSp>
      <p:pic>
        <p:nvPicPr>
          <p:cNvPr id="15" name="图片 14" descr="图片包含 文字,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916748" y="493125"/>
            <a:ext cx="1756268" cy="1513326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8489065" y="3367221"/>
            <a:ext cx="3809151" cy="3490779"/>
            <a:chOff x="9097853" y="3711194"/>
            <a:chExt cx="3348671" cy="3068786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3526970"/>
            <a:ext cx="2569029" cy="333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userDrawn="1">
  <p:cSld name="BACKGROUND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8911167" y="520700"/>
            <a:ext cx="2937933" cy="742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11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353731" y="1899433"/>
            <a:ext cx="8393289" cy="14250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1.5.1 </a:t>
            </a:r>
            <a:r>
              <a:rPr lang="zh-CN" altLang="en-US" sz="6000" b="1" dirty="0" smtClean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有理数的加法</a:t>
            </a:r>
            <a:endParaRPr lang="zh-CN" altLang="en-US" sz="6000" b="1" dirty="0">
              <a:solidFill>
                <a:schemeClr val="tx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82895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554458" y="754920"/>
            <a:ext cx="246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观察思考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678311" y="1339695"/>
            <a:ext cx="152400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3840489" y="4776688"/>
            <a:ext cx="150741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 pitchFamily="2" charset="2"/>
              </a:rPr>
              <a:t> 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233714" y="3121710"/>
            <a:ext cx="8229600" cy="506413"/>
            <a:chOff x="192" y="1920"/>
            <a:chExt cx="5184" cy="319"/>
          </a:xfrm>
        </p:grpSpPr>
        <p:grpSp>
          <p:nvGrpSpPr>
            <p:cNvPr id="80" name="组合 79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5" name="直接连接符 84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7" name="直接连接符 86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8" name="直接连接符 87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9" name="直接连接符 88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1" name="直接连接符 90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2" name="直接连接符 91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4" name="直接连接符 93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5" name="直接连接符 94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6" name="直接连接符 95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7" name="直接连接符 96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8" name="直接连接符 97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9" name="直接连接符 98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0" name="直接连接符 99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1" name="直接连接符 100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3" name="直接连接符 102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81" name="矩形 80"/>
            <p:cNvSpPr/>
            <p:nvPr/>
          </p:nvSpPr>
          <p:spPr>
            <a:xfrm>
              <a:off x="242" y="1987"/>
              <a:ext cx="5088" cy="25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-9  -8  -7 -6  -5 –4  -3 –2  -1   </a:t>
              </a:r>
              <a:r>
                <a:rPr sz="20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0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1   2   3   4   5   6   7   8   9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313089" y="1891619"/>
            <a:ext cx="7921625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(4)向西行驶5米，再向东行驶3米，两次行驶的运动结果？</a:t>
            </a:r>
            <a:r>
              <a:rPr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  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5577114" y="2872472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5" name="直接连接符 44"/>
          <p:cNvCxnSpPr/>
          <p:nvPr/>
        </p:nvCxnSpPr>
        <p:spPr>
          <a:xfrm flipH="1">
            <a:off x="3672114" y="289311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6" name="直接连接符 45"/>
          <p:cNvCxnSpPr/>
          <p:nvPr/>
        </p:nvCxnSpPr>
        <p:spPr>
          <a:xfrm flipH="1">
            <a:off x="4815114" y="289311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7" name="直接连接符 46"/>
          <p:cNvCxnSpPr/>
          <p:nvPr/>
        </p:nvCxnSpPr>
        <p:spPr>
          <a:xfrm flipH="1">
            <a:off x="5577114" y="3558272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8" name="直接连接符 47"/>
          <p:cNvCxnSpPr/>
          <p:nvPr/>
        </p:nvCxnSpPr>
        <p:spPr>
          <a:xfrm flipH="1">
            <a:off x="4815114" y="3558272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9" name="直接连接符 48"/>
          <p:cNvCxnSpPr/>
          <p:nvPr/>
        </p:nvCxnSpPr>
        <p:spPr>
          <a:xfrm flipH="1">
            <a:off x="3672114" y="3121710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  <p:sp>
        <p:nvSpPr>
          <p:cNvPr id="50" name="矩形 49"/>
          <p:cNvSpPr/>
          <p:nvPr/>
        </p:nvSpPr>
        <p:spPr>
          <a:xfrm>
            <a:off x="3868964" y="2562910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008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</a:p>
        </p:txBody>
      </p:sp>
      <p:sp>
        <p:nvSpPr>
          <p:cNvPr id="51" name="矩形 50"/>
          <p:cNvSpPr/>
          <p:nvPr/>
        </p:nvSpPr>
        <p:spPr>
          <a:xfrm>
            <a:off x="4859564" y="2740710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52" name="矩形 51"/>
          <p:cNvSpPr/>
          <p:nvPr/>
        </p:nvSpPr>
        <p:spPr>
          <a:xfrm>
            <a:off x="5018314" y="3629710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</a:p>
        </p:txBody>
      </p:sp>
      <p:cxnSp>
        <p:nvCxnSpPr>
          <p:cNvPr id="53" name="直接连接符 52"/>
          <p:cNvCxnSpPr/>
          <p:nvPr/>
        </p:nvCxnSpPr>
        <p:spPr>
          <a:xfrm flipH="1">
            <a:off x="4815114" y="373131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/>
          </a:ln>
          <a:effectLst/>
        </p:spPr>
      </p:cxnSp>
      <p:cxnSp>
        <p:nvCxnSpPr>
          <p:cNvPr id="54" name="直接连接符 53"/>
          <p:cNvCxnSpPr/>
          <p:nvPr/>
        </p:nvCxnSpPr>
        <p:spPr>
          <a:xfrm>
            <a:off x="3672114" y="2969310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3380014" y="4330374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（-5）+（+3）= -2 </a:t>
            </a:r>
          </a:p>
        </p:txBody>
      </p:sp>
      <p:sp>
        <p:nvSpPr>
          <p:cNvPr id="56" name="矩形 55"/>
          <p:cNvSpPr/>
          <p:nvPr/>
        </p:nvSpPr>
        <p:spPr>
          <a:xfrm>
            <a:off x="1309233" y="5009138"/>
            <a:ext cx="9297761" cy="1200329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863600" lvl="0" indent="-863600">
              <a:lnSpc>
                <a:spcPct val="150000"/>
              </a:lnSpc>
              <a:spcBef>
                <a:spcPct val="50000"/>
              </a:spcBef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结论：绝对值不相等的异号两数相加，取绝对值较大的加数的符号，并用较大的绝对值减去较小的绝对值。</a:t>
            </a:r>
            <a:r>
              <a:rPr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1" grpId="0"/>
      <p:bldP spid="52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554458" y="754920"/>
            <a:ext cx="246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观察思考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53324" y="1339695"/>
            <a:ext cx="141605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3840489" y="4776688"/>
            <a:ext cx="150741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57" name="矩形 56"/>
          <p:cNvSpPr/>
          <p:nvPr/>
        </p:nvSpPr>
        <p:spPr>
          <a:xfrm>
            <a:off x="1378174" y="1941486"/>
            <a:ext cx="8382000" cy="4243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1428750" lvl="0" indent="-14287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（5）向东行驶5米，再向西行驶 5米，两次行驶的运动结果？ </a:t>
            </a:r>
          </a:p>
        </p:txBody>
      </p:sp>
      <p:cxnSp>
        <p:nvCxnSpPr>
          <p:cNvPr id="58" name="直接连接符 57"/>
          <p:cNvCxnSpPr/>
          <p:nvPr/>
        </p:nvCxnSpPr>
        <p:spPr>
          <a:xfrm flipH="1">
            <a:off x="5264374" y="3084486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59" name="直接连接符 58"/>
          <p:cNvCxnSpPr/>
          <p:nvPr/>
        </p:nvCxnSpPr>
        <p:spPr>
          <a:xfrm flipH="1">
            <a:off x="7169374" y="3084486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60" name="直接连接符 59"/>
          <p:cNvCxnSpPr/>
          <p:nvPr/>
        </p:nvCxnSpPr>
        <p:spPr>
          <a:xfrm>
            <a:off x="5264374" y="3389286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  <p:sp>
        <p:nvSpPr>
          <p:cNvPr id="61" name="矩形 60"/>
          <p:cNvSpPr/>
          <p:nvPr/>
        </p:nvSpPr>
        <p:spPr>
          <a:xfrm>
            <a:off x="3892774" y="4323317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（+5）+（-5）= 0 </a:t>
            </a:r>
          </a:p>
        </p:txBody>
      </p:sp>
      <p:sp>
        <p:nvSpPr>
          <p:cNvPr id="62" name="矩形 61"/>
          <p:cNvSpPr/>
          <p:nvPr/>
        </p:nvSpPr>
        <p:spPr>
          <a:xfrm>
            <a:off x="5416774" y="3008286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63" name="矩形 62"/>
          <p:cNvSpPr/>
          <p:nvPr/>
        </p:nvSpPr>
        <p:spPr>
          <a:xfrm>
            <a:off x="6331174" y="2703486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008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5264374" y="3084486"/>
            <a:ext cx="1905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/>
          </a:ln>
          <a:effectLst/>
        </p:spPr>
      </p:cxnSp>
      <p:sp>
        <p:nvSpPr>
          <p:cNvPr id="65" name="矩形 64"/>
          <p:cNvSpPr/>
          <p:nvPr/>
        </p:nvSpPr>
        <p:spPr>
          <a:xfrm>
            <a:off x="1606774" y="5136970"/>
            <a:ext cx="6412340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863600" lvl="0" indent="-863600">
              <a:spcBef>
                <a:spcPct val="50000"/>
              </a:spcBef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结论：异号两数相加，绝对值相等时和为0。</a:t>
            </a:r>
            <a:r>
              <a:rPr b="1">
                <a:solidFill>
                  <a:srgbClr val="0000CC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301974" y="3465486"/>
            <a:ext cx="8382000" cy="533400"/>
            <a:chOff x="192" y="1920"/>
            <a:chExt cx="5280" cy="336"/>
          </a:xfrm>
        </p:grpSpPr>
        <p:grpSp>
          <p:nvGrpSpPr>
            <p:cNvPr id="67" name="组合 66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1" name="直接连接符 70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3" name="直接连接符 72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5" name="直接连接符 74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7" name="直接连接符 76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4" name="直接连接符 103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5" name="直接连接符 104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6" name="直接连接符 105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7" name="直接连接符 106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8" name="直接连接符 107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9" name="直接连接符 108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2" name="直接连接符 111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3" name="直接连接符 112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4" name="直接连接符 113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68" name="矩形 67"/>
            <p:cNvSpPr/>
            <p:nvPr/>
          </p:nvSpPr>
          <p:spPr>
            <a:xfrm>
              <a:off x="384" y="1968"/>
              <a:ext cx="5088" cy="28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>
                  <a:solidFill>
                    <a:srgbClr val="000000"/>
                  </a:solidFill>
                </a:rPr>
                <a:t>    -9 -8  -7 -6  -5–4 -3–2  -1 </a:t>
              </a:r>
              <a:r>
                <a:rPr>
                  <a:solidFill>
                    <a:srgbClr val="FF0000"/>
                  </a:solidFill>
                </a:rPr>
                <a:t> 0</a:t>
              </a:r>
              <a:r>
                <a:rPr>
                  <a:solidFill>
                    <a:srgbClr val="000000"/>
                  </a:solidFill>
                </a:rPr>
                <a:t>   1   2   3   4   5   6   7   8   9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2" grpId="0"/>
      <p:bldP spid="63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554458" y="754920"/>
            <a:ext cx="133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 结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80566" y="1339695"/>
            <a:ext cx="958901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4416228" y="4776688"/>
            <a:ext cx="150741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738188" y="1795762"/>
            <a:ext cx="7537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-2 + (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3) = 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3-2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）</a:t>
            </a:r>
          </a:p>
          <a:p>
            <a:pPr algn="ctr">
              <a:lnSpc>
                <a:spcPct val="20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-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3 + (+2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= 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-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3-2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</a:p>
          <a:p>
            <a:pPr algn="ctr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-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2 + (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+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  <a:r>
              <a:rPr lang="en-US" altLang="zh-CN" sz="2400" smtClean="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=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2-2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3008321" y="1581663"/>
            <a:ext cx="2995267" cy="670243"/>
            <a:chOff x="3188" y="2070"/>
            <a:chExt cx="4716" cy="1056"/>
          </a:xfrm>
        </p:grpSpPr>
        <p:sp>
          <p:nvSpPr>
            <p:cNvPr id="118" name="Text Box 14"/>
            <p:cNvSpPr txBox="1">
              <a:spLocks noChangeArrowheads="1"/>
            </p:cNvSpPr>
            <p:nvPr/>
          </p:nvSpPr>
          <p:spPr bwMode="auto">
            <a:xfrm>
              <a:off x="3188" y="2070"/>
              <a:ext cx="141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加数</a:t>
              </a:r>
            </a:p>
          </p:txBody>
        </p:sp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4602" y="2070"/>
              <a:ext cx="141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加数</a:t>
              </a:r>
            </a:p>
          </p:txBody>
        </p:sp>
        <p:sp>
          <p:nvSpPr>
            <p:cNvPr id="120" name="Text Box 14"/>
            <p:cNvSpPr txBox="1">
              <a:spLocks noChangeArrowheads="1"/>
            </p:cNvSpPr>
            <p:nvPr/>
          </p:nvSpPr>
          <p:spPr bwMode="auto">
            <a:xfrm>
              <a:off x="6490" y="2108"/>
              <a:ext cx="141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和</a:t>
              </a:r>
            </a:p>
          </p:txBody>
        </p:sp>
      </p:grpSp>
      <p:sp>
        <p:nvSpPr>
          <p:cNvPr id="121" name="左大括号 120"/>
          <p:cNvSpPr/>
          <p:nvPr/>
        </p:nvSpPr>
        <p:spPr bwMode="auto">
          <a:xfrm>
            <a:off x="2794000" y="2300587"/>
            <a:ext cx="176213" cy="1655763"/>
          </a:xfrm>
          <a:prstGeom prst="leftBrace">
            <a:avLst>
              <a:gd name="adj1" fmla="val 822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2" name="文本框 2"/>
          <p:cNvSpPr txBox="1">
            <a:spLocks noChangeArrowheads="1"/>
          </p:cNvSpPr>
          <p:nvPr/>
        </p:nvSpPr>
        <p:spPr bwMode="auto">
          <a:xfrm>
            <a:off x="2106613" y="2372025"/>
            <a:ext cx="595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加数异号</a:t>
            </a:r>
          </a:p>
        </p:txBody>
      </p:sp>
      <p:sp>
        <p:nvSpPr>
          <p:cNvPr id="123" name="右大括号 122"/>
          <p:cNvSpPr/>
          <p:nvPr/>
        </p:nvSpPr>
        <p:spPr bwMode="auto">
          <a:xfrm>
            <a:off x="6064250" y="2227562"/>
            <a:ext cx="233363" cy="936625"/>
          </a:xfrm>
          <a:prstGeom prst="rightBrace">
            <a:avLst>
              <a:gd name="adj1" fmla="val 8306"/>
              <a:gd name="adj2" fmla="val 50000"/>
            </a:avLst>
          </a:prstGeom>
          <a:solidFill>
            <a:srgbClr val="000000">
              <a:alpha val="0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4" name="文本框 5"/>
          <p:cNvSpPr txBox="1">
            <a:spLocks noChangeArrowheads="1"/>
          </p:cNvSpPr>
          <p:nvPr/>
        </p:nvSpPr>
        <p:spPr bwMode="auto">
          <a:xfrm>
            <a:off x="6426199" y="2372025"/>
            <a:ext cx="3298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加数的绝对值不相等</a:t>
            </a:r>
          </a:p>
        </p:txBody>
      </p:sp>
      <p:sp>
        <p:nvSpPr>
          <p:cNvPr id="125" name="文本框 6"/>
          <p:cNvSpPr txBox="1">
            <a:spLocks noChangeArrowheads="1"/>
          </p:cNvSpPr>
          <p:nvPr/>
        </p:nvSpPr>
        <p:spPr bwMode="auto">
          <a:xfrm>
            <a:off x="6354763" y="3524550"/>
            <a:ext cx="259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加数绝对值相等</a:t>
            </a:r>
            <a:endParaRPr lang="en-US" altLang="zh-CN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6" name="Text Box 14"/>
          <p:cNvSpPr txBox="1">
            <a:spLocks noChangeArrowheads="1"/>
          </p:cNvSpPr>
          <p:nvPr/>
        </p:nvSpPr>
        <p:spPr bwMode="auto">
          <a:xfrm>
            <a:off x="1529827" y="4027787"/>
            <a:ext cx="48264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你从上面三个式子中发现了什么？</a:t>
            </a:r>
          </a:p>
        </p:txBody>
      </p:sp>
      <p:sp>
        <p:nvSpPr>
          <p:cNvPr id="127" name="文本框 36"/>
          <p:cNvSpPr txBox="1">
            <a:spLocks noChangeArrowheads="1"/>
          </p:cNvSpPr>
          <p:nvPr/>
        </p:nvSpPr>
        <p:spPr bwMode="auto">
          <a:xfrm>
            <a:off x="1674288" y="4819817"/>
            <a:ext cx="2954655" cy="461665"/>
          </a:xfrm>
          <a:prstGeom prst="rect">
            <a:avLst/>
          </a:prstGeom>
          <a:solidFill>
            <a:srgbClr val="ADEBEB"/>
          </a:solidFill>
          <a:ln w="9525">
            <a:solidFill>
              <a:srgbClr val="EEF128"/>
            </a:solidFill>
            <a:rou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有理数加法法则二：</a:t>
            </a:r>
          </a:p>
        </p:txBody>
      </p:sp>
      <p:sp>
        <p:nvSpPr>
          <p:cNvPr id="128" name="文本框 11"/>
          <p:cNvSpPr txBox="1">
            <a:spLocks noChangeArrowheads="1"/>
          </p:cNvSpPr>
          <p:nvPr/>
        </p:nvSpPr>
        <p:spPr bwMode="auto">
          <a:xfrm>
            <a:off x="1529827" y="5248277"/>
            <a:ext cx="9663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异号两数相加，绝对值相等时和为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；绝对值不相等时，取绝对值较大的加数的符号，并用较大的绝对值减去较小的绝对值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1" grpId="0" animBg="1"/>
      <p:bldP spid="122" grpId="0"/>
      <p:bldP spid="123" grpId="0" animBg="1"/>
      <p:bldP spid="124" grpId="0"/>
      <p:bldP spid="125" grpId="0"/>
      <p:bldP spid="126" grpId="0"/>
      <p:bldP spid="127" grpId="0" animBg="1"/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47117" y="718630"/>
            <a:ext cx="201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观察思考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82983" y="1303405"/>
            <a:ext cx="1398817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676400" y="2133600"/>
            <a:ext cx="83820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1428750" lvl="0" indent="-1428750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（6）向西行驶5米，再向东行驶0米，两次行驶的运动结果？ </a:t>
            </a:r>
          </a:p>
        </p:txBody>
      </p:sp>
      <p:sp>
        <p:nvSpPr>
          <p:cNvPr id="33" name="矩形 32"/>
          <p:cNvSpPr/>
          <p:nvPr/>
        </p:nvSpPr>
        <p:spPr>
          <a:xfrm>
            <a:off x="1933575" y="4818601"/>
            <a:ext cx="6020026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863600" lvl="0" indent="-863600">
              <a:spcBef>
                <a:spcPct val="50000"/>
              </a:spcBef>
            </a:pPr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结论：一个数同零相加，仍得这个数。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676400" y="3200400"/>
            <a:ext cx="8334375" cy="552450"/>
            <a:chOff x="192" y="1920"/>
            <a:chExt cx="5250" cy="3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8" name="直接连接符 67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9" name="直接连接符 68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1" name="直接连接符 70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3" name="直接连接符 72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5" name="直接连接符 74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7" name="直接连接符 76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79" name="直接连接符 78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2" name="直接连接符 81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5" name="直接连接符 84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36" name="矩形 35"/>
            <p:cNvSpPr/>
            <p:nvPr/>
          </p:nvSpPr>
          <p:spPr>
            <a:xfrm>
              <a:off x="354" y="2016"/>
              <a:ext cx="5088" cy="25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-9  -8  -7  -6 -5–4 -3–2 -1</a:t>
              </a:r>
              <a:r>
                <a:rPr sz="20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0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1   2   3   4   5   6   7   8   9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 flipH="1">
            <a:off x="5638800" y="2874962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88" name="直接连接符 87"/>
          <p:cNvCxnSpPr/>
          <p:nvPr/>
        </p:nvCxnSpPr>
        <p:spPr>
          <a:xfrm flipH="1">
            <a:off x="3733800" y="289560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89" name="直接连接符 88"/>
          <p:cNvCxnSpPr/>
          <p:nvPr/>
        </p:nvCxnSpPr>
        <p:spPr>
          <a:xfrm flipH="1">
            <a:off x="3733800" y="3124200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  <p:sp>
        <p:nvSpPr>
          <p:cNvPr id="90" name="矩形 89"/>
          <p:cNvSpPr/>
          <p:nvPr/>
        </p:nvSpPr>
        <p:spPr>
          <a:xfrm>
            <a:off x="4419600" y="2743200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91" name="矩形 90"/>
          <p:cNvSpPr/>
          <p:nvPr/>
        </p:nvSpPr>
        <p:spPr>
          <a:xfrm>
            <a:off x="4381500" y="3911600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>
                <a:solidFill>
                  <a:srgbClr val="0000CC"/>
                </a:solidFill>
                <a:latin typeface="方正北魏楷书简体" pitchFamily="65" charset="-122"/>
                <a:ea typeface="方正北魏楷书简体" pitchFamily="65" charset="-122"/>
              </a:rPr>
              <a:t>（-5）+ 0 = -5</a:t>
            </a:r>
            <a:r>
              <a:rPr b="1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sp>
        <p:nvSpPr>
          <p:cNvPr id="92" name="文本框 36"/>
          <p:cNvSpPr txBox="1">
            <a:spLocks noChangeArrowheads="1"/>
          </p:cNvSpPr>
          <p:nvPr/>
        </p:nvSpPr>
        <p:spPr bwMode="auto">
          <a:xfrm>
            <a:off x="1769533" y="5524764"/>
            <a:ext cx="2954655" cy="461665"/>
          </a:xfrm>
          <a:prstGeom prst="rect">
            <a:avLst/>
          </a:prstGeom>
          <a:solidFill>
            <a:srgbClr val="ADEBEB"/>
          </a:solidFill>
          <a:ln w="9525">
            <a:solidFill>
              <a:srgbClr val="EEF128"/>
            </a:solidFill>
            <a:rou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有理数加法法则三：</a:t>
            </a: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4683478" y="5344595"/>
            <a:ext cx="4024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一个数同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相加，仍得这个数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90" grpId="0"/>
      <p:bldP spid="91" grpId="0"/>
      <p:bldP spid="92" grpId="0" animBg="1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14"/>
          <p:cNvGrpSpPr/>
          <p:nvPr/>
        </p:nvGrpSpPr>
        <p:grpSpPr>
          <a:xfrm>
            <a:off x="1455532" y="1411918"/>
            <a:ext cx="7966075" cy="1866900"/>
            <a:chOff x="1076" y="2339"/>
            <a:chExt cx="12544" cy="2940"/>
          </a:xfrm>
        </p:grpSpPr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1076" y="2339"/>
              <a:ext cx="12544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例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1 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计算：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+8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+5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）；（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+2.5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-2.5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   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   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）；  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(4)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 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+(    ) .</a:t>
              </a:r>
            </a:p>
          </p:txBody>
        </p:sp>
        <p:grpSp>
          <p:nvGrpSpPr>
            <p:cNvPr id="87" name="组合 13"/>
            <p:cNvGrpSpPr/>
            <p:nvPr/>
          </p:nvGrpSpPr>
          <p:grpSpPr>
            <a:xfrm>
              <a:off x="2480" y="3946"/>
              <a:ext cx="6027" cy="1333"/>
              <a:chOff x="2480" y="3946"/>
              <a:chExt cx="6027" cy="1333"/>
            </a:xfrm>
          </p:grpSpPr>
          <p:graphicFrame>
            <p:nvGraphicFramePr>
              <p:cNvPr id="88" name="对象 7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7868" y="4136"/>
              <a:ext cx="639" cy="1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8" r:id="rId3" imgW="254635" imgH="394970" progId="Equation.3">
                      <p:embed/>
                    </p:oleObj>
                  </mc:Choice>
                  <mc:Fallback>
                    <p:oleObj r:id="rId3" imgW="254635" imgH="39497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868" y="4136"/>
                            <a:ext cx="639" cy="1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对象 8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3563" y="4071"/>
              <a:ext cx="608" cy="1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" r:id="rId5" imgW="241935" imgH="394970" progId="Equation.3">
                      <p:embed/>
                    </p:oleObj>
                  </mc:Choice>
                  <mc:Fallback>
                    <p:oleObj r:id="rId5" imgW="241935" imgH="39497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563" y="4071"/>
                            <a:ext cx="608" cy="1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对象 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2480" y="3946"/>
              <a:ext cx="386" cy="1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" r:id="rId7" imgW="153670" imgH="397510" progId="Equation.3">
                      <p:embed/>
                    </p:oleObj>
                  </mc:Choice>
                  <mc:Fallback>
                    <p:oleObj r:id="rId7" imgW="153670" imgH="39751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480" y="3946"/>
                            <a:ext cx="386" cy="1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对象 11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6403" y="4159"/>
              <a:ext cx="642" cy="1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r:id="rId9" imgW="254635" imgH="394970" progId="Equation.3">
                      <p:embed/>
                    </p:oleObj>
                  </mc:Choice>
                  <mc:Fallback>
                    <p:oleObj r:id="rId9" imgW="254635" imgH="39497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03" y="4159"/>
                            <a:ext cx="642" cy="1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2" name="文本框 1"/>
          <p:cNvSpPr txBox="1">
            <a:spLocks noChangeArrowheads="1"/>
          </p:cNvSpPr>
          <p:nvPr/>
        </p:nvSpPr>
        <p:spPr bwMode="auto">
          <a:xfrm>
            <a:off x="2103232" y="3470905"/>
            <a:ext cx="2635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+8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+5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=+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8+5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=+13.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</a:t>
            </a:r>
          </a:p>
        </p:txBody>
      </p:sp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5198857" y="3479664"/>
            <a:ext cx="4676775" cy="1140697"/>
          </a:xfrm>
          <a:prstGeom prst="rect">
            <a:avLst/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同号两数相加，取相同的符号，并把绝对值相加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5198857" y="5111473"/>
            <a:ext cx="4935413" cy="646331"/>
          </a:xfrm>
          <a:prstGeom prst="rect">
            <a:avLst/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异号两数相加，绝对值相等时和为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0.</a:t>
            </a: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1382507" y="354234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96" name="文本框 1"/>
          <p:cNvSpPr txBox="1">
            <a:spLocks noChangeArrowheads="1"/>
          </p:cNvSpPr>
          <p:nvPr/>
        </p:nvSpPr>
        <p:spPr bwMode="auto">
          <a:xfrm>
            <a:off x="1782616" y="5111473"/>
            <a:ext cx="4003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+2.5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-2.5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=0.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</a:t>
            </a:r>
          </a:p>
        </p:txBody>
      </p:sp>
      <p:sp>
        <p:nvSpPr>
          <p:cNvPr id="18" name="矩形 17"/>
          <p:cNvSpPr/>
          <p:nvPr/>
        </p:nvSpPr>
        <p:spPr>
          <a:xfrm>
            <a:off x="5434022" y="706250"/>
            <a:ext cx="184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典例精析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85832" y="1261620"/>
            <a:ext cx="146972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4994968" y="1880353"/>
            <a:ext cx="4784725" cy="1738313"/>
          </a:xfrm>
          <a:prstGeom prst="rect">
            <a:avLst/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异号两数相加，绝对值不相等时，取绝对值较大的加数的符号，并用较大的绝对值减去较小的绝对值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5150403" y="4491508"/>
            <a:ext cx="4818063" cy="1189037"/>
          </a:xfrm>
          <a:prstGeom prst="rect">
            <a:avLst/>
          </a:prstGeom>
          <a:solidFill>
            <a:srgbClr val="D6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同号两数相加，取相同的符号，并把绝对值相加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</a:p>
        </p:txBody>
      </p:sp>
      <p:graphicFrame>
        <p:nvGraphicFramePr>
          <p:cNvPr id="24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05148" y="2292192"/>
          <a:ext cx="1400069" cy="159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3" imgW="687070" imgH="814070" progId="Equation.3">
                  <p:embed/>
                </p:oleObj>
              </mc:Choice>
              <mc:Fallback>
                <p:oleObj r:id="rId3" imgW="687070" imgH="81407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05148" y="2292192"/>
                        <a:ext cx="1400069" cy="1594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2185718" y="1523785"/>
            <a:ext cx="2247900" cy="846773"/>
            <a:chOff x="1190" y="1381"/>
            <a:chExt cx="3540" cy="1333"/>
          </a:xfrm>
        </p:grpSpPr>
        <p:graphicFrame>
          <p:nvGraphicFramePr>
            <p:cNvPr id="26" name="对象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24" y="1381"/>
            <a:ext cx="2406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r:id="rId5" imgW="584835" imgH="394335" progId="Equation.3">
                    <p:embed/>
                  </p:oleObj>
                </mc:Choice>
                <mc:Fallback>
                  <p:oleObj r:id="rId5" imgW="584835" imgH="39433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324" y="1381"/>
                          <a:ext cx="2406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文本框 5"/>
            <p:cNvSpPr txBox="1">
              <a:spLocks noChangeArrowheads="1"/>
            </p:cNvSpPr>
            <p:nvPr/>
          </p:nvSpPr>
          <p:spPr bwMode="auto">
            <a:xfrm>
              <a:off x="1190" y="1658"/>
              <a:ext cx="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Arial" panose="020B0604020202020204" pitchFamily="34" charset="0"/>
                </a:rPr>
                <a:t>(3)</a:t>
              </a:r>
            </a:p>
          </p:txBody>
        </p:sp>
      </p:grpSp>
      <p:graphicFrame>
        <p:nvGraphicFramePr>
          <p:cNvPr id="28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05148" y="4677354"/>
          <a:ext cx="1296516" cy="174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7" imgW="699770" imgH="814070" progId="Equation.3">
                  <p:embed/>
                </p:oleObj>
              </mc:Choice>
              <mc:Fallback>
                <p:oleObj r:id="rId7" imgW="699770" imgH="81407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05148" y="4677354"/>
                        <a:ext cx="1296516" cy="1745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2230249" y="3920415"/>
            <a:ext cx="2045015" cy="769347"/>
            <a:chOff x="1077" y="5618"/>
            <a:chExt cx="3224" cy="1430"/>
          </a:xfrm>
        </p:grpSpPr>
        <p:graphicFrame>
          <p:nvGraphicFramePr>
            <p:cNvPr id="30" name="对象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097" y="5618"/>
            <a:ext cx="2204" cy="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r:id="rId9" imgW="699770" imgH="394335" progId="Equation.3">
                    <p:embed/>
                  </p:oleObj>
                </mc:Choice>
                <mc:Fallback>
                  <p:oleObj r:id="rId9" imgW="699770" imgH="39433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97" y="5618"/>
                          <a:ext cx="2204" cy="1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文本框 15"/>
            <p:cNvSpPr txBox="1">
              <a:spLocks noChangeArrowheads="1"/>
            </p:cNvSpPr>
            <p:nvPr/>
          </p:nvSpPr>
          <p:spPr bwMode="auto">
            <a:xfrm>
              <a:off x="1077" y="6080"/>
              <a:ext cx="831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  <a:sym typeface="宋体" panose="02010600030101010101" pitchFamily="2" charset="-122"/>
                </a:rPr>
                <a:t>(4)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5434022" y="706250"/>
            <a:ext cx="184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典例精析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85832" y="1261620"/>
            <a:ext cx="146972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5376" y="734267"/>
            <a:ext cx="1291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点  拨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27253" y="1319042"/>
            <a:ext cx="94128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65133" y="1501023"/>
            <a:ext cx="9465520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对于有理数的加法法则，关键是抓住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“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符号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”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与求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“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绝对值的和（差）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”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．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“符号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”——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同号相加取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“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相同的符号”，异号相加取“绝对值较大的加数的符号”．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“绝对值的和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差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)”——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同号做加法，异号做减法，即大数减去小数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较大的绝对值减去较小的绝对值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．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一个有理数由符号和绝对值两部分组成，在进行加法运算时，首先要确定和的符号，然后再求绝对值．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34022" y="706250"/>
            <a:ext cx="184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典例精析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85832" y="1261620"/>
            <a:ext cx="146972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074235" y="1326692"/>
            <a:ext cx="10304965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 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例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2 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海平面的高度为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0m.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一艘潜艇从海平面先下潜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40m,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再上升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15m.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求现在这艘潜艇相对于海平面的位置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.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</a:rPr>
              <a:t>（上升为正，下潜为负）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grpSp>
        <p:nvGrpSpPr>
          <p:cNvPr id="25" name="组合 23"/>
          <p:cNvGrpSpPr/>
          <p:nvPr/>
        </p:nvGrpSpPr>
        <p:grpSpPr>
          <a:xfrm>
            <a:off x="6689194" y="2459830"/>
            <a:ext cx="4332288" cy="3789363"/>
            <a:chOff x="6746" y="3954"/>
            <a:chExt cx="6821" cy="5968"/>
          </a:xfrm>
        </p:grpSpPr>
        <p:pic>
          <p:nvPicPr>
            <p:cNvPr id="26" name="图片 17" descr="}RHF7@EF1{(9OE(41~F6B}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746" y="3954"/>
              <a:ext cx="6821" cy="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18" descr="R8II_)SG%FP$8G~(`[3K]MX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6746" y="8575"/>
              <a:ext cx="3717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图片 22" descr="33ZS`SI(M4~$NUUWV6BFDSH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0415" y="8581"/>
              <a:ext cx="3152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直接连接符 24"/>
          <p:cNvCxnSpPr>
            <a:cxnSpLocks noChangeShapeType="1"/>
          </p:cNvCxnSpPr>
          <p:nvPr/>
        </p:nvCxnSpPr>
        <p:spPr bwMode="auto">
          <a:xfrm>
            <a:off x="9930869" y="6114255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8994244" y="582533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BFB00"/>
                </a:solidFill>
                <a:latin typeface="方正北魏楷书简体" pitchFamily="65" charset="-122"/>
                <a:ea typeface="方正北魏楷书简体" pitchFamily="65" charset="-122"/>
              </a:rPr>
              <a:t>-50m</a:t>
            </a:r>
          </a:p>
        </p:txBody>
      </p:sp>
      <p:cxnSp>
        <p:nvCxnSpPr>
          <p:cNvPr id="31" name="直接连接符 26"/>
          <p:cNvCxnSpPr>
            <a:cxnSpLocks noChangeShapeType="1"/>
          </p:cNvCxnSpPr>
          <p:nvPr/>
        </p:nvCxnSpPr>
        <p:spPr bwMode="auto">
          <a:xfrm>
            <a:off x="9930869" y="5104605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27"/>
          <p:cNvCxnSpPr>
            <a:cxnSpLocks noChangeShapeType="1"/>
          </p:cNvCxnSpPr>
          <p:nvPr/>
        </p:nvCxnSpPr>
        <p:spPr bwMode="auto">
          <a:xfrm>
            <a:off x="9930869" y="5609430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28"/>
          <p:cNvCxnSpPr>
            <a:cxnSpLocks noChangeShapeType="1"/>
          </p:cNvCxnSpPr>
          <p:nvPr/>
        </p:nvCxnSpPr>
        <p:spPr bwMode="auto">
          <a:xfrm>
            <a:off x="9930869" y="4529930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29"/>
          <p:cNvCxnSpPr>
            <a:cxnSpLocks noChangeShapeType="1"/>
          </p:cNvCxnSpPr>
          <p:nvPr/>
        </p:nvCxnSpPr>
        <p:spPr bwMode="auto">
          <a:xfrm>
            <a:off x="9930869" y="3953668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/>
          <p:cNvCxnSpPr>
            <a:cxnSpLocks noChangeShapeType="1"/>
          </p:cNvCxnSpPr>
          <p:nvPr/>
        </p:nvCxnSpPr>
        <p:spPr bwMode="auto">
          <a:xfrm>
            <a:off x="9930869" y="3377405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8994244" y="539353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BFB00"/>
                </a:solidFill>
                <a:latin typeface="方正北魏楷书简体" pitchFamily="65" charset="-122"/>
                <a:ea typeface="方正北魏楷书简体" pitchFamily="65" charset="-122"/>
              </a:rPr>
              <a:t>-40m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8994244" y="488870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BFB00"/>
                </a:solidFill>
                <a:latin typeface="方正北魏楷书简体" pitchFamily="65" charset="-122"/>
                <a:ea typeface="方正北魏楷书简体" pitchFamily="65" charset="-122"/>
              </a:rPr>
              <a:t>-30m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8994244" y="431403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BFB00"/>
                </a:solidFill>
                <a:latin typeface="方正北魏楷书简体" pitchFamily="65" charset="-122"/>
                <a:ea typeface="方正北魏楷书简体" pitchFamily="65" charset="-122"/>
              </a:rPr>
              <a:t>-20m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8994244" y="373776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BFB00"/>
                </a:solidFill>
                <a:latin typeface="方正北魏楷书简体" pitchFamily="65" charset="-122"/>
                <a:ea typeface="方正北魏楷书简体" pitchFamily="65" charset="-122"/>
              </a:rPr>
              <a:t>-10m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9283169" y="3088480"/>
            <a:ext cx="63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0m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9813394" y="287258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方正北魏楷书简体" pitchFamily="65" charset="-122"/>
                <a:ea typeface="方正北魏楷书简体" pitchFamily="65" charset="-122"/>
              </a:rPr>
              <a:t>海平面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1074235" y="2694951"/>
            <a:ext cx="55721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解：潜水艇下潜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40m,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记作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-40m</a:t>
            </a:r>
            <a:r>
              <a:rPr lang="en-US" altLang="zh-CN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上升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15m,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记作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+15m.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根据题意，得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-40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+15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=-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40-25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=-25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m)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答：现在这艘潜艇位于海平面下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25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米处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76272" y="805350"/>
            <a:ext cx="123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归  纳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40676" y="1351932"/>
            <a:ext cx="1175039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90276" y="2079945"/>
            <a:ext cx="8906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在解与有理数加法有关的实际应用问题时，先利用正负数表示实际问题中的量，再列式计算．</a:t>
            </a:r>
            <a:endParaRPr lang="zh-CN" altLang="en-US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5704" y="80535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练一练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45779" y="1390125"/>
            <a:ext cx="117111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oup 2"/>
          <p:cNvGraphicFramePr>
            <a:graphicFrameLocks noGrp="1"/>
          </p:cNvGraphicFramePr>
          <p:nvPr/>
        </p:nvGraphicFramePr>
        <p:xfrm>
          <a:off x="1701266" y="3528771"/>
          <a:ext cx="7010400" cy="2438401"/>
        </p:xfrm>
        <a:graphic>
          <a:graphicData uri="http://schemas.openxmlformats.org/drawingml/2006/table">
            <a:tbl>
              <a:tblPr/>
              <a:tblGrid>
                <a:gridCol w="140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红队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黄队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蓝队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净胜球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红队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4:1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黄队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1:4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1:0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－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蓝队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1:0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210048" y="1623982"/>
            <a:ext cx="94434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足球循环赛中，红队胜黄队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4:1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，黄队胜蓝队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1:0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，蓝队胜红队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1:0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，计算各队的净胜球数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521198" y="293459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方正北魏楷书简体" pitchFamily="65" charset="-122"/>
                <a:ea typeface="方正北魏楷书简体" pitchFamily="65" charset="-122"/>
              </a:rPr>
              <a:t>分析：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7"/>
          <p:cNvSpPr/>
          <p:nvPr>
            <p:custDataLst>
              <p:tags r:id="rId1"/>
            </p:custDataLst>
          </p:nvPr>
        </p:nvSpPr>
        <p:spPr>
          <a:xfrm>
            <a:off x="2066840" y="1988809"/>
            <a:ext cx="8307643" cy="659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了解有理数加法的意义</a:t>
            </a:r>
            <a:r>
              <a:rPr lang="en-US" altLang="zh-CN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3" name="PA-任意多边形 2"/>
          <p:cNvSpPr/>
          <p:nvPr>
            <p:custDataLst>
              <p:tags r:id="rId2"/>
            </p:custDataLst>
          </p:nvPr>
        </p:nvSpPr>
        <p:spPr>
          <a:xfrm>
            <a:off x="1439795" y="1988809"/>
            <a:ext cx="741296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01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2031867" y="1988808"/>
            <a:ext cx="163513" cy="168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6" name="PA-任意多边形 5"/>
          <p:cNvSpPr/>
          <p:nvPr>
            <p:custDataLst>
              <p:tags r:id="rId4"/>
            </p:custDataLst>
          </p:nvPr>
        </p:nvSpPr>
        <p:spPr>
          <a:xfrm>
            <a:off x="1439796" y="3313967"/>
            <a:ext cx="713788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02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7" name="PA-矩形 6"/>
          <p:cNvSpPr/>
          <p:nvPr>
            <p:custDataLst>
              <p:tags r:id="rId5"/>
            </p:custDataLst>
          </p:nvPr>
        </p:nvSpPr>
        <p:spPr>
          <a:xfrm>
            <a:off x="1979872" y="3218684"/>
            <a:ext cx="149065" cy="196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PA-任意多边形 8"/>
          <p:cNvSpPr/>
          <p:nvPr>
            <p:custDataLst>
              <p:tags r:id="rId6"/>
            </p:custDataLst>
          </p:nvPr>
        </p:nvSpPr>
        <p:spPr>
          <a:xfrm>
            <a:off x="1464275" y="4681225"/>
            <a:ext cx="692336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rgbClr val="5F4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03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0" name="PA-矩形 9"/>
          <p:cNvSpPr/>
          <p:nvPr>
            <p:custDataLst>
              <p:tags r:id="rId7"/>
            </p:custDataLst>
          </p:nvPr>
        </p:nvSpPr>
        <p:spPr>
          <a:xfrm>
            <a:off x="1979872" y="4696441"/>
            <a:ext cx="156287" cy="132337"/>
          </a:xfrm>
          <a:prstGeom prst="rect">
            <a:avLst/>
          </a:prstGeom>
          <a:solidFill>
            <a:srgbClr val="C5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4" name="PA-文本框 13"/>
          <p:cNvSpPr txBox="1"/>
          <p:nvPr>
            <p:custDataLst>
              <p:tags r:id="rId8"/>
            </p:custDataLst>
          </p:nvPr>
        </p:nvSpPr>
        <p:spPr>
          <a:xfrm>
            <a:off x="5135893" y="887373"/>
            <a:ext cx="192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学习目标</a:t>
            </a:r>
          </a:p>
        </p:txBody>
      </p:sp>
      <p:sp>
        <p:nvSpPr>
          <p:cNvPr id="15" name="PA-矩形 7"/>
          <p:cNvSpPr/>
          <p:nvPr>
            <p:custDataLst>
              <p:tags r:id="rId9"/>
            </p:custDataLst>
          </p:nvPr>
        </p:nvSpPr>
        <p:spPr>
          <a:xfrm>
            <a:off x="2066840" y="3415445"/>
            <a:ext cx="9244621" cy="5579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经历探索有理数加法法则的过程，理解并掌握有理数加法的法则 </a:t>
            </a:r>
          </a:p>
        </p:txBody>
      </p:sp>
      <p:sp>
        <p:nvSpPr>
          <p:cNvPr id="16" name="PA-矩形 7"/>
          <p:cNvSpPr/>
          <p:nvPr>
            <p:custDataLst>
              <p:tags r:id="rId10"/>
            </p:custDataLst>
          </p:nvPr>
        </p:nvSpPr>
        <p:spPr>
          <a:xfrm>
            <a:off x="2058015" y="4701614"/>
            <a:ext cx="8590566" cy="6720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运用有理数加法法则正确进行运算 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135893" y="1472148"/>
            <a:ext cx="1781855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5705" y="80535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练一练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01819" y="1351932"/>
            <a:ext cx="111347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22279" y="1541594"/>
            <a:ext cx="83590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解：每个队的进球总数记为正数，失球总数记为负数，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这两数的和为这队的净胜球数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三场比赛中，红队共进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球，失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球，净胜球数为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（＋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）＋（－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）＝＋（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2.</a:t>
            </a:r>
            <a:endParaRPr lang="zh-CN" altLang="en-US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黄队共进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球，失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球，净胜球为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（＋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）＋（－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）＝－（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）＝－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篮球共进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球，失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球，净胜球数为</a:t>
            </a: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  （＋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）＋（－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en-US" altLang="zh-CN" sz="2400" b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en-US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9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60486"/>
            <a:ext cx="1494466" cy="29639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21388" y="2066530"/>
            <a:ext cx="5666346" cy="2144713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(1)(-0.6)+(-2.7)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 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(2)3.7+(-8.4)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 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(3)(-0.6)+3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        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(4)3.22+1.78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(5)7+(-3.3)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  	 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(6)(-1.9)+(-0.11)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(7)(-9.18)+6.18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；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(8)4.2+(-6.7).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400" b="1" dirty="0" smtClean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2103937" y="1581973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1.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计算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938043" y="4559443"/>
            <a:ext cx="7024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答案：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(1)-3.3;   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(2)-4.7;   (3)2.4;   (4)5;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(5)3.7;    (6)-2.01;  (7)-3;    (8)-2.5.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9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98679"/>
            <a:ext cx="1320559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1817649" y="1758190"/>
            <a:ext cx="65699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．用“＞”或“＜”号填空：</a:t>
            </a:r>
            <a:endParaRPr lang="zh-CN" altLang="en-US" sz="240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(1)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如果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，那么</a:t>
            </a:r>
            <a:r>
              <a:rPr lang="en-US" altLang="zh-CN" sz="2400" err="1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a+b</a:t>
            </a:r>
            <a:r>
              <a:rPr lang="en-US" altLang="zh-CN" sz="2400" u="sng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   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；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(2)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如果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，那么</a:t>
            </a:r>
            <a:r>
              <a:rPr lang="en-US" altLang="zh-CN" sz="2400" err="1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a+b </a:t>
            </a:r>
            <a:r>
              <a:rPr lang="en-US" altLang="zh-CN" sz="2400" u="sng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 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；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(3)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如果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|a|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|b|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，那么</a:t>
            </a:r>
            <a:r>
              <a:rPr lang="en-US" altLang="zh-CN" sz="2400" err="1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a+b </a:t>
            </a:r>
            <a:r>
              <a:rPr lang="en-US" altLang="zh-CN" sz="2400" u="sng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 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；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(4)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如果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|a|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|b|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，那么</a:t>
            </a:r>
            <a:r>
              <a:rPr lang="en-US" altLang="zh-CN" sz="2400" err="1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a+b </a:t>
            </a:r>
            <a:r>
              <a:rPr lang="en-US" altLang="zh-CN" sz="2400" u="sng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     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0</a:t>
            </a:r>
            <a:r>
              <a:rPr lang="zh-CN" altLang="en-US" sz="2400" smtClean="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．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5760965" y="247318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7318794" y="349219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 rot="10800000">
            <a:off x="5760965" y="300018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25" name="文本框 11"/>
          <p:cNvSpPr txBox="1">
            <a:spLocks noChangeArrowheads="1"/>
          </p:cNvSpPr>
          <p:nvPr/>
        </p:nvSpPr>
        <p:spPr bwMode="auto">
          <a:xfrm rot="10800000">
            <a:off x="7189220" y="408697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90125"/>
            <a:ext cx="147188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1780812" y="1818219"/>
            <a:ext cx="74025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3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．分别根据下列条件，利用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|a|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|b|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表示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与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的和：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(1)a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；        		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(2) 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；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(3)a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|a|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|b|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；    	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(4)a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＞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b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0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|a|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|b|</a:t>
            </a:r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．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graphicFrame>
        <p:nvGraphicFramePr>
          <p:cNvPr id="25" name="对象 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054322" y="2773161"/>
          <a:ext cx="3108325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1123950" imgH="1021715" progId="Equation.KSEE3">
                  <p:embed/>
                </p:oleObj>
              </mc:Choice>
              <mc:Fallback>
                <p:oleObj r:id="rId3" imgW="1123950" imgH="102171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4322" y="2773161"/>
                        <a:ext cx="3108325" cy="2078037"/>
                      </a:xfrm>
                      <a:prstGeom prst="rect">
                        <a:avLst/>
                      </a:prstGeom>
                      <a:solidFill>
                        <a:srgbClr val="FFFF7A"/>
                      </a:solidFill>
                      <a:ln w="19050">
                        <a:solidFill>
                          <a:srgbClr val="269999"/>
                        </a:solidFill>
                        <a:rou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01445" y="1390125"/>
            <a:ext cx="1483177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1017527" y="1742835"/>
            <a:ext cx="101569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.  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一只小虫从某点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O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出发在一条直线上爬行，规定向右爬行为正，向左爬行为负．小虫共爬行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次，小虫爬行的路程依次记为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单位：厘米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：－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，－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，＋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10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，－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，＋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8.</a:t>
            </a:r>
            <a:endParaRPr lang="zh-CN" altLang="zh-CN" sz="2400" b="1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小虫最后的位置在哪里？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若小虫的爬行速度保持不变，共用了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6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分钟，则小虫的爬行速度是多少？</a:t>
            </a:r>
            <a:endParaRPr lang="zh-CN" altLang="en-US" sz="2400" b="1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 advClick="0" advTm="5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90125"/>
            <a:ext cx="147188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1999722" y="2070700"/>
            <a:ext cx="57775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(1)(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10)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8)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10)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8)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8)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8)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厘米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sz="2400" b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90125"/>
            <a:ext cx="144931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27235" y="1931336"/>
            <a:ext cx="9760053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(2)|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10|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8|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10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</a:t>
            </a:r>
            <a:endParaRPr lang="zh-CN" altLang="zh-CN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35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30(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厘米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30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÷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5(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厘米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分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答：小虫最后在离出发点右侧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6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厘米处．小虫的爬行</a:t>
            </a:r>
            <a:r>
              <a:rPr lang="zh-CN" altLang="zh-CN" sz="2400" b="1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速度为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厘米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/</a:t>
            </a: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分．</a:t>
            </a:r>
            <a:endParaRPr lang="zh-CN" altLang="en-US" sz="2400" b="1"/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76276" y="763060"/>
            <a:ext cx="123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 结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710011" y="1347835"/>
            <a:ext cx="860122" cy="4097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1939889" y="2169773"/>
          <a:ext cx="7862006" cy="3803940"/>
        </p:xfrm>
        <a:graphic>
          <a:graphicData uri="http://schemas.openxmlformats.org/drawingml/2006/table">
            <a:tbl>
              <a:tblPr/>
              <a:tblGrid>
                <a:gridCol w="2722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276"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确定类型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定符号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绝对值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25"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同号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74"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异号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(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绝对值不相等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90"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异号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(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绝对值相等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与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0</a:t>
                      </a: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北魏楷书简体" pitchFamily="65" charset="-122"/>
                          <a:ea typeface="方正北魏楷书简体" pitchFamily="65" charset="-122"/>
                        </a:rPr>
                        <a:t>相加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fontAlgn="base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916769" y="2873407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相同符号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785998" y="3411315"/>
            <a:ext cx="2260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取绝对值较大的加数的符号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8079875" y="2883257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相加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8090988" y="3746954"/>
            <a:ext cx="88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相减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469078" y="4800582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结果是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258889" y="5442481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仍是这个数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1962114" y="1631610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有理数的加法法则：</a:t>
            </a:r>
            <a:endParaRPr lang="en-US" altLang="zh-CN" sz="2400">
              <a:latin typeface="方正北魏楷书简体" pitchFamily="65" charset="-122"/>
              <a:ea typeface="方正北魏楷书简体" pitchFamily="65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510972" y="2325675"/>
            <a:ext cx="8737600" cy="1897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735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华文行楷" panose="02010800040101010101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62551" y="2244154"/>
            <a:ext cx="4322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理解和运用有理数的加法法则</a:t>
            </a:r>
            <a:endParaRPr lang="en-US" altLang="zh-CN" sz="2400" b="1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3434" y="3782158"/>
            <a:ext cx="876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经历探索有理数加法法则的过程，理解并掌握有理数加法的法则</a:t>
            </a:r>
            <a:endParaRPr lang="en-US" altLang="zh-CN" sz="2400" b="1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230079" y="2237062"/>
            <a:ext cx="1406682" cy="684121"/>
          </a:xfrm>
          <a:prstGeom prst="roundRect">
            <a:avLst>
              <a:gd name="adj" fmla="val 16667"/>
            </a:avLst>
          </a:prstGeom>
          <a:solidFill>
            <a:srgbClr val="036445"/>
          </a:solidFill>
          <a:ln w="9525">
            <a:solidFill>
              <a:srgbClr val="0364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 重点</a:t>
            </a:r>
            <a:r>
              <a:rPr lang="zh-CN" altLang="en-US" sz="2665" b="1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89230" y="3821861"/>
            <a:ext cx="1447531" cy="684121"/>
          </a:xfrm>
          <a:prstGeom prst="roundRect">
            <a:avLst/>
          </a:prstGeom>
          <a:solidFill>
            <a:srgbClr val="036445"/>
          </a:solidFill>
          <a:ln w="9525">
            <a:solidFill>
              <a:srgbClr val="0364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 难点</a:t>
            </a:r>
            <a:r>
              <a:rPr lang="zh-CN" altLang="en-US" sz="2665" b="1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7" name="矩形 6"/>
          <p:cNvSpPr/>
          <p:nvPr/>
        </p:nvSpPr>
        <p:spPr>
          <a:xfrm>
            <a:off x="4861945" y="1021278"/>
            <a:ext cx="246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学习重难点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102578" y="1581910"/>
            <a:ext cx="208844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2798" y="808477"/>
            <a:ext cx="191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预习检测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91138" y="1393252"/>
            <a:ext cx="1621631" cy="5741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9"/>
          <p:cNvSpPr>
            <a:spLocks noChangeArrowheads="1"/>
          </p:cNvSpPr>
          <p:nvPr/>
        </p:nvSpPr>
        <p:spPr bwMode="auto">
          <a:xfrm>
            <a:off x="1801990" y="2114325"/>
            <a:ext cx="7345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、若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|a|=3,|b|=2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，且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a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b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异号，则</a:t>
            </a:r>
            <a:r>
              <a:rPr kumimoji="1" lang="en-US" altLang="zh-CN" sz="2400" b="1" err="1">
                <a:latin typeface="方正北魏楷书简体" pitchFamily="65" charset="-122"/>
                <a:ea typeface="方正北魏楷书简体" pitchFamily="65" charset="-122"/>
              </a:rPr>
              <a:t>a+b=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（     ）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A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5    </a:t>
            </a:r>
            <a:r>
              <a:rPr kumimoji="1" lang="en-US" altLang="zh-CN" sz="2400" b="1" smtClean="0">
                <a:latin typeface="方正北魏楷书简体" pitchFamily="65" charset="-122"/>
                <a:ea typeface="方正北魏楷书简体" pitchFamily="65" charset="-122"/>
              </a:rPr>
              <a:t>   B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1    </a:t>
            </a:r>
            <a:r>
              <a:rPr kumimoji="1" lang="en-US" altLang="zh-CN" sz="2400" b="1" smtClean="0">
                <a:latin typeface="方正北魏楷书简体" pitchFamily="65" charset="-122"/>
                <a:ea typeface="方正北魏楷书简体" pitchFamily="65" charset="-122"/>
              </a:rPr>
              <a:t>    C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或者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-1    </a:t>
            </a:r>
            <a:r>
              <a:rPr kumimoji="1" lang="en-US" altLang="zh-CN" sz="2400" b="1" smtClean="0">
                <a:latin typeface="方正北魏楷书简体" pitchFamily="65" charset="-122"/>
                <a:ea typeface="方正北魏楷书简体" pitchFamily="65" charset="-122"/>
              </a:rPr>
              <a:t>    D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 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5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或者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-5 </a:t>
            </a:r>
          </a:p>
        </p:txBody>
      </p:sp>
      <p:sp>
        <p:nvSpPr>
          <p:cNvPr id="12" name="Text Box 21"/>
          <p:cNvSpPr>
            <a:spLocks noChangeArrowheads="1"/>
          </p:cNvSpPr>
          <p:nvPr/>
        </p:nvSpPr>
        <p:spPr bwMode="auto">
          <a:xfrm>
            <a:off x="1786997" y="3531609"/>
            <a:ext cx="6700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、若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|a|+|b|=0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，则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a=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（       ），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b=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（         ）</a:t>
            </a:r>
          </a:p>
        </p:txBody>
      </p:sp>
      <p:sp>
        <p:nvSpPr>
          <p:cNvPr id="13" name="Text Box 23"/>
          <p:cNvSpPr>
            <a:spLocks noChangeArrowheads="1"/>
          </p:cNvSpPr>
          <p:nvPr/>
        </p:nvSpPr>
        <p:spPr bwMode="auto">
          <a:xfrm>
            <a:off x="1786997" y="4323772"/>
            <a:ext cx="640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、若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a&gt;0,b&lt;0, |a|&lt;|b|,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则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a+b</a:t>
            </a:r>
            <a:r>
              <a:rPr kumimoji="1" lang="zh-CN" altLang="en-US" sz="2400" b="1">
                <a:latin typeface="方正北魏楷书简体" pitchFamily="65" charset="-122"/>
                <a:ea typeface="方正北魏楷书简体" pitchFamily="65" charset="-122"/>
              </a:rPr>
              <a:t>（           ）</a:t>
            </a:r>
            <a:r>
              <a:rPr kumimoji="1" lang="en-US" altLang="zh-CN" sz="2400" b="1">
                <a:latin typeface="方正北魏楷书简体" pitchFamily="65" charset="-122"/>
                <a:ea typeface="方正北魏楷书简体" pitchFamily="65" charset="-122"/>
              </a:rPr>
              <a:t>0</a:t>
            </a:r>
          </a:p>
        </p:txBody>
      </p:sp>
      <p:sp>
        <p:nvSpPr>
          <p:cNvPr id="14" name="Text Box 24"/>
          <p:cNvSpPr/>
          <p:nvPr/>
        </p:nvSpPr>
        <p:spPr>
          <a:xfrm>
            <a:off x="7779721" y="2114325"/>
            <a:ext cx="65105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C</a:t>
            </a:r>
            <a:endParaRPr lang="en-US" altLang="zh-CN" sz="2400" b="1">
              <a:solidFill>
                <a:srgbClr val="CC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5" name="Text Box 25"/>
          <p:cNvSpPr/>
          <p:nvPr/>
        </p:nvSpPr>
        <p:spPr>
          <a:xfrm>
            <a:off x="5425018" y="3535313"/>
            <a:ext cx="7921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0</a:t>
            </a:r>
            <a:endParaRPr lang="en-US" altLang="zh-CN" sz="2400" b="1">
              <a:solidFill>
                <a:srgbClr val="CC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6" name="Text Box 26"/>
          <p:cNvSpPr/>
          <p:nvPr/>
        </p:nvSpPr>
        <p:spPr>
          <a:xfrm>
            <a:off x="7461426" y="3531609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0</a:t>
            </a:r>
            <a:endParaRPr lang="en-US" altLang="zh-CN" sz="2400" b="1">
              <a:solidFill>
                <a:srgbClr val="CC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7" name="Text Box 27"/>
          <p:cNvSpPr/>
          <p:nvPr/>
        </p:nvSpPr>
        <p:spPr>
          <a:xfrm>
            <a:off x="6374341" y="4286201"/>
            <a:ext cx="6492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/>
              </a:rPr>
              <a:t>&lt;</a:t>
            </a:r>
            <a:endParaRPr lang="en-US" altLang="zh-CN" sz="2400" b="1">
              <a:solidFill>
                <a:srgbClr val="CC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ser11669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5016898" y="532598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user11669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258448" y="532121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32798" y="808477"/>
            <a:ext cx="191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情景</a:t>
            </a:r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导入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69675" y="1427119"/>
            <a:ext cx="1595569" cy="11483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72335" y="3585667"/>
            <a:ext cx="3108325" cy="588962"/>
          </a:xfrm>
          <a:prstGeom prst="rect">
            <a:avLst/>
          </a:prstGeom>
          <a:solidFill>
            <a:srgbClr val="FF99CC">
              <a:alpha val="25098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9" name="Picture 6" descr="未命名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7373" y="3787806"/>
            <a:ext cx="80708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262960" y="4829206"/>
            <a:ext cx="2338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248673" y="4711731"/>
            <a:ext cx="23383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13860" y="4779993"/>
            <a:ext cx="535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+1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139260" y="4348193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方正北魏楷书简体" pitchFamily="65" charset="-122"/>
                <a:ea typeface="方正北魏楷书简体" pitchFamily="65" charset="-122"/>
              </a:rPr>
              <a:t>-1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354910" y="3580904"/>
            <a:ext cx="282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(+1) +(-1)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＝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376845" y="1610106"/>
            <a:ext cx="92121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动物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王国举办奥运会，蚂蚁当火炬手，它第一次从数轴上的原点上向正方向跑一个单位，接着向负方向跑一个单位．蚂蚁经过两次运动后在哪里？如何列算式？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22975" y="3585667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定音鼓音效音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58 0 L -0.253958 0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53067" y="718933"/>
            <a:ext cx="265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观察思考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41256" y="1351932"/>
            <a:ext cx="143419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21506"/>
          <p:cNvSpPr txBox="1"/>
          <p:nvPr/>
        </p:nvSpPr>
        <p:spPr>
          <a:xfrm>
            <a:off x="1282754" y="1718758"/>
            <a:ext cx="9433181" cy="12239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235075" indent="-12350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0" lang="zh-CN" altLang="en-US"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199390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lang="zh-CN" altLang="en-US" sz="2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24130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0" lang="zh-CN" altLang="en-US" sz="2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8321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0" lang="zh-CN" altLang="en-US"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32512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0" lang="zh-CN" altLang="en-US"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在操场上，小亮操纵遥控车模沿东西方向做定向行驶练习，每回接连行驶两次。规定初始位置为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，向东行驶为正，向西行驶为负。</a:t>
            </a:r>
            <a:endParaRPr lang="zh-CN" altLang="en-US" sz="2400" b="1" dirty="0" smtClean="0">
              <a:solidFill>
                <a:srgbClr val="08080C"/>
              </a:solidFill>
              <a:latin typeface="方正北魏楷书简体" pitchFamily="65" charset="-122"/>
              <a:ea typeface="方正北魏楷书简体" pitchFamily="65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FFFF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7569" y="3113768"/>
            <a:ext cx="8207375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just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(1)向东行驶5米，再向东行驶3米，两次行驶的运动结果？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153430" y="4128535"/>
            <a:ext cx="8375651" cy="557213"/>
            <a:chOff x="192" y="1920"/>
            <a:chExt cx="5276" cy="351"/>
          </a:xfrm>
        </p:grpSpPr>
        <p:grpSp>
          <p:nvGrpSpPr>
            <p:cNvPr id="45" name="组合 44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49" name="直接连接符 48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2" name="直接连接符 51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5" name="直接连接符 54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1" name="直接连接符 60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3" name="直接连接符 62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4" name="直接连接符 63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68" name="直接连接符 67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46" name="矩形 45"/>
            <p:cNvSpPr/>
            <p:nvPr/>
          </p:nvSpPr>
          <p:spPr>
            <a:xfrm>
              <a:off x="380" y="1983"/>
              <a:ext cx="5088" cy="28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>
                  <a:solidFill>
                    <a:srgbClr val="000000"/>
                  </a:solidFill>
                </a:rPr>
                <a:t>   -9  -8  -7 -6  -5 –4 -3–2 -1  </a:t>
              </a:r>
              <a:r>
                <a:rPr>
                  <a:solidFill>
                    <a:srgbClr val="FF0000"/>
                  </a:solidFill>
                </a:rPr>
                <a:t>0</a:t>
              </a:r>
              <a:r>
                <a:rPr>
                  <a:solidFill>
                    <a:srgbClr val="000000"/>
                  </a:solidFill>
                </a:rPr>
                <a:t>   1   2   3   4   5   6   7   8   9</a:t>
              </a: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5143500" y="3883376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0" name="直接连接符 69"/>
          <p:cNvCxnSpPr/>
          <p:nvPr/>
        </p:nvCxnSpPr>
        <p:spPr>
          <a:xfrm flipH="1">
            <a:off x="7048500" y="3883376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1" name="直接连接符 70"/>
          <p:cNvCxnSpPr/>
          <p:nvPr/>
        </p:nvCxnSpPr>
        <p:spPr>
          <a:xfrm flipH="1">
            <a:off x="8191500" y="3883376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2" name="直接连接符 71"/>
          <p:cNvCxnSpPr/>
          <p:nvPr/>
        </p:nvCxnSpPr>
        <p:spPr>
          <a:xfrm flipH="1">
            <a:off x="5143500" y="458981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3" name="直接连接符 72"/>
          <p:cNvCxnSpPr/>
          <p:nvPr/>
        </p:nvCxnSpPr>
        <p:spPr>
          <a:xfrm flipH="1">
            <a:off x="8191500" y="466601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4" name="直接连接符 73"/>
          <p:cNvCxnSpPr/>
          <p:nvPr/>
        </p:nvCxnSpPr>
        <p:spPr>
          <a:xfrm>
            <a:off x="5143500" y="4111976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  <p:cxnSp>
        <p:nvCxnSpPr>
          <p:cNvPr id="75" name="直接连接符 74"/>
          <p:cNvCxnSpPr/>
          <p:nvPr/>
        </p:nvCxnSpPr>
        <p:spPr>
          <a:xfrm>
            <a:off x="7048500" y="4111976"/>
            <a:ext cx="1143000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tailEnd type="triangle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5143500" y="4818414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/>
          </a:ln>
          <a:effectLst/>
        </p:spPr>
      </p:cxnSp>
      <p:sp>
        <p:nvSpPr>
          <p:cNvPr id="77" name="矩形 76"/>
          <p:cNvSpPr/>
          <p:nvPr/>
        </p:nvSpPr>
        <p:spPr>
          <a:xfrm>
            <a:off x="6026150" y="3730976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78" name="矩形 77"/>
          <p:cNvSpPr/>
          <p:nvPr/>
        </p:nvSpPr>
        <p:spPr>
          <a:xfrm>
            <a:off x="7378700" y="3730976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008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</a:p>
        </p:txBody>
      </p:sp>
      <p:sp>
        <p:nvSpPr>
          <p:cNvPr id="79" name="矩形 78"/>
          <p:cNvSpPr/>
          <p:nvPr/>
        </p:nvSpPr>
        <p:spPr>
          <a:xfrm>
            <a:off x="6438900" y="4721576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</a:t>
            </a:r>
          </a:p>
        </p:txBody>
      </p:sp>
      <p:sp>
        <p:nvSpPr>
          <p:cNvPr id="80" name="矩形 79"/>
          <p:cNvSpPr/>
          <p:nvPr/>
        </p:nvSpPr>
        <p:spPr>
          <a:xfrm>
            <a:off x="3702956" y="5138862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 dirty="0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（+5）+（+3）= +8 </a:t>
            </a:r>
          </a:p>
        </p:txBody>
      </p:sp>
      <p:pic>
        <p:nvPicPr>
          <p:cNvPr id="8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17300" y="103759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5510" y="720179"/>
            <a:ext cx="204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观察思考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33338" y="1313509"/>
            <a:ext cx="163830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48360" y="2776198"/>
            <a:ext cx="8266113" cy="476250"/>
            <a:chOff x="192" y="1920"/>
            <a:chExt cx="5207" cy="300"/>
          </a:xfrm>
        </p:grpSpPr>
        <p:grpSp>
          <p:nvGrpSpPr>
            <p:cNvPr id="12" name="组合 11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6" name="直接连接符 35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14" name="矩形 13"/>
            <p:cNvSpPr/>
            <p:nvPr/>
          </p:nvSpPr>
          <p:spPr>
            <a:xfrm>
              <a:off x="311" y="1968"/>
              <a:ext cx="5088" cy="25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-9  -8  -7 -6 -5–4 -3 –2   -1 </a:t>
              </a:r>
              <a:r>
                <a:rPr sz="20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0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1   2   3   4   5   6   7   8   9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 flipH="1">
            <a:off x="5310760" y="245076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1348360" y="1781474"/>
            <a:ext cx="8157590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(2)向西行驶5米，再向西行驶3米，两次行驶的运动结果？</a:t>
            </a:r>
            <a:r>
              <a:rPr dirty="0"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3405760" y="2471398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7" name="直接连接符 46"/>
          <p:cNvCxnSpPr/>
          <p:nvPr/>
        </p:nvCxnSpPr>
        <p:spPr>
          <a:xfrm flipH="1">
            <a:off x="2262760" y="2471398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8" name="直接连接符 47"/>
          <p:cNvCxnSpPr/>
          <p:nvPr/>
        </p:nvCxnSpPr>
        <p:spPr>
          <a:xfrm flipH="1">
            <a:off x="5310760" y="313656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49" name="直接连接符 48"/>
          <p:cNvCxnSpPr/>
          <p:nvPr/>
        </p:nvCxnSpPr>
        <p:spPr>
          <a:xfrm flipH="1">
            <a:off x="2262760" y="3136560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50" name="直接连接符 49"/>
          <p:cNvCxnSpPr/>
          <p:nvPr/>
        </p:nvCxnSpPr>
        <p:spPr>
          <a:xfrm flipH="1">
            <a:off x="3405760" y="2623798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  <p:cxnSp>
        <p:nvCxnSpPr>
          <p:cNvPr id="51" name="直接连接符 50"/>
          <p:cNvCxnSpPr/>
          <p:nvPr/>
        </p:nvCxnSpPr>
        <p:spPr>
          <a:xfrm flipH="1">
            <a:off x="2262760" y="2623798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2643760" y="2242798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008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4167760" y="2242798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54" name="矩形 53"/>
          <p:cNvSpPr/>
          <p:nvPr/>
        </p:nvSpPr>
        <p:spPr>
          <a:xfrm>
            <a:off x="3374010" y="3233398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8</a:t>
            </a:r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2262760" y="3309598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3672460" y="3905025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 dirty="0">
                <a:solidFill>
                  <a:srgbClr val="0000CC"/>
                </a:solidFill>
                <a:latin typeface="方正北魏楷书简体" pitchFamily="65" charset="-122"/>
                <a:ea typeface="方正北魏楷书简体" pitchFamily="65" charset="-122"/>
              </a:rPr>
              <a:t>（-5）+（-3）= -8</a:t>
            </a:r>
            <a:r>
              <a:rPr b="1" dirty="0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sp>
        <p:nvSpPr>
          <p:cNvPr id="57" name="矩形 56"/>
          <p:cNvSpPr/>
          <p:nvPr/>
        </p:nvSpPr>
        <p:spPr>
          <a:xfrm>
            <a:off x="1386460" y="4924093"/>
            <a:ext cx="7848600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863600" lvl="0" indent="-863600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结论：同号两数相加，取相同的符号，并把绝对值相加。</a:t>
            </a:r>
            <a:r>
              <a:rPr b="1" dirty="0">
                <a:solidFill>
                  <a:srgbClr val="0000CC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53" grpId="0"/>
      <p:bldP spid="54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2755401" y="3346367"/>
            <a:ext cx="4008651" cy="409575"/>
            <a:chOff x="3291" y="3186"/>
            <a:chExt cx="6312" cy="645"/>
          </a:xfrm>
        </p:grpSpPr>
        <p:sp>
          <p:nvSpPr>
            <p:cNvPr id="77" name="椭圆 17"/>
            <p:cNvSpPr>
              <a:spLocks noChangeArrowheads="1"/>
            </p:cNvSpPr>
            <p:nvPr/>
          </p:nvSpPr>
          <p:spPr bwMode="auto">
            <a:xfrm>
              <a:off x="9142" y="3263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椭圆 18"/>
            <p:cNvSpPr>
              <a:spLocks noChangeArrowheads="1"/>
            </p:cNvSpPr>
            <p:nvPr/>
          </p:nvSpPr>
          <p:spPr bwMode="auto">
            <a:xfrm>
              <a:off x="6766" y="3264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椭圆 19"/>
            <p:cNvSpPr>
              <a:spLocks noChangeArrowheads="1"/>
            </p:cNvSpPr>
            <p:nvPr/>
          </p:nvSpPr>
          <p:spPr bwMode="auto">
            <a:xfrm>
              <a:off x="5197" y="3186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椭圆 20"/>
            <p:cNvSpPr>
              <a:spLocks noChangeArrowheads="1"/>
            </p:cNvSpPr>
            <p:nvPr/>
          </p:nvSpPr>
          <p:spPr bwMode="auto">
            <a:xfrm>
              <a:off x="3291" y="3186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795729" y="2368748"/>
            <a:ext cx="3968006" cy="371475"/>
            <a:chOff x="3291" y="3186"/>
            <a:chExt cx="6248" cy="585"/>
          </a:xfrm>
        </p:grpSpPr>
        <p:sp>
          <p:nvSpPr>
            <p:cNvPr id="69" name="椭圆 14"/>
            <p:cNvSpPr>
              <a:spLocks noChangeArrowheads="1"/>
            </p:cNvSpPr>
            <p:nvPr/>
          </p:nvSpPr>
          <p:spPr bwMode="auto">
            <a:xfrm>
              <a:off x="9078" y="3204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椭圆 13"/>
            <p:cNvSpPr>
              <a:spLocks noChangeArrowheads="1"/>
            </p:cNvSpPr>
            <p:nvPr/>
          </p:nvSpPr>
          <p:spPr bwMode="auto">
            <a:xfrm>
              <a:off x="6769" y="3195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椭圆 12"/>
            <p:cNvSpPr>
              <a:spLocks noChangeArrowheads="1"/>
            </p:cNvSpPr>
            <p:nvPr/>
          </p:nvSpPr>
          <p:spPr bwMode="auto">
            <a:xfrm>
              <a:off x="5111" y="3186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椭圆 6"/>
            <p:cNvSpPr>
              <a:spLocks noChangeArrowheads="1"/>
            </p:cNvSpPr>
            <p:nvPr/>
          </p:nvSpPr>
          <p:spPr bwMode="auto">
            <a:xfrm>
              <a:off x="3291" y="3186"/>
              <a:ext cx="461" cy="567"/>
            </a:xfrm>
            <a:prstGeom prst="ellipse">
              <a:avLst/>
            </a:prstGeom>
            <a:solidFill>
              <a:srgbClr val="EEF128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88395" y="720178"/>
            <a:ext cx="12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 结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38634" y="1268353"/>
            <a:ext cx="979031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2125259" y="2211446"/>
            <a:ext cx="7537450" cy="1597138"/>
            <a:chOff x="1686" y="2458"/>
            <a:chExt cx="11870" cy="2513"/>
          </a:xfrm>
        </p:grpSpPr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1686" y="2458"/>
              <a:ext cx="1187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    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= 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2+1</a:t>
              </a:r>
              <a:r>
                <a:rPr lang="zh-CN" altLang="en-US" sz="2400" b="1" dirty="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=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en-US" altLang="zh-CN" sz="2400" b="1" dirty="0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1686" y="4048"/>
              <a:ext cx="1187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   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-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+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-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= 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-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2+1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=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-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95729" y="1696836"/>
            <a:ext cx="3547091" cy="592731"/>
            <a:chOff x="3128" y="1727"/>
            <a:chExt cx="5585" cy="933"/>
          </a:xfrm>
        </p:grpSpPr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128" y="1727"/>
              <a:ext cx="141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加数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860" y="1736"/>
              <a:ext cx="141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加数</a:t>
              </a: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7299" y="1727"/>
              <a:ext cx="141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和</a:t>
              </a:r>
            </a:p>
          </p:txBody>
        </p:sp>
      </p:grp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2036411" y="4092634"/>
            <a:ext cx="4861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你从上面两个式子中发现了什么？</a:t>
            </a:r>
          </a:p>
        </p:txBody>
      </p:sp>
      <p:sp>
        <p:nvSpPr>
          <p:cNvPr id="66" name="文本框 34"/>
          <p:cNvSpPr txBox="1">
            <a:spLocks noChangeArrowheads="1"/>
          </p:cNvSpPr>
          <p:nvPr/>
        </p:nvSpPr>
        <p:spPr bwMode="auto">
          <a:xfrm>
            <a:off x="2087464" y="5503096"/>
            <a:ext cx="68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同号两数相加，取相同的符号，并把绝对值相加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.</a:t>
            </a:r>
            <a:endParaRPr lang="zh-CN" altLang="en-US" sz="2400" b="1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67" name="文本框 36"/>
          <p:cNvSpPr txBox="1">
            <a:spLocks noChangeArrowheads="1"/>
          </p:cNvSpPr>
          <p:nvPr/>
        </p:nvSpPr>
        <p:spPr bwMode="auto">
          <a:xfrm>
            <a:off x="2099826" y="4911076"/>
            <a:ext cx="2954655" cy="461665"/>
          </a:xfrm>
          <a:prstGeom prst="rect">
            <a:avLst/>
          </a:prstGeom>
          <a:solidFill>
            <a:srgbClr val="ADEBEB"/>
          </a:solidFill>
          <a:ln w="9525">
            <a:solidFill>
              <a:srgbClr val="EEF128"/>
            </a:solidFill>
            <a:rou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有理数加法法则一：</a:t>
            </a:r>
          </a:p>
        </p:txBody>
      </p:sp>
      <p:cxnSp>
        <p:nvCxnSpPr>
          <p:cNvPr id="73" name="直接连接符 72"/>
          <p:cNvCxnSpPr>
            <a:cxnSpLocks noChangeShapeType="1"/>
          </p:cNvCxnSpPr>
          <p:nvPr/>
        </p:nvCxnSpPr>
        <p:spPr bwMode="auto">
          <a:xfrm flipV="1">
            <a:off x="2934748" y="2798059"/>
            <a:ext cx="433388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73"/>
          <p:cNvCxnSpPr>
            <a:cxnSpLocks noChangeShapeType="1"/>
          </p:cNvCxnSpPr>
          <p:nvPr/>
        </p:nvCxnSpPr>
        <p:spPr bwMode="auto">
          <a:xfrm>
            <a:off x="4196810" y="2798059"/>
            <a:ext cx="358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74"/>
          <p:cNvCxnSpPr>
            <a:cxnSpLocks noChangeShapeType="1"/>
          </p:cNvCxnSpPr>
          <p:nvPr/>
        </p:nvCxnSpPr>
        <p:spPr bwMode="auto">
          <a:xfrm flipV="1">
            <a:off x="5444774" y="2788534"/>
            <a:ext cx="720725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直接连接符 80"/>
          <p:cNvCxnSpPr>
            <a:cxnSpLocks noChangeShapeType="1"/>
          </p:cNvCxnSpPr>
          <p:nvPr/>
        </p:nvCxnSpPr>
        <p:spPr bwMode="auto">
          <a:xfrm flipV="1">
            <a:off x="5459365" y="3756577"/>
            <a:ext cx="720725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直接连接符 81"/>
          <p:cNvCxnSpPr>
            <a:cxnSpLocks noChangeShapeType="1"/>
          </p:cNvCxnSpPr>
          <p:nvPr/>
        </p:nvCxnSpPr>
        <p:spPr bwMode="auto">
          <a:xfrm>
            <a:off x="4196809" y="3777993"/>
            <a:ext cx="358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直接连接符 82"/>
          <p:cNvCxnSpPr>
            <a:cxnSpLocks noChangeShapeType="1"/>
          </p:cNvCxnSpPr>
          <p:nvPr/>
        </p:nvCxnSpPr>
        <p:spPr bwMode="auto">
          <a:xfrm>
            <a:off x="2971301" y="3756577"/>
            <a:ext cx="3603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554458" y="754920"/>
            <a:ext cx="246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观察思考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88226" y="1339695"/>
            <a:ext cx="148181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3840489" y="4776688"/>
            <a:ext cx="150741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7" name="矩形 66"/>
          <p:cNvSpPr/>
          <p:nvPr/>
        </p:nvSpPr>
        <p:spPr>
          <a:xfrm>
            <a:off x="1515041" y="1833230"/>
            <a:ext cx="8124145" cy="4616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(3)向东行驶5米，再向西行驶3米，两次行驶的运动结果？</a:t>
            </a:r>
            <a:r>
              <a:rPr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rPr>
              <a:t> </a:t>
            </a: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5589814" y="2753407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69" name="直接连接符 68"/>
          <p:cNvCxnSpPr/>
          <p:nvPr/>
        </p:nvCxnSpPr>
        <p:spPr>
          <a:xfrm flipH="1">
            <a:off x="7496226" y="2720069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0" name="直接连接符 69"/>
          <p:cNvCxnSpPr/>
          <p:nvPr/>
        </p:nvCxnSpPr>
        <p:spPr>
          <a:xfrm flipH="1">
            <a:off x="6262914" y="2720069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1" name="直接连接符 70"/>
          <p:cNvCxnSpPr/>
          <p:nvPr/>
        </p:nvCxnSpPr>
        <p:spPr>
          <a:xfrm flipH="1">
            <a:off x="5589814" y="347254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cxnSp>
        <p:nvCxnSpPr>
          <p:cNvPr id="72" name="直接连接符 71"/>
          <p:cNvCxnSpPr/>
          <p:nvPr/>
        </p:nvCxnSpPr>
        <p:spPr>
          <a:xfrm flipH="1">
            <a:off x="6381976" y="340110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</p:spPr>
      </p:cxnSp>
      <p:sp>
        <p:nvSpPr>
          <p:cNvPr id="73" name="矩形 72"/>
          <p:cNvSpPr/>
          <p:nvPr/>
        </p:nvSpPr>
        <p:spPr>
          <a:xfrm>
            <a:off x="5577114" y="3609069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</a:p>
        </p:txBody>
      </p:sp>
      <p:sp>
        <p:nvSpPr>
          <p:cNvPr id="74" name="矩形 73"/>
          <p:cNvSpPr/>
          <p:nvPr/>
        </p:nvSpPr>
        <p:spPr>
          <a:xfrm>
            <a:off x="3510186" y="4244069"/>
            <a:ext cx="3276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b="1">
                <a:solidFill>
                  <a:srgbClr val="003399"/>
                </a:solidFill>
                <a:latin typeface="方正北魏楷书简体" pitchFamily="65" charset="-122"/>
                <a:ea typeface="方正北魏楷书简体" pitchFamily="65" charset="-122"/>
              </a:rPr>
              <a:t>（+5）+（-3）= +2 </a:t>
            </a:r>
          </a:p>
        </p:txBody>
      </p:sp>
      <p:sp>
        <p:nvSpPr>
          <p:cNvPr id="75" name="矩形 74"/>
          <p:cNvSpPr/>
          <p:nvPr/>
        </p:nvSpPr>
        <p:spPr>
          <a:xfrm>
            <a:off x="5653314" y="2631169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</a:rPr>
              <a:t>5</a:t>
            </a:r>
          </a:p>
        </p:txBody>
      </p:sp>
      <p:sp>
        <p:nvSpPr>
          <p:cNvPr id="76" name="矩形 75"/>
          <p:cNvSpPr/>
          <p:nvPr/>
        </p:nvSpPr>
        <p:spPr>
          <a:xfrm>
            <a:off x="6567714" y="2466069"/>
            <a:ext cx="336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>
                <a:solidFill>
                  <a:srgbClr val="008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6262914" y="2872469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/>
          </a:ln>
          <a:effectLst/>
        </p:spPr>
      </p:cxnSp>
      <p:cxnSp>
        <p:nvCxnSpPr>
          <p:cNvPr id="78" name="直接连接符 77"/>
          <p:cNvCxnSpPr/>
          <p:nvPr/>
        </p:nvCxnSpPr>
        <p:spPr>
          <a:xfrm>
            <a:off x="5589814" y="3688444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/>
          </a:ln>
          <a:effectLst/>
        </p:spPr>
      </p:cxnSp>
      <p:grpSp>
        <p:nvGrpSpPr>
          <p:cNvPr id="79" name="组合 78"/>
          <p:cNvGrpSpPr/>
          <p:nvPr/>
        </p:nvGrpSpPr>
        <p:grpSpPr>
          <a:xfrm>
            <a:off x="1233714" y="3121710"/>
            <a:ext cx="8445510" cy="506413"/>
            <a:chOff x="192" y="1920"/>
            <a:chExt cx="5320" cy="319"/>
          </a:xfrm>
        </p:grpSpPr>
        <p:grpSp>
          <p:nvGrpSpPr>
            <p:cNvPr id="80" name="组合 79"/>
            <p:cNvGrpSpPr/>
            <p:nvPr/>
          </p:nvGrpSpPr>
          <p:grpSpPr>
            <a:xfrm>
              <a:off x="192" y="1920"/>
              <a:ext cx="5184" cy="96"/>
              <a:chOff x="192" y="1920"/>
              <a:chExt cx="5184" cy="96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92" y="2016"/>
                <a:ext cx="51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/>
              </a:ln>
              <a:effectLst/>
            </p:spPr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2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5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5" name="直接连接符 84"/>
              <p:cNvCxnSpPr/>
              <p:nvPr/>
            </p:nvCxnSpPr>
            <p:spPr>
              <a:xfrm flipH="1" flipV="1">
                <a:off x="7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10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7" name="直接连接符 86"/>
              <p:cNvCxnSpPr/>
              <p:nvPr/>
            </p:nvCxnSpPr>
            <p:spPr>
              <a:xfrm flipH="1" flipV="1">
                <a:off x="12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8" name="直接连接符 87"/>
              <p:cNvCxnSpPr/>
              <p:nvPr/>
            </p:nvCxnSpPr>
            <p:spPr>
              <a:xfrm flipH="1" flipV="1">
                <a:off x="14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89" name="直接连接符 88"/>
              <p:cNvCxnSpPr/>
              <p:nvPr/>
            </p:nvCxnSpPr>
            <p:spPr>
              <a:xfrm flipH="1" flipV="1">
                <a:off x="17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19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1" name="直接连接符 90"/>
              <p:cNvCxnSpPr/>
              <p:nvPr/>
            </p:nvCxnSpPr>
            <p:spPr>
              <a:xfrm flipH="1" flipV="1">
                <a:off x="22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2" name="直接连接符 91"/>
              <p:cNvCxnSpPr/>
              <p:nvPr/>
            </p:nvCxnSpPr>
            <p:spPr>
              <a:xfrm flipH="1" flipV="1">
                <a:off x="24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26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4" name="直接连接符 93"/>
              <p:cNvCxnSpPr/>
              <p:nvPr/>
            </p:nvCxnSpPr>
            <p:spPr>
              <a:xfrm flipH="1" flipV="1">
                <a:off x="29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5" name="直接连接符 94"/>
              <p:cNvCxnSpPr/>
              <p:nvPr/>
            </p:nvCxnSpPr>
            <p:spPr>
              <a:xfrm flipH="1" flipV="1">
                <a:off x="31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6" name="直接连接符 95"/>
              <p:cNvCxnSpPr/>
              <p:nvPr/>
            </p:nvCxnSpPr>
            <p:spPr>
              <a:xfrm flipH="1" flipV="1">
                <a:off x="34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7" name="直接连接符 96"/>
              <p:cNvCxnSpPr/>
              <p:nvPr/>
            </p:nvCxnSpPr>
            <p:spPr>
              <a:xfrm flipH="1" flipV="1">
                <a:off x="36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8" name="直接连接符 97"/>
              <p:cNvCxnSpPr/>
              <p:nvPr/>
            </p:nvCxnSpPr>
            <p:spPr>
              <a:xfrm flipH="1" flipV="1">
                <a:off x="38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99" name="直接连接符 98"/>
              <p:cNvCxnSpPr/>
              <p:nvPr/>
            </p:nvCxnSpPr>
            <p:spPr>
              <a:xfrm flipH="1" flipV="1">
                <a:off x="412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0" name="直接连接符 99"/>
              <p:cNvCxnSpPr/>
              <p:nvPr/>
            </p:nvCxnSpPr>
            <p:spPr>
              <a:xfrm flipH="1" flipV="1">
                <a:off x="436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1" name="直接连接符 100"/>
              <p:cNvCxnSpPr/>
              <p:nvPr/>
            </p:nvCxnSpPr>
            <p:spPr>
              <a:xfrm flipH="1" flipV="1">
                <a:off x="460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484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  <p:cxnSp>
            <p:nvCxnSpPr>
              <p:cNvPr id="103" name="直接连接符 102"/>
              <p:cNvCxnSpPr/>
              <p:nvPr/>
            </p:nvCxnSpPr>
            <p:spPr>
              <a:xfrm flipH="1" flipV="1">
                <a:off x="5088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</p:cxnSp>
        </p:grpSp>
        <p:sp>
          <p:nvSpPr>
            <p:cNvPr id="81" name="矩形 80"/>
            <p:cNvSpPr/>
            <p:nvPr/>
          </p:nvSpPr>
          <p:spPr>
            <a:xfrm>
              <a:off x="424" y="1987"/>
              <a:ext cx="5088" cy="25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-9  -8  -7 -6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-5–4 -3–2 -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1 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</a:t>
              </a:r>
              <a:r>
                <a:rPr sz="2000" smtClean="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0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 1  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2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3   4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5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6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7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8  </a:t>
              </a:r>
              <a:r>
                <a:rPr sz="2000" smtClean="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sz="2000">
                  <a:solidFill>
                    <a:srgbClr val="000000"/>
                  </a:solidFill>
                  <a:latin typeface="方正北魏楷书简体" pitchFamily="65" charset="-122"/>
                  <a:ea typeface="方正北魏楷书简体" pitchFamily="65" charset="-122"/>
                </a:rPr>
                <a:t>9</a:t>
              </a:r>
            </a:p>
          </p:txBody>
        </p:sp>
      </p:grpSp>
      <p:cxnSp>
        <p:nvCxnSpPr>
          <p:cNvPr id="104" name="直接连接符 103"/>
          <p:cNvCxnSpPr/>
          <p:nvPr/>
        </p:nvCxnSpPr>
        <p:spPr>
          <a:xfrm>
            <a:off x="5589814" y="3045507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triangle"/>
          </a:ln>
          <a:effectLst/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3" grpId="0"/>
      <p:bldP spid="74" grpId="0"/>
      <p:bldP spid="75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26"/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1"/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46"/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47"/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51"/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52"/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1879</Words>
  <Application>Microsoft Office PowerPoint</Application>
  <PresentationFormat>宽屏</PresentationFormat>
  <Paragraphs>225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等线</vt:lpstr>
      <vt:lpstr>等线 Light</vt:lpstr>
      <vt:lpstr>方正北魏楷书简体</vt:lpstr>
      <vt:lpstr>华文行楷</vt:lpstr>
      <vt:lpstr>宋体</vt:lpstr>
      <vt:lpstr>微软雅黑</vt:lpstr>
      <vt:lpstr>Arial</vt:lpstr>
      <vt:lpstr>Times New Roman</vt:lpstr>
      <vt:lpstr>Wingdings</vt:lpstr>
      <vt:lpstr>WWW.2PPT.COM
</vt:lpstr>
      <vt:lpstr>1_自定义设计方案</vt:lpstr>
      <vt:lpstr>自定义设计方案</vt:lpstr>
      <vt:lpstr>Equation.3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2021-09-18T09:19:00Z</cp:lastPrinted>
  <dcterms:created xsi:type="dcterms:W3CDTF">2021-09-18T09:19:00Z</dcterms:created>
  <dcterms:modified xsi:type="dcterms:W3CDTF">2023-01-16T23:12:37Z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40718277F1E740919A3DA4C9703D75D7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