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06" autoAdjust="0"/>
  </p:normalViewPr>
  <p:slideViewPr>
    <p:cSldViewPr>
      <p:cViewPr>
        <p:scale>
          <a:sx n="100" d="100"/>
          <a:sy n="100" d="100"/>
        </p:scale>
        <p:origin x="-29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C044070-81C0-41E9-BE9F-C094338BEA3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4CF4AFC-5BBA-498E-BEAD-78BF33087995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8852" name="页脚占位符 4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E3D49A5-86D0-4633-8BE0-6815DE4BA60B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753EACE-847D-446D-B5B6-51FC17F031EC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3972" name="页脚占位符 4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D6ECB919-0A63-4A30-AB18-D11AE532EFB8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7044" name="页脚占位符 4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158F152-E748-4B14-876E-677E9F60AD14}" type="slidenum">
              <a:rPr lang="en-US" altLang="zh-CN"/>
              <a:t>27</a:t>
            </a:fld>
            <a:endParaRPr lang="en-US" altLang="zh-CN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7524" name="页脚占位符 4"/>
          <p:cNvSpPr txBox="1">
            <a:spLocks noGrp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12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2172F-1B62-424E-B85A-FF6F4E873B6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AF1E5-E874-4F39-85F3-D36F2801B5D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CEA91-4434-4BA8-A4AC-1C1EA2958B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17F91-AEA4-4CE3-9DE6-990F8CA0226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A0E47-8B94-47DA-99D7-36250348853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8B63D-306F-4417-ACDF-900CB523419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2A460-1F24-4E8A-824C-CB3395C79DC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76D69-A1D7-42FF-BD44-FAC7B4CB4D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70BA4-94D1-4413-BBFA-571D96CBEEC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21D0E-6F3A-4EF2-8E17-4C11F240B7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957AA-A86F-4FB4-98A0-734DC9B0CE5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59BFF8E-2BC9-4CAC-80FD-A096958E04C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84629" y="950625"/>
            <a:ext cx="84582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5400" b="1" dirty="0">
                <a:latin typeface="Arno Pro Smbd" pitchFamily="18" charset="0"/>
              </a:rPr>
              <a:t>Unit </a:t>
            </a:r>
            <a:r>
              <a:rPr lang="en-US" altLang="zh-CN" sz="5400" b="1" dirty="0" smtClean="0">
                <a:latin typeface="Arno Pro Smbd" pitchFamily="18" charset="0"/>
              </a:rPr>
              <a:t>4</a:t>
            </a:r>
          </a:p>
          <a:p>
            <a:pPr algn="ctr">
              <a:spcBef>
                <a:spcPct val="50000"/>
              </a:spcBef>
            </a:pPr>
            <a:r>
              <a:rPr lang="en-US" altLang="zh-CN" sz="5400" b="1" dirty="0">
                <a:latin typeface="Arno Pro Smbd" pitchFamily="18" charset="0"/>
              </a:rPr>
              <a:t>What's the best movie theater</a:t>
            </a:r>
            <a:r>
              <a:rPr lang="en-US" altLang="zh-CN" sz="5400" b="1" dirty="0" smtClean="0">
                <a:latin typeface="Arno Pro Smbd" pitchFamily="18" charset="0"/>
              </a:rPr>
              <a:t>?</a:t>
            </a:r>
            <a:endParaRPr lang="en-US" altLang="zh-CN" sz="5400" b="1" dirty="0">
              <a:latin typeface="Arno Pro Smbd" pitchFamily="18" charset="0"/>
            </a:endParaRP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2300398" y="3581399"/>
            <a:ext cx="451485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Section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A  Period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 (3a-3c)</a:t>
            </a:r>
          </a:p>
        </p:txBody>
      </p:sp>
      <p:sp>
        <p:nvSpPr>
          <p:cNvPr id="4" name="矩形 3"/>
          <p:cNvSpPr/>
          <p:nvPr/>
        </p:nvSpPr>
        <p:spPr>
          <a:xfrm>
            <a:off x="2651694" y="5410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827088" y="908050"/>
            <a:ext cx="7777162" cy="526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1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形容词最高级前通常必须用定冠词 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</a:t>
            </a:r>
            <a:r>
              <a:rPr lang="zh-CN" altLang="en-US" sz="3200" b="1">
                <a:latin typeface="Times New Roman" panose="02020603050405020304" pitchFamily="18" charset="0"/>
              </a:rPr>
              <a:t>。例如：</a:t>
            </a:r>
          </a:p>
          <a:p>
            <a:pPr>
              <a:spcBef>
                <a:spcPct val="1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　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The Sahara is the biggest desert in the world. </a:t>
            </a:r>
          </a:p>
          <a:p>
            <a:pPr>
              <a:spcBef>
                <a:spcPct val="10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撒哈拉沙漠是世界上最大的沙漠。</a:t>
            </a:r>
          </a:p>
          <a:p>
            <a:pPr>
              <a:spcBef>
                <a:spcPct val="1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　形容词</a:t>
            </a:r>
            <a:r>
              <a:rPr lang="en-US" altLang="zh-CN" sz="3200" b="1">
                <a:latin typeface="Times New Roman" panose="02020603050405020304" pitchFamily="18" charset="0"/>
              </a:rPr>
              <a:t>most</a:t>
            </a:r>
            <a:r>
              <a:rPr lang="zh-CN" altLang="en-US" sz="3200" b="1">
                <a:latin typeface="Times New Roman" panose="02020603050405020304" pitchFamily="18" charset="0"/>
              </a:rPr>
              <a:t>前面没有</a:t>
            </a:r>
            <a:r>
              <a:rPr lang="en-US" altLang="zh-CN" sz="3200" b="1">
                <a:latin typeface="Times New Roman" panose="02020603050405020304" pitchFamily="18" charset="0"/>
              </a:rPr>
              <a:t>the</a:t>
            </a:r>
            <a:r>
              <a:rPr lang="zh-CN" altLang="en-US" sz="3200" b="1">
                <a:latin typeface="Times New Roman" panose="02020603050405020304" pitchFamily="18" charset="0"/>
              </a:rPr>
              <a:t>，在句中不表示最高级的含义，只表示“非常”。例如：</a:t>
            </a:r>
          </a:p>
          <a:p>
            <a:pPr>
              <a:spcBef>
                <a:spcPct val="1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　 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It is a most important problem. </a:t>
            </a:r>
          </a:p>
          <a:p>
            <a:pPr>
              <a:spcBef>
                <a:spcPct val="10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= It is a very important problem. </a:t>
            </a:r>
          </a:p>
          <a:p>
            <a:pPr>
              <a:spcBef>
                <a:spcPct val="10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    </a:t>
            </a:r>
            <a:r>
              <a:rPr lang="zh-CN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这是个很重要的问题。</a:t>
            </a:r>
            <a:endParaRPr lang="en-US" altLang="en-US" sz="32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0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4"/>
          <p:cNvSpPr txBox="1">
            <a:spLocks noChangeArrowheads="1"/>
          </p:cNvSpPr>
          <p:nvPr/>
        </p:nvSpPr>
        <p:spPr bwMode="auto">
          <a:xfrm>
            <a:off x="2555875" y="549275"/>
            <a:ext cx="4313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副词的最高级的用法</a:t>
            </a:r>
          </a:p>
        </p:txBody>
      </p:sp>
      <p:sp>
        <p:nvSpPr>
          <p:cNvPr id="90115" name="Text Box 5"/>
          <p:cNvSpPr txBox="1">
            <a:spLocks noChangeArrowheads="1"/>
          </p:cNvSpPr>
          <p:nvPr/>
        </p:nvSpPr>
        <p:spPr bwMode="auto">
          <a:xfrm>
            <a:off x="539750" y="1484313"/>
            <a:ext cx="8280400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1. 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最高级用于三者或三者以上的比较，副词最高级前定冠词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the 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可以省略，后面可以带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of (in) 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短语来说明比较的范围。</a:t>
            </a:r>
          </a:p>
          <a:p>
            <a:pPr>
              <a:lnSpc>
                <a:spcPct val="105000"/>
              </a:lnSpc>
              <a:spcBef>
                <a:spcPct val="5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  句型为：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“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A+ 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动词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+ (the) + 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副词最高级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+of (in)…”</a:t>
            </a:r>
            <a:r>
              <a:rPr lang="zh-CN" altLang="en-US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。</a:t>
            </a:r>
            <a:r>
              <a:rPr lang="zh-CN" altLang="en-US" sz="3200" b="1" dirty="0">
                <a:latin typeface="Times New Roman" panose="02020603050405020304" pitchFamily="18" charset="0"/>
              </a:rPr>
              <a:t>例如：</a:t>
            </a:r>
          </a:p>
          <a:p>
            <a:pPr>
              <a:lnSpc>
                <a:spcPct val="105000"/>
              </a:lnSpc>
              <a:spcBef>
                <a:spcPct val="5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She runs fastest of the three.</a:t>
            </a:r>
          </a:p>
          <a:p>
            <a:pPr>
              <a:lnSpc>
                <a:spcPct val="105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她是三人中跑得最快的。</a:t>
            </a:r>
          </a:p>
          <a:p>
            <a:pPr>
              <a:lnSpc>
                <a:spcPct val="105000"/>
              </a:lnSpc>
              <a:spcBef>
                <a:spcPct val="5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She works (the) hardest in her class.</a:t>
            </a:r>
          </a:p>
          <a:p>
            <a:pPr>
              <a:lnSpc>
                <a:spcPct val="105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她是她们班上学习最用功的。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4"/>
          <p:cNvSpPr txBox="1">
            <a:spLocks noChangeArrowheads="1"/>
          </p:cNvSpPr>
          <p:nvPr/>
        </p:nvSpPr>
        <p:spPr bwMode="auto">
          <a:xfrm>
            <a:off x="684213" y="1484313"/>
            <a:ext cx="7777162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2. Which (who) +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动词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+(the) +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副词最高级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, A, B or C? 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表示三个或三个以上的人或事物中“哪一个最</a:t>
            </a:r>
            <a:r>
              <a:rPr lang="en-US" altLang="zh-CN" sz="3200" b="1" dirty="0">
                <a:solidFill>
                  <a:schemeClr val="accent2"/>
                </a:solidFill>
                <a:latin typeface="宋体" panose="02010600030101010101" pitchFamily="2" charset="-122"/>
              </a:rPr>
              <a:t>……”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。例如：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Which runs fastest, a car, a train or a plane?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汽车，火车和飞机，哪一样跑得最快？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827088" y="1484313"/>
            <a:ext cx="777716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下列词或短语可修饰最高级：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by far, far, much, mostly,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almost。例如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：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　This hat is nearly / almost the biggest. </a:t>
            </a:r>
            <a:endParaRPr lang="en-US" altLang="zh-CN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32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这帽子差不多是最大的了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注意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：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a.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very可修饰最高级，但位置与much不同</a:t>
            </a:r>
            <a:endParaRPr lang="en-US" altLang="en-US" sz="32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　　This is the very best.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= 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This is much the best.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92163" name="WordArt 4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237648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知识链接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827088" y="1052513"/>
            <a:ext cx="7777162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b. </a:t>
            </a:r>
            <a:r>
              <a:rPr lang="zh-CN" altLang="en-US" sz="3200" b="1" dirty="0">
                <a:latin typeface="Times New Roman" panose="02020603050405020304" pitchFamily="18" charset="0"/>
              </a:rPr>
              <a:t>序数词通常只修饰最高级。例如：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　 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Africa is the second largest continent.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非洲是第二大洲。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最高级的意义有时可以用比较级表示出来。例如：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　 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Mike is the most intelligent in his class. 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</a:t>
            </a: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马克是班上最聪明的。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= Mike is more intelligent than any other students in his class.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3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3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827088" y="1341438"/>
            <a:ext cx="7777162" cy="4130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形容词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副词</a:t>
            </a:r>
            <a:r>
              <a:rPr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比较级的特殊用法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　和</a:t>
            </a: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more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有关的词组</a:t>
            </a:r>
            <a:endParaRPr lang="en-US" altLang="en-US" sz="3200" b="1" dirty="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1） the more</a:t>
            </a:r>
            <a:r>
              <a:rPr lang="en-US" altLang="en-US" sz="3200" b="1" dirty="0">
                <a:latin typeface="宋体" panose="02010600030101010101" pitchFamily="2" charset="-122"/>
              </a:rPr>
              <a:t>…</a:t>
            </a:r>
            <a:r>
              <a:rPr lang="en-US" altLang="en-US" sz="3200" b="1" dirty="0">
                <a:latin typeface="Times New Roman" panose="02020603050405020304" pitchFamily="18" charset="0"/>
              </a:rPr>
              <a:t>the more</a:t>
            </a:r>
            <a:r>
              <a:rPr lang="en-US" altLang="en-US" sz="3200" b="1" dirty="0">
                <a:latin typeface="宋体" panose="02010600030101010101" pitchFamily="2" charset="-122"/>
              </a:rPr>
              <a:t>…</a:t>
            </a:r>
            <a:r>
              <a:rPr lang="en-US" altLang="en-US" sz="3200" b="1" dirty="0">
                <a:latin typeface="Times New Roman" panose="02020603050405020304" pitchFamily="18" charset="0"/>
              </a:rPr>
              <a:t>　越</a:t>
            </a:r>
            <a:r>
              <a:rPr lang="en-US" altLang="en-US" sz="3200" b="1" dirty="0">
                <a:latin typeface="宋体" panose="02010600030101010101" pitchFamily="2" charset="-122"/>
              </a:rPr>
              <a:t>……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就越</a:t>
            </a:r>
            <a:r>
              <a:rPr lang="en-US" altLang="en-US" sz="3200" b="1" dirty="0">
                <a:latin typeface="宋体" panose="02010600030101010101" pitchFamily="2" charset="-122"/>
              </a:rPr>
              <a:t>……</a:t>
            </a:r>
            <a:endParaRPr lang="en-US" altLang="en-US" sz="3200" b="1" dirty="0"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　 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The harder you work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the greater progress you'll make.</a:t>
            </a:r>
            <a:endParaRPr lang="en-US" altLang="zh-CN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3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2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越努力，进步越大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827088" y="908050"/>
            <a:ext cx="7777162" cy="526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1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2） more B than A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=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less A than B   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与其说A不如说B</a:t>
            </a:r>
            <a:endParaRPr lang="en-US" altLang="en-US" sz="3200" b="1" dirty="0">
              <a:latin typeface="Times New Roman" panose="02020603050405020304" pitchFamily="18" charset="0"/>
            </a:endParaRPr>
          </a:p>
          <a:p>
            <a:pPr>
              <a:spcBef>
                <a:spcPct val="1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　</a:t>
            </a:r>
            <a:r>
              <a:rPr lang="zh-CN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He is more lazy than slow at his work. </a:t>
            </a:r>
            <a:endParaRPr lang="en-US" altLang="zh-CN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1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= He is less slow than lazy at his work. </a:t>
            </a:r>
            <a:endParaRPr lang="en-US" altLang="zh-CN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1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2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他工作时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与其说是反应慢不如说是懒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。</a:t>
            </a:r>
            <a:endParaRPr lang="zh-CN" altLang="en-US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10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3） no more</a:t>
            </a:r>
            <a:r>
              <a:rPr lang="en-US" altLang="en-US" sz="3200" b="1" dirty="0">
                <a:latin typeface="宋体" panose="02010600030101010101" pitchFamily="2" charset="-122"/>
              </a:rPr>
              <a:t>…</a:t>
            </a:r>
            <a:r>
              <a:rPr lang="en-US" altLang="en-US" sz="3200" b="1" dirty="0">
                <a:latin typeface="Times New Roman" panose="02020603050405020304" pitchFamily="18" charset="0"/>
              </a:rPr>
              <a:t> than</a:t>
            </a:r>
            <a:r>
              <a:rPr lang="en-US" altLang="en-US" sz="3200" b="1" dirty="0">
                <a:latin typeface="宋体" panose="02010600030101010101" pitchFamily="2" charset="-122"/>
              </a:rPr>
              <a:t>…</a:t>
            </a:r>
            <a:r>
              <a:rPr lang="en-US" altLang="en-US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</a:rPr>
              <a:t>与</a:t>
            </a:r>
            <a:r>
              <a:rPr lang="en-US" altLang="en-US" sz="3200" b="1" dirty="0">
                <a:latin typeface="宋体" panose="02010600030101010101" pitchFamily="2" charset="-122"/>
              </a:rPr>
              <a:t>……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一样</a:t>
            </a:r>
            <a:r>
              <a:rPr lang="en-US" altLang="en-US" sz="3200" b="1" dirty="0">
                <a:latin typeface="宋体" panose="02010600030101010101" pitchFamily="2" charset="-122"/>
              </a:rPr>
              <a:t>……</a:t>
            </a:r>
            <a:r>
              <a:rPr lang="en-US" altLang="en-US" sz="3200" b="1" dirty="0">
                <a:latin typeface="Times New Roman" panose="02020603050405020304" pitchFamily="18" charset="0"/>
              </a:rPr>
              <a:t>，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不比</a:t>
            </a:r>
            <a:r>
              <a:rPr lang="en-US" altLang="en-US" sz="3200" b="1" dirty="0">
                <a:latin typeface="宋体" panose="02010600030101010101" pitchFamily="2" charset="-122"/>
              </a:rPr>
              <a:t>……</a:t>
            </a:r>
            <a:r>
              <a:rPr lang="en-US" altLang="en-US" sz="3200" b="1" dirty="0">
                <a:latin typeface="Times New Roman" panose="02020603050405020304" pitchFamily="18" charset="0"/>
              </a:rPr>
              <a:t>多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pPr>
              <a:spcBef>
                <a:spcPct val="10000"/>
              </a:spcBef>
            </a:pP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　The officials could see no more than the Emperor.</a:t>
            </a:r>
            <a:endParaRPr lang="en-US" altLang="zh-CN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1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官员们看到的和皇帝一样多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2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52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827088" y="1341438"/>
            <a:ext cx="7777162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15000"/>
              </a:spcBef>
            </a:pP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en-US" sz="3200" b="1" dirty="0">
                <a:latin typeface="Times New Roman" panose="02020603050405020304" pitchFamily="18" charset="0"/>
              </a:rPr>
              <a:t>no less</a:t>
            </a:r>
            <a:r>
              <a:rPr lang="en-US" altLang="en-US" sz="3200" b="1" dirty="0">
                <a:latin typeface="宋体" panose="02010600030101010101" pitchFamily="2" charset="-122"/>
              </a:rPr>
              <a:t>…</a:t>
            </a:r>
            <a:r>
              <a:rPr lang="en-US" altLang="en-US" sz="3200" b="1" dirty="0">
                <a:latin typeface="Times New Roman" panose="02020603050405020304" pitchFamily="18" charset="0"/>
              </a:rPr>
              <a:t> than</a:t>
            </a:r>
            <a:r>
              <a:rPr lang="en-US" altLang="en-US" sz="3200" b="1" dirty="0">
                <a:latin typeface="宋体" panose="02010600030101010101" pitchFamily="2" charset="-122"/>
              </a:rPr>
              <a:t>…</a:t>
            </a:r>
            <a:r>
              <a:rPr lang="en-US" altLang="en-US" sz="3200" b="1" dirty="0">
                <a:latin typeface="Times New Roman" panose="02020603050405020304" pitchFamily="18" charset="0"/>
              </a:rPr>
              <a:t>　与</a:t>
            </a:r>
            <a:r>
              <a:rPr lang="en-US" altLang="en-US" sz="3200" b="1" dirty="0">
                <a:latin typeface="宋体" panose="02010600030101010101" pitchFamily="2" charset="-122"/>
              </a:rPr>
              <a:t>……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一样</a:t>
            </a:r>
            <a:r>
              <a:rPr lang="en-US" altLang="en-US" sz="3200" b="1" dirty="0">
                <a:latin typeface="宋体" panose="02010600030101010101" pitchFamily="2" charset="-122"/>
              </a:rPr>
              <a:t>……</a:t>
            </a:r>
            <a:endParaRPr lang="en-US" altLang="en-US" sz="3200" b="1" dirty="0">
              <a:latin typeface="Times New Roman" panose="02020603050405020304" pitchFamily="18" charset="0"/>
            </a:endParaRPr>
          </a:p>
          <a:p>
            <a:pPr>
              <a:spcBef>
                <a:spcPct val="15000"/>
              </a:spcBef>
            </a:pP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　He is no less diligent than you.</a:t>
            </a:r>
            <a:endParaRPr lang="en-US" altLang="zh-CN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15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他和你一样勤勉</a:t>
            </a:r>
            <a:r>
              <a:rPr lang="en-US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。</a:t>
            </a:r>
            <a:endParaRPr lang="zh-CN" altLang="en-US" sz="3200" b="1" dirty="0">
              <a:latin typeface="Times New Roman" panose="02020603050405020304" pitchFamily="18" charset="0"/>
            </a:endParaRPr>
          </a:p>
          <a:p>
            <a:pPr>
              <a:spcBef>
                <a:spcPct val="15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4） more than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宋体" panose="02010600030101010101" pitchFamily="2" charset="-122"/>
              </a:rPr>
              <a:t>…</a:t>
            </a:r>
            <a:r>
              <a:rPr lang="en-US" altLang="en-US" sz="3200" b="1" dirty="0">
                <a:latin typeface="Times New Roman" panose="02020603050405020304" pitchFamily="18" charset="0"/>
              </a:rPr>
              <a:t>　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不只是，非常</a:t>
            </a:r>
            <a:endParaRPr lang="en-US" altLang="en-US" sz="3200" b="1" dirty="0">
              <a:latin typeface="Times New Roman" panose="02020603050405020304" pitchFamily="18" charset="0"/>
            </a:endParaRPr>
          </a:p>
          <a:p>
            <a:pPr>
              <a:spcBef>
                <a:spcPct val="15000"/>
              </a:spcBef>
            </a:pPr>
            <a:r>
              <a:rPr lang="en-US" altLang="en-US" sz="3200" b="1" dirty="0">
                <a:latin typeface="Times New Roman" panose="02020603050405020304" pitchFamily="18" charset="0"/>
              </a:rPr>
              <a:t>　 She is more than kind to us all. 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    </a:t>
            </a:r>
            <a:r>
              <a:rPr lang="en-US" altLang="en-US" sz="3200" b="1" dirty="0" err="1">
                <a:latin typeface="Times New Roman" panose="02020603050405020304" pitchFamily="18" charset="0"/>
              </a:rPr>
              <a:t>她对我们非常热心</a:t>
            </a:r>
            <a:r>
              <a:rPr lang="en-US" altLang="en-US" sz="3200" b="1" dirty="0">
                <a:latin typeface="Times New Roman" panose="02020603050405020304" pitchFamily="18" charset="0"/>
              </a:rPr>
              <a:t>。</a:t>
            </a:r>
            <a:endParaRPr lang="zh-CN" altLang="en-US" sz="32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6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6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827088" y="1052513"/>
            <a:ext cx="7777162" cy="506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15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　　</a:t>
            </a:r>
            <a:r>
              <a:rPr lang="zh-CN" altLang="en-US" sz="3200" b="1">
                <a:latin typeface="Times New Roman" panose="02020603050405020304" pitchFamily="18" charset="0"/>
              </a:rPr>
              <a:t>  </a:t>
            </a:r>
            <a:r>
              <a:rPr lang="en-US" altLang="en-US" sz="3200" b="1">
                <a:latin typeface="Times New Roman" panose="02020603050405020304" pitchFamily="18" charset="0"/>
              </a:rPr>
              <a:t>和</a:t>
            </a:r>
            <a:r>
              <a:rPr lang="zh-CN" altLang="en-US" sz="3200" b="1">
                <a:latin typeface="Times New Roman" panose="02020603050405020304" pitchFamily="18" charset="0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</a:rPr>
              <a:t>less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</a:rPr>
              <a:t>有关的词组</a:t>
            </a:r>
          </a:p>
          <a:p>
            <a:pPr>
              <a:spcBef>
                <a:spcPct val="15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5) less than  不到</a:t>
            </a:r>
            <a:r>
              <a:rPr lang="en-US" altLang="en-US" sz="3200" b="1">
                <a:latin typeface="宋体" panose="02010600030101010101" pitchFamily="2" charset="-122"/>
              </a:rPr>
              <a:t>…</a:t>
            </a:r>
            <a:r>
              <a:rPr lang="en-US" altLang="en-US" sz="3200" b="1">
                <a:latin typeface="Times New Roman" panose="02020603050405020304" pitchFamily="18" charset="0"/>
              </a:rPr>
              <a:t> 不太：</a:t>
            </a:r>
          </a:p>
          <a:p>
            <a:pPr>
              <a:spcBef>
                <a:spcPct val="15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　</a:t>
            </a: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In less than a week, the MS was ready.  </a:t>
            </a:r>
            <a:endParaRPr lang="en-US" altLang="zh-CN" sz="32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15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不到一周稿子就准备好了。</a:t>
            </a:r>
          </a:p>
          <a:p>
            <a:pPr>
              <a:spcBef>
                <a:spcPct val="15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6）no less than 多达   不少于</a:t>
            </a:r>
          </a:p>
          <a:p>
            <a:pPr>
              <a:spcBef>
                <a:spcPct val="15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　</a:t>
            </a: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He won no less than $5oo. </a:t>
            </a:r>
            <a:endParaRPr lang="en-US" altLang="zh-CN" sz="32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15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他赢了不少于500美</a:t>
            </a:r>
            <a:r>
              <a:rPr lang="zh-CN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元</a:t>
            </a: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。</a:t>
            </a:r>
          </a:p>
          <a:p>
            <a:pPr>
              <a:spcBef>
                <a:spcPct val="15000"/>
              </a:spcBef>
            </a:pP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　No less than 2 million people came. </a:t>
            </a:r>
            <a:endParaRPr lang="en-US" altLang="zh-CN" sz="32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15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至少来了2百万人。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7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7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2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72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72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72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4"/>
          <p:cNvGrpSpPr/>
          <p:nvPr/>
        </p:nvGrpSpPr>
        <p:grpSpPr bwMode="auto">
          <a:xfrm>
            <a:off x="323850" y="476250"/>
            <a:ext cx="720725" cy="647700"/>
            <a:chOff x="158" y="164"/>
            <a:chExt cx="454" cy="408"/>
          </a:xfrm>
        </p:grpSpPr>
        <p:sp>
          <p:nvSpPr>
            <p:cNvPr id="98307" name="Oval 5"/>
            <p:cNvSpPr>
              <a:spLocks noChangeArrowheads="1"/>
            </p:cNvSpPr>
            <p:nvPr/>
          </p:nvSpPr>
          <p:spPr bwMode="auto">
            <a:xfrm>
              <a:off x="158" y="164"/>
              <a:ext cx="454" cy="408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3600" b="1">
                <a:latin typeface="Times New Roman" panose="02020603050405020304" pitchFamily="18" charset="0"/>
              </a:endParaRPr>
            </a:p>
          </p:txBody>
        </p:sp>
        <p:sp>
          <p:nvSpPr>
            <p:cNvPr id="98308" name="Text Box 18"/>
            <p:cNvSpPr txBox="1">
              <a:spLocks noChangeArrowheads="1"/>
            </p:cNvSpPr>
            <p:nvPr/>
          </p:nvSpPr>
          <p:spPr bwMode="auto">
            <a:xfrm>
              <a:off x="204" y="164"/>
              <a:ext cx="4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>
                  <a:latin typeface="Times New Roman" panose="02020603050405020304" pitchFamily="18" charset="0"/>
                </a:rPr>
                <a:t>3a</a:t>
              </a:r>
            </a:p>
          </p:txBody>
        </p:sp>
      </p:grpSp>
      <p:sp>
        <p:nvSpPr>
          <p:cNvPr id="98309" name="Text Box 7"/>
          <p:cNvSpPr txBox="1">
            <a:spLocks noChangeArrowheads="1"/>
          </p:cNvSpPr>
          <p:nvPr/>
        </p:nvSpPr>
        <p:spPr bwMode="auto">
          <a:xfrm>
            <a:off x="1042988" y="528637"/>
            <a:ext cx="810101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Fill in the blanks with the correct forms of the words in brackets.</a:t>
            </a:r>
          </a:p>
        </p:txBody>
      </p:sp>
      <p:sp>
        <p:nvSpPr>
          <p:cNvPr id="98310" name="Text Box 8"/>
          <p:cNvSpPr txBox="1">
            <a:spLocks noChangeArrowheads="1"/>
          </p:cNvSpPr>
          <p:nvPr/>
        </p:nvSpPr>
        <p:spPr bwMode="auto">
          <a:xfrm>
            <a:off x="395288" y="1916113"/>
            <a:ext cx="8424862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 We went to the _________ (bad) restaurant in town last night. The menu had only 10 dishes and the service was not good at all!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Blue Moon is _________ (good), but Miller’s is ________ (good) in town.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The Big Screen is _____________ (expensive) than most cinemas, but Cinema City is ________________ (expensive).</a:t>
            </a:r>
          </a:p>
        </p:txBody>
      </p:sp>
      <p:sp>
        <p:nvSpPr>
          <p:cNvPr id="98311" name="Rectangle 9"/>
          <p:cNvSpPr>
            <a:spLocks noChangeArrowheads="1"/>
          </p:cNvSpPr>
          <p:nvPr/>
        </p:nvSpPr>
        <p:spPr bwMode="auto">
          <a:xfrm>
            <a:off x="3851275" y="1989138"/>
            <a:ext cx="14398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worst</a:t>
            </a:r>
          </a:p>
        </p:txBody>
      </p:sp>
      <p:sp>
        <p:nvSpPr>
          <p:cNvPr id="98312" name="Rectangle 10"/>
          <p:cNvSpPr>
            <a:spLocks noChangeArrowheads="1"/>
          </p:cNvSpPr>
          <p:nvPr/>
        </p:nvSpPr>
        <p:spPr bwMode="auto">
          <a:xfrm>
            <a:off x="3563938" y="3573463"/>
            <a:ext cx="1439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good</a:t>
            </a:r>
          </a:p>
        </p:txBody>
      </p:sp>
      <p:sp>
        <p:nvSpPr>
          <p:cNvPr id="98313" name="Rectangle 11"/>
          <p:cNvSpPr>
            <a:spLocks noChangeArrowheads="1"/>
          </p:cNvSpPr>
          <p:nvPr/>
        </p:nvSpPr>
        <p:spPr bwMode="auto">
          <a:xfrm>
            <a:off x="1692275" y="4149725"/>
            <a:ext cx="1943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best</a:t>
            </a:r>
          </a:p>
        </p:txBody>
      </p:sp>
      <p:sp>
        <p:nvSpPr>
          <p:cNvPr id="98314" name="Rectangle 12"/>
          <p:cNvSpPr>
            <a:spLocks noChangeArrowheads="1"/>
          </p:cNvSpPr>
          <p:nvPr/>
        </p:nvSpPr>
        <p:spPr bwMode="auto">
          <a:xfrm>
            <a:off x="3924300" y="4652963"/>
            <a:ext cx="30972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more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expensive</a:t>
            </a:r>
          </a:p>
        </p:txBody>
      </p:sp>
      <p:sp>
        <p:nvSpPr>
          <p:cNvPr id="98315" name="Rectangle 13"/>
          <p:cNvSpPr>
            <a:spLocks noChangeArrowheads="1"/>
          </p:cNvSpPr>
          <p:nvPr/>
        </p:nvSpPr>
        <p:spPr bwMode="auto">
          <a:xfrm>
            <a:off x="1187450" y="5734050"/>
            <a:ext cx="36718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most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expensive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1" grpId="0"/>
      <p:bldP spid="98312" grpId="0"/>
      <p:bldP spid="98313" grpId="0"/>
      <p:bldP spid="98314" grpId="0"/>
      <p:bldP spid="983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4"/>
          <p:cNvSpPr txBox="1">
            <a:spLocks noChangeArrowheads="1"/>
          </p:cNvSpPr>
          <p:nvPr/>
        </p:nvSpPr>
        <p:spPr bwMode="auto">
          <a:xfrm>
            <a:off x="468313" y="1557338"/>
            <a:ext cx="8424862" cy="431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</a:rPr>
              <a:t>写出下列单词的比较级  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 tall _______                          2. quiet _______ 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funny ________                   4. heavy_______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5. thin__________                   6. big _______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7. outgoing _____________    8. wild ______ 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9. little _______                      10. well ________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11. bad ______                       12. many _____ </a:t>
            </a:r>
          </a:p>
        </p:txBody>
      </p:sp>
      <p:sp>
        <p:nvSpPr>
          <p:cNvPr id="76803" name="WordArt 5"/>
          <p:cNvSpPr>
            <a:spLocks noChangeArrowheads="1" noChangeShapeType="1" noTextEdit="1"/>
          </p:cNvSpPr>
          <p:nvPr/>
        </p:nvSpPr>
        <p:spPr bwMode="auto">
          <a:xfrm>
            <a:off x="684213" y="685800"/>
            <a:ext cx="2951162" cy="7445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Black" panose="020B0A04020102020204"/>
              </a:rPr>
              <a:t>Revision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 Black" panose="020B0A04020102020204"/>
            </a:endParaRPr>
          </a:p>
        </p:txBody>
      </p:sp>
      <p:sp>
        <p:nvSpPr>
          <p:cNvPr id="76804" name="Rectangle 6"/>
          <p:cNvSpPr>
            <a:spLocks noChangeArrowheads="1"/>
          </p:cNvSpPr>
          <p:nvPr/>
        </p:nvSpPr>
        <p:spPr bwMode="auto">
          <a:xfrm>
            <a:off x="1619250" y="2205038"/>
            <a:ext cx="2016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taller</a:t>
            </a:r>
          </a:p>
        </p:txBody>
      </p:sp>
      <p:sp>
        <p:nvSpPr>
          <p:cNvPr id="76805" name="Rectangle 7"/>
          <p:cNvSpPr>
            <a:spLocks noChangeArrowheads="1"/>
          </p:cNvSpPr>
          <p:nvPr/>
        </p:nvSpPr>
        <p:spPr bwMode="auto">
          <a:xfrm>
            <a:off x="7019925" y="2133600"/>
            <a:ext cx="1584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quieter</a:t>
            </a:r>
          </a:p>
        </p:txBody>
      </p:sp>
      <p:sp>
        <p:nvSpPr>
          <p:cNvPr id="76806" name="Rectangle 8"/>
          <p:cNvSpPr>
            <a:spLocks noChangeArrowheads="1"/>
          </p:cNvSpPr>
          <p:nvPr/>
        </p:nvSpPr>
        <p:spPr bwMode="auto">
          <a:xfrm>
            <a:off x="2124075" y="2852738"/>
            <a:ext cx="2016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funnier</a:t>
            </a:r>
          </a:p>
        </p:txBody>
      </p:sp>
      <p:sp>
        <p:nvSpPr>
          <p:cNvPr id="76807" name="Rectangle 9"/>
          <p:cNvSpPr>
            <a:spLocks noChangeArrowheads="1"/>
          </p:cNvSpPr>
          <p:nvPr/>
        </p:nvSpPr>
        <p:spPr bwMode="auto">
          <a:xfrm>
            <a:off x="7127875" y="2852738"/>
            <a:ext cx="16922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heavier</a:t>
            </a:r>
          </a:p>
        </p:txBody>
      </p:sp>
      <p:sp>
        <p:nvSpPr>
          <p:cNvPr id="76808" name="Rectangle 10"/>
          <p:cNvSpPr>
            <a:spLocks noChangeArrowheads="1"/>
          </p:cNvSpPr>
          <p:nvPr/>
        </p:nvSpPr>
        <p:spPr bwMode="auto">
          <a:xfrm>
            <a:off x="1763713" y="3429000"/>
            <a:ext cx="2016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thinner</a:t>
            </a:r>
          </a:p>
        </p:txBody>
      </p:sp>
      <p:sp>
        <p:nvSpPr>
          <p:cNvPr id="76809" name="Rectangle 11"/>
          <p:cNvSpPr>
            <a:spLocks noChangeArrowheads="1"/>
          </p:cNvSpPr>
          <p:nvPr/>
        </p:nvSpPr>
        <p:spPr bwMode="auto">
          <a:xfrm>
            <a:off x="6588125" y="3357563"/>
            <a:ext cx="16557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bigger</a:t>
            </a:r>
          </a:p>
        </p:txBody>
      </p:sp>
      <p:sp>
        <p:nvSpPr>
          <p:cNvPr id="76810" name="Rectangle 12"/>
          <p:cNvSpPr>
            <a:spLocks noChangeArrowheads="1"/>
          </p:cNvSpPr>
          <p:nvPr/>
        </p:nvSpPr>
        <p:spPr bwMode="auto">
          <a:xfrm>
            <a:off x="2484438" y="4005263"/>
            <a:ext cx="29511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more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outgoing</a:t>
            </a:r>
          </a:p>
        </p:txBody>
      </p:sp>
      <p:sp>
        <p:nvSpPr>
          <p:cNvPr id="76811" name="Rectangle 13"/>
          <p:cNvSpPr>
            <a:spLocks noChangeArrowheads="1"/>
          </p:cNvSpPr>
          <p:nvPr/>
        </p:nvSpPr>
        <p:spPr bwMode="auto">
          <a:xfrm>
            <a:off x="6732588" y="4076700"/>
            <a:ext cx="16557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wilder</a:t>
            </a:r>
          </a:p>
        </p:txBody>
      </p:sp>
      <p:sp>
        <p:nvSpPr>
          <p:cNvPr id="76812" name="Rectangle 14"/>
          <p:cNvSpPr>
            <a:spLocks noChangeArrowheads="1"/>
          </p:cNvSpPr>
          <p:nvPr/>
        </p:nvSpPr>
        <p:spPr bwMode="auto">
          <a:xfrm>
            <a:off x="2124075" y="4652963"/>
            <a:ext cx="2016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less</a:t>
            </a:r>
          </a:p>
        </p:txBody>
      </p:sp>
      <p:sp>
        <p:nvSpPr>
          <p:cNvPr id="76813" name="Rectangle 15"/>
          <p:cNvSpPr>
            <a:spLocks noChangeArrowheads="1"/>
          </p:cNvSpPr>
          <p:nvPr/>
        </p:nvSpPr>
        <p:spPr bwMode="auto">
          <a:xfrm>
            <a:off x="7127875" y="4652963"/>
            <a:ext cx="1476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better</a:t>
            </a:r>
          </a:p>
        </p:txBody>
      </p:sp>
      <p:sp>
        <p:nvSpPr>
          <p:cNvPr id="76814" name="Rectangle 16"/>
          <p:cNvSpPr>
            <a:spLocks noChangeArrowheads="1"/>
          </p:cNvSpPr>
          <p:nvPr/>
        </p:nvSpPr>
        <p:spPr bwMode="auto">
          <a:xfrm>
            <a:off x="1908175" y="5300663"/>
            <a:ext cx="2016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worse</a:t>
            </a:r>
          </a:p>
        </p:txBody>
      </p:sp>
      <p:sp>
        <p:nvSpPr>
          <p:cNvPr id="76815" name="Rectangle 17"/>
          <p:cNvSpPr>
            <a:spLocks noChangeArrowheads="1"/>
          </p:cNvSpPr>
          <p:nvPr/>
        </p:nvSpPr>
        <p:spPr bwMode="auto">
          <a:xfrm>
            <a:off x="7092950" y="5300663"/>
            <a:ext cx="1620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much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6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  <p:bldP spid="76805" grpId="0"/>
      <p:bldP spid="76806" grpId="0"/>
      <p:bldP spid="76807" grpId="0"/>
      <p:bldP spid="76808" grpId="0"/>
      <p:bldP spid="76809" grpId="0"/>
      <p:bldP spid="76810" grpId="0"/>
      <p:bldP spid="76811" grpId="0"/>
      <p:bldP spid="76812" grpId="0"/>
      <p:bldP spid="76813" grpId="0"/>
      <p:bldP spid="76814" grpId="0"/>
      <p:bldP spid="768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4"/>
          <p:cNvSpPr txBox="1">
            <a:spLocks noChangeArrowheads="1"/>
          </p:cNvSpPr>
          <p:nvPr/>
        </p:nvSpPr>
        <p:spPr bwMode="auto">
          <a:xfrm>
            <a:off x="468313" y="1268413"/>
            <a:ext cx="8424862" cy="3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5800" indent="-6858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4. Movie City has the ________ (had) service, but we can sit the __________________ (comfortably) there.</a:t>
            </a:r>
          </a:p>
          <a:p>
            <a:pPr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5. Johnny Depp acted the _______ (good) in that movie. He’s much _______ (good) than others at finding the _______________ (interesting) roles.</a:t>
            </a:r>
          </a:p>
        </p:txBody>
      </p:sp>
      <p:sp>
        <p:nvSpPr>
          <p:cNvPr id="99331" name="Rectangle 5"/>
          <p:cNvSpPr>
            <a:spLocks noChangeArrowheads="1"/>
          </p:cNvSpPr>
          <p:nvPr/>
        </p:nvSpPr>
        <p:spPr bwMode="auto">
          <a:xfrm>
            <a:off x="4500563" y="1341438"/>
            <a:ext cx="1439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worst</a:t>
            </a:r>
          </a:p>
        </p:txBody>
      </p:sp>
      <p:sp>
        <p:nvSpPr>
          <p:cNvPr id="99332" name="Rectangle 6"/>
          <p:cNvSpPr>
            <a:spLocks noChangeArrowheads="1"/>
          </p:cNvSpPr>
          <p:nvPr/>
        </p:nvSpPr>
        <p:spPr bwMode="auto">
          <a:xfrm>
            <a:off x="4356100" y="1773238"/>
            <a:ext cx="3960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most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comfortably</a:t>
            </a:r>
          </a:p>
        </p:txBody>
      </p:sp>
      <p:sp>
        <p:nvSpPr>
          <p:cNvPr id="99333" name="Rectangle 7"/>
          <p:cNvSpPr>
            <a:spLocks noChangeArrowheads="1"/>
          </p:cNvSpPr>
          <p:nvPr/>
        </p:nvSpPr>
        <p:spPr bwMode="auto">
          <a:xfrm>
            <a:off x="5148263" y="2997200"/>
            <a:ext cx="14398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better</a:t>
            </a:r>
          </a:p>
        </p:txBody>
      </p:sp>
      <p:sp>
        <p:nvSpPr>
          <p:cNvPr id="99334" name="Rectangle 8"/>
          <p:cNvSpPr>
            <a:spLocks noChangeArrowheads="1"/>
          </p:cNvSpPr>
          <p:nvPr/>
        </p:nvSpPr>
        <p:spPr bwMode="auto">
          <a:xfrm>
            <a:off x="5364163" y="3500438"/>
            <a:ext cx="14398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best</a:t>
            </a:r>
          </a:p>
        </p:txBody>
      </p:sp>
      <p:sp>
        <p:nvSpPr>
          <p:cNvPr id="99335" name="Rectangle 9"/>
          <p:cNvSpPr>
            <a:spLocks noChangeArrowheads="1"/>
          </p:cNvSpPr>
          <p:nvPr/>
        </p:nvSpPr>
        <p:spPr bwMode="auto">
          <a:xfrm>
            <a:off x="4932363" y="4005263"/>
            <a:ext cx="3671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most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interesting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/>
      <p:bldP spid="99332" grpId="0"/>
      <p:bldP spid="99333" grpId="0"/>
      <p:bldP spid="99334" grpId="0"/>
      <p:bldP spid="9933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611188" y="1196975"/>
            <a:ext cx="7993062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lnSpc>
                <a:spcPct val="105000"/>
              </a:lnSpc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1. It has the________ clothing store in the town. </a:t>
            </a:r>
          </a:p>
          <a:p>
            <a:pPr algn="just" eaLnBrk="0" hangingPunct="0">
              <a:lnSpc>
                <a:spcPct val="105000"/>
              </a:lnSpc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A. </a:t>
            </a:r>
            <a:r>
              <a:rPr kumimoji="1" lang="en-US" altLang="zh-CN" sz="32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goodest</a:t>
            </a: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        B. </a:t>
            </a:r>
            <a:r>
              <a:rPr kumimoji="1" lang="en-US" altLang="zh-CN" sz="32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gooddest</a:t>
            </a: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	   </a:t>
            </a:r>
          </a:p>
          <a:p>
            <a:pPr algn="just" eaLnBrk="0" hangingPunct="0">
              <a:lnSpc>
                <a:spcPct val="105000"/>
              </a:lnSpc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C. best                           D. better</a:t>
            </a:r>
          </a:p>
          <a:p>
            <a:pPr algn="just" eaLnBrk="0" hangingPunct="0">
              <a:lnSpc>
                <a:spcPct val="105000"/>
              </a:lnSpc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2. This clothing store is ____ than that one.</a:t>
            </a:r>
          </a:p>
          <a:p>
            <a:pPr algn="just" eaLnBrk="0" hangingPunct="0">
              <a:lnSpc>
                <a:spcPct val="105000"/>
              </a:lnSpc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A. bad                            B. worse        </a:t>
            </a:r>
          </a:p>
          <a:p>
            <a:pPr algn="just" eaLnBrk="0" hangingPunct="0">
              <a:lnSpc>
                <a:spcPct val="105000"/>
              </a:lnSpc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C. the worst                   D. worst</a:t>
            </a:r>
          </a:p>
          <a:p>
            <a:pPr algn="just" eaLnBrk="0" hangingPunct="0">
              <a:lnSpc>
                <a:spcPct val="105000"/>
              </a:lnSpc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3. This book is ____ of all.</a:t>
            </a:r>
          </a:p>
          <a:p>
            <a:pPr algn="just" eaLnBrk="0" hangingPunct="0">
              <a:lnSpc>
                <a:spcPct val="105000"/>
              </a:lnSpc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A. cheapest                    B. cheap   </a:t>
            </a:r>
          </a:p>
          <a:p>
            <a:pPr algn="just" eaLnBrk="0" hangingPunct="0">
              <a:lnSpc>
                <a:spcPct val="105000"/>
              </a:lnSpc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C. cheaper                     D. the cheapest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1116013" y="476250"/>
            <a:ext cx="4857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Choose the best answer.</a:t>
            </a:r>
          </a:p>
        </p:txBody>
      </p:sp>
      <p:sp>
        <p:nvSpPr>
          <p:cNvPr id="100356" name="Rectangle 5"/>
          <p:cNvSpPr>
            <a:spLocks noChangeArrowheads="1"/>
          </p:cNvSpPr>
          <p:nvPr/>
        </p:nvSpPr>
        <p:spPr bwMode="auto">
          <a:xfrm>
            <a:off x="3563938" y="1268413"/>
            <a:ext cx="576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00357" name="Rectangle 6"/>
          <p:cNvSpPr>
            <a:spLocks noChangeArrowheads="1"/>
          </p:cNvSpPr>
          <p:nvPr/>
        </p:nvSpPr>
        <p:spPr bwMode="auto">
          <a:xfrm>
            <a:off x="5003800" y="3263900"/>
            <a:ext cx="4556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3492500" y="477520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  <p:bldP spid="100357" grpId="0"/>
      <p:bldP spid="1003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11"/>
          <p:cNvSpPr txBox="1">
            <a:spLocks noChangeArrowheads="1"/>
          </p:cNvSpPr>
          <p:nvPr/>
        </p:nvSpPr>
        <p:spPr bwMode="auto">
          <a:xfrm>
            <a:off x="395288" y="1268413"/>
            <a:ext cx="833755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spcBef>
                <a:spcPct val="10000"/>
              </a:spcBef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4. This is one of ____ films of this year.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A. more exciting                B. exciting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C. the most exciting           D. most exciting.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5. This watch is ____ than that one.</a:t>
            </a: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A. much expensive             B. </a:t>
            </a:r>
            <a:r>
              <a:rPr kumimoji="1" lang="en-US" altLang="zh-CN" sz="32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expensiver</a:t>
            </a:r>
            <a:endParaRPr kumimoji="1" lang="en-US" altLang="zh-CN" sz="32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10000"/>
              </a:spcBef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C. more </a:t>
            </a:r>
            <a:r>
              <a:rPr kumimoji="1" lang="en-US" altLang="zh-CN" sz="32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expensiver</a:t>
            </a: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D. more expensive</a:t>
            </a:r>
          </a:p>
        </p:txBody>
      </p:sp>
      <p:sp>
        <p:nvSpPr>
          <p:cNvPr id="101379" name="Rectangle 5"/>
          <p:cNvSpPr>
            <a:spLocks noChangeArrowheads="1"/>
          </p:cNvSpPr>
          <p:nvPr/>
        </p:nvSpPr>
        <p:spPr bwMode="auto">
          <a:xfrm>
            <a:off x="3492500" y="131921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01380" name="Rectangle 6"/>
          <p:cNvSpPr>
            <a:spLocks noChangeArrowheads="1"/>
          </p:cNvSpPr>
          <p:nvPr/>
        </p:nvSpPr>
        <p:spPr bwMode="auto">
          <a:xfrm>
            <a:off x="3419475" y="3192463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/>
      <p:bldP spid="1013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4"/>
          <p:cNvGrpSpPr/>
          <p:nvPr/>
        </p:nvGrpSpPr>
        <p:grpSpPr bwMode="auto">
          <a:xfrm>
            <a:off x="250825" y="476250"/>
            <a:ext cx="739775" cy="647700"/>
            <a:chOff x="158" y="164"/>
            <a:chExt cx="466" cy="408"/>
          </a:xfrm>
        </p:grpSpPr>
        <p:sp>
          <p:nvSpPr>
            <p:cNvPr id="102403" name="Oval 5"/>
            <p:cNvSpPr>
              <a:spLocks noChangeArrowheads="1"/>
            </p:cNvSpPr>
            <p:nvPr/>
          </p:nvSpPr>
          <p:spPr bwMode="auto">
            <a:xfrm>
              <a:off x="158" y="164"/>
              <a:ext cx="454" cy="408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3600" b="1">
                <a:latin typeface="Times New Roman" panose="02020603050405020304" pitchFamily="18" charset="0"/>
              </a:endParaRPr>
            </a:p>
          </p:txBody>
        </p:sp>
        <p:sp>
          <p:nvSpPr>
            <p:cNvPr id="102404" name="Text Box 18"/>
            <p:cNvSpPr txBox="1">
              <a:spLocks noChangeArrowheads="1"/>
            </p:cNvSpPr>
            <p:nvPr/>
          </p:nvSpPr>
          <p:spPr bwMode="auto">
            <a:xfrm>
              <a:off x="204" y="164"/>
              <a:ext cx="42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>
                  <a:latin typeface="Times New Roman" panose="02020603050405020304" pitchFamily="18" charset="0"/>
                </a:rPr>
                <a:t>3b</a:t>
              </a:r>
            </a:p>
          </p:txBody>
        </p:sp>
      </p:grpSp>
      <p:sp>
        <p:nvSpPr>
          <p:cNvPr id="102405" name="Text Box 7"/>
          <p:cNvSpPr txBox="1">
            <a:spLocks noChangeArrowheads="1"/>
          </p:cNvSpPr>
          <p:nvPr/>
        </p:nvSpPr>
        <p:spPr bwMode="auto">
          <a:xfrm>
            <a:off x="1042988" y="404813"/>
            <a:ext cx="8101012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Think of three stores that sell similar things in your town and fill in the chart. Then write six sentences using the information in the chart.</a:t>
            </a:r>
          </a:p>
        </p:txBody>
      </p:sp>
      <p:graphicFrame>
        <p:nvGraphicFramePr>
          <p:cNvPr id="65567" name="Group 31"/>
          <p:cNvGraphicFramePr>
            <a:graphicFrameLocks noGrp="1"/>
          </p:cNvGraphicFramePr>
          <p:nvPr/>
        </p:nvGraphicFramePr>
        <p:xfrm>
          <a:off x="611188" y="2781300"/>
          <a:ext cx="7850187" cy="2938463"/>
        </p:xfrm>
        <a:graphic>
          <a:graphicData uri="http://schemas.openxmlformats.org/drawingml/2006/table">
            <a:tbl>
              <a:tblPr/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9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Service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rgbClr val="F5FAF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best: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rgbClr val="F5FAF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worst: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rgbClr val="F5FAFB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Quality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rgbClr val="F5FAF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best: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rgbClr val="F5FAF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worst: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rgbClr val="F5FAFB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Prices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rgbClr val="F5FAF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cheapest: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rgbClr val="F5FAFB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most expensive: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rgbClr val="F5FAFB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4"/>
          <p:cNvGrpSpPr/>
          <p:nvPr/>
        </p:nvGrpSpPr>
        <p:grpSpPr bwMode="auto">
          <a:xfrm>
            <a:off x="323850" y="549275"/>
            <a:ext cx="720725" cy="647700"/>
            <a:chOff x="158" y="164"/>
            <a:chExt cx="454" cy="408"/>
          </a:xfrm>
        </p:grpSpPr>
        <p:sp>
          <p:nvSpPr>
            <p:cNvPr id="103427" name="Oval 5"/>
            <p:cNvSpPr>
              <a:spLocks noChangeArrowheads="1"/>
            </p:cNvSpPr>
            <p:nvPr/>
          </p:nvSpPr>
          <p:spPr bwMode="auto">
            <a:xfrm>
              <a:off x="158" y="164"/>
              <a:ext cx="454" cy="408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round/>
            </a:ln>
          </p:spPr>
          <p:txBody>
            <a:bodyPr wrap="none" anchor="ctr"/>
            <a:lstStyle/>
            <a:p>
              <a:pPr algn="l"/>
              <a:endParaRPr lang="zh-CN" altLang="zh-CN" sz="3600" b="1">
                <a:latin typeface="Times New Roman" panose="02020603050405020304" pitchFamily="18" charset="0"/>
              </a:endParaRPr>
            </a:p>
          </p:txBody>
        </p:sp>
        <p:sp>
          <p:nvSpPr>
            <p:cNvPr id="103428" name="Text Box 18"/>
            <p:cNvSpPr txBox="1">
              <a:spLocks noChangeArrowheads="1"/>
            </p:cNvSpPr>
            <p:nvPr/>
          </p:nvSpPr>
          <p:spPr bwMode="auto">
            <a:xfrm>
              <a:off x="204" y="164"/>
              <a:ext cx="3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>
                  <a:latin typeface="Times New Roman" panose="02020603050405020304" pitchFamily="18" charset="0"/>
                </a:rPr>
                <a:t>3c</a:t>
              </a:r>
            </a:p>
          </p:txBody>
        </p:sp>
      </p:grpSp>
      <p:sp>
        <p:nvSpPr>
          <p:cNvPr id="103429" name="Text Box 7"/>
          <p:cNvSpPr txBox="1">
            <a:spLocks noChangeArrowheads="1"/>
          </p:cNvSpPr>
          <p:nvPr/>
        </p:nvSpPr>
        <p:spPr bwMode="auto">
          <a:xfrm>
            <a:off x="1258888" y="476250"/>
            <a:ext cx="72739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Fill in the chart. Then talk in your group and choose the best one.</a:t>
            </a:r>
          </a:p>
        </p:txBody>
      </p:sp>
      <p:graphicFrame>
        <p:nvGraphicFramePr>
          <p:cNvPr id="66623" name="Group 63"/>
          <p:cNvGraphicFramePr>
            <a:graphicFrameLocks noGrp="1"/>
          </p:cNvGraphicFramePr>
          <p:nvPr/>
        </p:nvGraphicFramePr>
        <p:xfrm>
          <a:off x="395288" y="2133600"/>
          <a:ext cx="8496300" cy="4033520"/>
        </p:xfrm>
        <a:graphic>
          <a:graphicData uri="http://schemas.openxmlformats.org/drawingml/2006/table">
            <a:tbl>
              <a:tblPr/>
              <a:tblGrid>
                <a:gridCol w="324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Restaurants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Danny’s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 much is a meal?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 far is it from your home?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10 minutes by bus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Is the service good?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Is the food good?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3462" name="AutoShape 62"/>
          <p:cNvSpPr>
            <a:spLocks noChangeArrowheads="1"/>
          </p:cNvSpPr>
          <p:nvPr/>
        </p:nvSpPr>
        <p:spPr bwMode="auto">
          <a:xfrm>
            <a:off x="5745163" y="4149725"/>
            <a:ext cx="3398837" cy="2409825"/>
          </a:xfrm>
          <a:prstGeom prst="wedgeEllipseCallout">
            <a:avLst>
              <a:gd name="adj1" fmla="val 24356"/>
              <a:gd name="adj2" fmla="val -11969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Danny’s is the best one because it’s the closest.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6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5"/>
          <p:cNvSpPr>
            <a:spLocks noChangeArrowheads="1"/>
          </p:cNvSpPr>
          <p:nvPr/>
        </p:nvSpPr>
        <p:spPr bwMode="auto">
          <a:xfrm>
            <a:off x="0" y="26479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/>
            <a:endParaRPr lang="zh-CN" altLang="zh-CN"/>
          </a:p>
        </p:txBody>
      </p:sp>
      <p:sp>
        <p:nvSpPr>
          <p:cNvPr id="104451" name="Rectangle 28"/>
          <p:cNvSpPr>
            <a:spLocks noChangeArrowheads="1"/>
          </p:cNvSpPr>
          <p:nvPr/>
        </p:nvSpPr>
        <p:spPr bwMode="auto">
          <a:xfrm>
            <a:off x="1888331" y="639083"/>
            <a:ext cx="53673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4400" b="1" dirty="0">
                <a:solidFill>
                  <a:srgbClr val="00B050"/>
                </a:solidFill>
                <a:latin typeface="Times New Roman" panose="02020603050405020304" pitchFamily="18" charset="0"/>
              </a:rPr>
              <a:t>A model conversation</a:t>
            </a:r>
          </a:p>
        </p:txBody>
      </p:sp>
      <p:sp>
        <p:nvSpPr>
          <p:cNvPr id="104452" name="Rectangle 29"/>
          <p:cNvSpPr>
            <a:spLocks noChangeArrowheads="1"/>
          </p:cNvSpPr>
          <p:nvPr/>
        </p:nvSpPr>
        <p:spPr bwMode="auto">
          <a:xfrm>
            <a:off x="827088" y="3860800"/>
            <a:ext cx="7561262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 I think Jean west World has the best quality.</a:t>
            </a:r>
          </a:p>
          <a:p>
            <a:pPr algn="l"/>
            <a:r>
              <a:rPr lang="en-US" altLang="zh-CN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I think Blue Moon House has the worst service.</a:t>
            </a:r>
          </a:p>
        </p:txBody>
      </p:sp>
      <p:sp>
        <p:nvSpPr>
          <p:cNvPr id="104453" name="Rectangle 30"/>
          <p:cNvSpPr>
            <a:spLocks noChangeArrowheads="1"/>
          </p:cNvSpPr>
          <p:nvPr/>
        </p:nvSpPr>
        <p:spPr bwMode="auto">
          <a:xfrm>
            <a:off x="900113" y="1700213"/>
            <a:ext cx="748982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A: I think </a:t>
            </a:r>
            <a:r>
              <a:rPr kumimoji="1"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Tian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Long has the friendliest service.</a:t>
            </a:r>
          </a:p>
          <a:p>
            <a:pPr algn="l"/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B: I think Meet All has the best quality things.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  <p:bldP spid="1044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5"/>
          <p:cNvSpPr>
            <a:spLocks noChangeArrowheads="1"/>
          </p:cNvSpPr>
          <p:nvPr/>
        </p:nvSpPr>
        <p:spPr bwMode="auto">
          <a:xfrm>
            <a:off x="684213" y="1341438"/>
            <a:ext cx="80645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A: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Nanfang Restaurant is the cheapest. Let’s go there.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B: No, its food is not very nice. I think we should go to Huguang Hotel.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C: OK. And it has the best music. </a:t>
            </a:r>
          </a:p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D: And it’s only ten minutes on foot.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WordArt 4"/>
          <p:cNvSpPr>
            <a:spLocks noChangeArrowheads="1" noChangeShapeType="1" noTextEdit="1"/>
          </p:cNvSpPr>
          <p:nvPr/>
        </p:nvSpPr>
        <p:spPr bwMode="auto">
          <a:xfrm>
            <a:off x="2843213" y="476250"/>
            <a:ext cx="3382962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altLang="zh-CN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PAIRWORK</a:t>
            </a:r>
            <a:endParaRPr lang="zh-CN" altLang="en-US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06499" name="Text Box 5"/>
          <p:cNvSpPr txBox="1">
            <a:spLocks noChangeArrowheads="1"/>
          </p:cNvSpPr>
          <p:nvPr/>
        </p:nvSpPr>
        <p:spPr bwMode="auto">
          <a:xfrm>
            <a:off x="990600" y="1412875"/>
            <a:ext cx="49672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Discuss these questions.</a:t>
            </a:r>
          </a:p>
        </p:txBody>
      </p:sp>
      <p:sp>
        <p:nvSpPr>
          <p:cNvPr id="106500" name="Text Box 6"/>
          <p:cNvSpPr txBox="1">
            <a:spLocks noChangeArrowheads="1"/>
          </p:cNvSpPr>
          <p:nvPr/>
        </p:nvSpPr>
        <p:spPr bwMode="auto">
          <a:xfrm>
            <a:off x="1547813" y="2349500"/>
            <a:ext cx="6048375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B0F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Which has the best service?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Which has the best quality?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Which is the cheapest?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Which has the worst service?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Which has the worst quality?</a:t>
            </a:r>
          </a:p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Which is the most expensive?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4"/>
          <p:cNvSpPr txBox="1">
            <a:spLocks noChangeArrowheads="1"/>
          </p:cNvSpPr>
          <p:nvPr/>
        </p:nvSpPr>
        <p:spPr bwMode="auto">
          <a:xfrm>
            <a:off x="1547813" y="765175"/>
            <a:ext cx="604837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How do you think of your city?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Which is the best movie theater?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Which is the best clothing store?</a:t>
            </a:r>
          </a:p>
        </p:txBody>
      </p:sp>
      <p:pic>
        <p:nvPicPr>
          <p:cNvPr id="108547" name="Picture 8" descr="2008222212419456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68538" y="2997200"/>
            <a:ext cx="4679950" cy="335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3530592" y="987408"/>
            <a:ext cx="5334001" cy="1390664"/>
          </a:xfrm>
          <a:prstGeom prst="wedgeRoundRectCallout">
            <a:avLst>
              <a:gd name="adj1" fmla="val -80329"/>
              <a:gd name="adj2" fmla="val 26106"/>
              <a:gd name="adj3" fmla="val 16667"/>
            </a:avLst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</a:ln>
          <a:effectLst/>
        </p:spPr>
        <p:txBody>
          <a:bodyPr/>
          <a:lstStyle/>
          <a:p>
            <a:pPr>
              <a:lnSpc>
                <a:spcPct val="120000"/>
              </a:lnSpc>
              <a:defRPr/>
            </a:pPr>
            <a:r>
              <a:rPr lang="en-US" altLang="zh-CN" sz="3200" b="1" dirty="0">
                <a:latin typeface="Times New Roman" panose="02020603050405020304" pitchFamily="18" charset="0"/>
              </a:rPr>
              <a:t>What’s the best </a:t>
            </a:r>
            <a:r>
              <a:rPr lang="en-US" altLang="zh-CN" sz="3200" b="1" dirty="0">
                <a:solidFill>
                  <a:srgbClr val="FF33CC"/>
                </a:solidFill>
                <a:latin typeface="Times New Roman" panose="02020603050405020304" pitchFamily="18" charset="0"/>
              </a:rPr>
              <a:t>clothing store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in Beijing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09573" name="AutoShape 5"/>
          <p:cNvSpPr>
            <a:spLocks noChangeArrowheads="1"/>
          </p:cNvSpPr>
          <p:nvPr/>
        </p:nvSpPr>
        <p:spPr bwMode="auto">
          <a:xfrm>
            <a:off x="357188" y="2928938"/>
            <a:ext cx="5638800" cy="2895600"/>
          </a:xfrm>
          <a:prstGeom prst="wedgeRoundRectCallout">
            <a:avLst>
              <a:gd name="adj1" fmla="val 67736"/>
              <a:gd name="adj2" fmla="val 225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Wangfujing Shopping Centre. The things there are of good quality and not very expensive.</a:t>
            </a:r>
          </a:p>
        </p:txBody>
      </p:sp>
      <p:pic>
        <p:nvPicPr>
          <p:cNvPr id="109574" name="Picture 8" descr="小丸子姐姐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836613"/>
            <a:ext cx="14097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5" name="Picture 9" descr="wahah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64388" y="3500438"/>
            <a:ext cx="1133475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WordArt 2"/>
          <p:cNvSpPr>
            <a:spLocks noChangeArrowheads="1" noChangeShapeType="1" noTextEdit="1"/>
          </p:cNvSpPr>
          <p:nvPr/>
        </p:nvSpPr>
        <p:spPr bwMode="auto">
          <a:xfrm>
            <a:off x="2339975" y="685800"/>
            <a:ext cx="4610100" cy="11509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en-US" altLang="zh-CN" sz="3200" b="1" kern="10" dirty="0">
                <a:ln w="9525">
                  <a:solidFill>
                    <a:srgbClr val="FF99CC"/>
                  </a:solidFill>
                  <a:round/>
                </a:ln>
                <a:solidFill>
                  <a:srgbClr val="FF00FF"/>
                </a:solidFill>
                <a:latin typeface="Times New Roman" panose="02020603050405020304"/>
                <a:cs typeface="Times New Roman" panose="02020603050405020304"/>
              </a:rPr>
              <a:t>Grammar</a:t>
            </a:r>
            <a:endParaRPr lang="zh-CN" altLang="en-US" sz="3200" b="1" kern="10" dirty="0">
              <a:ln w="9525">
                <a:solidFill>
                  <a:srgbClr val="FF99CC"/>
                </a:solidFill>
                <a:round/>
              </a:ln>
              <a:solidFill>
                <a:srgbClr val="FF00FF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684213" y="2276475"/>
            <a:ext cx="781367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Times New Roman" panose="02020603050405020304" pitchFamily="18" charset="0"/>
              </a:rPr>
              <a:t>形容词比较级一般用在比较</a:t>
            </a:r>
            <a:r>
              <a:rPr lang="zh-CN" altLang="en-US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两个人或事物的时候。</a:t>
            </a:r>
            <a:r>
              <a:rPr lang="zh-CN" altLang="en-US" sz="3200" b="1" dirty="0">
                <a:latin typeface="Times New Roman" panose="02020603050405020304" pitchFamily="18" charset="0"/>
              </a:rPr>
              <a:t>形容词</a:t>
            </a:r>
            <a:r>
              <a:rPr lang="zh-CN" altLang="en-US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最高级</a:t>
            </a:r>
            <a:r>
              <a:rPr lang="zh-CN" altLang="en-US" sz="3200" b="1" dirty="0">
                <a:latin typeface="Times New Roman" panose="02020603050405020304" pitchFamily="18" charset="0"/>
              </a:rPr>
              <a:t>表示三者或三者以上（人或物）的比较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其中有一个超过其他几个。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形容词最高级前要加</a:t>
            </a:r>
            <a:r>
              <a:rPr lang="en-US" altLang="zh-CN" sz="3200" b="1" dirty="0">
                <a:latin typeface="Times New Roman" panose="02020603050405020304" pitchFamily="18" charset="0"/>
              </a:rPr>
              <a:t>the</a:t>
            </a:r>
            <a:r>
              <a:rPr lang="zh-CN" altLang="en-US" sz="3200" b="1" dirty="0">
                <a:latin typeface="Times New Roman" panose="02020603050405020304" pitchFamily="18" charset="0"/>
              </a:rPr>
              <a:t>，后面通常带</a:t>
            </a:r>
            <a:r>
              <a:rPr lang="en-US" altLang="zh-CN" sz="3200" b="1" dirty="0">
                <a:latin typeface="Times New Roman" panose="02020603050405020304" pitchFamily="18" charset="0"/>
              </a:rPr>
              <a:t>of (in)</a:t>
            </a:r>
            <a:r>
              <a:rPr lang="zh-CN" altLang="en-US" sz="3200" b="1" dirty="0">
                <a:latin typeface="Times New Roman" panose="02020603050405020304" pitchFamily="18" charset="0"/>
              </a:rPr>
              <a:t>短语来说明比较的范围</a:t>
            </a:r>
            <a:r>
              <a:rPr lang="en-US" altLang="zh-CN" sz="3200" b="1" dirty="0">
                <a:latin typeface="Times New Roman" panose="02020603050405020304" pitchFamily="18" charset="0"/>
              </a:rPr>
              <a:t>(of </a:t>
            </a:r>
            <a:r>
              <a:rPr lang="zh-CN" altLang="en-US" sz="3200" b="1" dirty="0">
                <a:latin typeface="Times New Roman" panose="02020603050405020304" pitchFamily="18" charset="0"/>
              </a:rPr>
              <a:t>后的名词或代词表示与主语属同一类；</a:t>
            </a:r>
            <a:r>
              <a:rPr lang="en-US" altLang="zh-CN" sz="3200" b="1" dirty="0">
                <a:latin typeface="Times New Roman" panose="02020603050405020304" pitchFamily="18" charset="0"/>
              </a:rPr>
              <a:t>in </a:t>
            </a:r>
            <a:r>
              <a:rPr lang="zh-CN" altLang="en-US" sz="3200" b="1" dirty="0">
                <a:latin typeface="Times New Roman" panose="02020603050405020304" pitchFamily="18" charset="0"/>
              </a:rPr>
              <a:t>表示时间或空间范围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4"/>
          <p:cNvSpPr>
            <a:spLocks noChangeArrowheads="1"/>
          </p:cNvSpPr>
          <p:nvPr/>
        </p:nvSpPr>
        <p:spPr bwMode="auto">
          <a:xfrm>
            <a:off x="323850" y="1473200"/>
            <a:ext cx="8497888" cy="469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685800" indent="-685800" algn="l">
              <a:lnSpc>
                <a:spcPct val="105000"/>
              </a:lnSpc>
              <a:tabLst>
                <a:tab pos="22860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【2012 </a:t>
            </a:r>
            <a:r>
              <a:rPr lang="zh-CN" altLang="en-US" sz="3200" b="1" dirty="0">
                <a:latin typeface="Times New Roman" panose="02020603050405020304" pitchFamily="18" charset="0"/>
              </a:rPr>
              <a:t>湖北黄石</a:t>
            </a:r>
            <a:r>
              <a:rPr lang="en-US" altLang="zh-CN" sz="3200" b="1" dirty="0">
                <a:latin typeface="Times New Roman" panose="02020603050405020304" pitchFamily="18" charset="0"/>
              </a:rPr>
              <a:t>】34.The _____ you work at your lessons, the _____ results you will get.</a:t>
            </a:r>
          </a:p>
          <a:p>
            <a:pPr marL="685800" indent="-685800" algn="l">
              <a:lnSpc>
                <a:spcPct val="105000"/>
              </a:lnSpc>
              <a:tabLst>
                <a:tab pos="22860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   A. hard; good                       B. harder; good   </a:t>
            </a:r>
          </a:p>
          <a:p>
            <a:pPr marL="685800" indent="-685800" algn="l">
              <a:lnSpc>
                <a:spcPct val="105000"/>
              </a:lnSpc>
              <a:tabLst>
                <a:tab pos="22860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   C. hard; better                     D. harder; better</a:t>
            </a:r>
          </a:p>
          <a:p>
            <a:pPr marL="685800" indent="-685800" algn="l">
              <a:lnSpc>
                <a:spcPct val="105000"/>
              </a:lnSpc>
              <a:tabLst>
                <a:tab pos="22860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【2012</a:t>
            </a:r>
            <a:r>
              <a:rPr lang="zh-CN" altLang="en-US" sz="3200" b="1" dirty="0">
                <a:latin typeface="Times New Roman" panose="02020603050405020304" pitchFamily="18" charset="0"/>
              </a:rPr>
              <a:t>广西玉林</a:t>
            </a:r>
            <a:r>
              <a:rPr lang="en-US" altLang="zh-CN" sz="3200" b="1" dirty="0">
                <a:latin typeface="Times New Roman" panose="02020603050405020304" pitchFamily="18" charset="0"/>
              </a:rPr>
              <a:t>】33. -Peter is _____ than you, right?</a:t>
            </a:r>
          </a:p>
          <a:p>
            <a:pPr marL="685800" indent="-685800" algn="l">
              <a:lnSpc>
                <a:spcPct val="105000"/>
              </a:lnSpc>
              <a:tabLst>
                <a:tab pos="22860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-Yes, but he is _____ runner in our class. </a:t>
            </a:r>
          </a:p>
          <a:p>
            <a:pPr marL="685800" indent="-685800" algn="l">
              <a:lnSpc>
                <a:spcPct val="105000"/>
              </a:lnSpc>
              <a:tabLst>
                <a:tab pos="22860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  A. heavier; best                     B. heavy; the best   </a:t>
            </a:r>
          </a:p>
          <a:p>
            <a:pPr marL="685800" indent="-685800" algn="l">
              <a:lnSpc>
                <a:spcPct val="105000"/>
              </a:lnSpc>
              <a:tabLst>
                <a:tab pos="228600" algn="l"/>
              </a:tabLst>
            </a:pPr>
            <a:r>
              <a:rPr lang="en-US" altLang="zh-CN" sz="3200" b="1" dirty="0">
                <a:latin typeface="Times New Roman" panose="02020603050405020304" pitchFamily="18" charset="0"/>
              </a:rPr>
              <a:t>  C. heavier; the best               D. heavy; better </a:t>
            </a:r>
          </a:p>
        </p:txBody>
      </p:sp>
      <p:sp>
        <p:nvSpPr>
          <p:cNvPr id="110595" name="Rectangle 5"/>
          <p:cNvSpPr>
            <a:spLocks noChangeArrowheads="1"/>
          </p:cNvSpPr>
          <p:nvPr/>
        </p:nvSpPr>
        <p:spPr bwMode="auto">
          <a:xfrm>
            <a:off x="5364163" y="1484313"/>
            <a:ext cx="5762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10596" name="Rectangle 7"/>
          <p:cNvSpPr>
            <a:spLocks noChangeArrowheads="1"/>
          </p:cNvSpPr>
          <p:nvPr/>
        </p:nvSpPr>
        <p:spPr bwMode="auto">
          <a:xfrm>
            <a:off x="6227763" y="3573463"/>
            <a:ext cx="4778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10597" name="WordArt 8"/>
          <p:cNvSpPr>
            <a:spLocks noChangeArrowheads="1" noChangeShapeType="1" noTextEdit="1"/>
          </p:cNvSpPr>
          <p:nvPr/>
        </p:nvSpPr>
        <p:spPr bwMode="auto">
          <a:xfrm>
            <a:off x="3348038" y="549275"/>
            <a:ext cx="2592387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真题链接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/>
      <p:bldP spid="11059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4"/>
          <p:cNvSpPr>
            <a:spLocks noChangeArrowheads="1"/>
          </p:cNvSpPr>
          <p:nvPr/>
        </p:nvSpPr>
        <p:spPr bwMode="auto">
          <a:xfrm>
            <a:off x="395288" y="1335088"/>
            <a:ext cx="8353425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74930"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【2012</a:t>
            </a:r>
            <a:r>
              <a:rPr lang="zh-CN" altLang="en-US" sz="3200" b="1" dirty="0">
                <a:latin typeface="Times New Roman" panose="02020603050405020304" pitchFamily="18" charset="0"/>
              </a:rPr>
              <a:t>天津</a:t>
            </a:r>
            <a:r>
              <a:rPr lang="en-US" altLang="zh-CN" sz="3200" b="1" dirty="0">
                <a:latin typeface="Times New Roman" panose="02020603050405020304" pitchFamily="18" charset="0"/>
              </a:rPr>
              <a:t>】36. Who listens _________, Tom, Jack or Bill?</a:t>
            </a:r>
          </a:p>
          <a:p>
            <a:pPr indent="74930"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A. the most carefully         B. more carefully</a:t>
            </a:r>
          </a:p>
          <a:p>
            <a:pPr indent="74930"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C. the most careful            D. more careful</a:t>
            </a:r>
          </a:p>
          <a:p>
            <a:pPr indent="74930" algn="l">
              <a:lnSpc>
                <a:spcPct val="110000"/>
              </a:lnSpc>
              <a:spcBef>
                <a:spcPct val="5000"/>
              </a:spcBef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 indent="74930"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答案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ChangeArrowheads="1"/>
          </p:cNvSpPr>
          <p:nvPr/>
        </p:nvSpPr>
        <p:spPr bwMode="auto">
          <a:xfrm>
            <a:off x="684213" y="549275"/>
            <a:ext cx="78486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28600" algn="l" eaLnBrk="0" hangingPunct="0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【2012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黔西南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CN" sz="3200" b="1" dirty="0">
                <a:latin typeface="Times New Roman" panose="02020603050405020304" pitchFamily="18" charset="0"/>
              </a:rPr>
              <a:t>13. - Which city has ________ population, Beijing, Guiyang or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Xingyi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  <a:p>
            <a:pPr indent="228600" algn="l" eaLnBrk="0" hangingPunct="0"/>
            <a:r>
              <a:rPr lang="en-US" altLang="zh-CN" sz="3200" b="1" dirty="0">
                <a:latin typeface="Times New Roman" panose="02020603050405020304" pitchFamily="18" charset="0"/>
              </a:rPr>
              <a:t>-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Xingyi</a:t>
            </a:r>
            <a:r>
              <a:rPr lang="en-US" altLang="zh-CN" sz="3200" b="1" dirty="0">
                <a:latin typeface="Times New Roman" panose="02020603050405020304" pitchFamily="18" charset="0"/>
              </a:rPr>
              <a:t>, of course.</a:t>
            </a:r>
          </a:p>
          <a:p>
            <a:pPr indent="228600" algn="l" eaLnBrk="0" hangingPunct="0"/>
            <a:r>
              <a:rPr lang="en-US" altLang="zh-CN" sz="3200" b="1" dirty="0">
                <a:latin typeface="Times New Roman" panose="02020603050405020304" pitchFamily="18" charset="0"/>
              </a:rPr>
              <a:t> A. the largest                     B. the smallest   </a:t>
            </a:r>
          </a:p>
          <a:p>
            <a:pPr indent="228600" algn="l" eaLnBrk="0" hangingPunct="0"/>
            <a:r>
              <a:rPr lang="en-US" altLang="zh-CN" sz="3200" b="1" dirty="0">
                <a:latin typeface="Times New Roman" panose="02020603050405020304" pitchFamily="18" charset="0"/>
              </a:rPr>
              <a:t> C. the most                        D. the least</a:t>
            </a:r>
          </a:p>
        </p:txBody>
      </p:sp>
      <p:pic>
        <p:nvPicPr>
          <p:cNvPr id="112643" name="Picture 6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" y="3698875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44" name="Rectangle 8"/>
          <p:cNvSpPr>
            <a:spLocks noChangeArrowheads="1"/>
          </p:cNvSpPr>
          <p:nvPr/>
        </p:nvSpPr>
        <p:spPr bwMode="auto">
          <a:xfrm>
            <a:off x="539750" y="3789363"/>
            <a:ext cx="8137525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解析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】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。考查形容词的最高级和对人口的修饰词。修饰人口数量的形容词可以用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large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或者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small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，而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more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或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less 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常用来修饰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water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，这是习惯用法。兴义的人口肯定没有北京和贵阳的多，因此答案选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4"/>
          <p:cNvSpPr>
            <a:spLocks noChangeArrowheads="1"/>
          </p:cNvSpPr>
          <p:nvPr/>
        </p:nvSpPr>
        <p:spPr bwMode="auto">
          <a:xfrm>
            <a:off x="468313" y="908050"/>
            <a:ext cx="835342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74930" algn="l"/>
            <a:r>
              <a:rPr lang="en-US" altLang="zh-CN" sz="3200" b="1">
                <a:latin typeface="Times New Roman" panose="02020603050405020304" pitchFamily="18" charset="0"/>
              </a:rPr>
              <a:t>【2012</a:t>
            </a:r>
            <a:r>
              <a:rPr lang="zh-CN" altLang="en-US" sz="3200" b="1">
                <a:latin typeface="Times New Roman" panose="02020603050405020304" pitchFamily="18" charset="0"/>
              </a:rPr>
              <a:t>福建福州</a:t>
            </a:r>
            <a:r>
              <a:rPr lang="en-US" altLang="zh-CN" sz="3200" b="1">
                <a:latin typeface="Times New Roman" panose="02020603050405020304" pitchFamily="18" charset="0"/>
              </a:rPr>
              <a:t>】36. Shu-How Lin is now one of ________ basketball players in the NBA.</a:t>
            </a:r>
          </a:p>
          <a:p>
            <a:pPr indent="74930" algn="l"/>
            <a:r>
              <a:rPr lang="en-US" altLang="zh-CN" sz="3200" b="1">
                <a:latin typeface="Times New Roman" panose="02020603050405020304" pitchFamily="18" charset="0"/>
              </a:rPr>
              <a:t>    A. popular                       B. more popular      </a:t>
            </a:r>
          </a:p>
          <a:p>
            <a:pPr indent="74930" algn="l"/>
            <a:r>
              <a:rPr lang="en-US" altLang="zh-CN" sz="3200" b="1">
                <a:latin typeface="Times New Roman" panose="02020603050405020304" pitchFamily="18" charset="0"/>
              </a:rPr>
              <a:t>   C. the most popular</a:t>
            </a:r>
          </a:p>
        </p:txBody>
      </p:sp>
      <p:sp>
        <p:nvSpPr>
          <p:cNvPr id="113667" name="Rectangle 5"/>
          <p:cNvSpPr>
            <a:spLocks noChangeArrowheads="1"/>
          </p:cNvSpPr>
          <p:nvPr/>
        </p:nvSpPr>
        <p:spPr bwMode="auto">
          <a:xfrm>
            <a:off x="468313" y="3213100"/>
            <a:ext cx="835342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latin typeface="Times New Roman" panose="02020603050405020304" pitchFamily="18" charset="0"/>
              </a:rPr>
              <a:t>【</a:t>
            </a:r>
            <a:r>
              <a:rPr lang="zh-CN" altLang="en-US" sz="3200" b="1">
                <a:latin typeface="Times New Roman" panose="02020603050405020304" pitchFamily="18" charset="0"/>
              </a:rPr>
              <a:t>解析</a:t>
            </a:r>
            <a:r>
              <a:rPr lang="en-US" altLang="zh-CN" sz="3200" b="1">
                <a:latin typeface="Times New Roman" panose="02020603050405020304" pitchFamily="18" charset="0"/>
              </a:rPr>
              <a:t>】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选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3200" b="1">
                <a:latin typeface="Times New Roman" panose="02020603050405020304" pitchFamily="18" charset="0"/>
              </a:rPr>
              <a:t>。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考查形容词最高级的用法。由句尾“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in the NBA”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可知这里的比较限制了范围，所以考虑用形容词的最高级形式，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one of +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形容词最高级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名词复数表示</a:t>
            </a:r>
            <a:r>
              <a:rPr lang="zh-CN" altLang="en-US" sz="3200" b="1">
                <a:solidFill>
                  <a:srgbClr val="0000FF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最</a:t>
            </a:r>
            <a:r>
              <a:rPr lang="en-US" altLang="zh-CN" sz="3200" b="1">
                <a:solidFill>
                  <a:srgbClr val="0000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之一”。句意为“林书豪现在是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NBA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最受欢迎的队员之一”。故选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Box 2"/>
          <p:cNvSpPr txBox="1">
            <a:spLocks noChangeArrowheads="1"/>
          </p:cNvSpPr>
          <p:nvPr/>
        </p:nvSpPr>
        <p:spPr bwMode="auto">
          <a:xfrm>
            <a:off x="521834" y="436562"/>
            <a:ext cx="8143875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【2013</a:t>
            </a:r>
            <a:r>
              <a:rPr lang="zh-CN" altLang="en-US" sz="3200" b="1" dirty="0">
                <a:latin typeface="Times New Roman" panose="02020603050405020304" pitchFamily="18" charset="0"/>
              </a:rPr>
              <a:t>黄石</a:t>
            </a:r>
            <a:r>
              <a:rPr lang="en-US" altLang="zh-CN" sz="3200" b="1" dirty="0">
                <a:latin typeface="Times New Roman" panose="02020603050405020304" pitchFamily="18" charset="0"/>
              </a:rPr>
              <a:t>】27. I am good at math, but his English is ________ than mine.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A. much better 	B. more better 	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C. very better 	D. pretty better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解析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】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在比较级前常用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much ….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得多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even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甚至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still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更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a little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一点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,a bit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有点等</a:t>
            </a:r>
          </a:p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修饰形容词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表示“程度进一步加深”。 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very, so, too, quite, rather, pretty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等程度副词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</a:p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一般只能修饰形容词的原级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不能修饰比较级</a:t>
            </a:r>
          </a:p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形式。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more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是比较级不能用来修饰比较级。</a:t>
            </a:r>
          </a:p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故本题只能选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A,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我擅长数学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但是他的英语比</a:t>
            </a:r>
          </a:p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我的好得多。</a:t>
            </a:r>
          </a:p>
        </p:txBody>
      </p:sp>
      <p:pic>
        <p:nvPicPr>
          <p:cNvPr id="4" name="图片 3" descr="图片16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85812" y="1377724"/>
            <a:ext cx="64928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Box 1"/>
          <p:cNvSpPr txBox="1">
            <a:spLocks noChangeArrowheads="1"/>
          </p:cNvSpPr>
          <p:nvPr/>
        </p:nvSpPr>
        <p:spPr bwMode="auto">
          <a:xfrm>
            <a:off x="928688" y="1214438"/>
            <a:ext cx="74295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latin typeface="Times New Roman" panose="02020603050405020304" pitchFamily="18" charset="0"/>
              </a:rPr>
              <a:t>【2013</a:t>
            </a:r>
            <a:r>
              <a:rPr lang="zh-CN" altLang="en-US" sz="3600" b="1">
                <a:latin typeface="Times New Roman" panose="02020603050405020304" pitchFamily="18" charset="0"/>
              </a:rPr>
              <a:t>杭州</a:t>
            </a:r>
            <a:r>
              <a:rPr lang="en-US" altLang="zh-CN" sz="3600" b="1">
                <a:latin typeface="Times New Roman" panose="02020603050405020304" pitchFamily="18" charset="0"/>
              </a:rPr>
              <a:t>】It’s much _________ to have a small lovely room than a big cold one.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A. good			B. well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C. better			D. best</a:t>
            </a:r>
          </a:p>
          <a:p>
            <a:endParaRPr lang="en-US" altLang="zh-CN" sz="3600" b="1">
              <a:latin typeface="Times New Roman" panose="02020603050405020304" pitchFamily="18" charset="0"/>
            </a:endParaRPr>
          </a:p>
        </p:txBody>
      </p:sp>
      <p:pic>
        <p:nvPicPr>
          <p:cNvPr id="3" name="图片 2" descr="图片16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38" y="3429000"/>
            <a:ext cx="64928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Box 1"/>
          <p:cNvSpPr txBox="1">
            <a:spLocks noChangeArrowheads="1"/>
          </p:cNvSpPr>
          <p:nvPr/>
        </p:nvSpPr>
        <p:spPr bwMode="auto">
          <a:xfrm>
            <a:off x="571500" y="1500188"/>
            <a:ext cx="7858125" cy="435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zh-CN" sz="3600" b="1">
                <a:latin typeface="Times New Roman" panose="02020603050405020304" pitchFamily="18" charset="0"/>
              </a:rPr>
              <a:t>【2013</a:t>
            </a:r>
            <a:r>
              <a:rPr lang="zh-CN" altLang="en-US" sz="3600" b="1">
                <a:latin typeface="Times New Roman" panose="02020603050405020304" pitchFamily="18" charset="0"/>
              </a:rPr>
              <a:t>十堰</a:t>
            </a:r>
            <a:r>
              <a:rPr lang="en-US" altLang="zh-CN" sz="3600" b="1">
                <a:latin typeface="Times New Roman" panose="02020603050405020304" pitchFamily="18" charset="0"/>
              </a:rPr>
              <a:t>】 37. </a:t>
            </a:r>
            <a:r>
              <a:rPr lang="en-US" sz="3600" b="1">
                <a:latin typeface="Times New Roman" panose="02020603050405020304" pitchFamily="18" charset="0"/>
              </a:rPr>
              <a:t>－</a:t>
            </a:r>
            <a:r>
              <a:rPr lang="en-US" altLang="zh-CN" sz="3600" b="1">
                <a:latin typeface="Times New Roman" panose="02020603050405020304" pitchFamily="18" charset="0"/>
              </a:rPr>
              <a:t>Many boy students think math is ______ English.</a:t>
            </a:r>
          </a:p>
          <a:p>
            <a:pPr>
              <a:spcAft>
                <a:spcPts val="600"/>
              </a:spcAft>
            </a:pPr>
            <a:r>
              <a:rPr lang="en-US" sz="3600" b="1">
                <a:latin typeface="Times New Roman" panose="02020603050405020304" pitchFamily="18" charset="0"/>
              </a:rPr>
              <a:t>－</a:t>
            </a:r>
            <a:r>
              <a:rPr lang="en-US" altLang="zh-CN" sz="3600" b="1">
                <a:latin typeface="Times New Roman" panose="02020603050405020304" pitchFamily="18" charset="0"/>
              </a:rPr>
              <a:t>I agree. I’m weak in English.</a:t>
            </a:r>
          </a:p>
          <a:p>
            <a:pPr>
              <a:spcAft>
                <a:spcPts val="600"/>
              </a:spcAft>
            </a:pPr>
            <a:r>
              <a:rPr lang="en-US" altLang="zh-CN" sz="3600" b="1">
                <a:latin typeface="Times New Roman" panose="02020603050405020304" pitchFamily="18" charset="0"/>
              </a:rPr>
              <a:t>   A. much difficult than	</a:t>
            </a:r>
          </a:p>
          <a:p>
            <a:pPr>
              <a:spcAft>
                <a:spcPts val="600"/>
              </a:spcAft>
            </a:pPr>
            <a:r>
              <a:rPr lang="en-US" altLang="zh-CN" sz="3600" b="1">
                <a:latin typeface="Times New Roman" panose="02020603050405020304" pitchFamily="18" charset="0"/>
              </a:rPr>
              <a:t>   B. so difficult as    </a:t>
            </a:r>
          </a:p>
          <a:p>
            <a:pPr>
              <a:spcAft>
                <a:spcPts val="600"/>
              </a:spcAft>
            </a:pPr>
            <a:r>
              <a:rPr lang="en-US" altLang="zh-CN" sz="3600" b="1">
                <a:latin typeface="Times New Roman" panose="02020603050405020304" pitchFamily="18" charset="0"/>
              </a:rPr>
              <a:t>   C. less difficult than		</a:t>
            </a:r>
          </a:p>
          <a:p>
            <a:pPr>
              <a:spcAft>
                <a:spcPts val="600"/>
              </a:spcAft>
            </a:pPr>
            <a:r>
              <a:rPr lang="en-US" altLang="zh-CN" sz="3600" b="1">
                <a:latin typeface="Times New Roman" panose="02020603050405020304" pitchFamily="18" charset="0"/>
              </a:rPr>
              <a:t>   D. more difficult than </a:t>
            </a:r>
          </a:p>
        </p:txBody>
      </p:sp>
      <p:pic>
        <p:nvPicPr>
          <p:cNvPr id="3" name="图片 2" descr="图片16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88" y="4572000"/>
            <a:ext cx="64928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Box 1"/>
          <p:cNvSpPr txBox="1">
            <a:spLocks noChangeArrowheads="1"/>
          </p:cNvSpPr>
          <p:nvPr/>
        </p:nvSpPr>
        <p:spPr bwMode="auto">
          <a:xfrm>
            <a:off x="714375" y="1357313"/>
            <a:ext cx="72866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8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【 2013</a:t>
            </a:r>
            <a:r>
              <a:rPr lang="zh-CN" altLang="en-US" sz="3600" b="1">
                <a:latin typeface="Times New Roman" panose="02020603050405020304" pitchFamily="18" charset="0"/>
              </a:rPr>
              <a:t>襄阳</a:t>
            </a:r>
            <a:r>
              <a:rPr lang="en-US" altLang="zh-CN" sz="3600" b="1">
                <a:latin typeface="Times New Roman" panose="02020603050405020304" pitchFamily="18" charset="0"/>
              </a:rPr>
              <a:t>】35. --- Who ran ______ of all in the sports meeting?</a:t>
            </a:r>
          </a:p>
          <a:p>
            <a:pPr>
              <a:lnSpc>
                <a:spcPts val="48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--- Hector did, I think. </a:t>
            </a:r>
          </a:p>
          <a:p>
            <a:pPr>
              <a:lnSpc>
                <a:spcPts val="48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A. fast                    B. faster          </a:t>
            </a:r>
          </a:p>
          <a:p>
            <a:pPr>
              <a:lnSpc>
                <a:spcPts val="48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C. the fastest          D. most fast</a:t>
            </a:r>
          </a:p>
          <a:p>
            <a:endParaRPr lang="en-US" altLang="zh-CN" sz="3600" b="1">
              <a:latin typeface="Times New Roman" panose="02020603050405020304" pitchFamily="18" charset="0"/>
            </a:endParaRPr>
          </a:p>
        </p:txBody>
      </p:sp>
      <p:pic>
        <p:nvPicPr>
          <p:cNvPr id="3" name="图片 2" descr="图片16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3786188"/>
            <a:ext cx="64928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Box 1"/>
          <p:cNvSpPr txBox="1">
            <a:spLocks noChangeArrowheads="1"/>
          </p:cNvSpPr>
          <p:nvPr/>
        </p:nvSpPr>
        <p:spPr bwMode="auto">
          <a:xfrm>
            <a:off x="1285875" y="1571625"/>
            <a:ext cx="7072313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8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【2013</a:t>
            </a:r>
            <a:r>
              <a:rPr lang="zh-CN" altLang="en-US" sz="3600" b="1" dirty="0">
                <a:latin typeface="Times New Roman" panose="02020603050405020304" pitchFamily="18" charset="0"/>
              </a:rPr>
              <a:t>重庆</a:t>
            </a:r>
            <a:r>
              <a:rPr lang="en-US" altLang="zh-CN" sz="3600" b="1" dirty="0">
                <a:latin typeface="Times New Roman" panose="02020603050405020304" pitchFamily="18" charset="0"/>
              </a:rPr>
              <a:t>】39. You look tired these days. I think you need a  ________ sleep. </a:t>
            </a:r>
          </a:p>
          <a:p>
            <a:pPr>
              <a:lnSpc>
                <a:spcPts val="48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	A. shorter	B. shortest		C. better          D.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best  </a:t>
            </a:r>
            <a:endParaRPr lang="en-US" altLang="zh-CN" sz="3600" b="1" dirty="0">
              <a:latin typeface="Times New Roman" panose="02020603050405020304" pitchFamily="18" charset="0"/>
            </a:endParaRPr>
          </a:p>
          <a:p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pic>
        <p:nvPicPr>
          <p:cNvPr id="3" name="图片 2" descr="图片16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63" y="4071938"/>
            <a:ext cx="649287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827088" y="1484313"/>
            <a:ext cx="7777162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200" b="1">
                <a:solidFill>
                  <a:schemeClr val="tx2"/>
                </a:solidFill>
                <a:latin typeface="Times New Roman" panose="02020603050405020304" pitchFamily="18" charset="0"/>
              </a:rPr>
              <a:t>他</a:t>
            </a:r>
            <a:r>
              <a:rPr lang="en-US" altLang="en-US" sz="3200" b="1">
                <a:solidFill>
                  <a:schemeClr val="tx2"/>
                </a:solidFill>
                <a:latin typeface="Times New Roman" panose="02020603050405020304" pitchFamily="18" charset="0"/>
              </a:rPr>
              <a:t>在我们班上他最高。</a:t>
            </a:r>
            <a:endParaRPr lang="zh-CN" altLang="en-US" sz="3200" b="1">
              <a:solidFill>
                <a:schemeClr val="tx2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en-US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</a:rPr>
              <a:t>He is __________ ( tall) _____ our class. 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endParaRPr lang="en-US" altLang="zh-CN" sz="32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</a:t>
            </a:r>
            <a:r>
              <a:rPr lang="en-US" altLang="en-US" sz="3200" b="1">
                <a:latin typeface="Times New Roman" panose="02020603050405020304" pitchFamily="18" charset="0"/>
              </a:rPr>
              <a:t>玛丽是这三个学生中最小的。  </a:t>
            </a:r>
            <a:endParaRPr lang="zh-CN" altLang="en-US" sz="3200" b="1"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en-US" altLang="en-US" sz="3200" b="1">
                <a:latin typeface="Times New Roman" panose="02020603050405020304" pitchFamily="18" charset="0"/>
              </a:rPr>
              <a:t>Mary is  __________ (young) ______ the three students.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2124075" y="2060575"/>
            <a:ext cx="2016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tallest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5364163" y="2060575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in</a:t>
            </a:r>
          </a:p>
        </p:txBody>
      </p:sp>
      <p:sp>
        <p:nvSpPr>
          <p:cNvPr id="79877" name="Rectangle 6"/>
          <p:cNvSpPr>
            <a:spLocks noChangeArrowheads="1"/>
          </p:cNvSpPr>
          <p:nvPr/>
        </p:nvSpPr>
        <p:spPr bwMode="auto">
          <a:xfrm>
            <a:off x="2268538" y="3860800"/>
            <a:ext cx="28797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youngest</a:t>
            </a:r>
          </a:p>
        </p:txBody>
      </p:sp>
      <p:sp>
        <p:nvSpPr>
          <p:cNvPr id="79878" name="Rectangle 7"/>
          <p:cNvSpPr>
            <a:spLocks noChangeArrowheads="1"/>
          </p:cNvSpPr>
          <p:nvPr/>
        </p:nvSpPr>
        <p:spPr bwMode="auto">
          <a:xfrm>
            <a:off x="6156325" y="3789363"/>
            <a:ext cx="2016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of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/>
      <p:bldP spid="79876" grpId="0"/>
      <p:bldP spid="79877" grpId="0"/>
      <p:bldP spid="798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2411413" y="260350"/>
            <a:ext cx="27860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构成规律：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357188" y="1785938"/>
            <a:ext cx="2012950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单音节词和部分双音节词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3313113" y="836613"/>
            <a:ext cx="5830887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一般加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–</a:t>
            </a:r>
            <a:r>
              <a:rPr kumimoji="1"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est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， 如： </a:t>
            </a:r>
          </a:p>
          <a:p>
            <a:pPr>
              <a:lnSpc>
                <a:spcPct val="800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strong—strongest</a:t>
            </a:r>
            <a:r>
              <a:rPr lang="zh-CN" altLang="en-US" sz="32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fast—fastest</a:t>
            </a:r>
          </a:p>
        </p:txBody>
      </p:sp>
      <p:sp>
        <p:nvSpPr>
          <p:cNvPr id="80901" name="Text Box 5"/>
          <p:cNvSpPr txBox="1">
            <a:spLocks noChangeArrowheads="1"/>
          </p:cNvSpPr>
          <p:nvPr/>
        </p:nvSpPr>
        <p:spPr bwMode="auto">
          <a:xfrm>
            <a:off x="3348038" y="1773238"/>
            <a:ext cx="4983162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以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不发音的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结尾</a:t>
            </a:r>
            <a:r>
              <a:rPr lang="zh-CN" altLang="en-US" sz="3200" b="1" dirty="0">
                <a:latin typeface="Times New Roman" panose="02020603050405020304" pitchFamily="18" charset="0"/>
              </a:rPr>
              <a:t>， 加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kumimoji="1"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st</a:t>
            </a:r>
            <a:endParaRPr kumimoji="1"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nice—nice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</a:t>
            </a:r>
            <a:r>
              <a:rPr lang="en-US" altLang="zh-CN" sz="3200" b="1" dirty="0">
                <a:latin typeface="Times New Roman" panose="02020603050405020304" pitchFamily="18" charset="0"/>
              </a:rPr>
              <a:t>,   large- large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203575" y="2708275"/>
            <a:ext cx="539115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以辅音加</a:t>
            </a:r>
            <a:r>
              <a:rPr lang="en-US" altLang="zh-CN" sz="3200" b="1" dirty="0">
                <a:latin typeface="Times New Roman" panose="02020603050405020304" pitchFamily="18" charset="0"/>
              </a:rPr>
              <a:t>y</a:t>
            </a:r>
            <a:r>
              <a:rPr lang="zh-CN" altLang="en-US" sz="3200" b="1" dirty="0">
                <a:latin typeface="Times New Roman" panose="02020603050405020304" pitchFamily="18" charset="0"/>
              </a:rPr>
              <a:t>结尾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  <a:r>
              <a:rPr lang="zh-CN" altLang="en-US" sz="3200" b="1" dirty="0">
                <a:latin typeface="Times New Roman" panose="02020603050405020304" pitchFamily="18" charset="0"/>
              </a:rPr>
              <a:t>改</a:t>
            </a:r>
            <a:r>
              <a:rPr lang="en-US" altLang="zh-CN" sz="3200" b="1" dirty="0">
                <a:latin typeface="Times New Roman" panose="02020603050405020304" pitchFamily="18" charset="0"/>
              </a:rPr>
              <a:t>y</a:t>
            </a:r>
            <a:r>
              <a:rPr lang="zh-CN" altLang="en-US" sz="3200" b="1" dirty="0">
                <a:latin typeface="Times New Roman" panose="02020603050405020304" pitchFamily="18" charset="0"/>
              </a:rPr>
              <a:t>为</a:t>
            </a:r>
            <a:r>
              <a:rPr lang="en-US" altLang="zh-CN" sz="3200" b="1" dirty="0">
                <a:latin typeface="Times New Roman" panose="02020603050405020304" pitchFamily="18" charset="0"/>
              </a:rPr>
              <a:t>i, </a:t>
            </a:r>
            <a:r>
              <a:rPr lang="zh-CN" altLang="en-US" sz="3200" b="1" dirty="0">
                <a:latin typeface="Times New Roman" panose="02020603050405020304" pitchFamily="18" charset="0"/>
              </a:rPr>
              <a:t>加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kumimoji="1"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est</a:t>
            </a:r>
            <a:endParaRPr kumimoji="1"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happy — happ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iest</a:t>
            </a:r>
          </a:p>
        </p:txBody>
      </p:sp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3248025" y="3716338"/>
            <a:ext cx="5895975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辅音字母结尾的重读闭音节词，</a:t>
            </a:r>
          </a:p>
          <a:p>
            <a:pPr>
              <a:lnSpc>
                <a:spcPct val="8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双写末尾的辅音字母，加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kumimoji="1" lang="en-US" altLang="zh-CN" sz="3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est</a:t>
            </a:r>
            <a:endParaRPr kumimoji="1"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thin — thin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nest</a:t>
            </a: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3276600" y="5229225"/>
            <a:ext cx="5691188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多音节词， 和部分双音节词， </a:t>
            </a:r>
          </a:p>
          <a:p>
            <a:pPr>
              <a:lnSpc>
                <a:spcPct val="8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在词的前面加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most</a:t>
            </a:r>
          </a:p>
          <a:p>
            <a:pPr>
              <a:lnSpc>
                <a:spcPct val="8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outgoing —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most</a:t>
            </a:r>
            <a:r>
              <a:rPr lang="en-US" altLang="zh-CN" sz="3200" b="1" dirty="0">
                <a:latin typeface="Times New Roman" panose="02020603050405020304" pitchFamily="18" charset="0"/>
              </a:rPr>
              <a:t> outgoing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H="1">
            <a:off x="2268538" y="1484313"/>
            <a:ext cx="1079500" cy="1016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 flipH="1" flipV="1">
            <a:off x="2339975" y="2636838"/>
            <a:ext cx="1000125" cy="3429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4572000" y="260350"/>
            <a:ext cx="2447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Times New Roman" panose="02020603050405020304" pitchFamily="18" charset="0"/>
              </a:rPr>
              <a:t>规则变化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/>
      <p:bldP spid="80900" grpId="0"/>
      <p:bldP spid="80901" grpId="0"/>
      <p:bldP spid="80902" grpId="0"/>
      <p:bldP spid="80903" grpId="0"/>
      <p:bldP spid="80904" grpId="0"/>
      <p:bldP spid="34825" grpId="0" animBg="1"/>
      <p:bldP spid="348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468313" y="620713"/>
            <a:ext cx="8445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>
                <a:latin typeface="Times New Roman" panose="02020603050405020304" pitchFamily="18" charset="0"/>
              </a:rPr>
              <a:t>常用的不规则形容词比较级和最高级变化形式 </a:t>
            </a:r>
          </a:p>
        </p:txBody>
      </p:sp>
      <p:graphicFrame>
        <p:nvGraphicFramePr>
          <p:cNvPr id="71715" name="Group 35"/>
          <p:cNvGraphicFramePr>
            <a:graphicFrameLocks noGrp="1"/>
          </p:cNvGraphicFramePr>
          <p:nvPr/>
        </p:nvGraphicFramePr>
        <p:xfrm>
          <a:off x="611188" y="1484313"/>
          <a:ext cx="8034337" cy="4846640"/>
        </p:xfrm>
        <a:graphic>
          <a:graphicData uri="http://schemas.openxmlformats.org/drawingml/2006/table">
            <a:tbl>
              <a:tblPr/>
              <a:tblGrid>
                <a:gridCol w="2419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原级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80"/>
                        </a:gs>
                        <a:gs pos="50000">
                          <a:srgbClr val="FFFFB3"/>
                        </a:gs>
                        <a:gs pos="100000">
                          <a:srgbClr val="FFFFDA"/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比较级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80"/>
                        </a:gs>
                        <a:gs pos="50000">
                          <a:srgbClr val="FFFFB3"/>
                        </a:gs>
                        <a:gs pos="100000">
                          <a:srgbClr val="FFFFDA"/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最高级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FF80"/>
                        </a:gs>
                        <a:gs pos="50000">
                          <a:srgbClr val="FFFFB3"/>
                        </a:gs>
                        <a:gs pos="100000">
                          <a:srgbClr val="FFFFDA"/>
                        </a:gs>
                      </a:gsLst>
                      <a:path path="rect">
                        <a:fillToRect t="100000" r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good/well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better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many/ much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bad/ill/badly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worse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worst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older/elder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oldest/eldest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6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far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farther/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further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farthest/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kern="12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furthest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3"/>
          <p:cNvSpPr txBox="1">
            <a:spLocks noChangeArrowheads="1"/>
          </p:cNvSpPr>
          <p:nvPr/>
        </p:nvSpPr>
        <p:spPr bwMode="auto">
          <a:xfrm>
            <a:off x="1403350" y="577850"/>
            <a:ext cx="617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最高级规则变化口诀</a:t>
            </a: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900113" y="1450975"/>
            <a:ext cx="7488237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C8C93"/>
                </a:solidFill>
                <a:miter lim="800000"/>
                <a:headEnd/>
                <a:tailEnd/>
              </a14:hiddenLine>
            </a:ext>
          </a:extLst>
        </p:spPr>
        <p:txBody>
          <a:bodyPr lIns="54000" rIns="5400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最高级，很容易，一般词尾加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est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</a:rPr>
              <a:t>(cheap-the cheap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est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</a:rPr>
              <a:t>词尾若有哑音</a:t>
            </a:r>
            <a:r>
              <a:rPr lang="en-US" altLang="zh-CN" sz="3200" b="1" dirty="0">
                <a:latin typeface="Times New Roman" panose="02020603050405020304" pitchFamily="18" charset="0"/>
              </a:rPr>
              <a:t>e, </a:t>
            </a:r>
            <a:r>
              <a:rPr lang="zh-CN" altLang="en-US" sz="3200" b="1" dirty="0">
                <a:latin typeface="Times New Roman" panose="02020603050405020304" pitchFamily="18" charset="0"/>
              </a:rPr>
              <a:t>直接就加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st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</a:rPr>
              <a:t>(close-the close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st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</a:rPr>
              <a:t>重读闭音节， 单辅音字母要双写。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</a:rPr>
              <a:t>(big-the big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gest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</a:rPr>
              <a:t>辅音字母若加</a:t>
            </a:r>
            <a:r>
              <a:rPr lang="en-US" altLang="zh-CN" sz="3200" b="1" dirty="0">
                <a:latin typeface="Times New Roman" panose="02020603050405020304" pitchFamily="18" charset="0"/>
              </a:rPr>
              <a:t>y, </a:t>
            </a:r>
            <a:r>
              <a:rPr lang="zh-CN" altLang="en-US" sz="3200" b="1" dirty="0">
                <a:latin typeface="Times New Roman" panose="02020603050405020304" pitchFamily="18" charset="0"/>
              </a:rPr>
              <a:t>记得把</a:t>
            </a:r>
            <a:r>
              <a:rPr lang="en-US" altLang="zh-CN" sz="3200" b="1" dirty="0">
                <a:latin typeface="Times New Roman" panose="02020603050405020304" pitchFamily="18" charset="0"/>
              </a:rPr>
              <a:t>y</a:t>
            </a:r>
            <a:r>
              <a:rPr lang="zh-CN" altLang="en-US" sz="3200" b="1" dirty="0">
                <a:latin typeface="Times New Roman" panose="02020603050405020304" pitchFamily="18" charset="0"/>
              </a:rPr>
              <a:t>变为</a:t>
            </a:r>
            <a:r>
              <a:rPr lang="en-US" altLang="zh-CN" sz="3200" b="1" dirty="0">
                <a:latin typeface="Times New Roman" panose="02020603050405020304" pitchFamily="18" charset="0"/>
              </a:rPr>
              <a:t>i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</a:rPr>
              <a:t>(friendly-the friendl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iest</a:t>
            </a:r>
            <a:r>
              <a:rPr lang="en-US" altLang="zh-CN" sz="3200" b="1" dirty="0">
                <a:latin typeface="Times New Roman" panose="02020603050405020304" pitchFamily="18" charset="0"/>
              </a:rPr>
              <a:t>) 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多音节，考考你，</a:t>
            </a:r>
            <a:r>
              <a:rPr lang="en-US" altLang="zh-CN" sz="3200" b="1" dirty="0">
                <a:latin typeface="Times New Roman" panose="02020603050405020304" pitchFamily="18" charset="0"/>
              </a:rPr>
              <a:t>the most</a:t>
            </a:r>
            <a:r>
              <a:rPr lang="zh-CN" altLang="en-US" sz="3200" b="1" dirty="0">
                <a:latin typeface="Times New Roman" panose="02020603050405020304" pitchFamily="18" charset="0"/>
              </a:rPr>
              <a:t>到底加哪里？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</a:t>
            </a:r>
            <a:r>
              <a:rPr lang="en-US" altLang="zh-CN" sz="3200" b="1" dirty="0">
                <a:latin typeface="Times New Roman" panose="02020603050405020304" pitchFamily="18" charset="0"/>
              </a:rPr>
              <a:t>(popular-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the most</a:t>
            </a:r>
            <a:r>
              <a:rPr lang="en-US" altLang="zh-CN" sz="3200" b="1" dirty="0">
                <a:latin typeface="Times New Roman" panose="02020603050405020304" pitchFamily="18" charset="0"/>
              </a:rPr>
              <a:t> popular)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2819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>
                <a:latin typeface="Times New Roman" panose="02020603050405020304" pitchFamily="18" charset="0"/>
              </a:rPr>
              <a:t>形容词的原形、比较级和最高级</a:t>
            </a:r>
          </a:p>
        </p:txBody>
      </p:sp>
      <p:graphicFrame>
        <p:nvGraphicFramePr>
          <p:cNvPr id="74801" name="Group 49"/>
          <p:cNvGraphicFramePr>
            <a:graphicFrameLocks noGrp="1"/>
          </p:cNvGraphicFramePr>
          <p:nvPr/>
        </p:nvGraphicFramePr>
        <p:xfrm>
          <a:off x="250825" y="1484313"/>
          <a:ext cx="8678863" cy="4664079"/>
        </p:xfrm>
        <a:graphic>
          <a:graphicData uri="http://schemas.openxmlformats.org/drawingml/2006/table">
            <a:tbl>
              <a:tblPr/>
              <a:tblGrid>
                <a:gridCol w="2344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1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原级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比较级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最高级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big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bigger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biggest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cheap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cheaper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cheapest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new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newer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newest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close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closer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closest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expensive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more expensive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most expensive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popular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more popular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most popular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comfortable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more comfortable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most comfortable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interesting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more interesting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most interesting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900113" y="1196975"/>
            <a:ext cx="7758112" cy="423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30000"/>
              </a:spcBef>
            </a:pP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形容词的最高级常用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“</a:t>
            </a:r>
            <a:r>
              <a:rPr lang="zh-CN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 + 最高级+ </a:t>
            </a:r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30000"/>
              </a:spcBef>
            </a:pPr>
            <a:r>
              <a:rPr lang="zh-CN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比较范围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”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结构,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比较范围为短语或从句。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30000"/>
              </a:spcBef>
            </a:pPr>
            <a:r>
              <a:rPr lang="zh-CN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She is the tallest one in her class.</a:t>
            </a:r>
            <a:endParaRPr lang="en-US" altLang="zh-CN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3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她是班里最高的一个。</a:t>
            </a:r>
            <a:endParaRPr lang="zh-CN" altLang="en-US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30000"/>
              </a:spcBef>
            </a:pPr>
            <a:r>
              <a:rPr lang="zh-CN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The dog is the best present that I have ever received.</a:t>
            </a:r>
            <a:endParaRPr lang="en-US" altLang="zh-CN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3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这只狗是我收到过的最好的礼物。</a:t>
            </a:r>
            <a:endParaRPr lang="zh-CN" altLang="en-US" sz="32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1786</Words>
  <Application>Microsoft Office PowerPoint</Application>
  <PresentationFormat>全屏显示(4:3)</PresentationFormat>
  <Paragraphs>312</Paragraphs>
  <Slides>38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5" baseType="lpstr">
      <vt:lpstr>Arno Pro Smbd</vt:lpstr>
      <vt:lpstr>宋体</vt:lpstr>
      <vt:lpstr>微软雅黑</vt:lpstr>
      <vt:lpstr>Arial</vt:lpstr>
      <vt:lpstr>Arial Black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C6CC1E82AA174053879631AC4FB03BCB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