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740" r:id="rId2"/>
    <p:sldId id="264" r:id="rId3"/>
    <p:sldId id="263" r:id="rId4"/>
    <p:sldId id="261" r:id="rId5"/>
    <p:sldId id="712" r:id="rId6"/>
    <p:sldId id="649" r:id="rId7"/>
    <p:sldId id="737" r:id="rId8"/>
    <p:sldId id="713" r:id="rId9"/>
    <p:sldId id="648" r:id="rId10"/>
    <p:sldId id="738" r:id="rId11"/>
    <p:sldId id="561" r:id="rId12"/>
    <p:sldId id="365" r:id="rId13"/>
    <p:sldId id="633" r:id="rId14"/>
    <p:sldId id="676" r:id="rId15"/>
    <p:sldId id="719" r:id="rId16"/>
    <p:sldId id="739" r:id="rId17"/>
    <p:sldId id="273" r:id="rId18"/>
    <p:sldId id="720" r:id="rId19"/>
    <p:sldId id="427" r:id="rId20"/>
    <p:sldId id="721" r:id="rId21"/>
    <p:sldId id="439" r:id="rId22"/>
    <p:sldId id="658" r:id="rId23"/>
    <p:sldId id="695" r:id="rId24"/>
    <p:sldId id="290" r:id="rId25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algn="l" defTabSz="69659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B8F2"/>
    <a:srgbClr val="35C0F3"/>
    <a:srgbClr val="FDE4D6"/>
    <a:srgbClr val="F5B88B"/>
    <a:srgbClr val="EEEAC9"/>
    <a:srgbClr val="F1EADC"/>
    <a:srgbClr val="BC006A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0F9B84EA-7D68-4D60-9CB1-D50884785D1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D73F31F9-9CA7-4AA9-BB43-52EC771DD54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10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DAEDBE99-04C4-407D-88D2-5FE388FD25D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819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3789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024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229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433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6386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1843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048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253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ln>
            <a:miter lim="800000"/>
          </a:ln>
        </p:spPr>
      </p:sp>
      <p:sp>
        <p:nvSpPr>
          <p:cNvPr id="2457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689" y="4685110"/>
            <a:ext cx="2133437" cy="358378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485" y="4685110"/>
            <a:ext cx="2895030" cy="358378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75" y="4685110"/>
            <a:ext cx="2133437" cy="358378"/>
          </a:xfrm>
        </p:spPr>
        <p:txBody>
          <a:bodyPr vert="horz" wrap="square" lIns="69668" tIns="34834" rIns="69668" bIns="34834" numCol="1" anchor="t" anchorCtr="0" compatLnSpc="1"/>
          <a:lstStyle>
            <a:lvl1pPr algn="r">
              <a:defRPr sz="800"/>
            </a:lvl1pPr>
          </a:lstStyle>
          <a:p>
            <a:fld id="{F0CE88E7-35F4-4C91-B0B9-DAD363520D0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7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754" y="843630"/>
            <a:ext cx="9144000" cy="2101674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100" b="1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反比例</a:t>
            </a:r>
            <a:endParaRPr lang="en-US" altLang="zh-CN" sz="6100" b="1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700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2700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700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</a:t>
            </a:r>
            <a:r>
              <a:rPr lang="zh-CN" altLang="en-US" sz="27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</a:t>
            </a:r>
            <a:endParaRPr lang="zh-CN" altLang="en-US" sz="2700" b="1" dirty="0"/>
          </a:p>
        </p:txBody>
      </p:sp>
      <p:sp>
        <p:nvSpPr>
          <p:cNvPr id="3" name="矩形 2"/>
          <p:cNvSpPr/>
          <p:nvPr/>
        </p:nvSpPr>
        <p:spPr>
          <a:xfrm>
            <a:off x="9849" y="3921844"/>
            <a:ext cx="9134151" cy="423545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1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组合 2"/>
          <p:cNvGrpSpPr/>
          <p:nvPr/>
        </p:nvGrpSpPr>
        <p:grpSpPr bwMode="auto">
          <a:xfrm>
            <a:off x="810413" y="235745"/>
            <a:ext cx="7003240" cy="492221"/>
            <a:chOff x="1033" y="2993"/>
            <a:chExt cx="14347" cy="1033"/>
          </a:xfrm>
        </p:grpSpPr>
        <p:sp>
          <p:nvSpPr>
            <p:cNvPr id="21506" name="矩形 48"/>
            <p:cNvSpPr>
              <a:spLocks noChangeArrowheads="1"/>
            </p:cNvSpPr>
            <p:nvPr/>
          </p:nvSpPr>
          <p:spPr bwMode="auto">
            <a:xfrm>
              <a:off x="2098" y="2993"/>
              <a:ext cx="13282" cy="1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600" b="1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请举一个成反比例的例子，并与同伴交流。</a:t>
              </a:r>
            </a:p>
          </p:txBody>
        </p:sp>
        <p:sp>
          <p:nvSpPr>
            <p:cNvPr id="5" name="椭圆 1"/>
            <p:cNvSpPr/>
            <p:nvPr/>
          </p:nvSpPr>
          <p:spPr>
            <a:xfrm>
              <a:off x="1033" y="3138"/>
              <a:ext cx="680" cy="677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A2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3000"/>
                </a:lnSpc>
              </a:pPr>
              <a:endParaRPr lang="zh-CN" altLang="en-US" noProof="1"/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2581362" y="984647"/>
            <a:ext cx="5757107" cy="1187053"/>
            <a:chOff x="3015" y="3019"/>
            <a:chExt cx="11792" cy="2494"/>
          </a:xfrm>
        </p:grpSpPr>
        <p:sp>
          <p:nvSpPr>
            <p:cNvPr id="10" name="圆角矩形标注 9"/>
            <p:cNvSpPr/>
            <p:nvPr/>
          </p:nvSpPr>
          <p:spPr>
            <a:xfrm>
              <a:off x="3015" y="3019"/>
              <a:ext cx="11792" cy="2494"/>
            </a:xfrm>
            <a:prstGeom prst="wedgeRoundRectCallout">
              <a:avLst>
                <a:gd name="adj1" fmla="val -55520"/>
                <a:gd name="adj2" fmla="val -17655"/>
                <a:gd name="adj3" fmla="val 16667"/>
              </a:avLst>
            </a:prstGeom>
            <a:noFill/>
            <a:ln w="31750">
              <a:solidFill>
                <a:srgbClr val="35C0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21510" name="矩形 48"/>
            <p:cNvSpPr>
              <a:spLocks noChangeArrowheads="1"/>
            </p:cNvSpPr>
            <p:nvPr/>
          </p:nvSpPr>
          <p:spPr bwMode="auto">
            <a:xfrm>
              <a:off x="3242" y="3420"/>
              <a:ext cx="11146" cy="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600" b="1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播种的总公顷数一定，每天播种的公顷数和播种需要的天数成反比例。</a:t>
              </a:r>
            </a:p>
          </p:txBody>
        </p:sp>
      </p:grpSp>
      <p:pic>
        <p:nvPicPr>
          <p:cNvPr id="21511" name="图片 12" descr="3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4474" y="983457"/>
            <a:ext cx="1099672" cy="114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 bwMode="auto">
          <a:xfrm>
            <a:off x="532139" y="2438400"/>
            <a:ext cx="6645633" cy="2197420"/>
            <a:chOff x="1197" y="2042"/>
            <a:chExt cx="13611" cy="4613"/>
          </a:xfrm>
        </p:grpSpPr>
        <p:sp>
          <p:nvSpPr>
            <p:cNvPr id="16" name="圆角矩形标注 15"/>
            <p:cNvSpPr/>
            <p:nvPr/>
          </p:nvSpPr>
          <p:spPr>
            <a:xfrm>
              <a:off x="1197" y="2042"/>
              <a:ext cx="13611" cy="4594"/>
            </a:xfrm>
            <a:prstGeom prst="wedgeRoundRectCallout">
              <a:avLst>
                <a:gd name="adj1" fmla="val 56062"/>
                <a:gd name="adj2" fmla="val -7635"/>
                <a:gd name="adj3" fmla="val 16667"/>
              </a:avLst>
            </a:prstGeom>
            <a:noFill/>
            <a:ln w="31750">
              <a:solidFill>
                <a:srgbClr val="35C0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21514" name="矩形 48"/>
            <p:cNvSpPr>
              <a:spLocks noChangeArrowheads="1"/>
            </p:cNvSpPr>
            <p:nvPr/>
          </p:nvSpPr>
          <p:spPr bwMode="auto">
            <a:xfrm>
              <a:off x="1550" y="2261"/>
              <a:ext cx="12735" cy="4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600" b="1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播种的总公顷数一定，就是每天播种的公顷数和播种需要天数的乘积一定，即每天播种的公顷数×播种需要的天数＝播种的总公顷数（一定），所以每天播种的公顷数和播种需要的天数成反比例。</a:t>
              </a:r>
            </a:p>
          </p:txBody>
        </p:sp>
      </p:grpSp>
      <p:pic>
        <p:nvPicPr>
          <p:cNvPr id="21515" name="图片 17" descr="1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3653" y="2976562"/>
            <a:ext cx="1013017" cy="90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1" descr="标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2611" y="464344"/>
            <a:ext cx="2076074" cy="56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文本框 2"/>
          <p:cNvSpPr txBox="1">
            <a:spLocks noChangeArrowheads="1"/>
          </p:cNvSpPr>
          <p:nvPr/>
        </p:nvSpPr>
        <p:spPr bwMode="auto">
          <a:xfrm>
            <a:off x="784783" y="515541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知识提炼</a:t>
            </a:r>
          </a:p>
        </p:txBody>
      </p:sp>
      <p:sp>
        <p:nvSpPr>
          <p:cNvPr id="16388" name="矩形 48"/>
          <p:cNvSpPr>
            <a:spLocks noChangeArrowheads="1"/>
          </p:cNvSpPr>
          <p:nvPr/>
        </p:nvSpPr>
        <p:spPr bwMode="auto">
          <a:xfrm>
            <a:off x="993489" y="1724025"/>
            <a:ext cx="6920246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判断两个量是否成反比例，要先判断这两个量是不是相关联的量，再运用数量关系式进行判断，看这两个量的积是否一定，最后得出结论。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4" descr="标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567" y="265510"/>
            <a:ext cx="2213990" cy="56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文本框 5"/>
          <p:cNvSpPr txBox="1">
            <a:spLocks noChangeArrowheads="1"/>
          </p:cNvSpPr>
          <p:nvPr/>
        </p:nvSpPr>
        <p:spPr bwMode="auto">
          <a:xfrm>
            <a:off x="701789" y="252413"/>
            <a:ext cx="158543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25603" name="文本框 5"/>
          <p:cNvSpPr txBox="1">
            <a:spLocks noChangeArrowheads="1"/>
          </p:cNvSpPr>
          <p:nvPr/>
        </p:nvSpPr>
        <p:spPr bwMode="auto">
          <a:xfrm>
            <a:off x="444263" y="1041798"/>
            <a:ext cx="8255475" cy="87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600" b="1">
                <a:latin typeface="楷体" panose="02010609060101010101" pitchFamily="49" charset="-122"/>
                <a:ea typeface="楷体" panose="02010609060101010101" pitchFamily="49" charset="-122"/>
              </a:rPr>
              <a:t>从甲城到乙城，不同车辆行驶的速度和所需时间有如下关系。</a:t>
            </a:r>
          </a:p>
        </p:txBody>
      </p:sp>
      <p:sp>
        <p:nvSpPr>
          <p:cNvPr id="25604" name="文本框 5"/>
          <p:cNvSpPr txBox="1">
            <a:spLocks noChangeArrowheads="1"/>
          </p:cNvSpPr>
          <p:nvPr/>
        </p:nvSpPr>
        <p:spPr bwMode="auto">
          <a:xfrm>
            <a:off x="2866959" y="265510"/>
            <a:ext cx="1298614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填空题</a:t>
            </a:r>
          </a:p>
        </p:txBody>
      </p:sp>
      <p:sp>
        <p:nvSpPr>
          <p:cNvPr id="25605" name="文本框 5"/>
          <p:cNvSpPr txBox="1">
            <a:spLocks noChangeArrowheads="1"/>
          </p:cNvSpPr>
          <p:nvPr/>
        </p:nvSpPr>
        <p:spPr bwMode="auto">
          <a:xfrm>
            <a:off x="417411" y="3314700"/>
            <a:ext cx="831039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由表可知（     ）和（     ）是两个相关联的量，（     ）随着（     ）的变化而变化，它们的（     ）一定，速度和时间是成（       ）的量。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866959" y="3313510"/>
            <a:ext cx="1072821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速度</a:t>
            </a:r>
          </a:p>
        </p:txBody>
      </p:sp>
      <p:pic>
        <p:nvPicPr>
          <p:cNvPr id="25607" name="图片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6318" y="2046685"/>
            <a:ext cx="5088272" cy="105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819762" y="3313510"/>
            <a:ext cx="1072821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时间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448736" y="3740944"/>
            <a:ext cx="1072821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时间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746941" y="3740944"/>
            <a:ext cx="1072822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速度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701789" y="4168378"/>
            <a:ext cx="1072821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乘积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892583" y="4168378"/>
            <a:ext cx="1283968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反比例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4" grpId="0"/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3" descr="图片6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0994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文本框 4"/>
          <p:cNvSpPr txBox="1">
            <a:spLocks noChangeArrowheads="1"/>
          </p:cNvSpPr>
          <p:nvPr/>
        </p:nvSpPr>
        <p:spPr bwMode="auto">
          <a:xfrm>
            <a:off x="423515" y="2646760"/>
            <a:ext cx="8022358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错因分析：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因为方砖边长的平方×所需方砖的块数</a:t>
            </a:r>
          </a:p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         ＝铺地面积（一定），所以方砖边长的</a:t>
            </a:r>
          </a:p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         平方与所需方砖的块数成反比例，而方</a:t>
            </a:r>
          </a:p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         砖边长与所需方砖的块数不成反比例。</a:t>
            </a:r>
          </a:p>
        </p:txBody>
      </p:sp>
      <p:sp>
        <p:nvSpPr>
          <p:cNvPr id="26627" name="文本框 1"/>
          <p:cNvSpPr txBox="1">
            <a:spLocks noChangeArrowheads="1"/>
          </p:cNvSpPr>
          <p:nvPr/>
        </p:nvSpPr>
        <p:spPr bwMode="auto">
          <a:xfrm>
            <a:off x="423515" y="1029891"/>
            <a:ext cx="8022358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700" b="1">
                <a:ea typeface="楷体" panose="02010609060101010101" pitchFamily="49" charset="-122"/>
              </a:rPr>
              <a:t>判断：铺地面积一定时，方砖边长和所需方砖</a:t>
            </a:r>
          </a:p>
          <a:p>
            <a:r>
              <a:rPr lang="zh-CN" altLang="zh-CN" sz="2700" b="1">
                <a:ea typeface="楷体" panose="02010609060101010101" pitchFamily="49" charset="-122"/>
              </a:rPr>
              <a:t>                的块数成反比例。               （        ）</a:t>
            </a:r>
          </a:p>
        </p:txBody>
      </p:sp>
      <p:sp>
        <p:nvSpPr>
          <p:cNvPr id="32779" name="文本框 14"/>
          <p:cNvSpPr txBox="1">
            <a:spLocks noChangeArrowheads="1"/>
          </p:cNvSpPr>
          <p:nvPr/>
        </p:nvSpPr>
        <p:spPr bwMode="auto">
          <a:xfrm>
            <a:off x="423515" y="2013347"/>
            <a:ext cx="3519927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错误解答：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sp>
        <p:nvSpPr>
          <p:cNvPr id="5" name="文本框 14"/>
          <p:cNvSpPr txBox="1">
            <a:spLocks noChangeArrowheads="1"/>
          </p:cNvSpPr>
          <p:nvPr/>
        </p:nvSpPr>
        <p:spPr bwMode="auto">
          <a:xfrm>
            <a:off x="423514" y="4376738"/>
            <a:ext cx="2420255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E3007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正确解答：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32779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5" descr="图片7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17487" y="130969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文本框 1"/>
          <p:cNvSpPr txBox="1">
            <a:spLocks noChangeArrowheads="1"/>
          </p:cNvSpPr>
          <p:nvPr/>
        </p:nvSpPr>
        <p:spPr bwMode="auto">
          <a:xfrm>
            <a:off x="681040" y="1028701"/>
            <a:ext cx="7781920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判断下面各题中的两个量是否成反比例，并说</a:t>
            </a:r>
          </a:p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明理由。</a:t>
            </a:r>
          </a:p>
        </p:txBody>
      </p:sp>
      <p:sp>
        <p:nvSpPr>
          <p:cNvPr id="27651" name="文本框 7"/>
          <p:cNvSpPr txBox="1">
            <a:spLocks noChangeArrowheads="1"/>
          </p:cNvSpPr>
          <p:nvPr/>
        </p:nvSpPr>
        <p:spPr bwMode="auto">
          <a:xfrm>
            <a:off x="4880787" y="1416844"/>
            <a:ext cx="2908456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P48 T3</a:t>
            </a: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1673308" y="3284935"/>
            <a:ext cx="633074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成反比例。</a:t>
            </a:r>
          </a:p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理由：车轮的周长×车轮需要转动的圈</a:t>
            </a:r>
          </a:p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  数＝行驶的路程(一定)。</a:t>
            </a:r>
          </a:p>
        </p:txBody>
      </p:sp>
      <p:sp>
        <p:nvSpPr>
          <p:cNvPr id="27653" name="文本框 1"/>
          <p:cNvSpPr txBox="1">
            <a:spLocks noChangeArrowheads="1"/>
          </p:cNvSpPr>
          <p:nvPr/>
        </p:nvSpPr>
        <p:spPr bwMode="auto">
          <a:xfrm>
            <a:off x="681040" y="2386013"/>
            <a:ext cx="7781920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）行驶的路程一定，车轮的周长与车轮需要转</a:t>
            </a:r>
          </a:p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 动的圈数。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1"/>
          <p:cNvSpPr txBox="1">
            <a:spLocks noChangeArrowheads="1"/>
          </p:cNvSpPr>
          <p:nvPr/>
        </p:nvSpPr>
        <p:spPr bwMode="auto">
          <a:xfrm>
            <a:off x="748168" y="809625"/>
            <a:ext cx="572781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(2)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一个人跑步的速度和他的体重。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279087" y="1471613"/>
            <a:ext cx="7507307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答：不成正比例。</a:t>
            </a:r>
          </a:p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理由：跑步的速度和他的体重没有关系。</a:t>
            </a:r>
          </a:p>
        </p:txBody>
      </p:sp>
      <p:sp>
        <p:nvSpPr>
          <p:cNvPr id="28675" name="文本框 1"/>
          <p:cNvSpPr txBox="1">
            <a:spLocks noChangeArrowheads="1"/>
          </p:cNvSpPr>
          <p:nvPr/>
        </p:nvSpPr>
        <p:spPr bwMode="auto">
          <a:xfrm>
            <a:off x="748168" y="2628900"/>
            <a:ext cx="695930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(3)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平行四边形的面积一定，它的底和高。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099673" y="3420666"/>
            <a:ext cx="7153361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成反比例。</a:t>
            </a:r>
          </a:p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理由：底×高＝平行四边形的面积（一定）。</a:t>
            </a:r>
            <a:endParaRPr lang="zh-CN" altLang="en-US" sz="27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文本框 1"/>
          <p:cNvSpPr txBox="1">
            <a:spLocks noChangeArrowheads="1"/>
          </p:cNvSpPr>
          <p:nvPr/>
        </p:nvSpPr>
        <p:spPr bwMode="auto">
          <a:xfrm>
            <a:off x="460130" y="1254919"/>
            <a:ext cx="8223742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(4)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笑笑从家步行到学校，已走的路程和剩下的路程。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110657" y="2425304"/>
            <a:ext cx="7153362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答：不成比例。</a:t>
            </a:r>
          </a:p>
          <a:p>
            <a:pPr>
              <a:lnSpc>
                <a:spcPct val="120000"/>
              </a:lnSpc>
            </a:pP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理由：已走的路程＋剩下的路程＝笑笑家到</a:t>
            </a:r>
          </a:p>
          <a:p>
            <a:pPr>
              <a:lnSpc>
                <a:spcPct val="120000"/>
              </a:lnSpc>
            </a:pP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学校的距离。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1"/>
          <p:cNvSpPr txBox="1">
            <a:spLocks noChangeArrowheads="1"/>
          </p:cNvSpPr>
          <p:nvPr/>
        </p:nvSpPr>
        <p:spPr bwMode="auto">
          <a:xfrm>
            <a:off x="766475" y="527447"/>
            <a:ext cx="764766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、截止2002年年底，我国探明可直接利用的煤</a:t>
            </a:r>
          </a:p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  炭储量为2298.86亿吨。我国煤炭年均开采量</a:t>
            </a:r>
          </a:p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  与可开采年数之间的关系如下表。</a:t>
            </a:r>
          </a:p>
        </p:txBody>
      </p:sp>
      <p:sp>
        <p:nvSpPr>
          <p:cNvPr id="30722" name="文本框 7"/>
          <p:cNvSpPr txBox="1">
            <a:spLocks noChangeArrowheads="1"/>
          </p:cNvSpPr>
          <p:nvPr/>
        </p:nvSpPr>
        <p:spPr bwMode="auto">
          <a:xfrm>
            <a:off x="5665570" y="1841898"/>
            <a:ext cx="2908456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P48 T4</a:t>
            </a: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139137" y="2787253"/>
            <a:ext cx="8902341" cy="101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1"/>
          <p:cNvSpPr txBox="1">
            <a:spLocks noChangeArrowheads="1"/>
          </p:cNvSpPr>
          <p:nvPr/>
        </p:nvSpPr>
        <p:spPr bwMode="auto">
          <a:xfrm>
            <a:off x="748168" y="875110"/>
            <a:ext cx="7647665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判断我国煤炭年均开采量与可开采年数之间是否成反比例，并说明理由。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434090" y="1905000"/>
            <a:ext cx="6554095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答：成反比例。</a:t>
            </a:r>
          </a:p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理由：因为可开采年数随平均开采量的变</a:t>
            </a:r>
          </a:p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化而变化，且可开采量×年均开采</a:t>
            </a:r>
          </a:p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量＝2298.86（定值），即煤炭储</a:t>
            </a:r>
          </a:p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量的总值一定，所以可开采年数</a:t>
            </a:r>
          </a:p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与平均开采量成反比例。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文本框 1"/>
          <p:cNvSpPr txBox="1">
            <a:spLocks noChangeArrowheads="1"/>
          </p:cNvSpPr>
          <p:nvPr/>
        </p:nvSpPr>
        <p:spPr bwMode="auto">
          <a:xfrm>
            <a:off x="632220" y="681037"/>
            <a:ext cx="787834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、如图是两个互相啮合的齿轮，它们在同一时间</a:t>
            </a:r>
          </a:p>
          <a:p>
            <a:pPr>
              <a:lnSpc>
                <a:spcPct val="110000"/>
              </a:lnSpc>
            </a:pP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  内转动时，大齿轮和小齿轮转过的总齿数是相</a:t>
            </a:r>
          </a:p>
          <a:p>
            <a:pPr>
              <a:lnSpc>
                <a:spcPct val="110000"/>
              </a:lnSpc>
            </a:pP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  同的。尝试回答下面的问题。</a:t>
            </a:r>
          </a:p>
        </p:txBody>
      </p:sp>
      <p:sp>
        <p:nvSpPr>
          <p:cNvPr id="32770" name="文本框 7"/>
          <p:cNvSpPr txBox="1">
            <a:spLocks noChangeArrowheads="1"/>
          </p:cNvSpPr>
          <p:nvPr/>
        </p:nvSpPr>
        <p:spPr bwMode="auto">
          <a:xfrm>
            <a:off x="5836440" y="1607344"/>
            <a:ext cx="2908456" cy="51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P48 T5</a:t>
            </a:r>
            <a:r>
              <a:rPr lang="zh-CN" altLang="en-US" sz="2400" b="1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32771" name="图片 5" descr="2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0980" y="2275285"/>
            <a:ext cx="2189580" cy="143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文本框 1"/>
          <p:cNvSpPr txBox="1">
            <a:spLocks noChangeArrowheads="1"/>
          </p:cNvSpPr>
          <p:nvPr/>
        </p:nvSpPr>
        <p:spPr bwMode="auto">
          <a:xfrm>
            <a:off x="632220" y="2381250"/>
            <a:ext cx="5563048" cy="143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）大齿轮和小齿轮在同一时间</a:t>
            </a:r>
          </a:p>
          <a:p>
            <a:pPr>
              <a:lnSpc>
                <a:spcPct val="11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 内转动时，哪个齿轮转得更</a:t>
            </a:r>
          </a:p>
          <a:p>
            <a:pPr>
              <a:lnSpc>
                <a:spcPct val="110000"/>
              </a:lnSpc>
            </a:pP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 快？哪个齿轮转的圈数多？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888526" y="4151710"/>
            <a:ext cx="662366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小齿轮转得更快。小齿轮转得圈数多。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17487" y="97632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766475" y="1628776"/>
            <a:ext cx="8032123" cy="206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1.进一步认识反比例，能判断两个相关联的量是不</a:t>
            </a:r>
          </a:p>
          <a:p>
            <a:pPr>
              <a:lnSpc>
                <a:spcPct val="120000"/>
              </a:lnSpc>
            </a:pP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  是成反比例。   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</a:p>
          <a:p>
            <a:pPr>
              <a:lnSpc>
                <a:spcPct val="120000"/>
              </a:lnSpc>
            </a:pPr>
            <a:endParaRPr lang="zh-CN" altLang="en-US" sz="27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2.能利用反比例解决一些简单的实际问题。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（难点）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文本框 1"/>
          <p:cNvSpPr txBox="1">
            <a:spLocks noChangeArrowheads="1"/>
          </p:cNvSpPr>
          <p:nvPr/>
        </p:nvSpPr>
        <p:spPr bwMode="auto">
          <a:xfrm>
            <a:off x="711554" y="658416"/>
            <a:ext cx="8007712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）转过的总齿数一定时，每个齿轮的齿数和转</a:t>
            </a:r>
          </a:p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 过的圈数是什么关系？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222125" y="1794273"/>
            <a:ext cx="2699750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成反比例。</a:t>
            </a:r>
          </a:p>
        </p:txBody>
      </p:sp>
      <p:sp>
        <p:nvSpPr>
          <p:cNvPr id="33795" name="文本框 1"/>
          <p:cNvSpPr txBox="1">
            <a:spLocks noChangeArrowheads="1"/>
          </p:cNvSpPr>
          <p:nvPr/>
        </p:nvSpPr>
        <p:spPr bwMode="auto">
          <a:xfrm>
            <a:off x="710333" y="2591991"/>
            <a:ext cx="8008933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）大齿轮有40个齿，小齿轮有24个齿。如果大</a:t>
            </a:r>
          </a:p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 齿轮每分转90圈，小齿轮每分转多少圈？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697309" y="3675460"/>
            <a:ext cx="3905606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40×90÷24＝150（圈）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2287220" y="4357688"/>
            <a:ext cx="431569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小齿轮每分转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1"/>
          <p:cNvSpPr txBox="1">
            <a:spLocks noChangeArrowheads="1"/>
          </p:cNvSpPr>
          <p:nvPr/>
        </p:nvSpPr>
        <p:spPr bwMode="auto">
          <a:xfrm>
            <a:off x="679820" y="511969"/>
            <a:ext cx="3502840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zh-CN" sz="2600" b="1">
                <a:latin typeface="楷体" panose="02010609060101010101" pitchFamily="49" charset="-122"/>
                <a:ea typeface="楷体" panose="02010609060101010101" pitchFamily="49" charset="-122"/>
              </a:rPr>
              <a:t>一块耕地有240m</a:t>
            </a:r>
            <a:r>
              <a:rPr lang="zh-CN" altLang="zh-CN" sz="2600" b="1" baseline="3000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6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34818" name="图片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3740" y="1056085"/>
            <a:ext cx="5936521" cy="127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文本框 1"/>
          <p:cNvSpPr txBox="1">
            <a:spLocks noChangeArrowheads="1"/>
          </p:cNvSpPr>
          <p:nvPr/>
        </p:nvSpPr>
        <p:spPr bwMode="auto">
          <a:xfrm>
            <a:off x="351505" y="2511028"/>
            <a:ext cx="8440991" cy="247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600" b="1">
                <a:latin typeface="楷体" panose="02010609060101010101" pitchFamily="49" charset="-122"/>
                <a:ea typeface="楷体" panose="02010609060101010101" pitchFamily="49" charset="-122"/>
              </a:rPr>
              <a:t>由表可知（                ）和（            ）是两个相关联的量，（         ）随着（               ）的变化而变化。在变化的过程中，（           ）没有变，所以每天播种的面积与播种天数是成（         ）的量。如果播种24天，那么平均每天播种（     ）平方米。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787626" y="2511029"/>
            <a:ext cx="2754673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每天播种的面积</a:t>
            </a:r>
            <a:endParaRPr lang="zh-CN" altLang="en-US" sz="27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6594372" y="2511029"/>
            <a:ext cx="157810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播种天数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3782336" y="2994422"/>
            <a:ext cx="1578109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播种天数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40764" y="3307557"/>
            <a:ext cx="269852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每天播种的面积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640764" y="3683794"/>
            <a:ext cx="1977213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总耕地面积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83235" y="4051698"/>
            <a:ext cx="139991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反比例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873471" y="4449366"/>
            <a:ext cx="523595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文本框 1"/>
          <p:cNvSpPr txBox="1">
            <a:spLocks noChangeArrowheads="1"/>
          </p:cNvSpPr>
          <p:nvPr/>
        </p:nvSpPr>
        <p:spPr bwMode="auto">
          <a:xfrm>
            <a:off x="883644" y="404813"/>
            <a:ext cx="7376713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700" b="1">
                <a:ea typeface="楷体" panose="02010609060101010101" pitchFamily="49" charset="-122"/>
              </a:rPr>
              <a:t>同学们看一本书，下表记录了每人每天看</a:t>
            </a:r>
          </a:p>
          <a:p>
            <a:r>
              <a:rPr lang="zh-CN" altLang="en-US" sz="2700" b="1">
                <a:ea typeface="楷体" panose="02010609060101010101" pitchFamily="49" charset="-122"/>
              </a:rPr>
              <a:t>     的页数和所需时间。</a:t>
            </a:r>
          </a:p>
        </p:txBody>
      </p:sp>
      <p:pic>
        <p:nvPicPr>
          <p:cNvPr id="35842" name="图片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9263" y="1303735"/>
            <a:ext cx="4945474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文本框 1"/>
          <p:cNvSpPr txBox="1">
            <a:spLocks noChangeArrowheads="1"/>
          </p:cNvSpPr>
          <p:nvPr/>
        </p:nvSpPr>
        <p:spPr bwMode="auto">
          <a:xfrm>
            <a:off x="883643" y="2992041"/>
            <a:ext cx="380430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ea typeface="楷体" panose="02010609060101010101" pitchFamily="49" charset="-122"/>
              </a:rPr>
              <a:t>（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>
                <a:ea typeface="楷体" panose="02010609060101010101" pitchFamily="49" charset="-122"/>
              </a:rPr>
              <a:t>）把表格填写完整。</a:t>
            </a:r>
          </a:p>
        </p:txBody>
      </p:sp>
      <p:sp>
        <p:nvSpPr>
          <p:cNvPr id="35844" name="文本框 1"/>
          <p:cNvSpPr txBox="1">
            <a:spLocks noChangeArrowheads="1"/>
          </p:cNvSpPr>
          <p:nvPr/>
        </p:nvSpPr>
        <p:spPr bwMode="auto">
          <a:xfrm>
            <a:off x="883644" y="3674269"/>
            <a:ext cx="7653768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700" b="1">
                <a:ea typeface="楷体" panose="02010609060101010101" pitchFamily="49" charset="-122"/>
              </a:rPr>
              <a:t>（</a:t>
            </a: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 b="1">
                <a:ea typeface="楷体" panose="02010609060101010101" pitchFamily="49" charset="-122"/>
              </a:rPr>
              <a:t>）三名同学看书的过程中，哪个量没有变化？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5462966" y="2330054"/>
            <a:ext cx="585841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2099263" y="4362450"/>
            <a:ext cx="444628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答：书的总页数没有变化。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217236" y="2330054"/>
            <a:ext cx="585841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图片 4" descr="图片8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93239" y="125017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48"/>
          <p:cNvSpPr>
            <a:spLocks noChangeArrowheads="1"/>
          </p:cNvSpPr>
          <p:nvPr/>
        </p:nvSpPr>
        <p:spPr bwMode="auto">
          <a:xfrm>
            <a:off x="993489" y="1884760"/>
            <a:ext cx="715702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判断两个量是否成反比例，要先判断这两个量是不是相关联的量，再运用数量关系式进行判断，看这两个量的积是否一定，最后得出结论。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993422" y="1020979"/>
            <a:ext cx="5047019" cy="46672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52251" tIns="26126" rIns="52251" bIns="2612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700" b="1" noProof="1">
                <a:latin typeface="楷体" panose="02010609060101010101" pitchFamily="49" charset="-122"/>
                <a:ea typeface="楷体" panose="02010609060101010101" pitchFamily="49" charset="-122"/>
              </a:rPr>
              <a:t>这节课你们都学会了哪些知识？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图片 5" descr="图片9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27251" y="122635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4" name="组合 6"/>
          <p:cNvGrpSpPr/>
          <p:nvPr/>
        </p:nvGrpSpPr>
        <p:grpSpPr bwMode="auto">
          <a:xfrm>
            <a:off x="1039868" y="1352550"/>
            <a:ext cx="7086234" cy="2970610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4" cy="6236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79" y="3417"/>
              <a:ext cx="13724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670868" y="2075260"/>
            <a:ext cx="5034570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</a:t>
            </a:r>
            <a:r>
              <a:rPr lang="en-US" altLang="zh-CN" sz="27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zh-CN" sz="27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完成教材相关练习</a:t>
            </a:r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670867" y="2999185"/>
            <a:ext cx="6444250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</a:t>
            </a:r>
            <a:r>
              <a:rPr lang="en-US" altLang="zh-CN" sz="27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zh-CN" sz="27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完成对应的练习题</a:t>
            </a:r>
            <a:r>
              <a:rPr lang="en-US" altLang="zh-CN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4"/>
          <p:cNvSpPr txBox="1">
            <a:spLocks noChangeArrowheads="1"/>
          </p:cNvSpPr>
          <p:nvPr/>
        </p:nvSpPr>
        <p:spPr bwMode="auto">
          <a:xfrm>
            <a:off x="786003" y="1397794"/>
            <a:ext cx="7571994" cy="106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小明骑自行车从家到学校（路线固定），他骑车的速度和所需时间成（     ）比例。</a:t>
            </a:r>
          </a:p>
        </p:txBody>
      </p:sp>
      <p:pic>
        <p:nvPicPr>
          <p:cNvPr id="7170" name="图片 3" descr="图片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23589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 bwMode="auto">
          <a:xfrm>
            <a:off x="1111878" y="2794398"/>
            <a:ext cx="7245631" cy="1509237"/>
            <a:chOff x="3845" y="6459"/>
            <a:chExt cx="14842" cy="3169"/>
          </a:xfrm>
        </p:grpSpPr>
        <p:grpSp>
          <p:nvGrpSpPr>
            <p:cNvPr id="7172" name="组合 21"/>
            <p:cNvGrpSpPr/>
            <p:nvPr/>
          </p:nvGrpSpPr>
          <p:grpSpPr bwMode="auto">
            <a:xfrm>
              <a:off x="3845" y="6459"/>
              <a:ext cx="14842" cy="3169"/>
              <a:chOff x="6234" y="5980"/>
              <a:chExt cx="14841" cy="3168"/>
            </a:xfrm>
          </p:grpSpPr>
          <p:sp>
            <p:nvSpPr>
              <p:cNvPr id="14" name="圆角矩形标注 13"/>
              <p:cNvSpPr/>
              <p:nvPr/>
            </p:nvSpPr>
            <p:spPr>
              <a:xfrm>
                <a:off x="6234" y="5980"/>
                <a:ext cx="12000" cy="3169"/>
              </a:xfrm>
              <a:prstGeom prst="wedgeRoundRectCallout">
                <a:avLst>
                  <a:gd name="adj1" fmla="val 54591"/>
                  <a:gd name="adj2" fmla="val -6957"/>
                  <a:gd name="adj3" fmla="val 16667"/>
                </a:avLst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  <p:pic>
            <p:nvPicPr>
              <p:cNvPr id="7174" name="图片 20" descr="46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18595" y="6258"/>
                <a:ext cx="2480" cy="2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75" name="Text Box 14"/>
            <p:cNvSpPr txBox="1">
              <a:spLocks noChangeArrowheads="1"/>
            </p:cNvSpPr>
            <p:nvPr/>
          </p:nvSpPr>
          <p:spPr bwMode="auto">
            <a:xfrm>
              <a:off x="4053" y="6738"/>
              <a:ext cx="10564" cy="2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上节课我们学习了反比例的意义，这节课我们根据反比例的意义来判断两个量是否成反比例。</a:t>
              </a:r>
            </a:p>
          </p:txBody>
        </p:sp>
      </p:grp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272568" y="1978819"/>
            <a:ext cx="584621" cy="48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zh-CN" altLang="en-US" sz="27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3" descr="图片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16266" y="119063"/>
            <a:ext cx="2109027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图片 2" descr="标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4141" y="808435"/>
            <a:ext cx="165744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文本框 5"/>
          <p:cNvSpPr txBox="1">
            <a:spLocks noChangeArrowheads="1"/>
          </p:cNvSpPr>
          <p:nvPr/>
        </p:nvSpPr>
        <p:spPr bwMode="auto">
          <a:xfrm>
            <a:off x="504068" y="797719"/>
            <a:ext cx="1362080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知识点</a:t>
            </a:r>
            <a:endParaRPr lang="en-US" altLang="zh-CN" sz="25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20" name="文本框 7"/>
          <p:cNvSpPr txBox="1">
            <a:spLocks noChangeArrowheads="1"/>
          </p:cNvSpPr>
          <p:nvPr/>
        </p:nvSpPr>
        <p:spPr bwMode="auto">
          <a:xfrm>
            <a:off x="2050444" y="808435"/>
            <a:ext cx="3937339" cy="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en-US" sz="25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判断两个量是否成反比例</a:t>
            </a:r>
          </a:p>
        </p:txBody>
      </p:sp>
      <p:grpSp>
        <p:nvGrpSpPr>
          <p:cNvPr id="9221" name="组合 2"/>
          <p:cNvGrpSpPr/>
          <p:nvPr/>
        </p:nvGrpSpPr>
        <p:grpSpPr bwMode="auto">
          <a:xfrm>
            <a:off x="504067" y="1428751"/>
            <a:ext cx="8245711" cy="892471"/>
            <a:chOff x="1033" y="3001"/>
            <a:chExt cx="16890" cy="1875"/>
          </a:xfrm>
        </p:grpSpPr>
        <p:sp>
          <p:nvSpPr>
            <p:cNvPr id="9222" name="矩形 48"/>
            <p:cNvSpPr>
              <a:spLocks noChangeArrowheads="1"/>
            </p:cNvSpPr>
            <p:nvPr/>
          </p:nvSpPr>
          <p:spPr bwMode="auto">
            <a:xfrm>
              <a:off x="1710" y="3001"/>
              <a:ext cx="16213" cy="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600" b="1">
                  <a:latin typeface="楷体" panose="02010609060101010101" pitchFamily="49" charset="-122"/>
                  <a:ea typeface="楷体" panose="02010609060101010101" pitchFamily="49" charset="-122"/>
                </a:rPr>
                <a:t>买苹果的总钱数一定，苹果的单价与数量成反比例吗？你是怎么想的？与同伴交流。</a:t>
              </a:r>
            </a:p>
          </p:txBody>
        </p:sp>
        <p:sp>
          <p:nvSpPr>
            <p:cNvPr id="5" name="椭圆 1"/>
            <p:cNvSpPr/>
            <p:nvPr/>
          </p:nvSpPr>
          <p:spPr>
            <a:xfrm>
              <a:off x="1033" y="3136"/>
              <a:ext cx="680" cy="67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A2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3000"/>
                </a:lnSpc>
              </a:pPr>
              <a:endParaRPr lang="zh-CN" altLang="en-US" noProof="1"/>
            </a:p>
          </p:txBody>
        </p:sp>
      </p:grpSp>
      <p:pic>
        <p:nvPicPr>
          <p:cNvPr id="14" name="图片 13" descr="17.pn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710332" y="2469356"/>
            <a:ext cx="365906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 descr="18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6580" y="2469357"/>
            <a:ext cx="3473548" cy="208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1" descr="5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263207" y="897732"/>
            <a:ext cx="868997" cy="132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10"/>
          <p:cNvGrpSpPr/>
          <p:nvPr/>
        </p:nvGrpSpPr>
        <p:grpSpPr bwMode="auto">
          <a:xfrm>
            <a:off x="1370624" y="988219"/>
            <a:ext cx="5099257" cy="1145381"/>
            <a:chOff x="3420" y="3678"/>
            <a:chExt cx="10442" cy="4147"/>
          </a:xfrm>
        </p:grpSpPr>
        <p:sp>
          <p:nvSpPr>
            <p:cNvPr id="8" name="矩形标注 7"/>
            <p:cNvSpPr/>
            <p:nvPr/>
          </p:nvSpPr>
          <p:spPr>
            <a:xfrm>
              <a:off x="3420" y="3678"/>
              <a:ext cx="10442" cy="4147"/>
            </a:xfrm>
            <a:prstGeom prst="wedgeRectCallout">
              <a:avLst>
                <a:gd name="adj1" fmla="val 59082"/>
                <a:gd name="adj2" fmla="val -14696"/>
              </a:avLst>
            </a:prstGeom>
            <a:noFill/>
            <a:ln w="38100">
              <a:solidFill>
                <a:srgbClr val="94F4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1268" name="文本框 24"/>
            <p:cNvSpPr txBox="1">
              <a:spLocks noChangeArrowheads="1"/>
            </p:cNvSpPr>
            <p:nvPr/>
          </p:nvSpPr>
          <p:spPr bwMode="auto">
            <a:xfrm>
              <a:off x="3809" y="4125"/>
              <a:ext cx="9665" cy="3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700" b="1">
                  <a:latin typeface="楷体" panose="02010609060101010101" pitchFamily="49" charset="-122"/>
                  <a:ea typeface="楷体" panose="02010609060101010101" pitchFamily="49" charset="-122"/>
                </a:rPr>
                <a:t>买苹果的总钱数一定，苹果的单价与数量成反比例吗？</a:t>
              </a: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1448737" y="3076575"/>
            <a:ext cx="6036602" cy="1143000"/>
            <a:chOff x="3625" y="4800"/>
            <a:chExt cx="12365" cy="2402"/>
          </a:xfrm>
        </p:grpSpPr>
        <p:grpSp>
          <p:nvGrpSpPr>
            <p:cNvPr id="11270" name="组合 5"/>
            <p:cNvGrpSpPr/>
            <p:nvPr/>
          </p:nvGrpSpPr>
          <p:grpSpPr bwMode="auto">
            <a:xfrm>
              <a:off x="6895" y="4800"/>
              <a:ext cx="9095" cy="2402"/>
              <a:chOff x="5554" y="4710"/>
              <a:chExt cx="9095" cy="2402"/>
            </a:xfrm>
          </p:grpSpPr>
          <p:sp>
            <p:nvSpPr>
              <p:cNvPr id="11271" name="文本框 4"/>
              <p:cNvSpPr txBox="1">
                <a:spLocks noChangeArrowheads="1"/>
              </p:cNvSpPr>
              <p:nvPr/>
            </p:nvSpPr>
            <p:spPr bwMode="auto">
              <a:xfrm>
                <a:off x="5874" y="5066"/>
                <a:ext cx="8322" cy="1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zh-CN" altLang="en-US" sz="2700" b="1">
                    <a:latin typeface="楷体" panose="02010609060101010101" pitchFamily="49" charset="-122"/>
                    <a:ea typeface="楷体" panose="02010609060101010101" pitchFamily="49" charset="-122"/>
                    <a:sym typeface="宋体" panose="02010600030101010101" pitchFamily="2" charset="-122"/>
                  </a:rPr>
                  <a:t>我们进行一个假设，来看看单价和数量的关系吧！</a:t>
                </a:r>
              </a:p>
            </p:txBody>
          </p:sp>
          <p:sp>
            <p:nvSpPr>
              <p:cNvPr id="4" name="圆角矩形标注 3"/>
              <p:cNvSpPr/>
              <p:nvPr/>
            </p:nvSpPr>
            <p:spPr>
              <a:xfrm>
                <a:off x="5554" y="4710"/>
                <a:ext cx="9095" cy="2402"/>
              </a:xfrm>
              <a:prstGeom prst="wedgeRoundRectCallout">
                <a:avLst>
                  <a:gd name="adj1" fmla="val -57084"/>
                  <a:gd name="adj2" fmla="val -9647"/>
                  <a:gd name="adj3" fmla="val 16667"/>
                </a:avLst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/>
              </a:p>
            </p:txBody>
          </p:sp>
        </p:grpSp>
        <p:pic>
          <p:nvPicPr>
            <p:cNvPr id="11273" name="图片 6" descr="9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25" y="5045"/>
              <a:ext cx="2094" cy="1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文本框 2"/>
          <p:cNvSpPr txBox="1">
            <a:spLocks noChangeArrowheads="1"/>
          </p:cNvSpPr>
          <p:nvPr/>
        </p:nvSpPr>
        <p:spPr bwMode="auto">
          <a:xfrm>
            <a:off x="966637" y="617935"/>
            <a:ext cx="2495927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zh-CN" altLang="zh-CN" sz="2700" b="1">
                <a:latin typeface="楷体" panose="02010609060101010101" pitchFamily="49" charset="-122"/>
                <a:ea typeface="楷体" panose="02010609060101010101" pitchFamily="49" charset="-122"/>
              </a:rPr>
              <a:t>假设有60元钱。</a:t>
            </a: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1542" y="1215628"/>
            <a:ext cx="5340916" cy="171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132626" y="3290888"/>
            <a:ext cx="7279073" cy="131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r>
              <a:rPr lang="en-US" altLang="zh-CN" sz="2700" b="1">
                <a:solidFill>
                  <a:srgbClr val="BC006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700" b="1">
                <a:solidFill>
                  <a:srgbClr val="BC006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由表格可知，买苹果的数量是随着苹果单价的变化而变化的，因此苹果的数量和苹果的单价是相关联的量。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4" name="组合 35"/>
          <p:cNvGrpSpPr/>
          <p:nvPr/>
        </p:nvGrpSpPr>
        <p:grpSpPr bwMode="auto">
          <a:xfrm>
            <a:off x="911715" y="1137048"/>
            <a:ext cx="5926757" cy="2296715"/>
            <a:chOff x="3909" y="3480"/>
            <a:chExt cx="12140" cy="4834"/>
          </a:xfrm>
        </p:grpSpPr>
        <p:sp>
          <p:nvSpPr>
            <p:cNvPr id="38" name="圆角矩形标注 37"/>
            <p:cNvSpPr/>
            <p:nvPr/>
          </p:nvSpPr>
          <p:spPr>
            <a:xfrm>
              <a:off x="3909" y="3480"/>
              <a:ext cx="12140" cy="4834"/>
            </a:xfrm>
            <a:prstGeom prst="wedgeRoundRectCallout">
              <a:avLst>
                <a:gd name="adj1" fmla="val 54774"/>
                <a:gd name="adj2" fmla="val -11280"/>
                <a:gd name="adj3" fmla="val 16667"/>
              </a:avLst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  <p:sp>
          <p:nvSpPr>
            <p:cNvPr id="15363" name="矩形 17"/>
            <p:cNvSpPr>
              <a:spLocks noChangeArrowheads="1"/>
            </p:cNvSpPr>
            <p:nvPr/>
          </p:nvSpPr>
          <p:spPr bwMode="auto">
            <a:xfrm>
              <a:off x="4428" y="3792"/>
              <a:ext cx="11012" cy="4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6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买苹果的总钱数一定，就是苹果的单价和苹果的数量的乘积一定，即苹果的单价×苹果的数量＝苹果的总价（一定），</a:t>
              </a:r>
              <a:r>
                <a:rPr lang="zh-CN" altLang="zh-CN" sz="26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可以判断出苹果的单价与数量成反比例。</a:t>
              </a:r>
            </a:p>
          </p:txBody>
        </p:sp>
      </p:grpSp>
      <p:pic>
        <p:nvPicPr>
          <p:cNvPr id="15364" name="图片 1" descr="3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329114" y="1620441"/>
            <a:ext cx="1188769" cy="132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组合 2"/>
          <p:cNvGrpSpPr/>
          <p:nvPr/>
        </p:nvGrpSpPr>
        <p:grpSpPr bwMode="auto">
          <a:xfrm>
            <a:off x="449145" y="692945"/>
            <a:ext cx="8245711" cy="892471"/>
            <a:chOff x="1033" y="3001"/>
            <a:chExt cx="16890" cy="1875"/>
          </a:xfrm>
        </p:grpSpPr>
        <p:sp>
          <p:nvSpPr>
            <p:cNvPr id="17410" name="矩形 48"/>
            <p:cNvSpPr>
              <a:spLocks noChangeArrowheads="1"/>
            </p:cNvSpPr>
            <p:nvPr/>
          </p:nvSpPr>
          <p:spPr bwMode="auto">
            <a:xfrm>
              <a:off x="1710" y="3001"/>
              <a:ext cx="16213" cy="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600" b="1"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奇思读一本书，已读的页数与剩下的页数的情况如右表。已读的页数与剩下的页数成反比例吗？为什么？</a:t>
              </a:r>
            </a:p>
          </p:txBody>
        </p:sp>
        <p:sp>
          <p:nvSpPr>
            <p:cNvPr id="5" name="椭圆 1"/>
            <p:cNvSpPr/>
            <p:nvPr/>
          </p:nvSpPr>
          <p:spPr>
            <a:xfrm>
              <a:off x="1033" y="3136"/>
              <a:ext cx="680" cy="67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A2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33000"/>
                </a:lnSpc>
              </a:pPr>
              <a:endParaRPr lang="zh-CN" altLang="en-US" noProof="1"/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1755082" y="3228975"/>
            <a:ext cx="5697303" cy="1543050"/>
            <a:chOff x="1597" y="3620"/>
            <a:chExt cx="13533" cy="3560"/>
          </a:xfrm>
        </p:grpSpPr>
        <p:pic>
          <p:nvPicPr>
            <p:cNvPr id="17413" name="图片 1" descr="未标题-2 副本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97" y="3620"/>
              <a:ext cx="10268" cy="3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图片 2" descr="35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739" y="3909"/>
              <a:ext cx="2391" cy="2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15" name="图片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68183" y="1768079"/>
            <a:ext cx="6407635" cy="132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5293317" y="2519363"/>
            <a:ext cx="701788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76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940183" y="1902619"/>
            <a:ext cx="701788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5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995106" y="2519363"/>
            <a:ext cx="701789" cy="47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/>
            <a:r>
              <a:rPr lang="en-US" altLang="zh-CN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75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 bwMode="auto">
          <a:xfrm>
            <a:off x="2392184" y="1433512"/>
            <a:ext cx="6251411" cy="1985963"/>
            <a:chOff x="221" y="851"/>
            <a:chExt cx="12802" cy="4169"/>
          </a:xfrm>
        </p:grpSpPr>
        <p:sp>
          <p:nvSpPr>
            <p:cNvPr id="19458" name="文本框 1"/>
            <p:cNvSpPr txBox="1">
              <a:spLocks noChangeArrowheads="1"/>
            </p:cNvSpPr>
            <p:nvPr/>
          </p:nvSpPr>
          <p:spPr bwMode="auto">
            <a:xfrm>
              <a:off x="429" y="1215"/>
              <a:ext cx="11979" cy="3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zh-CN" sz="2600" b="1">
                  <a:latin typeface="楷体" panose="02010609060101010101" pitchFamily="49" charset="-122"/>
                  <a:ea typeface="楷体" panose="02010609060101010101" pitchFamily="49" charset="-122"/>
                </a:rPr>
                <a:t>由表格可知，已读的页数与剩下的页数虽然是两个相关联的量，其中一个量随着另一个量的变化而变化，但它们是和一定，积不相等，所以不成反比例。</a:t>
              </a:r>
            </a:p>
          </p:txBody>
        </p:sp>
        <p:sp>
          <p:nvSpPr>
            <p:cNvPr id="7" name="圆角矩形标注 6"/>
            <p:cNvSpPr/>
            <p:nvPr/>
          </p:nvSpPr>
          <p:spPr>
            <a:xfrm>
              <a:off x="221" y="851"/>
              <a:ext cx="12802" cy="4169"/>
            </a:xfrm>
            <a:prstGeom prst="wedgeRoundRectCallout">
              <a:avLst>
                <a:gd name="adj1" fmla="val -55487"/>
                <a:gd name="adj2" fmla="val -2346"/>
                <a:gd name="adj3" fmla="val 16667"/>
              </a:avLst>
            </a:prstGeom>
            <a:noFill/>
            <a:ln w="317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/>
            </a:p>
          </p:txBody>
        </p:sp>
      </p:grpSp>
      <p:pic>
        <p:nvPicPr>
          <p:cNvPr id="19460" name="图片 4" descr="4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081" y="1866900"/>
            <a:ext cx="815295" cy="140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804f8f90-6b9a-4f37-b4da-a82f96252237}"/>
</p:tagLst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1325</Words>
  <Application>Microsoft Office PowerPoint</Application>
  <PresentationFormat>全屏显示(16:9)</PresentationFormat>
  <Paragraphs>110</Paragraphs>
  <Slides>24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2023-01-16T23:13:00Z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26EEECC6D8214DBBA8153C57EF3618DC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