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4" r:id="rId2"/>
    <p:sldId id="478" r:id="rId3"/>
    <p:sldId id="431" r:id="rId4"/>
    <p:sldId id="432" r:id="rId5"/>
    <p:sldId id="582" r:id="rId6"/>
    <p:sldId id="560" r:id="rId7"/>
    <p:sldId id="583" r:id="rId8"/>
    <p:sldId id="584" r:id="rId9"/>
    <p:sldId id="585" r:id="rId10"/>
    <p:sldId id="561" r:id="rId11"/>
    <p:sldId id="506" r:id="rId12"/>
    <p:sldId id="530" r:id="rId13"/>
    <p:sldId id="446" r:id="rId14"/>
    <p:sldId id="501" r:id="rId15"/>
    <p:sldId id="531" r:id="rId16"/>
    <p:sldId id="574" r:id="rId17"/>
    <p:sldId id="596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9">
          <p15:clr>
            <a:srgbClr val="A4A3A4"/>
          </p15:clr>
        </p15:guide>
        <p15:guide id="2" pos="22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FF0000"/>
    <a:srgbClr val="B080A4"/>
    <a:srgbClr val="C15DD3"/>
    <a:srgbClr val="FF3399"/>
    <a:srgbClr val="C8D927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3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79"/>
        <p:guide pos="22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0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0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0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8CA37-4DC7-4D5F-94CA-5BB6ADFB89C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1" cy="1790700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30"/>
            <a:ext cx="6858001" cy="124182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0670" indent="0" algn="ctr">
              <a:buNone/>
              <a:defRPr sz="1200"/>
            </a:lvl2pPr>
            <a:lvl3pPr marL="561975" indent="0" algn="ctr">
              <a:buNone/>
              <a:defRPr sz="1100"/>
            </a:lvl3pPr>
            <a:lvl4pPr marL="842645" indent="0" algn="ctr">
              <a:buNone/>
              <a:defRPr sz="1000"/>
            </a:lvl4pPr>
            <a:lvl5pPr marL="1123950" indent="0" algn="ctr">
              <a:buNone/>
              <a:defRPr sz="1000"/>
            </a:lvl5pPr>
            <a:lvl6pPr marL="1404620" indent="0" algn="ctr">
              <a:buNone/>
              <a:defRPr sz="1000"/>
            </a:lvl6pPr>
            <a:lvl7pPr marL="1685290" indent="0" algn="ctr">
              <a:buNone/>
              <a:defRPr sz="1000"/>
            </a:lvl7pPr>
            <a:lvl8pPr marL="1966595" indent="0" algn="ctr">
              <a:buNone/>
              <a:defRPr sz="1000"/>
            </a:lvl8pPr>
            <a:lvl9pPr marL="2247265" indent="0" algn="ctr">
              <a:buNone/>
              <a:defRPr sz="10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6"/>
          <p:cNvSpPr txBox="1">
            <a:spLocks noChangeArrowheads="1"/>
          </p:cNvSpPr>
          <p:nvPr/>
        </p:nvSpPr>
        <p:spPr bwMode="auto">
          <a:xfrm>
            <a:off x="0" y="801054"/>
            <a:ext cx="9144000" cy="5666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74914" tIns="37457" rIns="74914" bIns="37457">
            <a:spAutoFit/>
          </a:bodyPr>
          <a:lstStyle/>
          <a:p>
            <a:pPr algn="ctr"/>
            <a:r>
              <a:rPr lang="zh-CN" altLang="en-US" sz="3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四</a:t>
            </a:r>
            <a:r>
              <a:rPr lang="en-US" altLang="zh-CN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 </a:t>
            </a:r>
            <a:r>
              <a:rPr lang="en-US" altLang="zh-CN" sz="3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 </a:t>
            </a:r>
            <a:r>
              <a:rPr lang="zh-CN" altLang="en-US" sz="32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多</a:t>
            </a:r>
            <a:r>
              <a:rPr lang="zh-CN" altLang="en-US" sz="3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ea"/>
                <a:ea typeface="+mn-ea"/>
                <a:cs typeface="+mn-ea"/>
              </a:rPr>
              <a:t>边形的面积</a:t>
            </a:r>
          </a:p>
        </p:txBody>
      </p:sp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1989148" y="1892928"/>
            <a:ext cx="5487322" cy="992125"/>
          </a:xfrm>
          <a:prstGeom prst="rect">
            <a:avLst/>
          </a:prstGeom>
        </p:spPr>
        <p:txBody>
          <a:bodyPr wrap="none" lIns="74914" tIns="37457" rIns="74914" bIns="37457" fromWordArt="1"/>
          <a:lstStyle/>
          <a:p>
            <a:pPr algn="ctr">
              <a:defRPr/>
            </a:pPr>
            <a:r>
              <a:rPr lang="zh-CN" altLang="en-US" sz="5800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梯形的面积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38263"/>
            <a:ext cx="9143999" cy="404495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67377" y="816652"/>
            <a:ext cx="311020" cy="2624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3" name="TextBox 9"/>
          <p:cNvSpPr txBox="1"/>
          <p:nvPr/>
        </p:nvSpPr>
        <p:spPr>
          <a:xfrm>
            <a:off x="1384387" y="683115"/>
            <a:ext cx="6102912" cy="471986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你能求出堤坝横截面的面积吗？</a:t>
            </a:r>
            <a:endParaRPr lang="en-US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28416" y="1350342"/>
            <a:ext cx="4332399" cy="30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直接连接符 3"/>
          <p:cNvCxnSpPr/>
          <p:nvPr/>
        </p:nvCxnSpPr>
        <p:spPr>
          <a:xfrm>
            <a:off x="2651047" y="2584413"/>
            <a:ext cx="8351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462003" y="2571750"/>
            <a:ext cx="1697941" cy="15667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H="1">
            <a:off x="1820506" y="4131608"/>
            <a:ext cx="33440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820506" y="2571750"/>
            <a:ext cx="830540" cy="15667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695971" y="2243662"/>
            <a:ext cx="810957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latin typeface="Arial Unicode MS" panose="020B0604020202020204" charset="-122"/>
                <a:ea typeface="Arial Unicode MS" panose="020B0604020202020204" charset="-122"/>
              </a:rPr>
              <a:t>20 m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3212034" y="4122398"/>
            <a:ext cx="810957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latin typeface="Arial Unicode MS" panose="020B0604020202020204" charset="-122"/>
                <a:ea typeface="Arial Unicode MS" panose="020B0604020202020204" charset="-122"/>
              </a:rPr>
              <a:t>80 m</a:t>
            </a:r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1590121" y="2584413"/>
            <a:ext cx="110585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1594728" y="4141968"/>
            <a:ext cx="234993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694946" y="2584414"/>
            <a:ext cx="0" cy="1540287"/>
          </a:xfrm>
          <a:prstGeom prst="line">
            <a:avLst/>
          </a:prstGeom>
          <a:ln w="28575">
            <a:solidFill>
              <a:srgbClr val="00000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2"/>
          <p:cNvSpPr txBox="1">
            <a:spLocks noChangeArrowheads="1"/>
          </p:cNvSpPr>
          <p:nvPr/>
        </p:nvSpPr>
        <p:spPr bwMode="auto">
          <a:xfrm rot="-5400000">
            <a:off x="1119244" y="3125348"/>
            <a:ext cx="810435" cy="378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>
                <a:latin typeface="Arial Unicode MS" panose="020B0604020202020204" charset="-122"/>
                <a:ea typeface="Arial Unicode MS" panose="020B0604020202020204" charset="-122"/>
              </a:rPr>
              <a:t>40 m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5815391" y="1820256"/>
            <a:ext cx="3132321" cy="994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（</a:t>
            </a:r>
            <a:r>
              <a:rPr lang="en-US" altLang="zh-CN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20</a:t>
            </a:r>
            <a:r>
              <a:rPr lang="zh-CN" altLang="en-US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＋</a:t>
            </a:r>
            <a:r>
              <a:rPr lang="en-US" altLang="zh-CN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80</a:t>
            </a:r>
            <a:r>
              <a:rPr lang="zh-CN" altLang="en-US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  <a:r>
              <a:rPr lang="en-US" altLang="zh-CN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×40÷2</a:t>
            </a:r>
          </a:p>
          <a:p>
            <a:pPr>
              <a:lnSpc>
                <a:spcPct val="130000"/>
              </a:lnSpc>
            </a:pPr>
            <a:r>
              <a:rPr lang="zh-CN" altLang="en-US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</a:t>
            </a:r>
            <a:r>
              <a:rPr lang="en-US" altLang="zh-CN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2000</a:t>
            </a:r>
            <a:r>
              <a:rPr lang="zh-CN" altLang="en-US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m</a:t>
            </a:r>
            <a:r>
              <a:rPr lang="en-US" altLang="zh-CN" sz="2300" baseline="300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061" y="566816"/>
            <a:ext cx="146525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典型例题</a:t>
            </a:r>
          </a:p>
        </p:txBody>
      </p:sp>
      <p:sp>
        <p:nvSpPr>
          <p:cNvPr id="23576" name="Rectangle 68"/>
          <p:cNvSpPr>
            <a:spLocks noChangeArrowheads="1"/>
          </p:cNvSpPr>
          <p:nvPr/>
        </p:nvSpPr>
        <p:spPr bwMode="auto">
          <a:xfrm>
            <a:off x="1041343" y="1246965"/>
            <a:ext cx="3866329" cy="37851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】计算下面各梯形的面积。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pic>
        <p:nvPicPr>
          <p:cNvPr id="20" name="MW46.EPS" descr="id:2147516791;FounderCES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2363" y="1788023"/>
            <a:ext cx="5702041" cy="210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248689" y="4138744"/>
            <a:ext cx="2901706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(11+9)×8÷2=80(cm</a:t>
            </a:r>
            <a:r>
              <a:rPr lang="en-US" altLang="zh-CN" sz="2300" baseline="300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en-US" altLang="zh-CN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sz="230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4410731" y="4147954"/>
            <a:ext cx="2786512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(5+7)×6÷2=36(dm</a:t>
            </a:r>
            <a:r>
              <a:rPr lang="en-US" altLang="zh-CN" sz="2300" baseline="300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en-US" altLang="zh-CN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sz="230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1197544" y="778202"/>
            <a:ext cx="7043806" cy="10033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】一个梯形的高是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分米，上底和下底的和是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.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米，这个梯形的面积是多少平方分米？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552211" y="2219257"/>
            <a:ext cx="1620532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en-US" altLang="zh-CN" b="0" i="1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.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=15</a:t>
            </a:r>
            <a:r>
              <a:rPr lang="zh-CN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分米</a:t>
            </a:r>
            <a:endParaRPr lang="zh-CN" altLang="en-US" b="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576401" y="2996307"/>
            <a:ext cx="273145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15×8÷2=60(</a:t>
            </a:r>
            <a:r>
              <a:rPr lang="zh-CN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平方分米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b="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975095" y="3886175"/>
            <a:ext cx="424554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答：这个梯形的面积是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60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平方分米。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12" grpId="0"/>
      <p:bldP spid="15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670883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330311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6149" y="1422406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梯形的面积公式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5688" y="2229618"/>
            <a:ext cx="7169596" cy="1472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梯形的面积 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=    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（上底  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+    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下底 ）   ×    高    ÷  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	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S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	 =	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a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+       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b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    ×     </a:t>
            </a:r>
            <a:r>
              <a:rPr lang="zh-CN" altLang="en-US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h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   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	 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  <a:sym typeface="+mn-ea"/>
            </a:endParaRPr>
          </a:p>
        </p:txBody>
      </p:sp>
      <p:sp>
        <p:nvSpPr>
          <p:cNvPr id="2" name="下箭头 1"/>
          <p:cNvSpPr/>
          <p:nvPr/>
        </p:nvSpPr>
        <p:spPr>
          <a:xfrm>
            <a:off x="1885936" y="2832378"/>
            <a:ext cx="156662" cy="313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4" name="下箭头 3"/>
          <p:cNvSpPr/>
          <p:nvPr/>
        </p:nvSpPr>
        <p:spPr>
          <a:xfrm>
            <a:off x="3654375" y="2832378"/>
            <a:ext cx="156662" cy="313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5" name="下箭头 4"/>
          <p:cNvSpPr/>
          <p:nvPr/>
        </p:nvSpPr>
        <p:spPr>
          <a:xfrm>
            <a:off x="4887859" y="2832378"/>
            <a:ext cx="156662" cy="313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en-US" altLang="zh-CN"/>
              <a:t> </a:t>
            </a:r>
          </a:p>
        </p:txBody>
      </p:sp>
      <p:sp>
        <p:nvSpPr>
          <p:cNvPr id="7" name="下箭头 6"/>
          <p:cNvSpPr/>
          <p:nvPr/>
        </p:nvSpPr>
        <p:spPr>
          <a:xfrm>
            <a:off x="6229624" y="2820406"/>
            <a:ext cx="156662" cy="313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en-US" altLang="zh-C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  <p:bldP spid="2" grpId="0" bldLvl="0" animBg="1"/>
      <p:bldP spid="4" grpId="0" bldLvl="0" animBg="1"/>
      <p:bldP spid="5" grpId="0" bldLvl="0" animBg="1"/>
      <p:bldP spid="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29045" y="623484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08" y="1194701"/>
            <a:ext cx="6375919" cy="378510"/>
          </a:xfrm>
          <a:prstGeom prst="rect">
            <a:avLst/>
          </a:prstGeom>
          <a:noFill/>
        </p:spPr>
        <p:txBody>
          <a:bodyPr lIns="66331" tIns="33165" rIns="66331" bIns="33165">
            <a:spAutoFit/>
          </a:bodyPr>
          <a:lstStyle/>
          <a:p>
            <a:pPr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判断。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对的打“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√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”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错的打“✕”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144556" y="1764538"/>
            <a:ext cx="643098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）梯形的面积等于平行四边形面积的一半。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950039" y="1764308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✕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144555" y="2388021"/>
            <a:ext cx="6296896" cy="14519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）两个完全一样的直角梯形，可以拼成一个长方形。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	                                    				 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745918" y="3049493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44556" y="3368832"/>
            <a:ext cx="6430980" cy="10033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）一个上底是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厘米、下底是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厘米、高是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厘米的梯形，它的面积是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12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平方厘米。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			  (</a:t>
            </a:r>
            <a:r>
              <a:rPr lang="zh-CN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　　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779093" y="4032836"/>
            <a:ext cx="390734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15" grpId="0"/>
      <p:bldP spid="16" grpId="0"/>
      <p:bldP spid="4" grpId="0"/>
      <p:bldP spid="5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039961" y="776360"/>
            <a:ext cx="6628190" cy="10033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一个梯形的车窗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下底是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6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下底是上底的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en-US" altLang="zh-CN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.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倍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高是下底的一半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求这个梯形车窗的面积。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646899" y="1967607"/>
            <a:ext cx="1513633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6÷1</a:t>
            </a:r>
            <a:r>
              <a:rPr lang="en-US" altLang="zh-CN" b="0" i="1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.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5=4(</a:t>
            </a:r>
            <a:r>
              <a:rPr lang="zh-CN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b="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646900" y="2537445"/>
            <a:ext cx="133577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6÷2=3(</a:t>
            </a:r>
            <a:r>
              <a:rPr lang="zh-CN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b="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595062" y="3098072"/>
            <a:ext cx="279688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(6+4)×3÷2=15(</a:t>
            </a:r>
            <a:r>
              <a:rPr lang="zh-CN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平方米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b="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610164" y="3677119"/>
            <a:ext cx="4503576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答：这个梯形车窗的面积是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15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300296" y="934303"/>
            <a:ext cx="6464617" cy="1065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3.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一块梯形花园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上底是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35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下底是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25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面积是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1140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平方米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高是多少米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?</a:t>
            </a:r>
            <a:endParaRPr lang="zh-CN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336570" y="2437062"/>
            <a:ext cx="2886730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1140×2÷(35+25)=38(</a:t>
            </a:r>
            <a:r>
              <a:rPr lang="zh-CN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)</a:t>
            </a:r>
            <a:endParaRPr lang="zh-CN" altLang="en-US" b="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334957" y="3369522"/>
            <a:ext cx="1923258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答：高是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38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316787" y="806039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ctr"/>
            <a:r>
              <a:rPr lang="zh-CN" altLang="en-US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32771" name="Rectangle 2"/>
          <p:cNvSpPr/>
          <p:nvPr/>
        </p:nvSpPr>
        <p:spPr>
          <a:xfrm>
            <a:off x="2518410" y="2044407"/>
            <a:ext cx="4099709" cy="96145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534367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676" y="1368739"/>
            <a:ext cx="6831369" cy="1279659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经历梯形面积的探索活动，体验割补法在探究中的应用。</a:t>
            </a:r>
            <a:endParaRPr lang="en-US" altLang="zh-CN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掌握梯形面积的计算公式，并能正确进行梯形面积的计算。</a:t>
            </a: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能运用梯形面积计算公式解决相关的实际问题。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4849" y="2585225"/>
            <a:ext cx="6826588" cy="1915574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掌握梯形面积的计算公式，并能正确进行梯形面积的计算。</a:t>
            </a:r>
            <a:endParaRPr lang="en-US" altLang="zh-CN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能运用梯形面积计算公式解决相关的实际问题。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738356" y="520336"/>
            <a:ext cx="145972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b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回顾复习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457879" y="1142668"/>
            <a:ext cx="6272245" cy="4231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 anchor="ctr">
            <a:spAutoFit/>
          </a:bodyPr>
          <a:lstStyle/>
          <a:p>
            <a:pPr>
              <a:defRPr/>
            </a:pP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标出下面梯形的底和高。</a:t>
            </a:r>
          </a:p>
        </p:txBody>
      </p:sp>
      <p:pic>
        <p:nvPicPr>
          <p:cNvPr id="3" name="a61.jpg" descr="id:2147515361;FounderCES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382" y="2075129"/>
            <a:ext cx="1928327" cy="20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90852" y="2593162"/>
            <a:ext cx="431973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底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127587" y="2842969"/>
            <a:ext cx="431973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en-US" sz="230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69846" y="56997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5247" y="1242821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1404430" y="1142668"/>
            <a:ext cx="611673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defRPr/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如何求出图中梯形</a:t>
            </a: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的面积？与同伴说一说你的想法。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pic>
        <p:nvPicPr>
          <p:cNvPr id="12294" name="Picture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50125" y="1733457"/>
            <a:ext cx="4332399" cy="308172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6" name="直接连接符 25"/>
          <p:cNvCxnSpPr/>
          <p:nvPr/>
        </p:nvCxnSpPr>
        <p:spPr>
          <a:xfrm>
            <a:off x="4071604" y="2967528"/>
            <a:ext cx="83629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882560" y="2954865"/>
            <a:ext cx="1697941" cy="15667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3242216" y="4514722"/>
            <a:ext cx="33440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3242215" y="2954865"/>
            <a:ext cx="829388" cy="15667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4.png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 flipH="1">
            <a:off x="1456022" y="2677233"/>
            <a:ext cx="828067" cy="1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9" descr="4.png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6823918" y="2735860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云形标注 11"/>
          <p:cNvSpPr/>
          <p:nvPr/>
        </p:nvSpPr>
        <p:spPr>
          <a:xfrm>
            <a:off x="1737568" y="1397080"/>
            <a:ext cx="2645286" cy="1280119"/>
          </a:xfrm>
          <a:prstGeom prst="cloudCallout">
            <a:avLst>
              <a:gd name="adj1" fmla="val -21325"/>
              <a:gd name="adj2" fmla="val 7923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1700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可以把梯形转化为以前学过的图形。</a:t>
            </a:r>
          </a:p>
        </p:txBody>
      </p:sp>
      <p:sp>
        <p:nvSpPr>
          <p:cNvPr id="13" name="云形标注 12"/>
          <p:cNvSpPr/>
          <p:nvPr/>
        </p:nvSpPr>
        <p:spPr>
          <a:xfrm>
            <a:off x="4829341" y="1397079"/>
            <a:ext cx="2925435" cy="1360242"/>
          </a:xfrm>
          <a:prstGeom prst="cloudCallout">
            <a:avLst>
              <a:gd name="adj1" fmla="val 13776"/>
              <a:gd name="adj2" fmla="val 86635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1700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比较转化前后图形之间的关系。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5247" y="982653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1404430" y="882730"/>
            <a:ext cx="675628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zh-CN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把梯形转化成学过的图形，并比较转化前后图形的面积。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2578244" y="1586335"/>
            <a:ext cx="1853452" cy="1097081"/>
          </a:xfrm>
          <a:custGeom>
            <a:avLst/>
            <a:gdLst>
              <a:gd name="connsiteX0" fmla="*/ 299545 w 2554014"/>
              <a:gd name="connsiteY0" fmla="*/ 0 h 1513490"/>
              <a:gd name="connsiteX1" fmla="*/ 1466193 w 2554014"/>
              <a:gd name="connsiteY1" fmla="*/ 0 h 1513490"/>
              <a:gd name="connsiteX2" fmla="*/ 2554014 w 2554014"/>
              <a:gd name="connsiteY2" fmla="*/ 1513490 h 1513490"/>
              <a:gd name="connsiteX3" fmla="*/ 0 w 2554014"/>
              <a:gd name="connsiteY3" fmla="*/ 1513490 h 1513490"/>
              <a:gd name="connsiteX4" fmla="*/ 299545 w 2554014"/>
              <a:gd name="connsiteY4" fmla="*/ 0 h 151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014" h="1513490">
                <a:moveTo>
                  <a:pt x="299545" y="0"/>
                </a:moveTo>
                <a:lnTo>
                  <a:pt x="1466193" y="0"/>
                </a:lnTo>
                <a:lnTo>
                  <a:pt x="2554014" y="1513490"/>
                </a:lnTo>
                <a:lnTo>
                  <a:pt x="0" y="1513490"/>
                </a:lnTo>
                <a:lnTo>
                  <a:pt x="299545" y="0"/>
                </a:lnTo>
                <a:close/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2566264" y="1574362"/>
            <a:ext cx="1853452" cy="1097081"/>
          </a:xfrm>
          <a:custGeom>
            <a:avLst/>
            <a:gdLst>
              <a:gd name="connsiteX0" fmla="*/ 299545 w 2554014"/>
              <a:gd name="connsiteY0" fmla="*/ 0 h 1513490"/>
              <a:gd name="connsiteX1" fmla="*/ 1466193 w 2554014"/>
              <a:gd name="connsiteY1" fmla="*/ 0 h 1513490"/>
              <a:gd name="connsiteX2" fmla="*/ 2554014 w 2554014"/>
              <a:gd name="connsiteY2" fmla="*/ 1513490 h 1513490"/>
              <a:gd name="connsiteX3" fmla="*/ 0 w 2554014"/>
              <a:gd name="connsiteY3" fmla="*/ 1513490 h 1513490"/>
              <a:gd name="connsiteX4" fmla="*/ 299545 w 2554014"/>
              <a:gd name="connsiteY4" fmla="*/ 0 h 151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014" h="1513490">
                <a:moveTo>
                  <a:pt x="299545" y="0"/>
                </a:moveTo>
                <a:lnTo>
                  <a:pt x="1466193" y="0"/>
                </a:lnTo>
                <a:lnTo>
                  <a:pt x="2554014" y="1513490"/>
                </a:lnTo>
                <a:lnTo>
                  <a:pt x="0" y="1513490"/>
                </a:lnTo>
                <a:lnTo>
                  <a:pt x="299545" y="0"/>
                </a:lnTo>
                <a:close/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2807478" y="1586335"/>
            <a:ext cx="0" cy="1097081"/>
          </a:xfrm>
          <a:prstGeom prst="line">
            <a:avLst/>
          </a:prstGeom>
          <a:ln w="3810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30517" y="1206443"/>
            <a:ext cx="71189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上底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1220" y="2683415"/>
            <a:ext cx="71189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下底</a:t>
            </a:r>
          </a:p>
        </p:txBody>
      </p:sp>
      <p:grpSp>
        <p:nvGrpSpPr>
          <p:cNvPr id="3" name="组合 24"/>
          <p:cNvGrpSpPr/>
          <p:nvPr/>
        </p:nvGrpSpPr>
        <p:grpSpPr>
          <a:xfrm>
            <a:off x="2799415" y="2578658"/>
            <a:ext cx="103673" cy="104758"/>
            <a:chOff x="4398094" y="4581128"/>
            <a:chExt cx="144000" cy="144001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4398094" y="4581128"/>
              <a:ext cx="144000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 flipV="1">
              <a:off x="4527693" y="4581128"/>
              <a:ext cx="6400" cy="144001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任意多边形 27"/>
          <p:cNvSpPr/>
          <p:nvPr/>
        </p:nvSpPr>
        <p:spPr>
          <a:xfrm>
            <a:off x="2560965" y="3425930"/>
            <a:ext cx="1852299" cy="1097081"/>
          </a:xfrm>
          <a:custGeom>
            <a:avLst/>
            <a:gdLst>
              <a:gd name="connsiteX0" fmla="*/ 299545 w 2554014"/>
              <a:gd name="connsiteY0" fmla="*/ 0 h 1513490"/>
              <a:gd name="connsiteX1" fmla="*/ 1466193 w 2554014"/>
              <a:gd name="connsiteY1" fmla="*/ 0 h 1513490"/>
              <a:gd name="connsiteX2" fmla="*/ 2554014 w 2554014"/>
              <a:gd name="connsiteY2" fmla="*/ 1513490 h 1513490"/>
              <a:gd name="connsiteX3" fmla="*/ 0 w 2554014"/>
              <a:gd name="connsiteY3" fmla="*/ 1513490 h 1513490"/>
              <a:gd name="connsiteX4" fmla="*/ 299545 w 2554014"/>
              <a:gd name="connsiteY4" fmla="*/ 0 h 151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014" h="1513490">
                <a:moveTo>
                  <a:pt x="299545" y="0"/>
                </a:moveTo>
                <a:lnTo>
                  <a:pt x="1466193" y="0"/>
                </a:lnTo>
                <a:lnTo>
                  <a:pt x="2554014" y="1513490"/>
                </a:lnTo>
                <a:lnTo>
                  <a:pt x="0" y="1513490"/>
                </a:lnTo>
                <a:lnTo>
                  <a:pt x="299545" y="0"/>
                </a:lnTo>
                <a:close/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 flipV="1">
            <a:off x="2671551" y="3976197"/>
            <a:ext cx="1353515" cy="551419"/>
          </a:xfrm>
          <a:custGeom>
            <a:avLst/>
            <a:gdLst>
              <a:gd name="connsiteX0" fmla="*/ 1302106 w 1865376"/>
              <a:gd name="connsiteY0" fmla="*/ 0 h 760781"/>
              <a:gd name="connsiteX1" fmla="*/ 146304 w 1865376"/>
              <a:gd name="connsiteY1" fmla="*/ 7316 h 760781"/>
              <a:gd name="connsiteX2" fmla="*/ 0 w 1865376"/>
              <a:gd name="connsiteY2" fmla="*/ 760781 h 760781"/>
              <a:gd name="connsiteX3" fmla="*/ 1865376 w 1865376"/>
              <a:gd name="connsiteY3" fmla="*/ 753466 h 760781"/>
              <a:gd name="connsiteX4" fmla="*/ 1302106 w 1865376"/>
              <a:gd name="connsiteY4" fmla="*/ 0 h 76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376" h="760781">
                <a:moveTo>
                  <a:pt x="1302106" y="0"/>
                </a:moveTo>
                <a:lnTo>
                  <a:pt x="146304" y="7316"/>
                </a:lnTo>
                <a:lnTo>
                  <a:pt x="0" y="760781"/>
                </a:lnTo>
                <a:lnTo>
                  <a:pt x="1865376" y="753466"/>
                </a:lnTo>
                <a:lnTo>
                  <a:pt x="1302106" y="0"/>
                </a:lnTo>
                <a:close/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421583" y="3211810"/>
            <a:ext cx="1776272" cy="750573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43" name="直接连接符 42"/>
          <p:cNvCxnSpPr>
            <a:stCxn id="41" idx="2"/>
          </p:cNvCxnSpPr>
          <p:nvPr/>
        </p:nvCxnSpPr>
        <p:spPr>
          <a:xfrm>
            <a:off x="2665791" y="3978960"/>
            <a:ext cx="1359274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任意多边形 40"/>
          <p:cNvSpPr/>
          <p:nvPr/>
        </p:nvSpPr>
        <p:spPr>
          <a:xfrm>
            <a:off x="2665791" y="3427082"/>
            <a:ext cx="1353515" cy="551419"/>
          </a:xfrm>
          <a:custGeom>
            <a:avLst/>
            <a:gdLst>
              <a:gd name="connsiteX0" fmla="*/ 1302106 w 1865376"/>
              <a:gd name="connsiteY0" fmla="*/ 0 h 760781"/>
              <a:gd name="connsiteX1" fmla="*/ 146304 w 1865376"/>
              <a:gd name="connsiteY1" fmla="*/ 7316 h 760781"/>
              <a:gd name="connsiteX2" fmla="*/ 0 w 1865376"/>
              <a:gd name="connsiteY2" fmla="*/ 760781 h 760781"/>
              <a:gd name="connsiteX3" fmla="*/ 1865376 w 1865376"/>
              <a:gd name="connsiteY3" fmla="*/ 753466 h 760781"/>
              <a:gd name="connsiteX4" fmla="*/ 1302106 w 1865376"/>
              <a:gd name="connsiteY4" fmla="*/ 0 h 76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5376" h="760781">
                <a:moveTo>
                  <a:pt x="1302106" y="0"/>
                </a:moveTo>
                <a:lnTo>
                  <a:pt x="146304" y="7316"/>
                </a:lnTo>
                <a:lnTo>
                  <a:pt x="0" y="760781"/>
                </a:lnTo>
                <a:lnTo>
                  <a:pt x="1865376" y="753466"/>
                </a:lnTo>
                <a:lnTo>
                  <a:pt x="1302106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defTabSz="663575" eaLnBrk="0" hangingPunct="0">
              <a:defRPr/>
            </a:pPr>
            <a:endParaRPr lang="zh-CN" altLang="en-US" b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31696" y="2683415"/>
            <a:ext cx="71189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上底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7855" y="1206443"/>
            <a:ext cx="71189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下底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08630" y="1910969"/>
            <a:ext cx="71189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高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48449" y="4527616"/>
            <a:ext cx="71189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下底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478925" y="4527616"/>
            <a:ext cx="711891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</a:rPr>
              <a:t>上底</a:t>
            </a:r>
          </a:p>
        </p:txBody>
      </p:sp>
      <p:cxnSp>
        <p:nvCxnSpPr>
          <p:cNvPr id="54" name="直接连接符 53"/>
          <p:cNvCxnSpPr>
            <a:stCxn id="41" idx="2"/>
          </p:cNvCxnSpPr>
          <p:nvPr/>
        </p:nvCxnSpPr>
        <p:spPr>
          <a:xfrm>
            <a:off x="2665791" y="3926927"/>
            <a:ext cx="5760" cy="549116"/>
          </a:xfrm>
          <a:prstGeom prst="line">
            <a:avLst/>
          </a:prstGeom>
          <a:ln w="2857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4"/>
          <p:cNvGrpSpPr/>
          <p:nvPr/>
        </p:nvGrpSpPr>
        <p:grpSpPr>
          <a:xfrm>
            <a:off x="2663488" y="4427463"/>
            <a:ext cx="103673" cy="104758"/>
            <a:chOff x="4398094" y="4581128"/>
            <a:chExt cx="144000" cy="144001"/>
          </a:xfrm>
        </p:grpSpPr>
        <p:cxnSp>
          <p:nvCxnSpPr>
            <p:cNvPr id="56" name="直接连接符 55"/>
            <p:cNvCxnSpPr/>
            <p:nvPr/>
          </p:nvCxnSpPr>
          <p:spPr>
            <a:xfrm>
              <a:off x="4398094" y="4581128"/>
              <a:ext cx="144000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flipH="1" flipV="1">
              <a:off x="4527693" y="4581128"/>
              <a:ext cx="6400" cy="144001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2638145" y="4068292"/>
            <a:ext cx="904263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÷2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68 -0.004029 L 0.232250 -0.004118 " pathEditMode="relative" rAng="0" ptsTypes="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62 -0.004118 L 0.118015 -0.004029 " pathEditMode="relative" rAng="0" ptsTypes="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54 0.001791 L 0.145931 0.094897 " pathEditMode="relative" rAng="0" ptsTypes="">
                                      <p:cBhvr>
                                        <p:cTn id="6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0" grpId="0" bldLvl="0" animBg="1"/>
      <p:bldP spid="45" grpId="0"/>
      <p:bldP spid="46" grpId="0"/>
      <p:bldP spid="47" grpId="0"/>
      <p:bldP spid="51" grpId="0"/>
      <p:bldP spid="52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5247" y="982653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1404430" y="882730"/>
            <a:ext cx="6756285" cy="378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怎样计算梯形的面积？想一想并与同伴交流。</a:t>
            </a:r>
          </a:p>
        </p:txBody>
      </p:sp>
      <p:pic>
        <p:nvPicPr>
          <p:cNvPr id="2" name="图片 1" descr="4.png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 flipH="1">
            <a:off x="1033034" y="2494425"/>
            <a:ext cx="828067" cy="1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云形标注 11"/>
          <p:cNvSpPr/>
          <p:nvPr/>
        </p:nvSpPr>
        <p:spPr>
          <a:xfrm>
            <a:off x="1386460" y="1365307"/>
            <a:ext cx="3250278" cy="1551799"/>
          </a:xfrm>
          <a:prstGeom prst="cloudCallout">
            <a:avLst>
              <a:gd name="adj1" fmla="val -36547"/>
              <a:gd name="adj2" fmla="val 5988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1700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梯形的上底和下底加起来刚好是平行四边形的底，高等于平行四边形的高。</a:t>
            </a:r>
          </a:p>
        </p:txBody>
      </p:sp>
      <p:sp>
        <p:nvSpPr>
          <p:cNvPr id="16403" name="TextBox 47"/>
          <p:cNvSpPr txBox="1"/>
          <p:nvPr/>
        </p:nvSpPr>
        <p:spPr>
          <a:xfrm>
            <a:off x="5036458" y="1637447"/>
            <a:ext cx="2872907" cy="922791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平行四边形的面积</a:t>
            </a:r>
            <a:endParaRPr lang="en-US" altLang="x-none" sz="230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＝底</a:t>
            </a:r>
            <a:r>
              <a:rPr lang="en-US" altLang="x-none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</a:t>
            </a:r>
          </a:p>
        </p:txBody>
      </p:sp>
      <p:sp>
        <p:nvSpPr>
          <p:cNvPr id="16404" name="TextBox 48"/>
          <p:cNvSpPr txBox="1"/>
          <p:nvPr/>
        </p:nvSpPr>
        <p:spPr>
          <a:xfrm>
            <a:off x="5088755" y="2586486"/>
            <a:ext cx="3215260" cy="423176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</a:rPr>
              <a:t>＝（上底＋下底）</a:t>
            </a:r>
            <a:r>
              <a:rPr lang="en-US" altLang="x-none" sz="2300" dirty="0"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</a:rPr>
              <a:t>高</a:t>
            </a:r>
          </a:p>
        </p:txBody>
      </p:sp>
      <p:sp>
        <p:nvSpPr>
          <p:cNvPr id="16405" name="TextBox 49"/>
          <p:cNvSpPr txBox="1"/>
          <p:nvPr/>
        </p:nvSpPr>
        <p:spPr>
          <a:xfrm>
            <a:off x="4932554" y="3265225"/>
            <a:ext cx="3764038" cy="994164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300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梯形的面积</a:t>
            </a:r>
            <a:endParaRPr lang="en-US" altLang="x-none" sz="2300" dirty="0">
              <a:solidFill>
                <a:srgbClr val="7030A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300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＝（上底＋下底）</a:t>
            </a:r>
            <a:r>
              <a:rPr lang="en-US" altLang="x-none" sz="2300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zh-CN" altLang="en-US" sz="2300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</a:t>
            </a:r>
            <a:r>
              <a:rPr lang="en-US" altLang="x-none" sz="2300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÷2</a:t>
            </a:r>
            <a:endParaRPr lang="zh-CN" altLang="en-US" sz="2300" dirty="0">
              <a:solidFill>
                <a:srgbClr val="7030A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6417" name="圆角矩形 62"/>
          <p:cNvSpPr/>
          <p:nvPr/>
        </p:nvSpPr>
        <p:spPr>
          <a:xfrm>
            <a:off x="8160485" y="3797993"/>
            <a:ext cx="418149" cy="34190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lIns="66331" tIns="33165" rIns="66331" bIns="33165" anchor="ctr"/>
          <a:lstStyle/>
          <a:p>
            <a:pPr algn="ctr"/>
            <a:endParaRPr lang="zh-CN" altLang="en-US" sz="2300" dirty="0">
              <a:solidFill>
                <a:srgbClr val="FFFF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6403" grpId="0"/>
      <p:bldP spid="16404" grpId="0"/>
      <p:bldP spid="16405" grpId="0"/>
      <p:bldP spid="1641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9" descr="4.png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980120" y="2735860"/>
            <a:ext cx="1017884" cy="13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云形标注 12"/>
          <p:cNvSpPr/>
          <p:nvPr/>
        </p:nvSpPr>
        <p:spPr>
          <a:xfrm>
            <a:off x="4833027" y="975746"/>
            <a:ext cx="3165036" cy="1759933"/>
          </a:xfrm>
          <a:prstGeom prst="cloudCallout">
            <a:avLst>
              <a:gd name="adj1" fmla="val 23882"/>
              <a:gd name="adj2" fmla="val 64573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1700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转化后的平行四边形的高是原来梯形高的一半，底是梯形上底与下底的和。</a:t>
            </a:r>
          </a:p>
        </p:txBody>
      </p:sp>
      <p:sp>
        <p:nvSpPr>
          <p:cNvPr id="16413" name="TextBox 58"/>
          <p:cNvSpPr txBox="1"/>
          <p:nvPr/>
        </p:nvSpPr>
        <p:spPr>
          <a:xfrm>
            <a:off x="848510" y="1188255"/>
            <a:ext cx="2872907" cy="994164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平行四边形的面积</a:t>
            </a:r>
            <a:endParaRPr lang="en-US" altLang="x-none" sz="23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＝底</a:t>
            </a:r>
            <a:r>
              <a:rPr lang="en-US" altLang="x-none" sz="23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</a:t>
            </a:r>
          </a:p>
        </p:txBody>
      </p:sp>
      <p:sp>
        <p:nvSpPr>
          <p:cNvPr id="16414" name="TextBox 59"/>
          <p:cNvSpPr txBox="1"/>
          <p:nvPr/>
        </p:nvSpPr>
        <p:spPr>
          <a:xfrm>
            <a:off x="848740" y="2260470"/>
            <a:ext cx="3933141" cy="423176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＝（上底＋下底）</a:t>
            </a:r>
            <a:r>
              <a:rPr lang="en-US" altLang="x-none" sz="23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（高</a:t>
            </a:r>
            <a:r>
              <a:rPr lang="en-US" altLang="x-none" sz="23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÷2</a:t>
            </a:r>
            <a:r>
              <a:rPr lang="zh-CN" altLang="en-US" sz="23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</a:p>
        </p:txBody>
      </p:sp>
      <p:sp>
        <p:nvSpPr>
          <p:cNvPr id="16415" name="TextBox 60"/>
          <p:cNvSpPr txBox="1"/>
          <p:nvPr/>
        </p:nvSpPr>
        <p:spPr>
          <a:xfrm>
            <a:off x="871318" y="2775741"/>
            <a:ext cx="3805968" cy="994164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300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梯形的面积</a:t>
            </a:r>
            <a:endParaRPr lang="en-US" altLang="x-none" sz="2300">
              <a:solidFill>
                <a:srgbClr val="7030A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300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＝（上底＋下底）</a:t>
            </a:r>
            <a:r>
              <a:rPr lang="en-US" altLang="x-none" sz="230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zh-CN" altLang="en-US" sz="2300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高</a:t>
            </a:r>
            <a:r>
              <a:rPr lang="en-US" altLang="x-none" sz="230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÷2</a:t>
            </a:r>
            <a:endParaRPr lang="zh-CN" altLang="en-US" sz="2300" dirty="0">
              <a:solidFill>
                <a:srgbClr val="7030A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6418" name="圆角矩形 63"/>
          <p:cNvSpPr/>
          <p:nvPr/>
        </p:nvSpPr>
        <p:spPr>
          <a:xfrm>
            <a:off x="4084274" y="3368831"/>
            <a:ext cx="418150" cy="341903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lIns="66331" tIns="33165" rIns="66331" bIns="33165" anchor="ctr"/>
          <a:lstStyle/>
          <a:p>
            <a:pPr algn="ctr"/>
            <a:endParaRPr lang="zh-CN" altLang="en-US" sz="2300" dirty="0">
              <a:solidFill>
                <a:srgbClr val="FFFF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6413" grpId="0"/>
      <p:bldP spid="16414" grpId="0"/>
      <p:bldP spid="16415" grpId="0"/>
      <p:bldP spid="1641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407" y="2068452"/>
            <a:ext cx="1497045" cy="1496082"/>
          </a:xfrm>
          <a:prstGeom prst="rect">
            <a:avLst/>
          </a:prstGeom>
        </p:spPr>
      </p:pic>
      <p:sp>
        <p:nvSpPr>
          <p:cNvPr id="3" name="波形 2"/>
          <p:cNvSpPr/>
          <p:nvPr/>
        </p:nvSpPr>
        <p:spPr>
          <a:xfrm>
            <a:off x="904493" y="820566"/>
            <a:ext cx="6056374" cy="3765300"/>
          </a:xfrm>
          <a:prstGeom prst="wave">
            <a:avLst/>
          </a:prstGeom>
          <a:solidFill>
            <a:schemeClr val="accent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>
              <a:lnSpc>
                <a:spcPct val="140000"/>
              </a:lnSpc>
            </a:pP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	</a:t>
            </a:r>
          </a:p>
          <a:p>
            <a:pPr algn="l">
              <a:lnSpc>
                <a:spcPct val="140000"/>
              </a:lnSpc>
            </a:pP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	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梯形的面积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=</a:t>
            </a:r>
            <a:endParaRPr lang="en-US" altLang="zh-CN" b="0">
              <a:solidFill>
                <a:srgbClr val="FF0066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algn="l">
              <a:lnSpc>
                <a:spcPct val="140000"/>
              </a:lnSpc>
            </a:pP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如果用</a:t>
            </a:r>
            <a:r>
              <a:rPr lang="en-US" altLang="zh-CN" b="0" i="1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S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表示梯形的面积，用</a:t>
            </a:r>
            <a:r>
              <a:rPr lang="en-US" altLang="zh-CN" b="0" i="1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a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b="0" i="1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b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分别表示梯形的上底和下底，用</a:t>
            </a:r>
            <a:r>
              <a:rPr lang="en-US" altLang="zh-CN" b="0" i="1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h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表示梯形的高，那么，梯形的面积公式可以写成： </a:t>
            </a:r>
          </a:p>
          <a:p>
            <a:pPr algn="ctr">
              <a:lnSpc>
                <a:spcPct val="140000"/>
              </a:lnSpc>
            </a:pPr>
            <a:endParaRPr lang="en-US" altLang="zh-CN" b="0">
              <a:solidFill>
                <a:srgbClr val="FF0066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65983" y="1909127"/>
            <a:ext cx="2820840" cy="374754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（上底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+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下底）×高÷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37466" y="3250029"/>
            <a:ext cx="2820840" cy="374754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b="0" i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S</a:t>
            </a:r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=</a:t>
            </a:r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i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a</a:t>
            </a:r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+</a:t>
            </a:r>
            <a:r>
              <a:rPr lang="en-US" altLang="zh-CN" b="0" i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b</a:t>
            </a:r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）×</a:t>
            </a:r>
            <a:r>
              <a:rPr lang="en-US" altLang="zh-CN" b="0" i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h</a:t>
            </a:r>
            <a:r>
              <a:rPr lang="zh-CN" altLang="en-US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</a:t>
            </a:r>
            <a:r>
              <a:rPr lang="en-US" altLang="zh-CN" b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全屏显示(16:9)</PresentationFormat>
  <Paragraphs>99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 Unicode MS</vt:lpstr>
      <vt:lpstr>黑体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2023-01-16T23:13:06Z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5BD5000406C24722A7FBE20F8561D00F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