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449" r:id="rId3"/>
    <p:sldId id="450" r:id="rId4"/>
    <p:sldId id="448" r:id="rId5"/>
    <p:sldId id="454" r:id="rId6"/>
    <p:sldId id="451" r:id="rId7"/>
    <p:sldId id="452" r:id="rId8"/>
    <p:sldId id="446" r:id="rId9"/>
    <p:sldId id="444" r:id="rId10"/>
    <p:sldId id="434" r:id="rId11"/>
    <p:sldId id="423" r:id="rId12"/>
    <p:sldId id="365" r:id="rId13"/>
    <p:sldId id="403" r:id="rId14"/>
    <p:sldId id="455" r:id="rId15"/>
    <p:sldId id="456" r:id="rId16"/>
    <p:sldId id="443" r:id="rId17"/>
    <p:sldId id="447" r:id="rId18"/>
    <p:sldId id="359" r:id="rId19"/>
    <p:sldId id="360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9F3FA"/>
    <a:srgbClr val="CFE5F6"/>
    <a:srgbClr val="CEE6F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1A500A8-A03D-432D-A644-F7AFDD4D008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6CB3B492-1D62-4654-947A-C23E2C9D690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33BB881-C2A9-4625-8588-7D6955A74437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B77202F9-0D9F-4784-B19A-9EC5D07BDE53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4C296C5-FC43-4CB7-B86E-64BC40464B3A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F3764EC-64CD-42D5-82B6-EAC9ABDFFBF7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76A565A-4CB0-404B-AD66-7FE61FFE7E1C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202F9-0D9F-4784-B19A-9EC5D07BDE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FA0B9CF-AC88-43AF-BBC3-064B0D7C3F8A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49E81FC-6EE4-4BC4-A971-3A82504DF8E5}" type="slidenum">
              <a:rPr lang="zh-CN" altLang="en-US">
                <a:ea typeface="宋体" panose="02010600030101010101" pitchFamily="2" charset="-122"/>
              </a:rPr>
              <a:t>16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0398255-ACE4-4252-B076-971D017C9402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8A851BD-90E3-48D3-9EB7-3DD28ED4DBCF}" type="slidenum">
              <a:rPr lang="zh-CN" altLang="en-US">
                <a:ea typeface="宋体" panose="02010600030101010101" pitchFamily="2" charset="-122"/>
              </a:rPr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A48-7EE7-4847-9567-BD7B489FFE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39A-CD44-4C24-93A9-9222C1199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A48-7EE7-4847-9567-BD7B489FFE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39A-CD44-4C24-93A9-9222C1199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A48-7EE7-4847-9567-BD7B489FFE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39A-CD44-4C24-93A9-9222C1199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A48-7EE7-4847-9567-BD7B489FFE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39A-CD44-4C24-93A9-9222C1199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8CFEDA95-896C-4306-967B-BF51BA8325E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9F566C1E-F3AC-40DC-8ABE-47104AF4E1F5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A48-7EE7-4847-9567-BD7B489FFE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39A-CD44-4C24-93A9-9222C1199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A48-7EE7-4847-9567-BD7B489FFE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39A-CD44-4C24-93A9-9222C1199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A48-7EE7-4847-9567-BD7B489FFE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39A-CD44-4C24-93A9-9222C1199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A48-7EE7-4847-9567-BD7B489FFE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39A-CD44-4C24-93A9-9222C1199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A48-7EE7-4847-9567-BD7B489FFE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39A-CD44-4C24-93A9-9222C1199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A48-7EE7-4847-9567-BD7B489FFE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39A-CD44-4C24-93A9-9222C1199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A48-7EE7-4847-9567-BD7B489FFE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39A-CD44-4C24-93A9-9222C1199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64A48-7EE7-4847-9567-BD7B489FFE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8539A-CD44-4C24-93A9-9222C1199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64A48-7EE7-4847-9567-BD7B489FFEF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8539A-CD44-4C24-93A9-9222C1199A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&#21477;6_128k.mp3" TargetMode="External"/><Relationship Id="rId7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&#21477;5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&#21477;5_128k.mp3" TargetMode="External"/><Relationship Id="rId6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&#21477;7_128k.mp3" TargetMode="External"/><Relationship Id="rId5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&#21477;7_128k.mp3" TargetMode="External"/><Relationship Id="rId10" Type="http://schemas.openxmlformats.org/officeDocument/2006/relationships/image" Target="../media/image19.png"/><Relationship Id="rId4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&#21477;6_128k.mp3" TargetMode="External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7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Lesson26__Just__read__and__write&#35838;&#25991;&#21160;&#30011;.swf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hyperlink" Target="Lesson26__Let&#65287;s__play&#35838;&#25991;&#21160;&#30011;.swf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hyperlink" Target="Happy_birthday_to_you.swf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dress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dress_128k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blouse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blouse_128k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Lesson26Justtalk&#35838;&#25991;&#21160;&#30011;.sw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&#21477;4_128k.mp3" TargetMode="External"/><Relationship Id="rId3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&#21477;2_128k.mp3" TargetMode="External"/><Relationship Id="rId7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&#21477;4_128k.mp3" TargetMode="External"/><Relationship Id="rId12" Type="http://schemas.openxmlformats.org/officeDocument/2006/relationships/image" Target="../media/image19.png"/><Relationship Id="rId2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&#21477;1_128k.mp3" TargetMode="External"/><Relationship Id="rId1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&#21477;1_128k.mp3" TargetMode="External"/><Relationship Id="rId6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&#21477;3_128k.mp3" TargetMode="External"/><Relationship Id="rId11" Type="http://schemas.openxmlformats.org/officeDocument/2006/relationships/image" Target="../media/image17.png"/><Relationship Id="rId5" Type="http://schemas.microsoft.com/office/2007/relationships/media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&#21477;3_128k.mp3" TargetMode="External"/><Relationship Id="rId10" Type="http://schemas.openxmlformats.org/officeDocument/2006/relationships/image" Target="../media/image23.png"/><Relationship Id="rId4" Type="http://schemas.openxmlformats.org/officeDocument/2006/relationships/audio" Target="file:///E:\&#20154;&#25945;&#26032;&#29256;4&#19978;\&#12304;&#32039;&#24613;&#12305;2016.08.04&#23567;&#23398;&#33521;&#35821;&#20154;&#25945;&#26032;&#29256;4&#19978;&#36164;&#28304;&#31574;&#21010;&#21333;-&#37101;&#20122;&#30007;&#65288;&#26032;&#22686;15&#26465;&#65292;&#20449;&#24687;&#20462;&#25913;40&#26465;&#65289;\Unit5%20I%20like%20those%20shoes\Lesson26%20&#25945;&#23398;&#35838;&#20214;\&#21477;2_128k.mp3" TargetMode="External"/><Relationship Id="rId9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447194" y="2492896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Unit5 I like those shoes.</a:t>
            </a:r>
            <a:endParaRPr lang="zh-CN" altLang="en-US" sz="5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1196752"/>
            <a:ext cx="5976664" cy="566961"/>
          </a:xfrm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人教精通版四年级上册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53396" y="5301208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23850" y="1341438"/>
            <a:ext cx="80645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图片 6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1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5289550" y="795338"/>
            <a:ext cx="3098800" cy="1143000"/>
            <a:chOff x="439203" y="971285"/>
            <a:chExt cx="3098322" cy="1144223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439203" y="1212843"/>
              <a:ext cx="3098322" cy="902665"/>
            </a:xfrm>
            <a:prstGeom prst="wedgeRoundRectCallout">
              <a:avLst>
                <a:gd name="adj1" fmla="val -33137"/>
                <a:gd name="adj2" fmla="val 7823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And a hat! Happy birthday!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818528" y="971285"/>
              <a:ext cx="352371" cy="34326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3357563" y="4611688"/>
            <a:ext cx="2689225" cy="1238250"/>
            <a:chOff x="251520" y="3191800"/>
            <a:chExt cx="2689367" cy="1239168"/>
          </a:xfrm>
        </p:grpSpPr>
        <p:sp>
          <p:nvSpPr>
            <p:cNvPr id="19" name="圆角矩形标注 18"/>
            <p:cNvSpPr/>
            <p:nvPr/>
          </p:nvSpPr>
          <p:spPr bwMode="auto">
            <a:xfrm>
              <a:off x="251520" y="3191800"/>
              <a:ext cx="2689367" cy="1034228"/>
            </a:xfrm>
            <a:prstGeom prst="wedgeRoundRectCallout">
              <a:avLst>
                <a:gd name="adj1" fmla="val -37270"/>
                <a:gd name="adj2" fmla="val -7368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Thanks, Mum and Dad!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1388230" y="4086225"/>
              <a:ext cx="352444" cy="34474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7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281" name="组合 29"/>
          <p:cNvGrpSpPr/>
          <p:nvPr/>
        </p:nvGrpSpPr>
        <p:grpSpPr bwMode="auto">
          <a:xfrm>
            <a:off x="590550" y="1484313"/>
            <a:ext cx="3195638" cy="915987"/>
            <a:chOff x="3847236" y="584278"/>
            <a:chExt cx="3196769" cy="916265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3847236" y="819299"/>
              <a:ext cx="3196769" cy="681244"/>
            </a:xfrm>
            <a:prstGeom prst="wedgeRoundRectCallout">
              <a:avLst>
                <a:gd name="adj1" fmla="val 32874"/>
                <a:gd name="adj2" fmla="val 8821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Wow! It’s pretty!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5300313" y="584278"/>
              <a:ext cx="352550" cy="3430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6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句5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1239838"/>
            <a:ext cx="4873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6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1838325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7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89585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22" name="AutoShape 23"/>
          <p:cNvSpPr>
            <a:spLocks noChangeArrowheads="1"/>
          </p:cNvSpPr>
          <p:nvPr/>
        </p:nvSpPr>
        <p:spPr bwMode="auto">
          <a:xfrm>
            <a:off x="1403350" y="1844675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23" name="AutoShape 24"/>
          <p:cNvSpPr>
            <a:spLocks noChangeArrowheads="1"/>
          </p:cNvSpPr>
          <p:nvPr/>
        </p:nvSpPr>
        <p:spPr bwMode="auto">
          <a:xfrm>
            <a:off x="3632200" y="1844675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24" name="AutoShape 25"/>
          <p:cNvSpPr>
            <a:spLocks noChangeArrowheads="1"/>
          </p:cNvSpPr>
          <p:nvPr/>
        </p:nvSpPr>
        <p:spPr bwMode="auto">
          <a:xfrm>
            <a:off x="1574800" y="1616075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30575"/>
            <a:ext cx="2051050" cy="2160588"/>
            <a:chOff x="0" y="0"/>
            <a:chExt cx="1633" cy="1815"/>
          </a:xfrm>
        </p:grpSpPr>
        <p:pic>
          <p:nvPicPr>
            <p:cNvPr id="30743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4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30575"/>
            <a:ext cx="1803400" cy="2160588"/>
            <a:chOff x="0" y="0"/>
            <a:chExt cx="1514" cy="1814"/>
          </a:xfrm>
        </p:grpSpPr>
        <p:pic>
          <p:nvPicPr>
            <p:cNvPr id="30741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2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1123950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8" name="WordArt 7"/>
          <p:cNvSpPr>
            <a:spLocks noChangeArrowheads="1" noChangeShapeType="1" noTextEdit="1"/>
          </p:cNvSpPr>
          <p:nvPr/>
        </p:nvSpPr>
        <p:spPr bwMode="auto">
          <a:xfrm>
            <a:off x="3395663" y="335597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9" name="WordArt 7"/>
          <p:cNvSpPr>
            <a:spLocks noChangeArrowheads="1" noChangeShapeType="1" noTextEdit="1"/>
          </p:cNvSpPr>
          <p:nvPr/>
        </p:nvSpPr>
        <p:spPr bwMode="auto">
          <a:xfrm>
            <a:off x="5749925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68663"/>
            <a:ext cx="2041525" cy="2374900"/>
            <a:chOff x="2160" y="1584"/>
            <a:chExt cx="1714" cy="1995"/>
          </a:xfrm>
        </p:grpSpPr>
        <p:pic>
          <p:nvPicPr>
            <p:cNvPr id="30739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3073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0733" name="组合 22"/>
          <p:cNvGrpSpPr/>
          <p:nvPr/>
        </p:nvGrpSpPr>
        <p:grpSpPr bwMode="auto">
          <a:xfrm>
            <a:off x="1060450" y="1125538"/>
            <a:ext cx="3582988" cy="1398587"/>
            <a:chOff x="1060747" y="1216174"/>
            <a:chExt cx="3583261" cy="1399652"/>
          </a:xfrm>
        </p:grpSpPr>
        <p:sp>
          <p:nvSpPr>
            <p:cNvPr id="29711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34" name="组合 1"/>
          <p:cNvGrpSpPr/>
          <p:nvPr/>
        </p:nvGrpSpPr>
        <p:grpSpPr bwMode="auto">
          <a:xfrm>
            <a:off x="5883275" y="836613"/>
            <a:ext cx="2152650" cy="2232025"/>
            <a:chOff x="5883648" y="906992"/>
            <a:chExt cx="2152478" cy="2232468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5883648" y="1847974"/>
              <a:ext cx="2152478" cy="129148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图片 25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5889417" y="906992"/>
              <a:ext cx="2146709" cy="98313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5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1766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1767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176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954088" y="1158875"/>
            <a:ext cx="734695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人一组试着来表演，其他同学来评价。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37330" y="1184275"/>
            <a:ext cx="6696744" cy="490385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33795" name="标题 1"/>
          <p:cNvSpPr>
            <a:spLocks noGrp="1"/>
          </p:cNvSpPr>
          <p:nvPr>
            <p:ph type="title"/>
          </p:nvPr>
        </p:nvSpPr>
        <p:spPr bwMode="auto">
          <a:xfrm>
            <a:off x="2876550" y="231775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normAutofit fontScale="90000"/>
          </a:bodyPr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Just read and write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33796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588" y="5013325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4820" name="组合 5"/>
          <p:cNvGrpSpPr/>
          <p:nvPr/>
        </p:nvGrpSpPr>
        <p:grpSpPr bwMode="auto">
          <a:xfrm>
            <a:off x="552450" y="1122363"/>
            <a:ext cx="8016875" cy="4046537"/>
            <a:chOff x="575935" y="1265060"/>
            <a:chExt cx="8016638" cy="4047302"/>
          </a:xfrm>
        </p:grpSpPr>
        <p:sp>
          <p:nvSpPr>
            <p:cNvPr id="8" name="横卷形 7"/>
            <p:cNvSpPr/>
            <p:nvPr/>
          </p:nvSpPr>
          <p:spPr>
            <a:xfrm>
              <a:off x="575935" y="1265060"/>
              <a:ext cx="8016638" cy="4047302"/>
            </a:xfrm>
            <a:prstGeom prst="horizont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4">
                  <a:lumMod val="40000"/>
                  <a:lumOff val="60000"/>
                </a:schemeClr>
              </a:solidFill>
            </a:ln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152181" y="1873187"/>
              <a:ext cx="7418168" cy="28945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hangingPunct="1">
                <a:lnSpc>
                  <a:spcPct val="130000"/>
                </a:lnSpc>
                <a:defRPr/>
              </a:pPr>
              <a:r>
                <a:rPr lang="zh-CN" altLang="en-US" sz="2800" b="1" kern="100" dirty="0">
                  <a:solidFill>
                    <a:schemeClr val="tx1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活动时间</a:t>
              </a:r>
              <a:r>
                <a:rPr lang="zh-CN" altLang="en-US" sz="28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：</a:t>
              </a:r>
              <a:r>
                <a:rPr lang="en-US" altLang="zh-CN" sz="28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28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分钟</a:t>
              </a:r>
              <a:endParaRPr lang="en-US" altLang="zh-CN" sz="28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  <a:p>
              <a:pPr eaLnBrk="1" hangingPunct="1">
                <a:lnSpc>
                  <a:spcPct val="130000"/>
                </a:lnSpc>
                <a:defRPr/>
              </a:pPr>
              <a:r>
                <a:rPr lang="zh-CN" altLang="en-US" sz="2800" b="1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活动内容</a:t>
              </a:r>
              <a:r>
                <a:rPr lang="zh-CN" altLang="en-US" sz="28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：同桌两人</a:t>
              </a:r>
              <a:r>
                <a:rPr lang="zh-CN" altLang="zh-CN" sz="2800" kern="100" dirty="0"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一组，将课前准备的衣物图片分别放进铅笔盒、书包或小盒子里，互相猜一猜同伴的盒子里有什么，对者将获得该图片。得图片多者获胜。</a:t>
              </a:r>
              <a:endParaRPr lang="en-US" altLang="zh-CN" sz="28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4821" name="图片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4660900"/>
            <a:ext cx="2592387" cy="170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图片 2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58788" y="692150"/>
            <a:ext cx="23860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1106488" y="814388"/>
            <a:ext cx="13382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6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6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文本框 20"/>
          <p:cNvSpPr txBox="1">
            <a:spLocks noChangeArrowheads="1"/>
          </p:cNvSpPr>
          <p:nvPr/>
        </p:nvSpPr>
        <p:spPr bwMode="auto">
          <a:xfrm>
            <a:off x="3025775" y="841375"/>
            <a:ext cx="287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Pair work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对角圆角矩形 3"/>
          <p:cNvSpPr/>
          <p:nvPr/>
        </p:nvSpPr>
        <p:spPr>
          <a:xfrm>
            <a:off x="539552" y="1700212"/>
            <a:ext cx="8064896" cy="3950233"/>
          </a:xfrm>
          <a:prstGeom prst="round2DiagRect">
            <a:avLst/>
          </a:prstGeom>
          <a:solidFill>
            <a:srgbClr val="F5F1ED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5845" name="图片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458788" y="692150"/>
            <a:ext cx="2386012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665163" y="1717675"/>
            <a:ext cx="7813675" cy="39322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活动时间：</a:t>
            </a:r>
            <a:r>
              <a:rPr lang="en-US" altLang="zh-CN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分钟</a:t>
            </a:r>
            <a:endParaRPr lang="en-US" altLang="zh-CN" sz="2400" kern="1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活动名称：</a:t>
            </a:r>
            <a:r>
              <a:rPr lang="zh-CN" altLang="en-US" sz="24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“传话游戏”</a:t>
            </a:r>
            <a:endParaRPr lang="en-US" altLang="zh-CN" sz="2400" kern="1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zh-CN" altLang="en-US" sz="2400" b="1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活动内容：</a:t>
            </a:r>
            <a:r>
              <a:rPr lang="zh-CN" altLang="zh-CN" sz="2400" kern="1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教师将课前准备好的一些有关衣物的图片或单词卡片放进盒子，教师发出指令：</a:t>
            </a:r>
            <a:r>
              <a:rPr lang="en-US" altLang="zh-CN" sz="2400" kern="1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What’s in the box? Open it and see. </a:t>
            </a:r>
            <a:r>
              <a:rPr lang="zh-CN" altLang="zh-CN" sz="2400" kern="1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每一组第一个学生打开盒子看到里面有什么，然后悄悄用英语告诉第二个同学：</a:t>
            </a:r>
            <a:r>
              <a:rPr lang="en-US" altLang="zh-CN" sz="2400" kern="100" dirty="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It’s a… </a:t>
            </a:r>
            <a:r>
              <a:rPr lang="zh-CN" altLang="zh-CN" sz="2400" kern="100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第二个同学再依次往后传，最后一位同学大声宣布答案，师生共同打开盒子验证答案是否正确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3025775" y="842963"/>
            <a:ext cx="28797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Group work</a:t>
            </a:r>
            <a:endParaRPr lang="zh-CN" altLang="en-US" sz="4000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pic>
        <p:nvPicPr>
          <p:cNvPr id="35848" name="图片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4714875"/>
            <a:ext cx="197961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1106488" y="801688"/>
            <a:ext cx="13382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zh-CN" sz="36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600" kern="1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5850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1" name="文本框 10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525" y="1803400"/>
            <a:ext cx="8158163" cy="4256088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7" name="标题 1"/>
          <p:cNvSpPr txBox="1"/>
          <p:nvPr/>
        </p:nvSpPr>
        <p:spPr bwMode="auto">
          <a:xfrm>
            <a:off x="3513138" y="368300"/>
            <a:ext cx="23034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play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6868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6870" name="组合 4"/>
          <p:cNvGrpSpPr/>
          <p:nvPr/>
        </p:nvGrpSpPr>
        <p:grpSpPr bwMode="auto">
          <a:xfrm>
            <a:off x="3059113" y="1463675"/>
            <a:ext cx="2089150" cy="1244600"/>
            <a:chOff x="3059832" y="1464465"/>
            <a:chExt cx="2088232" cy="1244455"/>
          </a:xfrm>
        </p:grpSpPr>
        <p:sp>
          <p:nvSpPr>
            <p:cNvPr id="8" name="圆角矩形标注 7"/>
            <p:cNvSpPr/>
            <p:nvPr/>
          </p:nvSpPr>
          <p:spPr bwMode="auto">
            <a:xfrm>
              <a:off x="3059832" y="1700975"/>
              <a:ext cx="2088232" cy="1007945"/>
            </a:xfrm>
            <a:prstGeom prst="wedgeRoundRectCallout">
              <a:avLst>
                <a:gd name="adj1" fmla="val -38103"/>
                <a:gd name="adj2" fmla="val 70016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What’s in the box?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3913532" y="1464465"/>
              <a:ext cx="353856" cy="34286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871" name="组合 5"/>
          <p:cNvGrpSpPr/>
          <p:nvPr/>
        </p:nvGrpSpPr>
        <p:grpSpPr bwMode="auto">
          <a:xfrm>
            <a:off x="323850" y="1993900"/>
            <a:ext cx="1944688" cy="1219200"/>
            <a:chOff x="323528" y="1994309"/>
            <a:chExt cx="1944216" cy="1218667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323528" y="2214876"/>
              <a:ext cx="1944216" cy="998100"/>
            </a:xfrm>
            <a:prstGeom prst="wedgeRoundRectCallout">
              <a:avLst>
                <a:gd name="adj1" fmla="val -2829"/>
                <a:gd name="adj2" fmla="val 8146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Open it and see.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" name="椭圆 14"/>
            <p:cNvSpPr/>
            <p:nvPr/>
          </p:nvSpPr>
          <p:spPr bwMode="auto">
            <a:xfrm>
              <a:off x="1159938" y="1994309"/>
              <a:ext cx="352339" cy="3427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872" name="组合 2"/>
          <p:cNvGrpSpPr/>
          <p:nvPr/>
        </p:nvGrpSpPr>
        <p:grpSpPr bwMode="auto">
          <a:xfrm>
            <a:off x="6227763" y="749300"/>
            <a:ext cx="2311400" cy="1198563"/>
            <a:chOff x="6228184" y="749444"/>
            <a:chExt cx="2311170" cy="1198759"/>
          </a:xfrm>
        </p:grpSpPr>
        <p:sp>
          <p:nvSpPr>
            <p:cNvPr id="9" name="圆角矩形标注 8"/>
            <p:cNvSpPr/>
            <p:nvPr/>
          </p:nvSpPr>
          <p:spPr bwMode="auto">
            <a:xfrm>
              <a:off x="6228184" y="981257"/>
              <a:ext cx="2311170" cy="966946"/>
            </a:xfrm>
            <a:prstGeom prst="wedgeRoundRectCallout">
              <a:avLst>
                <a:gd name="adj1" fmla="val -31930"/>
                <a:gd name="adj2" fmla="val 7952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Look. It’s a T-shirt.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椭圆 15"/>
            <p:cNvSpPr/>
            <p:nvPr/>
          </p:nvSpPr>
          <p:spPr bwMode="auto">
            <a:xfrm>
              <a:off x="7218685" y="749444"/>
              <a:ext cx="352390" cy="34295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6873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68763" y="3530600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图片 5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896975">
            <a:off x="1616075" y="2528888"/>
            <a:ext cx="2239963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图片 10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49363" y="1655763"/>
            <a:ext cx="6937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418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18" name="图片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488" y="179388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矩形 8"/>
          <p:cNvSpPr>
            <a:spLocks noChangeArrowheads="1"/>
          </p:cNvSpPr>
          <p:nvPr/>
        </p:nvSpPr>
        <p:spPr bwMode="auto">
          <a:xfrm>
            <a:off x="1809750" y="1724025"/>
            <a:ext cx="6353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本课学习的着装类的单词有：</a:t>
            </a:r>
            <a:endParaRPr lang="en-US" altLang="zh-CN" sz="320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8920" name="Text Box 2"/>
          <p:cNvSpPr txBox="1">
            <a:spLocks noChangeArrowheads="1"/>
          </p:cNvSpPr>
          <p:nvPr/>
        </p:nvSpPr>
        <p:spPr bwMode="auto">
          <a:xfrm>
            <a:off x="5453063" y="4741863"/>
            <a:ext cx="1546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blouse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8921" name="Text Box 2"/>
          <p:cNvSpPr txBox="1">
            <a:spLocks noChangeArrowheads="1"/>
          </p:cNvSpPr>
          <p:nvPr/>
        </p:nvSpPr>
        <p:spPr bwMode="auto">
          <a:xfrm>
            <a:off x="2135188" y="4741863"/>
            <a:ext cx="1377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dress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522913" y="4791075"/>
            <a:ext cx="1476375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051050" y="4791075"/>
            <a:ext cx="1462088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24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18075" y="2652713"/>
            <a:ext cx="254476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1862138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96975"/>
            <a:ext cx="7200900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0965" name="矩形 8"/>
          <p:cNvSpPr>
            <a:spLocks noChangeArrowheads="1"/>
          </p:cNvSpPr>
          <p:nvPr/>
        </p:nvSpPr>
        <p:spPr bwMode="auto">
          <a:xfrm>
            <a:off x="1906588" y="1860550"/>
            <a:ext cx="5953125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本课学习的有关物品的提问及回答的句型：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90725" y="3351213"/>
            <a:ext cx="5588000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—What’s in …?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038350" y="4267200"/>
            <a:ext cx="29400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a/an ...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标题 4"/>
          <p:cNvSpPr>
            <a:spLocks noGrp="1"/>
          </p:cNvSpPr>
          <p:nvPr>
            <p:ph type="title"/>
          </p:nvPr>
        </p:nvSpPr>
        <p:spPr bwMode="auto">
          <a:xfrm>
            <a:off x="637753" y="644377"/>
            <a:ext cx="7772400" cy="7065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87772" y="1724026"/>
            <a:ext cx="779145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部分的课文录音，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并注意语音、语调。</a:t>
            </a:r>
            <a:endParaRPr lang="en-US" altLang="zh-CN" sz="24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自己亲手制作单词卡片，或整理自己穿过的衣服、玩过的玩具等，放在盒子或袋子里，和父母一起玩猜谜游戏。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170000"/>
              </a:lnSpc>
              <a:defRPr/>
            </a:pPr>
            <a:r>
              <a:rPr lang="en-US" altLang="zh-CN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 27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8122816" y="1940521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1467222" y="3812729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1813297" y="3812729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554735" y="4460801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873823" y="4460801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186560" y="4460801"/>
            <a:ext cx="288925" cy="287337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02035" y="1484313"/>
            <a:ext cx="7921625" cy="3918673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1998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33588" y="1411288"/>
            <a:ext cx="1565275" cy="517525"/>
          </a:xfrm>
          <a:prstGeom prst="rect">
            <a:avLst/>
          </a:prstGeom>
          <a:solidFill>
            <a:srgbClr val="FCCE00"/>
          </a:solidFill>
          <a:ln>
            <a:solidFill>
              <a:srgbClr val="F1A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 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9459" name="图片 2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363" y="811213"/>
            <a:ext cx="162877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03200" y="3000375"/>
            <a:ext cx="19907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51500" y="3076575"/>
            <a:ext cx="3313113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71775" y="2636838"/>
            <a:ext cx="2403475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标题 1"/>
          <p:cNvSpPr txBox="1"/>
          <p:nvPr/>
        </p:nvSpPr>
        <p:spPr bwMode="auto">
          <a:xfrm>
            <a:off x="3346450" y="1454150"/>
            <a:ext cx="4105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zh-CN" sz="3600" dirty="0">
                <a:solidFill>
                  <a:srgbClr val="1A93C8"/>
                </a:solidFill>
                <a:latin typeface="Comic Sans MS" panose="030F0702030302020204" pitchFamily="66" charset="0"/>
                <a:ea typeface="黑体" panose="02010609060101010101" pitchFamily="49" charset="-122"/>
                <a:cs typeface="Arial" panose="020B0604020202020204" pitchFamily="34" charset="0"/>
              </a:rPr>
              <a:t>What’s missing?</a:t>
            </a:r>
            <a:endParaRPr lang="zh-CN" altLang="en-US" sz="3600" dirty="0">
              <a:solidFill>
                <a:srgbClr val="1A93C8"/>
              </a:solidFill>
              <a:latin typeface="Comic Sans MS" panose="030F0702030302020204" pitchFamily="66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19464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5" name="文本框 5"/>
          <p:cNvSpPr txBox="1">
            <a:spLocks noChangeArrowheads="1"/>
          </p:cNvSpPr>
          <p:nvPr/>
        </p:nvSpPr>
        <p:spPr bwMode="auto">
          <a:xfrm>
            <a:off x="1276350" y="112713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466" name="标题 1"/>
          <p:cNvSpPr>
            <a:spLocks noGrp="1"/>
          </p:cNvSpPr>
          <p:nvPr>
            <p:ph type="title"/>
          </p:nvPr>
        </p:nvSpPr>
        <p:spPr bwMode="auto">
          <a:xfrm>
            <a:off x="2876550" y="19843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Play a game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5"/>
          <p:cNvSpPr txBox="1">
            <a:spLocks noChangeArrowheads="1"/>
          </p:cNvSpPr>
          <p:nvPr/>
        </p:nvSpPr>
        <p:spPr bwMode="auto">
          <a:xfrm>
            <a:off x="1276350" y="112713"/>
            <a:ext cx="11969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1508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2270125"/>
            <a:ext cx="30972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601807" flipH="1">
            <a:off x="1404144" y="2313781"/>
            <a:ext cx="2224088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标题 1"/>
          <p:cNvSpPr>
            <a:spLocks noGrp="1"/>
          </p:cNvSpPr>
          <p:nvPr>
            <p:ph type="title"/>
          </p:nvPr>
        </p:nvSpPr>
        <p:spPr bwMode="auto">
          <a:xfrm>
            <a:off x="2876550" y="19843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Look and say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28625" y="1052513"/>
            <a:ext cx="8569325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altLang="zh-CN" sz="36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It’s hot today. ___________, please.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613150" y="1041400"/>
            <a:ext cx="3444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pitchFamily="66" charset="0"/>
              </a:rPr>
              <a:t>Put on your hat</a:t>
            </a:r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16 -0.04189 L 0.00816 -0.04166 C 0.01216 -0.04375 0.01632 -0.0449 0.02032 -0.04699 C 0.02171 -0.04768 0.02257 -0.04907 0.02396 -0.05023 C 0.02813 -0.05347 0.0283 -0.05324 0.03247 -0.05509 C 0.0408 -0.0625 0.03698 -0.06018 0.04341 -0.06319 C 0.04549 -0.06527 0.04948 -0.06944 0.05191 -0.07129 C 0.05348 -0.07245 0.05521 -0.07337 0.05677 -0.07453 C 0.07535 -0.08935 0.05 -0.07175 0.07639 -0.08912 C 0.0948 -0.10138 0.07171 -0.08634 0.09219 -0.09884 C 0.10469 -0.10671 0.09427 -0.10138 0.10677 -0.10717 C 0.12344 -0.12199 0.10504 -0.10671 0.12153 -0.11689 C 0.12448 -0.11875 0.12709 -0.12129 0.13004 -0.12337 C 0.1316 -0.12453 0.13316 -0.12592 0.1349 -0.12662 C 0.13716 -0.12754 0.13976 -0.12777 0.14219 -0.12824 C 0.15348 -0.13564 0.14844 -0.13356 0.15677 -0.13634 C 0.16389 -0.1412 0.1599 -0.13888 0.16893 -0.14282 L 0.17257 -0.14444 C 0.17379 -0.1456 0.175 -0.14699 0.17639 -0.14768 C 0.17743 -0.14861 0.17882 -0.14884 0.18004 -0.1493 C 0.18195 -0.15046 0.18403 -0.15162 0.18611 -0.15254 C 0.18855 -0.1537 0.1908 -0.15532 0.19341 -0.15578 C 0.19549 -0.15648 0.1974 -0.15671 0.19948 -0.1574 C 0.2165 -0.16365 0.19809 -0.15833 0.21285 -0.1625 C 0.21407 -0.16342 0.21528 -0.16481 0.2165 -0.16574 C 0.21823 -0.16689 0.22344 -0.16828 0.225 -0.16898 C 0.22743 -0.17106 0.22969 -0.17407 0.23247 -0.17546 C 0.23368 -0.17592 0.23473 -0.17662 0.23611 -0.17708 C 0.24306 -0.17939 0.2408 -0.17777 0.24705 -0.18032 C 0.2533 -0.18287 0.25365 -0.18356 0.25921 -0.18518 C 0.26164 -0.18587 0.26407 -0.18611 0.2665 -0.1868 C 0.26858 -0.18726 0.27049 -0.18796 0.27257 -0.18842 C 0.27552 -0.18912 0.2783 -0.18935 0.28108 -0.19004 C 0.28438 -0.19097 0.2875 -0.19305 0.29098 -0.19328 L 0.31042 -0.1949 C 0.31198 -0.19537 0.31355 -0.19629 0.31528 -0.19652 C 0.3323 -0.20023 0.33768 -0.19768 0.36042 -0.19652 L 0.37136 -0.19166 C 0.37257 -0.1912 0.37379 -0.1905 0.375 -0.19004 L 0.37986 -0.18842 C 0.38073 -0.18726 0.38177 -0.18657 0.3823 -0.18518 C 0.38351 -0.1824 0.38438 -0.17407 0.38473 -0.17222 C 0.38507 -0.1706 0.38507 -0.16828 0.38594 -0.16736 C 0.38733 -0.16597 0.38924 -0.1662 0.3908 -0.16574 L 0.39445 -0.15092 C 0.39445 -0.15069 0.39688 -0.1412 0.39688 -0.14097 L 0.39688 -0.13796 L 0.39688 -0.13773 L 0.39809 -0.13796 " pathEditMode="relative" rAng="0" ptsTypes="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1431925"/>
            <a:ext cx="6769100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5"/>
          <p:cNvSpPr txBox="1">
            <a:spLocks noChangeArrowheads="1"/>
          </p:cNvSpPr>
          <p:nvPr/>
        </p:nvSpPr>
        <p:spPr bwMode="auto">
          <a:xfrm>
            <a:off x="1222375" y="112713"/>
            <a:ext cx="1214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7" name="标题 1"/>
          <p:cNvSpPr>
            <a:spLocks noGrp="1"/>
          </p:cNvSpPr>
          <p:nvPr>
            <p:ph type="title"/>
          </p:nvPr>
        </p:nvSpPr>
        <p:spPr bwMode="auto">
          <a:xfrm>
            <a:off x="2698750" y="198438"/>
            <a:ext cx="3960813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sing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23558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4025" y="5213350"/>
            <a:ext cx="892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矩形 7"/>
          <p:cNvSpPr>
            <a:spLocks noChangeArrowheads="1"/>
          </p:cNvSpPr>
          <p:nvPr/>
        </p:nvSpPr>
        <p:spPr bwMode="auto">
          <a:xfrm>
            <a:off x="1104900" y="836613"/>
            <a:ext cx="6915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Today is my friend Kate’s birthday.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625600"/>
            <a:ext cx="32400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668463"/>
            <a:ext cx="4105275" cy="382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1341438"/>
            <a:ext cx="200818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49875" y="1017588"/>
            <a:ext cx="1736725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306638" y="981075"/>
            <a:ext cx="1489075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图片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5" name="标题 1"/>
          <p:cNvSpPr txBox="1"/>
          <p:nvPr/>
        </p:nvSpPr>
        <p:spPr bwMode="auto">
          <a:xfrm>
            <a:off x="3446463" y="404813"/>
            <a:ext cx="33575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 bwMode="auto">
          <a:xfrm>
            <a:off x="238125" y="2997200"/>
            <a:ext cx="3529013" cy="1577975"/>
            <a:chOff x="4139952" y="4365104"/>
            <a:chExt cx="3528392" cy="1578747"/>
          </a:xfrm>
        </p:grpSpPr>
        <p:sp>
          <p:nvSpPr>
            <p:cNvPr id="13" name="云形 12"/>
            <p:cNvSpPr/>
            <p:nvPr/>
          </p:nvSpPr>
          <p:spPr>
            <a:xfrm>
              <a:off x="4139952" y="4365104"/>
              <a:ext cx="3528392" cy="1578747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/>
            </a:p>
          </p:txBody>
        </p:sp>
        <p:sp>
          <p:nvSpPr>
            <p:cNvPr id="24592" name="矩形 13"/>
            <p:cNvSpPr>
              <a:spLocks noChangeArrowheads="1"/>
            </p:cNvSpPr>
            <p:nvPr/>
          </p:nvSpPr>
          <p:spPr bwMode="auto">
            <a:xfrm>
              <a:off x="4379921" y="4632525"/>
              <a:ext cx="3025979" cy="107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Guess! What’s in the box?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965450" y="5624513"/>
            <a:ext cx="41989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Let’s open it and see.</a:t>
            </a:r>
            <a:endParaRPr lang="zh-CN" altLang="en-US" sz="2000" dirty="0"/>
          </a:p>
        </p:txBody>
      </p:sp>
      <p:grpSp>
        <p:nvGrpSpPr>
          <p:cNvPr id="17" name="组合 16"/>
          <p:cNvGrpSpPr/>
          <p:nvPr/>
        </p:nvGrpSpPr>
        <p:grpSpPr bwMode="auto">
          <a:xfrm>
            <a:off x="6084888" y="2997200"/>
            <a:ext cx="2671762" cy="1146175"/>
            <a:chOff x="4777108" y="4680455"/>
            <a:chExt cx="2672564" cy="1145805"/>
          </a:xfrm>
        </p:grpSpPr>
        <p:sp>
          <p:nvSpPr>
            <p:cNvPr id="18" name="云形 17"/>
            <p:cNvSpPr/>
            <p:nvPr/>
          </p:nvSpPr>
          <p:spPr>
            <a:xfrm>
              <a:off x="4777108" y="4680455"/>
              <a:ext cx="2672564" cy="1145805"/>
            </a:xfrm>
            <a:prstGeom prst="cloud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600" dirty="0"/>
            </a:p>
          </p:txBody>
        </p:sp>
        <p:sp>
          <p:nvSpPr>
            <p:cNvPr id="24590" name="矩形 18"/>
            <p:cNvSpPr>
              <a:spLocks noChangeArrowheads="1"/>
            </p:cNvSpPr>
            <p:nvPr/>
          </p:nvSpPr>
          <p:spPr bwMode="auto">
            <a:xfrm>
              <a:off x="5135418" y="4967129"/>
              <a:ext cx="2000547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1F1F20"/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a …</a:t>
              </a:r>
              <a:endParaRPr lang="zh-CN" altLang="en-US" dirty="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604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386388" y="2060575"/>
            <a:ext cx="3217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7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dress</a:t>
            </a:r>
          </a:p>
        </p:txBody>
      </p:sp>
      <p:pic>
        <p:nvPicPr>
          <p:cNvPr id="25606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619250" y="1311275"/>
            <a:ext cx="3490913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dress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150" y="33718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2197100" y="4957763"/>
            <a:ext cx="478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a </a:t>
            </a:r>
            <a:r>
              <a:rPr lang="en-US" altLang="zh-CN" sz="400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pretty</a:t>
            </a:r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dress.</a:t>
            </a:r>
            <a:endParaRPr lang="zh-CN" altLang="en-US" sz="2800"/>
          </a:p>
        </p:txBody>
      </p:sp>
      <p:sp>
        <p:nvSpPr>
          <p:cNvPr id="16" name="Freeform 3787"/>
          <p:cNvSpPr/>
          <p:nvPr/>
        </p:nvSpPr>
        <p:spPr bwMode="auto">
          <a:xfrm rot="11563631" flipV="1">
            <a:off x="284163" y="1479550"/>
            <a:ext cx="2689225" cy="1089025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This is for 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3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595438" y="1341438"/>
            <a:ext cx="43116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6629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483225" y="1984375"/>
            <a:ext cx="38417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6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blouse</a:t>
            </a:r>
          </a:p>
        </p:txBody>
      </p:sp>
      <p:pic>
        <p:nvPicPr>
          <p:cNvPr id="3" name="blous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32131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384425" y="4999038"/>
            <a:ext cx="44069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It’s a blue blouse.</a:t>
            </a:r>
            <a:endParaRPr lang="zh-CN" altLang="en-US" sz="2800"/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958975" y="2917825"/>
            <a:ext cx="4625975" cy="1989138"/>
            <a:chOff x="1315167" y="2860765"/>
            <a:chExt cx="4624986" cy="1988313"/>
          </a:xfrm>
        </p:grpSpPr>
        <p:sp>
          <p:nvSpPr>
            <p:cNvPr id="4" name="云形 3"/>
            <p:cNvSpPr/>
            <p:nvPr/>
          </p:nvSpPr>
          <p:spPr>
            <a:xfrm>
              <a:off x="1315167" y="2860765"/>
              <a:ext cx="4624986" cy="1988313"/>
            </a:xfrm>
            <a:prstGeom prst="cloud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636" name="矩形 10"/>
            <p:cNvSpPr>
              <a:spLocks noChangeArrowheads="1"/>
            </p:cNvSpPr>
            <p:nvPr/>
          </p:nvSpPr>
          <p:spPr bwMode="auto">
            <a:xfrm>
              <a:off x="1669378" y="3232737"/>
              <a:ext cx="4113907" cy="1274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zh-CN" sz="320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blouse </a:t>
              </a:r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通常指女士衬衫</a:t>
              </a:r>
              <a:r>
                <a:rPr lang="zh-CN" altLang="en-US" sz="320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。</a:t>
              </a:r>
              <a:endPara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20000"/>
                </a:lnSpc>
              </a:pPr>
              <a:r>
                <a:rPr lang="en-US" altLang="zh-CN" sz="320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shirt </a:t>
              </a:r>
              <a:r>
                <a:rPr lang="zh-CN" altLang="en-US" sz="280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通常指男士衬衫</a:t>
              </a:r>
              <a:r>
                <a:rPr lang="zh-CN" altLang="en-US" sz="3200">
                  <a:solidFill>
                    <a:srgbClr val="0000FF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Arial" panose="020B0604020202020204" pitchFamily="34" charset="0"/>
                </a:rPr>
                <a:t>。</a:t>
              </a:r>
              <a:endParaRPr lang="en-US" altLang="zh-CN" sz="3200">
                <a:solidFill>
                  <a:srgbClr val="0000FF"/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14" name="Freeform 3787"/>
          <p:cNvSpPr/>
          <p:nvPr/>
        </p:nvSpPr>
        <p:spPr bwMode="auto">
          <a:xfrm rot="11563631" flipV="1">
            <a:off x="284163" y="1479550"/>
            <a:ext cx="2689225" cy="1089025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CD29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kumimoji="1" lang="en-US" altLang="zh-CN"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This is for 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/>
      <p:bldP spid="10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70783" y="1457380"/>
            <a:ext cx="6609523" cy="46508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1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57988" y="5027613"/>
            <a:ext cx="865187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图片 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4" name="标题 1"/>
          <p:cNvSpPr txBox="1"/>
          <p:nvPr/>
        </p:nvSpPr>
        <p:spPr bwMode="auto">
          <a:xfrm>
            <a:off x="3419475" y="368300"/>
            <a:ext cx="28813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042988" y="858838"/>
            <a:ext cx="716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Guess! What are they talking about?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75" y="1606550"/>
            <a:ext cx="914082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图片 6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677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114300" y="1027113"/>
            <a:ext cx="2262188" cy="1211262"/>
            <a:chOff x="439204" y="902753"/>
            <a:chExt cx="2262031" cy="1211231"/>
          </a:xfrm>
        </p:grpSpPr>
        <p:sp>
          <p:nvSpPr>
            <p:cNvPr id="13" name="圆角矩形标注 12"/>
            <p:cNvSpPr/>
            <p:nvPr/>
          </p:nvSpPr>
          <p:spPr bwMode="auto">
            <a:xfrm>
              <a:off x="439204" y="1121822"/>
              <a:ext cx="2262031" cy="992162"/>
            </a:xfrm>
            <a:prstGeom prst="wedgeRoundRectCallout">
              <a:avLst>
                <a:gd name="adj1" fmla="val -14266"/>
                <a:gd name="adj2" fmla="val 7940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Lisa, this is for you.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4" name="椭圆 13"/>
            <p:cNvSpPr/>
            <p:nvPr/>
          </p:nvSpPr>
          <p:spPr bwMode="auto">
            <a:xfrm>
              <a:off x="1393226" y="902753"/>
              <a:ext cx="353987" cy="3428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863600" y="4892675"/>
            <a:ext cx="3025775" cy="876300"/>
            <a:chOff x="251520" y="3191801"/>
            <a:chExt cx="3025498" cy="876691"/>
          </a:xfrm>
        </p:grpSpPr>
        <p:sp>
          <p:nvSpPr>
            <p:cNvPr id="19" name="圆角矩形标注 18"/>
            <p:cNvSpPr/>
            <p:nvPr/>
          </p:nvSpPr>
          <p:spPr bwMode="auto">
            <a:xfrm>
              <a:off x="251520" y="3191801"/>
              <a:ext cx="3025498" cy="694048"/>
            </a:xfrm>
            <a:prstGeom prst="wedgeRoundRectCallout">
              <a:avLst>
                <a:gd name="adj1" fmla="val -35855"/>
                <a:gd name="adj2" fmla="val -89493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Open it and see.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0" name="椭圆 19"/>
            <p:cNvSpPr/>
            <p:nvPr/>
          </p:nvSpPr>
          <p:spPr bwMode="auto">
            <a:xfrm>
              <a:off x="1588073" y="3723851"/>
              <a:ext cx="352393" cy="34464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组合 18"/>
          <p:cNvGrpSpPr/>
          <p:nvPr/>
        </p:nvGrpSpPr>
        <p:grpSpPr bwMode="auto">
          <a:xfrm>
            <a:off x="4620324" y="4774567"/>
            <a:ext cx="2976012" cy="838350"/>
            <a:chOff x="568216" y="1032328"/>
            <a:chExt cx="2974502" cy="836633"/>
          </a:xfrm>
          <a:solidFill>
            <a:schemeClr val="bg1"/>
          </a:solidFill>
        </p:grpSpPr>
        <p:sp>
          <p:nvSpPr>
            <p:cNvPr id="22" name="圆角矩形标注 21"/>
            <p:cNvSpPr/>
            <p:nvPr/>
          </p:nvSpPr>
          <p:spPr>
            <a:xfrm>
              <a:off x="568216" y="1032328"/>
              <a:ext cx="2974502" cy="601094"/>
            </a:xfrm>
            <a:prstGeom prst="wedgeRoundRectCallout">
              <a:avLst>
                <a:gd name="adj1" fmla="val -12762"/>
                <a:gd name="adj2" fmla="val -111249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Oh, it’s a dress!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2032388" y="1525178"/>
              <a:ext cx="352246" cy="3437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4281" name="组合 29"/>
          <p:cNvGrpSpPr/>
          <p:nvPr/>
        </p:nvGrpSpPr>
        <p:grpSpPr bwMode="auto">
          <a:xfrm>
            <a:off x="2886075" y="1022350"/>
            <a:ext cx="2909888" cy="1192213"/>
            <a:chOff x="4132227" y="369310"/>
            <a:chExt cx="2911778" cy="1193258"/>
          </a:xfrm>
        </p:grpSpPr>
        <p:sp>
          <p:nvSpPr>
            <p:cNvPr id="28" name="圆角矩形标注 27"/>
            <p:cNvSpPr/>
            <p:nvPr/>
          </p:nvSpPr>
          <p:spPr bwMode="auto">
            <a:xfrm>
              <a:off x="4132227" y="604466"/>
              <a:ext cx="2911778" cy="958102"/>
            </a:xfrm>
            <a:prstGeom prst="wedgeRoundRectCallout">
              <a:avLst>
                <a:gd name="adj1" fmla="val -25408"/>
                <a:gd name="adj2" fmla="val 8702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For me? What’s in the box?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7" name="椭圆 16"/>
            <p:cNvSpPr/>
            <p:nvPr/>
          </p:nvSpPr>
          <p:spPr bwMode="auto">
            <a:xfrm>
              <a:off x="5442766" y="369310"/>
              <a:ext cx="352654" cy="3432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2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713" y="14986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0888" y="1497013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50244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83235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553</Words>
  <Application>Microsoft Office PowerPoint</Application>
  <PresentationFormat>全屏显示(4:3)</PresentationFormat>
  <Paragraphs>113</Paragraphs>
  <Slides>19</Slides>
  <Notes>8</Notes>
  <HiddenSlides>0</HiddenSlides>
  <MMClips>9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MingLiU_HKSCS-ExtB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Times New Roman</vt:lpstr>
      <vt:lpstr>Wingdings</vt:lpstr>
      <vt:lpstr>WWW.2PPT.COM
</vt:lpstr>
      <vt:lpstr>Unit5 I like those shoes.</vt:lpstr>
      <vt:lpstr>Play a game</vt:lpstr>
      <vt:lpstr>Look and say</vt:lpstr>
      <vt:lpstr>Let’s 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Just read and write</vt:lpstr>
      <vt:lpstr>PowerPoint 演示文稿</vt:lpstr>
      <vt:lpstr>PowerPoint 演示文稿</vt:lpstr>
      <vt:lpstr>PowerPoint 演示文稿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2023-01-16T23:13:11Z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6B2DC0E6E68F4E648A2E840E21AEC32E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