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png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image" Target="../media/image80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12" Type="http://schemas.openxmlformats.org/officeDocument/2006/relationships/image" Target="../media/image79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11" Type="http://schemas.openxmlformats.org/officeDocument/2006/relationships/image" Target="../media/image78.wmf"/><Relationship Id="rId5" Type="http://schemas.openxmlformats.org/officeDocument/2006/relationships/image" Target="../media/image72.wmf"/><Relationship Id="rId15" Type="http://schemas.openxmlformats.org/officeDocument/2006/relationships/image" Target="../media/image8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Relationship Id="rId14" Type="http://schemas.openxmlformats.org/officeDocument/2006/relationships/image" Target="../media/image8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13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0F4DD-0AE4-4D1C-A43A-1002869B657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44876-DBEA-4682-BC01-3783BE4F2A1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8C139-E342-47F1-AACC-40677C48CBE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8C139-E342-47F1-AACC-40677C48CBE2}" type="slidenum">
              <a:rPr lang="zh-CN" altLang="en-US" smtClean="0">
                <a:solidFill>
                  <a:prstClr val="black"/>
                </a:solidFill>
              </a:rPr>
              <a:t>18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3C94CF-9DFD-4EA0-9603-BC5EC3A7C50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6D8C9-7F53-46C9-8A2A-70357129B95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F095C2-04BB-4C07-9356-55A513A9B67A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C2B88-0824-48F1-9F68-0194152FCBC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6FDC87-C57A-4032-BFC9-8462CBA9CE3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221C29-0DD2-4947-8B9F-9656CFC10FC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817EDEE-1AF0-430D-B175-01BF29C6A101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F9EC9D-FD16-4DE6-9D42-AA03F101BB2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C0C28A-4DDF-4D59-9454-4E0D6D94A446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BA0C2-394D-4642-95DB-D00C851AEC3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522EEC-0882-4150-A049-952561D3FA1B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6BE52-4FE8-4D28-A48C-67318E5C428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9D5C7-D000-434E-9F7F-29F32A15F953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B2F44-59F7-4DD5-8C26-03A82EE914D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DF00C0-9CA5-4A23-80F6-519581C73D9E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A9A3F-FDFA-426E-BA15-D4201A9A04C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89D26D-7B4E-4E5B-9815-2E250C204B4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21212-C079-4477-8F8F-D2E091C138E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4E781B-D434-49C4-8C11-DB3BA7A6E725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720A5-D62F-47A0-895F-A583B7DF5F0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CA50C-6E86-4BB2-961E-803CBEB9239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AEFC5-CE41-4508-B785-D098E362DB2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44F8B-9F9D-4F43-B155-13F4C2CD4FEB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AAAEE-5866-428E-9977-51F8AC7F4B9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7ED0A5-65CF-4FE9-9FC0-ACA36ED249AA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FE6F67-D771-46FF-8014-20D638CE8CD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3.GI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38.wmf"/><Relationship Id="rId3" Type="http://schemas.openxmlformats.org/officeDocument/2006/relationships/image" Target="../media/image3.GI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58.bin"/><Relationship Id="rId3" Type="http://schemas.openxmlformats.org/officeDocument/2006/relationships/image" Target="../media/image3.GIF"/><Relationship Id="rId21" Type="http://schemas.openxmlformats.org/officeDocument/2006/relationships/image" Target="../media/image48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53.wmf"/><Relationship Id="rId3" Type="http://schemas.openxmlformats.org/officeDocument/2006/relationships/image" Target="../media/image3.GIF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55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6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6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60.wmf"/><Relationship Id="rId3" Type="http://schemas.openxmlformats.org/officeDocument/2006/relationships/image" Target="../media/image3.GIF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62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3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7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67.wmf"/><Relationship Id="rId3" Type="http://schemas.openxmlformats.org/officeDocument/2006/relationships/image" Target="../media/image3.GIF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4.bin"/><Relationship Id="rId9" Type="http://schemas.openxmlformats.org/officeDocument/2006/relationships/image" Target="../media/image65.wmf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4.bin"/><Relationship Id="rId18" Type="http://schemas.openxmlformats.org/officeDocument/2006/relationships/image" Target="../media/image75.wmf"/><Relationship Id="rId26" Type="http://schemas.openxmlformats.org/officeDocument/2006/relationships/oleObject" Target="../embeddings/oleObject91.bin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88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86.bin"/><Relationship Id="rId25" Type="http://schemas.openxmlformats.org/officeDocument/2006/relationships/oleObject" Target="../embeddings/oleObject90.bin"/><Relationship Id="rId33" Type="http://schemas.openxmlformats.org/officeDocument/2006/relationships/image" Target="../media/image82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74.wmf"/><Relationship Id="rId20" Type="http://schemas.openxmlformats.org/officeDocument/2006/relationships/image" Target="../media/image76.wmf"/><Relationship Id="rId29" Type="http://schemas.openxmlformats.org/officeDocument/2006/relationships/image" Target="../media/image80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83.bin"/><Relationship Id="rId24" Type="http://schemas.openxmlformats.org/officeDocument/2006/relationships/image" Target="../media/image78.wmf"/><Relationship Id="rId32" Type="http://schemas.openxmlformats.org/officeDocument/2006/relationships/oleObject" Target="../embeddings/oleObject94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23" Type="http://schemas.openxmlformats.org/officeDocument/2006/relationships/oleObject" Target="../embeddings/oleObject89.bin"/><Relationship Id="rId28" Type="http://schemas.openxmlformats.org/officeDocument/2006/relationships/oleObject" Target="../embeddings/oleObject92.bin"/><Relationship Id="rId10" Type="http://schemas.openxmlformats.org/officeDocument/2006/relationships/image" Target="../media/image71.wmf"/><Relationship Id="rId19" Type="http://schemas.openxmlformats.org/officeDocument/2006/relationships/oleObject" Target="../embeddings/oleObject87.bin"/><Relationship Id="rId31" Type="http://schemas.openxmlformats.org/officeDocument/2006/relationships/image" Target="../media/image8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73.wmf"/><Relationship Id="rId22" Type="http://schemas.openxmlformats.org/officeDocument/2006/relationships/image" Target="../media/image77.wmf"/><Relationship Id="rId27" Type="http://schemas.openxmlformats.org/officeDocument/2006/relationships/image" Target="../media/image79.wmf"/><Relationship Id="rId30" Type="http://schemas.openxmlformats.org/officeDocument/2006/relationships/oleObject" Target="../embeddings/oleObject93.bin"/><Relationship Id="rId8" Type="http://schemas.openxmlformats.org/officeDocument/2006/relationships/image" Target="../media/image7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87.wmf"/><Relationship Id="rId3" Type="http://schemas.openxmlformats.org/officeDocument/2006/relationships/image" Target="../media/image3.GIF"/><Relationship Id="rId7" Type="http://schemas.openxmlformats.org/officeDocument/2006/relationships/image" Target="../media/image84.wmf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89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01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86.wmf"/><Relationship Id="rId5" Type="http://schemas.openxmlformats.org/officeDocument/2006/relationships/image" Target="../media/image83.wmf"/><Relationship Id="rId15" Type="http://schemas.openxmlformats.org/officeDocument/2006/relationships/image" Target="../media/image88.wmf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85.wmf"/><Relationship Id="rId14" Type="http://schemas.openxmlformats.org/officeDocument/2006/relationships/oleObject" Target="../embeddings/oleObject100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1.wmf"/><Relationship Id="rId3" Type="http://schemas.openxmlformats.org/officeDocument/2006/relationships/image" Target="../media/image4.jpe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image" Target="../media/image3.GI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2.bin"/><Relationship Id="rId3" Type="http://schemas.openxmlformats.org/officeDocument/2006/relationships/image" Target="../media/image3.GIF"/><Relationship Id="rId21" Type="http://schemas.openxmlformats.org/officeDocument/2006/relationships/image" Target="../media/image19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oleObject" Target="../embeddings/oleObject17.bin"/><Relationship Id="rId29" Type="http://schemas.openxmlformats.org/officeDocument/2006/relationships/oleObject" Target="../embeddings/oleObject2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5.wmf"/><Relationship Id="rId24" Type="http://schemas.openxmlformats.org/officeDocument/2006/relationships/oleObject" Target="../embeddings/oleObject20.bin"/><Relationship Id="rId32" Type="http://schemas.openxmlformats.org/officeDocument/2006/relationships/image" Target="../media/image20.wmf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9.bin"/><Relationship Id="rId28" Type="http://schemas.openxmlformats.org/officeDocument/2006/relationships/oleObject" Target="../embeddings/oleObject24.bin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8.wmf"/><Relationship Id="rId31" Type="http://schemas.openxmlformats.org/officeDocument/2006/relationships/oleObject" Target="../embeddings/oleObject27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8.bin"/><Relationship Id="rId27" Type="http://schemas.openxmlformats.org/officeDocument/2006/relationships/oleObject" Target="../embeddings/oleObject23.bin"/><Relationship Id="rId30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GIF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3.GIF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3.GIF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/>
          </p:cNvSpPr>
          <p:nvPr/>
        </p:nvSpPr>
        <p:spPr bwMode="auto">
          <a:xfrm>
            <a:off x="1547664" y="2060848"/>
            <a:ext cx="6192688" cy="158452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4176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楷体_GB2312"/>
              </a:rPr>
              <a:t>有理数的乘方</a:t>
            </a:r>
          </a:p>
        </p:txBody>
      </p:sp>
      <p:sp>
        <p:nvSpPr>
          <p:cNvPr id="6" name="矩形 5"/>
          <p:cNvSpPr/>
          <p:nvPr/>
        </p:nvSpPr>
        <p:spPr>
          <a:xfrm>
            <a:off x="2818379" y="530052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011055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6191250"/>
            <a:ext cx="2700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49275"/>
            <a:ext cx="8362950" cy="55816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sz="2800">
                <a:latin typeface="楷体_GB2312" pitchFamily="1" charset="-122"/>
                <a:ea typeface="楷体_GB2312" pitchFamily="1" charset="-122"/>
              </a:rPr>
              <a:t>5</a:t>
            </a: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）</a:t>
            </a:r>
            <a:r>
              <a:rPr lang="en-US" altLang="zh-CN" sz="2800">
                <a:latin typeface="楷体_GB2312" pitchFamily="1" charset="-122"/>
                <a:ea typeface="楷体_GB2312" pitchFamily="1" charset="-122"/>
              </a:rPr>
              <a:t>5</a:t>
            </a: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看成幂的话，底数是</a:t>
            </a:r>
            <a:r>
              <a:rPr lang="zh-CN" altLang="en-US" sz="2800" u="sng"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，指数是</a:t>
            </a:r>
            <a:r>
              <a:rPr lang="zh-CN" altLang="en-US" sz="2800" u="sng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，可读作</a:t>
            </a:r>
            <a:r>
              <a:rPr lang="zh-CN" altLang="en-US" sz="2800" u="sng">
                <a:latin typeface="楷体_GB2312" pitchFamily="1" charset="-122"/>
                <a:ea typeface="楷体_GB2312" pitchFamily="1" charset="-122"/>
              </a:rPr>
              <a:t>               </a:t>
            </a: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；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sz="2800">
                <a:latin typeface="楷体_GB2312" pitchFamily="1" charset="-122"/>
                <a:ea typeface="楷体_GB2312" pitchFamily="1" charset="-122"/>
              </a:rPr>
              <a:t>6</a:t>
            </a: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） </a:t>
            </a:r>
            <a:r>
              <a:rPr lang="en-US" altLang="zh-CN" sz="2800">
                <a:latin typeface="楷体_GB2312" pitchFamily="1" charset="-122"/>
                <a:ea typeface="楷体_GB2312" pitchFamily="1" charset="-122"/>
              </a:rPr>
              <a:t>a </a:t>
            </a: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看成幂的话，底数是</a:t>
            </a:r>
            <a:r>
              <a:rPr lang="zh-CN" altLang="en-US" sz="2800" u="sng"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，指数是</a:t>
            </a:r>
            <a:r>
              <a:rPr lang="zh-CN" altLang="en-US" sz="2800" u="sng"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，可读作</a:t>
            </a:r>
            <a:r>
              <a:rPr lang="zh-CN" altLang="en-US" sz="2800" u="sng">
                <a:latin typeface="楷体_GB2312" pitchFamily="1" charset="-122"/>
                <a:ea typeface="楷体_GB2312" pitchFamily="1" charset="-122"/>
              </a:rPr>
              <a:t>            </a:t>
            </a:r>
            <a:r>
              <a:rPr lang="zh-CN" altLang="en-US" sz="2800">
                <a:latin typeface="楷体_GB2312" pitchFamily="1" charset="-122"/>
                <a:ea typeface="楷体_GB2312" pitchFamily="1" charset="-122"/>
              </a:rPr>
              <a:t>；</a:t>
            </a:r>
            <a:br>
              <a:rPr lang="zh-CN" altLang="en-US" sz="2800">
                <a:latin typeface="楷体_GB2312" pitchFamily="1" charset="-122"/>
                <a:ea typeface="楷体_GB2312" pitchFamily="1" charset="-122"/>
              </a:rPr>
            </a:br>
            <a:endParaRPr lang="zh-CN" altLang="en-US" sz="2800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endParaRPr lang="zh-CN" altLang="en-US" sz="2800">
              <a:latin typeface="楷体_GB2312" pitchFamily="1" charset="-122"/>
              <a:ea typeface="楷体_GB2312" pitchFamily="1" charset="-122"/>
            </a:endParaRPr>
          </a:p>
          <a:p>
            <a:endParaRPr lang="zh-CN" altLang="en-US" sz="2800"/>
          </a:p>
        </p:txBody>
      </p:sp>
      <p:grpSp>
        <p:nvGrpSpPr>
          <p:cNvPr id="14341" name="Group 5"/>
          <p:cNvGrpSpPr/>
          <p:nvPr/>
        </p:nvGrpSpPr>
        <p:grpSpPr bwMode="auto">
          <a:xfrm>
            <a:off x="2667000" y="4419600"/>
            <a:ext cx="3657600" cy="1143000"/>
            <a:chOff x="0" y="0"/>
            <a:chExt cx="2304" cy="720"/>
          </a:xfrm>
        </p:grpSpPr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816" y="0"/>
              <a:ext cx="720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320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endParaRPr>
            </a:p>
          </p:txBody>
        </p:sp>
        <p:graphicFrame>
          <p:nvGraphicFramePr>
            <p:cNvPr id="14343" name="Object 7"/>
            <p:cNvGraphicFramePr>
              <a:graphicFrameLocks noChangeAspect="1"/>
            </p:cNvGraphicFramePr>
            <p:nvPr/>
          </p:nvGraphicFramePr>
          <p:xfrm>
            <a:off x="1008" y="130"/>
            <a:ext cx="375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7" r:id="rId4" imgW="165100" imgH="203200" progId="Equation.3">
                    <p:embed/>
                  </p:oleObj>
                </mc:Choice>
                <mc:Fallback>
                  <p:oleObj r:id="rId4" imgW="165100" imgH="203200" progId="Equation.3">
                    <p:embed/>
                    <p:pic>
                      <p:nvPicPr>
                        <p:cNvPr id="0" name="图片 6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30"/>
                          <a:ext cx="375" cy="4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288" y="38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0" y="24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幂</a:t>
              </a:r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 flipH="1">
              <a:off x="1296" y="2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1776" y="14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指数</a:t>
              </a:r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 flipH="1">
              <a:off x="1248" y="48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1776" y="33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底数</a:t>
              </a:r>
            </a:p>
          </p:txBody>
        </p:sp>
      </p:grp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643438" y="620713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1" charset="-122"/>
              </a:rPr>
              <a:t>5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516688" y="620713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187450" y="1196975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1" charset="-122"/>
              </a:rPr>
              <a:t>5</a:t>
            </a: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1" charset="-122"/>
              </a:rPr>
              <a:t>的一次方</a:t>
            </a:r>
          </a:p>
        </p:txBody>
      </p:sp>
      <p:graphicFrame>
        <p:nvGraphicFramePr>
          <p:cNvPr id="14353" name="Object 17"/>
          <p:cNvGraphicFramePr>
            <a:graphicFrameLocks noGrp="1" noChangeAspect="1"/>
          </p:cNvGraphicFramePr>
          <p:nvPr>
            <p:ph sz="half" idx="2"/>
          </p:nvPr>
        </p:nvGraphicFramePr>
        <p:xfrm>
          <a:off x="4859338" y="2133600"/>
          <a:ext cx="4540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r:id="rId6" imgW="127000" imgH="139700" progId="Equation.3">
                  <p:embed/>
                </p:oleObj>
              </mc:Choice>
              <mc:Fallback>
                <p:oleObj r:id="rId6" imgW="127000" imgH="139700" progId="Equation.3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133600"/>
                        <a:ext cx="4540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588125" y="191611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1" charset="-122"/>
              </a:rPr>
              <a:t>1</a:t>
            </a:r>
          </a:p>
        </p:txBody>
      </p:sp>
      <p:grpSp>
        <p:nvGrpSpPr>
          <p:cNvPr id="14355" name="Group 19"/>
          <p:cNvGrpSpPr/>
          <p:nvPr/>
        </p:nvGrpSpPr>
        <p:grpSpPr bwMode="auto">
          <a:xfrm>
            <a:off x="1187450" y="2565400"/>
            <a:ext cx="2209800" cy="579438"/>
            <a:chOff x="0" y="0"/>
            <a:chExt cx="1392" cy="365"/>
          </a:xfrm>
        </p:grpSpPr>
        <p:graphicFrame>
          <p:nvGraphicFramePr>
            <p:cNvPr id="14356" name="Object 20"/>
            <p:cNvGraphicFramePr>
              <a:graphicFrameLocks noChangeAspect="1"/>
            </p:cNvGraphicFramePr>
            <p:nvPr/>
          </p:nvGraphicFramePr>
          <p:xfrm>
            <a:off x="0" y="29"/>
            <a:ext cx="305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9" r:id="rId8" imgW="127000" imgH="139700" progId="Equation.3">
                    <p:embed/>
                  </p:oleObj>
                </mc:Choice>
                <mc:Fallback>
                  <p:oleObj r:id="rId8" imgW="127000" imgH="139700" progId="Equation.3">
                    <p:embed/>
                    <p:pic>
                      <p:nvPicPr>
                        <p:cNvPr id="0" name="图片 6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9"/>
                          <a:ext cx="305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240" y="0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1" charset="-122"/>
                </a:rPr>
                <a:t>的一次方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 autoUpdateAnimBg="0"/>
      <p:bldP spid="14351" grpId="0" autoUpdateAnimBg="0"/>
      <p:bldP spid="14352" grpId="0" autoUpdateAnimBg="0"/>
      <p:bldP spid="1435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练练吧二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8686800" cy="486251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一、把下列</a:t>
            </a:r>
            <a:r>
              <a:rPr lang="zh-CN" altLang="en-US" sz="3000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乘法式子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写成</a:t>
            </a:r>
            <a:r>
              <a:rPr lang="zh-CN" altLang="en-US" sz="30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乘方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的形式：</a:t>
            </a:r>
          </a:p>
          <a:p>
            <a:pPr>
              <a:buFontTx/>
              <a:buNone/>
            </a:pP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 </a:t>
            </a:r>
          </a:p>
          <a:p>
            <a:pPr>
              <a:buFontTx/>
              <a:buNone/>
            </a:pP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1×1×1×1×1×1×1=</a:t>
            </a:r>
            <a:r>
              <a:rPr lang="en-US" altLang="zh-CN" sz="3000" u="sng" dirty="0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；</a:t>
            </a:r>
          </a:p>
          <a:p>
            <a:pPr>
              <a:buFontTx/>
              <a:buNone/>
            </a:pPr>
            <a:endParaRPr lang="zh-CN" altLang="en-US" sz="3000" dirty="0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3×3×3×3×3=</a:t>
            </a:r>
            <a:r>
              <a:rPr lang="en-US" altLang="zh-CN" sz="3000" u="sng" dirty="0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；</a:t>
            </a:r>
          </a:p>
          <a:p>
            <a:pPr>
              <a:buFontTx/>
              <a:buNone/>
            </a:pPr>
            <a:endParaRPr lang="zh-CN" altLang="en-US" sz="3000" dirty="0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、（－</a:t>
            </a: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）</a:t>
            </a: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×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（－</a:t>
            </a: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）</a:t>
            </a: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×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（－</a:t>
            </a: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）</a:t>
            </a: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×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（－</a:t>
            </a: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）</a:t>
            </a: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=</a:t>
            </a:r>
            <a:r>
              <a:rPr lang="en-US" altLang="zh-CN" sz="3000" u="sng" dirty="0"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；</a:t>
            </a:r>
          </a:p>
          <a:p>
            <a:pPr>
              <a:buFontTx/>
              <a:buNone/>
            </a:pPr>
            <a:endParaRPr lang="zh-CN" altLang="en-US" sz="3000" dirty="0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、            </a:t>
            </a:r>
            <a:r>
              <a:rPr lang="en-US" altLang="zh-CN" sz="3000" dirty="0">
                <a:latin typeface="楷体_GB2312" pitchFamily="1" charset="-122"/>
                <a:ea typeface="楷体_GB2312" pitchFamily="1" charset="-122"/>
              </a:rPr>
              <a:t>=</a:t>
            </a:r>
            <a:r>
              <a:rPr lang="en-US" altLang="zh-CN" sz="3000" u="sng" dirty="0"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；</a:t>
            </a:r>
          </a:p>
          <a:p>
            <a:pPr>
              <a:buFontTx/>
              <a:buNone/>
            </a:pPr>
            <a:endParaRPr lang="zh-CN" altLang="en-US" sz="3000" dirty="0">
              <a:latin typeface="楷体_GB2312" pitchFamily="1" charset="-122"/>
              <a:ea typeface="楷体_GB2312" pitchFamily="1" charset="-122"/>
            </a:endParaRPr>
          </a:p>
        </p:txBody>
      </p:sp>
      <p:graphicFrame>
        <p:nvGraphicFramePr>
          <p:cNvPr id="1536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59338" y="2133600"/>
          <a:ext cx="55562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r:id="rId3" imgW="152400" imgH="190500" progId="Equation.3">
                  <p:embed/>
                </p:oleObj>
              </mc:Choice>
              <mc:Fallback>
                <p:oleObj r:id="rId3" imgW="152400" imgH="190500" progId="Equation.3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133600"/>
                        <a:ext cx="555625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779838" y="3211513"/>
          <a:ext cx="57467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r:id="rId5" imgW="165100" imgH="203200" progId="Equation.3">
                  <p:embed/>
                </p:oleObj>
              </mc:Choice>
              <mc:Fallback>
                <p:oleObj r:id="rId5" imgW="165100" imgH="203200" progId="Equation.3">
                  <p:embed/>
                  <p:pic>
                    <p:nvPicPr>
                      <p:cNvPr id="0" name="图片 7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211513"/>
                        <a:ext cx="574675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7235825" y="4149725"/>
          <a:ext cx="11509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r:id="rId7" imgW="368300" imgH="241300" progId="Equation.3">
                  <p:embed/>
                </p:oleObj>
              </mc:Choice>
              <mc:Fallback>
                <p:oleObj r:id="rId7" imgW="368300" imgH="241300" progId="Equation.3">
                  <p:embed/>
                  <p:pic>
                    <p:nvPicPr>
                      <p:cNvPr id="0" name="图片 7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4149725"/>
                        <a:ext cx="1150938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3419475" y="4652963"/>
          <a:ext cx="87947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r:id="rId9" imgW="342900" imgH="469900" progId="Equation.3">
                  <p:embed/>
                </p:oleObj>
              </mc:Choice>
              <mc:Fallback>
                <p:oleObj r:id="rId9" imgW="342900" imgH="469900" progId="Equation.3">
                  <p:embed/>
                  <p:pic>
                    <p:nvPicPr>
                      <p:cNvPr id="0" name="图片 7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652963"/>
                        <a:ext cx="87947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971550" y="5084763"/>
          <a:ext cx="198120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r:id="rId11" imgW="800100" imgH="393700" progId="Equation.3">
                  <p:embed/>
                </p:oleObj>
              </mc:Choice>
              <mc:Fallback>
                <p:oleObj r:id="rId11" imgW="800100" imgH="393700" progId="Equation.3">
                  <p:embed/>
                  <p:pic>
                    <p:nvPicPr>
                      <p:cNvPr id="0" name="图片 7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084763"/>
                        <a:ext cx="198120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011055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6191250"/>
            <a:ext cx="22907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7859713" cy="507841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700">
                <a:latin typeface="楷体_GB2312" pitchFamily="1" charset="-122"/>
                <a:ea typeface="楷体_GB2312" pitchFamily="1" charset="-122"/>
              </a:rPr>
              <a:t>二、把下列</a:t>
            </a:r>
            <a:r>
              <a:rPr lang="zh-CN" altLang="en-US" sz="37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乘方</a:t>
            </a:r>
            <a:r>
              <a:rPr lang="zh-CN" altLang="en-US" sz="3700">
                <a:latin typeface="楷体_GB2312" pitchFamily="1" charset="-122"/>
                <a:ea typeface="楷体_GB2312" pitchFamily="1" charset="-122"/>
              </a:rPr>
              <a:t>写成</a:t>
            </a:r>
            <a:r>
              <a:rPr lang="zh-CN" altLang="en-US" sz="37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乘法</a:t>
            </a:r>
            <a:r>
              <a:rPr lang="zh-CN" altLang="en-US" sz="3700">
                <a:latin typeface="楷体_GB2312" pitchFamily="1" charset="-122"/>
                <a:ea typeface="楷体_GB2312" pitchFamily="1" charset="-122"/>
              </a:rPr>
              <a:t>的形式：</a:t>
            </a:r>
          </a:p>
          <a:p>
            <a:pPr>
              <a:buFontTx/>
              <a:buNone/>
            </a:pPr>
            <a:endParaRPr lang="zh-CN" altLang="en-US" sz="3700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en-US" altLang="zh-CN" sz="370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3700">
                <a:latin typeface="楷体_GB2312" pitchFamily="1" charset="-122"/>
                <a:ea typeface="楷体_GB2312" pitchFamily="1" charset="-122"/>
              </a:rPr>
              <a:t>、      </a:t>
            </a:r>
            <a:r>
              <a:rPr lang="en-US" altLang="zh-CN" sz="3700">
                <a:latin typeface="楷体_GB2312" pitchFamily="1" charset="-122"/>
                <a:ea typeface="楷体_GB2312" pitchFamily="1" charset="-122"/>
              </a:rPr>
              <a:t>=</a:t>
            </a:r>
            <a:r>
              <a:rPr lang="en-US" altLang="zh-CN" sz="3700" u="sng">
                <a:latin typeface="楷体_GB2312" pitchFamily="1" charset="-122"/>
                <a:ea typeface="楷体_GB2312" pitchFamily="1" charset="-122"/>
              </a:rPr>
              <a:t>                  </a:t>
            </a:r>
            <a:r>
              <a:rPr lang="zh-CN" altLang="en-US" sz="3700">
                <a:latin typeface="楷体_GB2312" pitchFamily="1" charset="-122"/>
                <a:ea typeface="楷体_GB2312" pitchFamily="1" charset="-122"/>
              </a:rPr>
              <a:t>；</a:t>
            </a:r>
          </a:p>
          <a:p>
            <a:pPr>
              <a:buFontTx/>
              <a:buNone/>
            </a:pPr>
            <a:endParaRPr lang="zh-CN" altLang="en-US" sz="3700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en-US" altLang="zh-CN" sz="370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3700">
                <a:latin typeface="楷体_GB2312" pitchFamily="1" charset="-122"/>
                <a:ea typeface="楷体_GB2312" pitchFamily="1" charset="-122"/>
              </a:rPr>
              <a:t>、      </a:t>
            </a:r>
            <a:r>
              <a:rPr lang="en-US" altLang="zh-CN" sz="3700">
                <a:latin typeface="楷体_GB2312" pitchFamily="1" charset="-122"/>
                <a:ea typeface="楷体_GB2312" pitchFamily="1" charset="-122"/>
              </a:rPr>
              <a:t>=</a:t>
            </a:r>
            <a:r>
              <a:rPr lang="en-US" altLang="zh-CN" sz="3700" u="sng">
                <a:latin typeface="楷体_GB2312" pitchFamily="1" charset="-122"/>
                <a:ea typeface="楷体_GB2312" pitchFamily="1" charset="-122"/>
              </a:rPr>
              <a:t>          </a:t>
            </a:r>
            <a:r>
              <a:rPr lang="zh-CN" altLang="en-US" sz="3700">
                <a:latin typeface="楷体_GB2312" pitchFamily="1" charset="-122"/>
                <a:ea typeface="楷体_GB2312" pitchFamily="1" charset="-122"/>
              </a:rPr>
              <a:t>；</a:t>
            </a:r>
          </a:p>
          <a:p>
            <a:pPr>
              <a:buFontTx/>
              <a:buNone/>
            </a:pPr>
            <a:endParaRPr lang="zh-CN" altLang="en-US" sz="3700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en-US" altLang="zh-CN" sz="370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3700">
                <a:latin typeface="楷体_GB2312" pitchFamily="1" charset="-122"/>
                <a:ea typeface="楷体_GB2312" pitchFamily="1" charset="-122"/>
              </a:rPr>
              <a:t>、      </a:t>
            </a:r>
            <a:r>
              <a:rPr lang="en-US" altLang="zh-CN" sz="3700">
                <a:latin typeface="楷体_GB2312" pitchFamily="1" charset="-122"/>
                <a:ea typeface="楷体_GB2312" pitchFamily="1" charset="-122"/>
              </a:rPr>
              <a:t>=</a:t>
            </a:r>
            <a:r>
              <a:rPr lang="en-US" altLang="zh-CN" sz="3700" u="sng">
                <a:latin typeface="楷体_GB2312" pitchFamily="1" charset="-122"/>
                <a:ea typeface="楷体_GB2312" pitchFamily="1" charset="-122"/>
              </a:rPr>
              <a:t>               </a:t>
            </a:r>
            <a:r>
              <a:rPr lang="zh-CN" altLang="en-US" sz="3700">
                <a:latin typeface="楷体_GB2312" pitchFamily="1" charset="-122"/>
                <a:ea typeface="楷体_GB2312" pitchFamily="1" charset="-122"/>
              </a:rPr>
              <a:t>；</a:t>
            </a:r>
          </a:p>
          <a:p>
            <a:endParaRPr lang="zh-CN" altLang="en-US" sz="3700">
              <a:latin typeface="楷体_GB2312" pitchFamily="1" charset="-122"/>
              <a:ea typeface="楷体_GB2312" pitchFamily="1" charset="-122"/>
            </a:endParaRPr>
          </a:p>
          <a:p>
            <a:endParaRPr lang="zh-CN" altLang="en-US" sz="2800"/>
          </a:p>
        </p:txBody>
      </p:sp>
      <p:graphicFrame>
        <p:nvGraphicFramePr>
          <p:cNvPr id="16389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87450" y="2278063"/>
          <a:ext cx="143986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r:id="rId4" imgW="482600" imgH="241300" progId="Equation.3">
                  <p:embed/>
                </p:oleObj>
              </mc:Choice>
              <mc:Fallback>
                <p:oleObj r:id="rId4" imgW="482600" imgH="241300" progId="Equation.3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278063"/>
                        <a:ext cx="1439863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43213" y="2259013"/>
          <a:ext cx="47529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r:id="rId6" imgW="1446530" imgH="215900" progId="Equation.3">
                  <p:embed/>
                </p:oleObj>
              </mc:Choice>
              <mc:Fallback>
                <p:oleObj r:id="rId6" imgW="1446530" imgH="215900" progId="Equation.3">
                  <p:embed/>
                  <p:pic>
                    <p:nvPicPr>
                      <p:cNvPr id="0" name="图片 8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259013"/>
                        <a:ext cx="475297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331913" y="3141663"/>
          <a:ext cx="121285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r:id="rId8" imgW="342900" imgH="469900" progId="Equation.3">
                  <p:embed/>
                </p:oleObj>
              </mc:Choice>
              <mc:Fallback>
                <p:oleObj r:id="rId8" imgW="342900" imgH="469900" progId="Equation.3">
                  <p:embed/>
                  <p:pic>
                    <p:nvPicPr>
                      <p:cNvPr id="0" name="图片 8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141663"/>
                        <a:ext cx="1212850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916238" y="3068638"/>
          <a:ext cx="2592387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r:id="rId10" imgW="812800" imgH="393700" progId="Equation.3">
                  <p:embed/>
                </p:oleObj>
              </mc:Choice>
              <mc:Fallback>
                <p:oleObj r:id="rId10" imgW="812800" imgH="393700" progId="Equation.3">
                  <p:embed/>
                  <p:pic>
                    <p:nvPicPr>
                      <p:cNvPr id="0" name="图片 8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068638"/>
                        <a:ext cx="2592387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116013" y="4868863"/>
          <a:ext cx="17272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r:id="rId12" imgW="482600" imgH="241300" progId="Equation.3">
                  <p:embed/>
                </p:oleObj>
              </mc:Choice>
              <mc:Fallback>
                <p:oleObj r:id="rId12" imgW="482600" imgH="241300" progId="Equation.3">
                  <p:embed/>
                  <p:pic>
                    <p:nvPicPr>
                      <p:cNvPr id="0" name="图片 8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868863"/>
                        <a:ext cx="17272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2843213" y="4757738"/>
          <a:ext cx="331311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r:id="rId14" imgW="799465" imgH="215900" progId="Equation.3">
                  <p:embed/>
                </p:oleObj>
              </mc:Choice>
              <mc:Fallback>
                <p:oleObj r:id="rId14" imgW="799465" imgH="215900" progId="Equation.3">
                  <p:embed/>
                  <p:pic>
                    <p:nvPicPr>
                      <p:cNvPr id="0" name="图片 8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757738"/>
                        <a:ext cx="3313112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011055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6191250"/>
            <a:ext cx="2555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知识探索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7499350" cy="58769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例</a:t>
            </a:r>
            <a:r>
              <a:rPr lang="en-US" altLang="zh-CN" sz="300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、比较下列各数的值。它们一样吗？</a:t>
            </a:r>
          </a:p>
          <a:p>
            <a:pPr>
              <a:buFontTx/>
              <a:buNone/>
            </a:pPr>
            <a:r>
              <a:rPr lang="en-US" altLang="zh-CN" sz="300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、      和</a:t>
            </a:r>
          </a:p>
          <a:p>
            <a:pPr>
              <a:buFontTx/>
              <a:buNone/>
            </a:pPr>
            <a:endParaRPr lang="zh-CN" altLang="en-US" sz="3000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endParaRPr lang="zh-CN" altLang="en-US" sz="3000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en-US" altLang="zh-CN" sz="300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、      ，       和</a:t>
            </a:r>
          </a:p>
          <a:p>
            <a:pPr>
              <a:buFontTx/>
              <a:buNone/>
            </a:pPr>
            <a:endParaRPr lang="zh-CN" altLang="en-US" sz="3000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解：</a:t>
            </a:r>
            <a:r>
              <a:rPr lang="en-US" altLang="zh-CN" sz="300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、         </a:t>
            </a:r>
          </a:p>
          <a:p>
            <a:pPr>
              <a:buFontTx/>
              <a:buNone/>
            </a:pP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                      </a:t>
            </a:r>
          </a:p>
          <a:p>
            <a:pPr>
              <a:buFontTx/>
              <a:buNone/>
            </a:pPr>
            <a:endParaRPr lang="zh-CN" altLang="en-US" sz="3000">
              <a:latin typeface="楷体_GB2312" pitchFamily="1" charset="-122"/>
              <a:ea typeface="楷体_GB2312" pitchFamily="1" charset="-122"/>
            </a:endParaRPr>
          </a:p>
        </p:txBody>
      </p:sp>
      <p:graphicFrame>
        <p:nvGraphicFramePr>
          <p:cNvPr id="17413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56100" y="2635250"/>
          <a:ext cx="73818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r:id="rId4" imgW="165100" imgH="203200" progId="Equation.3">
                  <p:embed/>
                </p:oleObj>
              </mc:Choice>
              <mc:Fallback>
                <p:oleObj r:id="rId4" imgW="165100" imgH="203200" progId="Equation.3">
                  <p:embed/>
                  <p:pic>
                    <p:nvPicPr>
                      <p:cNvPr id="0" name="图片 9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635250"/>
                        <a:ext cx="738188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84438" y="2706688"/>
          <a:ext cx="115252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r:id="rId6" imgW="266700" imgH="203200" progId="Equation.3">
                  <p:embed/>
                </p:oleObj>
              </mc:Choice>
              <mc:Fallback>
                <p:oleObj r:id="rId6" imgW="266700" imgH="203200" progId="Equation.3">
                  <p:embed/>
                  <p:pic>
                    <p:nvPicPr>
                      <p:cNvPr id="0" name="图片 9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706688"/>
                        <a:ext cx="1152525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827088" y="2781300"/>
          <a:ext cx="129698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r:id="rId8" imgW="355600" imgH="228600" progId="Equation.3">
                  <p:embed/>
                </p:oleObj>
              </mc:Choice>
              <mc:Fallback>
                <p:oleObj r:id="rId8" imgW="355600" imgH="228600" progId="Equation.3">
                  <p:embed/>
                  <p:pic>
                    <p:nvPicPr>
                      <p:cNvPr id="0" name="图片 9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781300"/>
                        <a:ext cx="1296987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555875" y="1268413"/>
          <a:ext cx="66357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r:id="rId10" imgW="203200" imgH="419100" progId="Equation.3">
                  <p:embed/>
                </p:oleObj>
              </mc:Choice>
              <mc:Fallback>
                <p:oleObj r:id="rId10" imgW="203200" imgH="419100" progId="Equation.3">
                  <p:embed/>
                  <p:pic>
                    <p:nvPicPr>
                      <p:cNvPr id="0" name="图片 9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268413"/>
                        <a:ext cx="66357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971550" y="1412875"/>
          <a:ext cx="98742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r:id="rId12" imgW="304800" imgH="393700" progId="Equation.3">
                  <p:embed/>
                </p:oleObj>
              </mc:Choice>
              <mc:Fallback>
                <p:oleObj r:id="rId12" imgW="304800" imgH="393700" progId="Equation.3">
                  <p:embed/>
                  <p:pic>
                    <p:nvPicPr>
                      <p:cNvPr id="0" name="图片 9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412875"/>
                        <a:ext cx="987425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2843213" y="3500438"/>
          <a:ext cx="2159000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r:id="rId14" imgW="685800" imgH="393700" progId="Equation.3">
                  <p:embed/>
                </p:oleObj>
              </mc:Choice>
              <mc:Fallback>
                <p:oleObj r:id="rId14" imgW="685800" imgH="393700" progId="Equation.3">
                  <p:embed/>
                  <p:pic>
                    <p:nvPicPr>
                      <p:cNvPr id="0" name="图片 9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500438"/>
                        <a:ext cx="2159000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2843213" y="5229225"/>
          <a:ext cx="1944687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r:id="rId16" imgW="571500" imgH="393700" progId="Equation.3">
                  <p:embed/>
                </p:oleObj>
              </mc:Choice>
              <mc:Fallback>
                <p:oleObj r:id="rId16" imgW="571500" imgH="393700" progId="Equation.3">
                  <p:embed/>
                  <p:pic>
                    <p:nvPicPr>
                      <p:cNvPr id="0" name="图片 9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229225"/>
                        <a:ext cx="1944687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1547813" y="5013325"/>
          <a:ext cx="1011237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r:id="rId18" imgW="330200" imgH="419100" progId="Equation.3">
                  <p:embed/>
                </p:oleObj>
              </mc:Choice>
              <mc:Fallback>
                <p:oleObj r:id="rId18" imgW="330200" imgH="419100" progId="Equation.3">
                  <p:embed/>
                  <p:pic>
                    <p:nvPicPr>
                      <p:cNvPr id="0" name="图片 9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013325"/>
                        <a:ext cx="1011237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1619250" y="3573463"/>
          <a:ext cx="1223963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r:id="rId20" imgW="431800" imgH="393700" progId="Equation.3">
                  <p:embed/>
                </p:oleObj>
              </mc:Choice>
              <mc:Fallback>
                <p:oleObj r:id="rId20" imgW="431800" imgH="393700" progId="Equation.3">
                  <p:embed/>
                  <p:pic>
                    <p:nvPicPr>
                      <p:cNvPr id="0" name="图片 9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573463"/>
                        <a:ext cx="1223963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5688013" y="2133600"/>
            <a:ext cx="3455987" cy="2808288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33CC"/>
                </a:solidFill>
                <a:ea typeface="楷体_GB2312" pitchFamily="1" charset="-122"/>
              </a:rPr>
              <a:t>注意到指数的位置与运算值的关系了吗？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011055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6191250"/>
            <a:ext cx="2700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60350"/>
            <a:ext cx="7632700" cy="28813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700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3700" dirty="0">
                <a:latin typeface="楷体_GB2312" pitchFamily="1" charset="-122"/>
                <a:ea typeface="楷体_GB2312" pitchFamily="1" charset="-122"/>
              </a:rPr>
              <a:t>、</a:t>
            </a:r>
          </a:p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endParaRPr lang="zh-CN" altLang="en-US" sz="2800" dirty="0"/>
          </a:p>
        </p:txBody>
      </p:sp>
      <p:graphicFrame>
        <p:nvGraphicFramePr>
          <p:cNvPr id="18437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27088" y="476250"/>
          <a:ext cx="13684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r:id="rId4" imgW="482600" imgH="228600" progId="Equation.3">
                  <p:embed/>
                </p:oleObj>
              </mc:Choice>
              <mc:Fallback>
                <p:oleObj r:id="rId4" imgW="482600" imgH="228600" progId="Equation.3">
                  <p:embed/>
                  <p:pic>
                    <p:nvPicPr>
                      <p:cNvPr id="0" name="图片 10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76250"/>
                        <a:ext cx="13684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627313" y="549275"/>
          <a:ext cx="42481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r:id="rId6" imgW="1459865" imgH="203200" progId="Equation.3">
                  <p:embed/>
                </p:oleObj>
              </mc:Choice>
              <mc:Fallback>
                <p:oleObj r:id="rId6" imgW="1459865" imgH="203200" progId="Equation.3">
                  <p:embed/>
                  <p:pic>
                    <p:nvPicPr>
                      <p:cNvPr id="0" name="图片 10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549275"/>
                        <a:ext cx="424815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827088" y="1341438"/>
          <a:ext cx="100806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r:id="rId8" imgW="292100" imgH="203200" progId="Equation.3">
                  <p:embed/>
                </p:oleObj>
              </mc:Choice>
              <mc:Fallback>
                <p:oleObj r:id="rId8" imgW="292100" imgH="203200" progId="Equation.3">
                  <p:embed/>
                  <p:pic>
                    <p:nvPicPr>
                      <p:cNvPr id="0" name="图片 10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341438"/>
                        <a:ext cx="1008062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908175" y="1412875"/>
          <a:ext cx="28797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r:id="rId10" imgW="786765" imgH="177800" progId="Equation.3">
                  <p:embed/>
                </p:oleObj>
              </mc:Choice>
              <mc:Fallback>
                <p:oleObj r:id="rId10" imgW="786765" imgH="177800" progId="Equation.3">
                  <p:embed/>
                  <p:pic>
                    <p:nvPicPr>
                      <p:cNvPr id="0" name="图片 10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412875"/>
                        <a:ext cx="28797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684213" y="2205038"/>
          <a:ext cx="1296987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r:id="rId12" imgW="406400" imgH="203200" progId="Equation.3">
                  <p:embed/>
                </p:oleObj>
              </mc:Choice>
              <mc:Fallback>
                <p:oleObj r:id="rId12" imgW="406400" imgH="203200" progId="Equation.3">
                  <p:embed/>
                  <p:pic>
                    <p:nvPicPr>
                      <p:cNvPr id="0" name="图片 10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205038"/>
                        <a:ext cx="1296987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1979613" y="2205038"/>
          <a:ext cx="3744912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r:id="rId14" imgW="1066165" imgH="203200" progId="Equation.3">
                  <p:embed/>
                </p:oleObj>
              </mc:Choice>
              <mc:Fallback>
                <p:oleObj r:id="rId14" imgW="1066165" imgH="203200" progId="Equation.3">
                  <p:embed/>
                  <p:pic>
                    <p:nvPicPr>
                      <p:cNvPr id="0" name="图片 10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205038"/>
                        <a:ext cx="3744912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6948488" y="0"/>
            <a:ext cx="2195512" cy="1484313"/>
          </a:xfrm>
          <a:prstGeom prst="cloudCallout">
            <a:avLst>
              <a:gd name="adj1" fmla="val -128454"/>
              <a:gd name="adj2" fmla="val 67111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FF33CC"/>
                </a:solidFill>
              </a:rPr>
              <a:t>注意乘方中括号，负号的位置哦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39750" y="3789363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00"/>
                </a:solidFill>
              </a:rPr>
              <a:t>思考：用乘方式子怎么表示             的相反数？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403350" y="494188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5003800" y="3429000"/>
          <a:ext cx="935038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r:id="rId16" imgW="177800" imgH="203200" progId="Equation.3">
                  <p:embed/>
                </p:oleObj>
              </mc:Choice>
              <mc:Fallback>
                <p:oleObj r:id="rId16" imgW="177800" imgH="203200" progId="Equation.3">
                  <p:embed/>
                  <p:pic>
                    <p:nvPicPr>
                      <p:cNvPr id="0" name="图片 10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429000"/>
                        <a:ext cx="935038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011055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6191250"/>
            <a:ext cx="2700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18817" y="553244"/>
            <a:ext cx="4038600" cy="45307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 dirty="0"/>
              <a:t>一、计算</a:t>
            </a:r>
          </a:p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r>
              <a:rPr lang="zh-CN" altLang="en-US" sz="2800" dirty="0"/>
              <a:t>解：</a:t>
            </a:r>
          </a:p>
          <a:p>
            <a:pPr>
              <a:buFontTx/>
              <a:buNone/>
            </a:pPr>
            <a:endParaRPr lang="zh-CN" altLang="en-US" sz="2800" dirty="0"/>
          </a:p>
        </p:txBody>
      </p:sp>
      <p:graphicFrame>
        <p:nvGraphicFramePr>
          <p:cNvPr id="19461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67744" y="692696"/>
          <a:ext cx="27368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r:id="rId4" imgW="1143000" imgH="241300" progId="Equation.3">
                  <p:embed/>
                </p:oleObj>
              </mc:Choice>
              <mc:Fallback>
                <p:oleObj r:id="rId4" imgW="1143000" imgH="241300" progId="Equation.3">
                  <p:embed/>
                  <p:pic>
                    <p:nvPicPr>
                      <p:cNvPr id="0" name="图片 11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692696"/>
                        <a:ext cx="27368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16013" y="1484784"/>
          <a:ext cx="18002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r:id="rId6" imgW="647700" imgH="241300" progId="Equation.3">
                  <p:embed/>
                </p:oleObj>
              </mc:Choice>
              <mc:Fallback>
                <p:oleObj r:id="rId6" imgW="647700" imgH="241300" progId="Equation.3">
                  <p:embed/>
                  <p:pic>
                    <p:nvPicPr>
                      <p:cNvPr id="0" name="图片 11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484784"/>
                        <a:ext cx="1800225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2916238" y="1556221"/>
          <a:ext cx="29718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r:id="rId8" imgW="1141730" imgH="215900" progId="Equation.3">
                  <p:embed/>
                </p:oleObj>
              </mc:Choice>
              <mc:Fallback>
                <p:oleObj r:id="rId8" imgW="1141730" imgH="215900" progId="Equation.3">
                  <p:embed/>
                  <p:pic>
                    <p:nvPicPr>
                      <p:cNvPr id="0" name="图片 11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556221"/>
                        <a:ext cx="29718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258888" y="2348384"/>
          <a:ext cx="174942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r:id="rId10" imgW="673100" imgH="241300" progId="Equation.3">
                  <p:embed/>
                </p:oleObj>
              </mc:Choice>
              <mc:Fallback>
                <p:oleObj r:id="rId10" imgW="673100" imgH="241300" progId="Equation.3">
                  <p:embed/>
                  <p:pic>
                    <p:nvPicPr>
                      <p:cNvPr id="0" name="图片 11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348384"/>
                        <a:ext cx="1749425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2987675" y="2419821"/>
          <a:ext cx="38639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r:id="rId12" imgW="1484630" imgH="215900" progId="Equation.3">
                  <p:embed/>
                </p:oleObj>
              </mc:Choice>
              <mc:Fallback>
                <p:oleObj r:id="rId12" imgW="1484630" imgH="215900" progId="Equation.3">
                  <p:embed/>
                  <p:pic>
                    <p:nvPicPr>
                      <p:cNvPr id="0" name="图片 11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419821"/>
                        <a:ext cx="386397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6011863" y="1629246"/>
          <a:ext cx="7921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r:id="rId14" imgW="304800" imgH="177800" progId="Equation.3">
                  <p:embed/>
                </p:oleObj>
              </mc:Choice>
              <mc:Fallback>
                <p:oleObj r:id="rId14" imgW="304800" imgH="177800" progId="Equation.3">
                  <p:embed/>
                  <p:pic>
                    <p:nvPicPr>
                      <p:cNvPr id="0" name="图片 11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1629246"/>
                        <a:ext cx="792162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6948488" y="2419821"/>
          <a:ext cx="4619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r:id="rId16" imgW="177800" imgH="177800" progId="Equation.3">
                  <p:embed/>
                </p:oleObj>
              </mc:Choice>
              <mc:Fallback>
                <p:oleObj r:id="rId16" imgW="177800" imgH="177800" progId="Equation.3">
                  <p:embed/>
                  <p:pic>
                    <p:nvPicPr>
                      <p:cNvPr id="0" name="图片 11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419821"/>
                        <a:ext cx="461962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59464" y="4283035"/>
            <a:ext cx="765622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思考：例</a:t>
            </a:r>
            <a:r>
              <a:rPr lang="en-US" altLang="zh-CN" sz="2800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的两个幂，底数都是负数，为什么这两个幂一个是正数而另一个是负数呢？是由什么数来确定它们的正负呢？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99247" y="3212976"/>
            <a:ext cx="795709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FF"/>
                </a:solidFill>
                <a:ea typeface="楷体_GB2312" pitchFamily="1" charset="-122"/>
              </a:rPr>
              <a:t>当底数是负数时，幂的正负由指数确定，指数是偶数时，幂是正数；指数是奇数时，幂是负数。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18817" y="5668030"/>
            <a:ext cx="81375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C3300"/>
                </a:solidFill>
                <a:ea typeface="楷体_GB2312" pitchFamily="1" charset="-122"/>
              </a:rPr>
              <a:t>如果幂的底数正数，那么这个幂有可能是负数吗？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900113" y="6237556"/>
            <a:ext cx="612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D4350A"/>
                </a:solidFill>
                <a:ea typeface="楷体_GB2312" pitchFamily="1" charset="-122"/>
              </a:rPr>
              <a:t>不可能！正数的任何次幂是都正数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utoUpdateAnimBg="0"/>
      <p:bldP spid="19469" grpId="0" autoUpdateAnimBg="0"/>
      <p:bldP spid="19470" grpId="0" autoUpdateAnimBg="0"/>
      <p:bldP spid="1947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011055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6191250"/>
            <a:ext cx="2700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sz="3200" dirty="0">
                <a:ea typeface="楷体_GB2312" pitchFamily="1" charset="-122"/>
              </a:rPr>
              <a:t>幂的性质：</a:t>
            </a:r>
            <a:r>
              <a:rPr lang="zh-CN" altLang="en-US" sz="3200" dirty="0">
                <a:solidFill>
                  <a:srgbClr val="D4350A"/>
                </a:solidFill>
                <a:ea typeface="楷体_GB2312" pitchFamily="1" charset="-122"/>
              </a:rPr>
              <a:t>正数的任何次幂都是正数；负数的奇次幂是负数，负数的偶次幂是正数。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00213"/>
            <a:ext cx="7488238" cy="4530725"/>
          </a:xfrm>
        </p:spPr>
        <p:txBody>
          <a:bodyPr/>
          <a:lstStyle/>
          <a:p>
            <a:pPr algn="ctr">
              <a:buFontTx/>
              <a:buNone/>
            </a:pPr>
            <a:r>
              <a:rPr lang="zh-CN" altLang="en-US" sz="3000" b="1" dirty="0"/>
              <a:t>口答</a:t>
            </a:r>
          </a:p>
          <a:p>
            <a:pPr>
              <a:buFontTx/>
              <a:buNone/>
            </a:pPr>
            <a:r>
              <a:rPr lang="en-US" altLang="zh-CN" sz="3000" b="1" dirty="0"/>
              <a:t>1</a:t>
            </a:r>
            <a:r>
              <a:rPr lang="zh-CN" altLang="en-US" sz="3000" b="1" dirty="0"/>
              <a:t>、              是</a:t>
            </a:r>
            <a:r>
              <a:rPr lang="zh-CN" altLang="en-US" sz="3000" b="1" u="sng" dirty="0"/>
              <a:t>    </a:t>
            </a:r>
            <a:r>
              <a:rPr lang="zh-CN" altLang="en-US" sz="3000" b="1" dirty="0"/>
              <a:t>（填“正”或“负”）数；</a:t>
            </a:r>
          </a:p>
          <a:p>
            <a:pPr>
              <a:buFontTx/>
              <a:buNone/>
            </a:pPr>
            <a:endParaRPr lang="zh-CN" altLang="en-US" sz="3000" b="1" dirty="0"/>
          </a:p>
          <a:p>
            <a:pPr>
              <a:buFontTx/>
              <a:buNone/>
            </a:pPr>
            <a:r>
              <a:rPr lang="en-US" altLang="zh-CN" sz="3000" b="1" dirty="0"/>
              <a:t>2</a:t>
            </a:r>
            <a:r>
              <a:rPr lang="zh-CN" altLang="en-US" sz="3000" b="1" dirty="0"/>
              <a:t>、              是</a:t>
            </a:r>
            <a:r>
              <a:rPr lang="zh-CN" altLang="en-US" sz="3000" b="1" u="sng" dirty="0"/>
              <a:t>    </a:t>
            </a:r>
            <a:r>
              <a:rPr lang="zh-CN" altLang="en-US" sz="3000" b="1" dirty="0"/>
              <a:t>（填“正”或“负”）数；</a:t>
            </a:r>
          </a:p>
          <a:p>
            <a:pPr>
              <a:buFontTx/>
              <a:buNone/>
            </a:pPr>
            <a:endParaRPr lang="zh-CN" altLang="en-US" sz="3000" b="1" dirty="0"/>
          </a:p>
          <a:p>
            <a:pPr>
              <a:buFontTx/>
              <a:buNone/>
            </a:pPr>
            <a:r>
              <a:rPr lang="en-US" altLang="zh-CN" sz="3000" b="1" dirty="0"/>
              <a:t>3</a:t>
            </a:r>
            <a:r>
              <a:rPr lang="zh-CN" altLang="en-US" sz="3000" b="1" dirty="0"/>
              <a:t>、             是</a:t>
            </a:r>
            <a:r>
              <a:rPr lang="zh-CN" altLang="en-US" sz="3000" b="1" u="sng" dirty="0"/>
              <a:t>    </a:t>
            </a:r>
            <a:r>
              <a:rPr lang="zh-CN" altLang="en-US" sz="3000" b="1" dirty="0"/>
              <a:t>（填“正”或“负”）数；</a:t>
            </a:r>
          </a:p>
          <a:p>
            <a:pPr>
              <a:buFontTx/>
              <a:buNone/>
            </a:pPr>
            <a:r>
              <a:rPr lang="zh-CN" altLang="en-US" sz="3000" b="1" dirty="0"/>
              <a:t>                 </a:t>
            </a:r>
          </a:p>
          <a:p>
            <a:pPr>
              <a:buFontTx/>
              <a:buNone/>
            </a:pPr>
            <a:r>
              <a:rPr lang="zh-CN" altLang="en-US" sz="3000" b="1" dirty="0"/>
              <a:t>                  是</a:t>
            </a:r>
            <a:r>
              <a:rPr lang="zh-CN" altLang="en-US" sz="3000" b="1" u="sng" dirty="0"/>
              <a:t>    </a:t>
            </a:r>
            <a:r>
              <a:rPr lang="zh-CN" altLang="en-US" sz="3000" b="1" dirty="0"/>
              <a:t>（填“正”或“负”）数； </a:t>
            </a:r>
          </a:p>
          <a:p>
            <a:pPr>
              <a:buFontTx/>
              <a:buNone/>
            </a:pPr>
            <a:r>
              <a:rPr lang="zh-CN" altLang="en-US" sz="3000" b="1" dirty="0"/>
              <a:t>           </a:t>
            </a:r>
          </a:p>
        </p:txBody>
      </p:sp>
      <p:graphicFrame>
        <p:nvGraphicFramePr>
          <p:cNvPr id="2048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42988" y="3067050"/>
          <a:ext cx="12954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r:id="rId4" imgW="406400" imgH="241300" progId="Equation.3">
                  <p:embed/>
                </p:oleObj>
              </mc:Choice>
              <mc:Fallback>
                <p:oleObj r:id="rId4" imgW="406400" imgH="241300" progId="Equation.3">
                  <p:embed/>
                  <p:pic>
                    <p:nvPicPr>
                      <p:cNvPr id="0" name="图片 12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067050"/>
                        <a:ext cx="12954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16013" y="1989138"/>
          <a:ext cx="143986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r:id="rId6" imgW="431800" imgH="241300" progId="Equation.3">
                  <p:embed/>
                </p:oleObj>
              </mc:Choice>
              <mc:Fallback>
                <p:oleObj r:id="rId6" imgW="431800" imgH="241300" progId="Equation.3">
                  <p:embed/>
                  <p:pic>
                    <p:nvPicPr>
                      <p:cNvPr id="0" name="图片 12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1439862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1187450" y="3933825"/>
          <a:ext cx="100806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r:id="rId8" imgW="190500" imgH="190500" progId="Equation.3">
                  <p:embed/>
                </p:oleObj>
              </mc:Choice>
              <mc:Fallback>
                <p:oleObj r:id="rId8" imgW="190500" imgH="190500" progId="Equation.3">
                  <p:embed/>
                  <p:pic>
                    <p:nvPicPr>
                      <p:cNvPr id="0" name="图片 12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933825"/>
                        <a:ext cx="100806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1619250" y="5876925"/>
          <a:ext cx="61118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r:id="rId10" imgW="152400" imgH="190500" progId="Equation.3">
                  <p:embed/>
                </p:oleObj>
              </mc:Choice>
              <mc:Fallback>
                <p:oleObj r:id="rId10" imgW="152400" imgH="190500" progId="Equation.3">
                  <p:embed/>
                  <p:pic>
                    <p:nvPicPr>
                      <p:cNvPr id="0" name="图片 122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876925"/>
                        <a:ext cx="611188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187450" y="5084763"/>
          <a:ext cx="1081088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r:id="rId12" imgW="393700" imgH="228600" progId="Equation.3">
                  <p:embed/>
                </p:oleObj>
              </mc:Choice>
              <mc:Fallback>
                <p:oleObj r:id="rId12" imgW="393700" imgH="228600" progId="Equation.3">
                  <p:embed/>
                  <p:pic>
                    <p:nvPicPr>
                      <p:cNvPr id="0" name="图片 122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084763"/>
                        <a:ext cx="1081088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484438" y="6165850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00"/>
                </a:solidFill>
              </a:rPr>
              <a:t>= </a:t>
            </a:r>
            <a:r>
              <a:rPr lang="en-US" altLang="zh-CN" b="1" u="sng">
                <a:solidFill>
                  <a:srgbClr val="000000"/>
                </a:solidFill>
              </a:rPr>
              <a:t>    </a:t>
            </a:r>
            <a:r>
              <a:rPr lang="en-US" altLang="zh-CN" b="1">
                <a:solidFill>
                  <a:srgbClr val="000000"/>
                </a:solidFill>
              </a:rPr>
              <a:t> (n</a:t>
            </a:r>
            <a:r>
              <a:rPr lang="zh-CN" altLang="en-US" b="1">
                <a:solidFill>
                  <a:srgbClr val="000000"/>
                </a:solidFill>
              </a:rPr>
              <a:t>不等于</a:t>
            </a:r>
            <a:r>
              <a:rPr lang="en-US" altLang="zh-CN" b="1">
                <a:solidFill>
                  <a:srgbClr val="000000"/>
                </a:solidFill>
              </a:rPr>
              <a:t>0)</a:t>
            </a:r>
            <a:r>
              <a:rPr lang="zh-CN" altLang="en-US" b="1">
                <a:solidFill>
                  <a:srgbClr val="000000"/>
                </a:solidFill>
              </a:rPr>
              <a:t>；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916238" y="32131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正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843213" y="21336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负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771775" y="4149725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正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700338" y="594995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627313" y="5157788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 autoUpdateAnimBg="0"/>
      <p:bldP spid="20492" grpId="0" autoUpdateAnimBg="0"/>
      <p:bldP spid="20493" grpId="0" autoUpdateAnimBg="0"/>
      <p:bldP spid="20494" grpId="0" autoUpdateAnimBg="0"/>
      <p:bldP spid="2049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练练吧三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307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/>
              <a:t>计算</a:t>
            </a:r>
          </a:p>
          <a:p>
            <a:pPr>
              <a:buFontTx/>
              <a:buNone/>
            </a:pPr>
            <a:r>
              <a:rPr lang="zh-CN" altLang="en-US" sz="2800"/>
              <a:t>（</a:t>
            </a:r>
            <a:r>
              <a:rPr lang="en-US" altLang="zh-CN" sz="2800"/>
              <a:t>1</a:t>
            </a:r>
            <a:r>
              <a:rPr lang="zh-CN" altLang="en-US" sz="2800"/>
              <a:t>）                      </a:t>
            </a:r>
            <a:r>
              <a:rPr lang="en-US" altLang="zh-CN" sz="2800"/>
              <a:t>(2)                        </a:t>
            </a:r>
            <a:r>
              <a:rPr lang="zh-CN" altLang="en-US" sz="2800"/>
              <a:t>（</a:t>
            </a:r>
            <a:r>
              <a:rPr lang="en-US" altLang="zh-CN" sz="2800"/>
              <a:t>3</a:t>
            </a:r>
            <a:r>
              <a:rPr lang="zh-CN" altLang="en-US" sz="2800"/>
              <a:t>）</a:t>
            </a:r>
          </a:p>
          <a:p>
            <a:pPr>
              <a:buFontTx/>
              <a:buNone/>
            </a:pPr>
            <a:endParaRPr lang="zh-CN" altLang="en-US" sz="2800"/>
          </a:p>
          <a:p>
            <a:pPr>
              <a:buFontTx/>
              <a:buNone/>
            </a:pPr>
            <a:r>
              <a:rPr lang="zh-CN" altLang="en-US" sz="2800"/>
              <a:t>（</a:t>
            </a:r>
            <a:r>
              <a:rPr lang="en-US" altLang="zh-CN" sz="2800"/>
              <a:t>4</a:t>
            </a:r>
            <a:r>
              <a:rPr lang="zh-CN" altLang="en-US" sz="2800"/>
              <a:t>）                   （</a:t>
            </a:r>
            <a:r>
              <a:rPr lang="en-US" altLang="zh-CN" sz="2800"/>
              <a:t>5</a:t>
            </a:r>
            <a:r>
              <a:rPr lang="zh-CN" altLang="en-US" sz="2800"/>
              <a:t>）                      （</a:t>
            </a:r>
            <a:r>
              <a:rPr lang="en-US" altLang="zh-CN" sz="2800"/>
              <a:t>6</a:t>
            </a:r>
            <a:r>
              <a:rPr lang="zh-CN" altLang="en-US" sz="2800"/>
              <a:t>）</a:t>
            </a:r>
          </a:p>
          <a:p>
            <a:pPr>
              <a:buFontTx/>
              <a:buNone/>
            </a:pPr>
            <a:endParaRPr lang="zh-CN" altLang="en-US" sz="2800"/>
          </a:p>
          <a:p>
            <a:pPr>
              <a:buFontTx/>
              <a:buNone/>
            </a:pPr>
            <a:r>
              <a:rPr lang="zh-CN" altLang="en-US" sz="2800"/>
              <a:t>（</a:t>
            </a:r>
            <a:r>
              <a:rPr lang="en-US" altLang="zh-CN" sz="2800"/>
              <a:t>7</a:t>
            </a:r>
            <a:r>
              <a:rPr lang="zh-CN" altLang="en-US" sz="2800"/>
              <a:t>）                   （</a:t>
            </a:r>
            <a:r>
              <a:rPr lang="en-US" altLang="zh-CN" sz="2800"/>
              <a:t>8</a:t>
            </a:r>
            <a:r>
              <a:rPr lang="zh-CN" altLang="en-US" sz="2800"/>
              <a:t>）                      （</a:t>
            </a:r>
            <a:r>
              <a:rPr lang="en-US" altLang="zh-CN" sz="2800"/>
              <a:t>9</a:t>
            </a:r>
            <a:r>
              <a:rPr lang="zh-CN" altLang="en-US" sz="2800"/>
              <a:t>）</a:t>
            </a:r>
          </a:p>
          <a:p>
            <a:pPr>
              <a:buFontTx/>
              <a:buNone/>
            </a:pPr>
            <a:endParaRPr lang="zh-CN" altLang="en-US" sz="2800"/>
          </a:p>
          <a:p>
            <a:pPr>
              <a:buFontTx/>
              <a:buNone/>
            </a:pPr>
            <a:r>
              <a:rPr lang="zh-CN" altLang="en-US" sz="2800"/>
              <a:t>（</a:t>
            </a:r>
            <a:r>
              <a:rPr lang="en-US" altLang="zh-CN" sz="2800"/>
              <a:t>10</a:t>
            </a:r>
            <a:r>
              <a:rPr lang="zh-CN" altLang="en-US" sz="2800"/>
              <a:t>）</a:t>
            </a:r>
          </a:p>
        </p:txBody>
      </p:sp>
      <p:graphicFrame>
        <p:nvGraphicFramePr>
          <p:cNvPr id="21509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51275" y="2060575"/>
          <a:ext cx="13684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r:id="rId3" imgW="558800" imgH="241300" progId="Equation.3">
                  <p:embed/>
                </p:oleObj>
              </mc:Choice>
              <mc:Fallback>
                <p:oleObj r:id="rId3" imgW="558800" imgH="241300" progId="Equation.3">
                  <p:embed/>
                  <p:pic>
                    <p:nvPicPr>
                      <p:cNvPr id="0" name="图片 133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060575"/>
                        <a:ext cx="13684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58888" y="2060575"/>
          <a:ext cx="10810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r:id="rId5" imgW="355600" imgH="190500" progId="Equation.3">
                  <p:embed/>
                </p:oleObj>
              </mc:Choice>
              <mc:Fallback>
                <p:oleObj r:id="rId5" imgW="355600" imgH="190500" progId="Equation.3">
                  <p:embed/>
                  <p:pic>
                    <p:nvPicPr>
                      <p:cNvPr id="0" name="图片 133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060575"/>
                        <a:ext cx="108108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187450" y="2936875"/>
          <a:ext cx="12969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r:id="rId7" imgW="457200" imgH="190500" progId="Equation.3">
                  <p:embed/>
                </p:oleObj>
              </mc:Choice>
              <mc:Fallback>
                <p:oleObj r:id="rId7" imgW="457200" imgH="190500" progId="Equation.3">
                  <p:embed/>
                  <p:pic>
                    <p:nvPicPr>
                      <p:cNvPr id="0" name="图片 133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936875"/>
                        <a:ext cx="12969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779838" y="2636838"/>
          <a:ext cx="1296987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r:id="rId9" imgW="431800" imgH="393700" progId="Equation.3">
                  <p:embed/>
                </p:oleObj>
              </mc:Choice>
              <mc:Fallback>
                <p:oleObj r:id="rId9" imgW="431800" imgH="393700" progId="Equation.3">
                  <p:embed/>
                  <p:pic>
                    <p:nvPicPr>
                      <p:cNvPr id="0" name="图片 133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636838"/>
                        <a:ext cx="1296987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1258888" y="3716338"/>
          <a:ext cx="11525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r:id="rId11" imgW="533400" imgH="393700" progId="Equation.3">
                  <p:embed/>
                </p:oleObj>
              </mc:Choice>
              <mc:Fallback>
                <p:oleObj r:id="rId11" imgW="533400" imgH="393700" progId="Equation.3">
                  <p:embed/>
                  <p:pic>
                    <p:nvPicPr>
                      <p:cNvPr id="0" name="图片 13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716338"/>
                        <a:ext cx="115252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6659563" y="2673350"/>
          <a:ext cx="13684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r:id="rId13" imgW="520700" imgH="393700" progId="Equation.3">
                  <p:embed/>
                </p:oleObj>
              </mc:Choice>
              <mc:Fallback>
                <p:oleObj r:id="rId13" imgW="520700" imgH="393700" progId="Equation.3">
                  <p:embed/>
                  <p:pic>
                    <p:nvPicPr>
                      <p:cNvPr id="0" name="图片 133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673350"/>
                        <a:ext cx="136842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3851275" y="3716338"/>
          <a:ext cx="917575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r:id="rId15" imgW="317500" imgH="419100" progId="Equation.3">
                  <p:embed/>
                </p:oleObj>
              </mc:Choice>
              <mc:Fallback>
                <p:oleObj r:id="rId15" imgW="317500" imgH="419100" progId="Equation.3">
                  <p:embed/>
                  <p:pic>
                    <p:nvPicPr>
                      <p:cNvPr id="0" name="图片 133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716338"/>
                        <a:ext cx="917575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6732588" y="3716338"/>
          <a:ext cx="874712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r:id="rId17" imgW="330200" imgH="393700" progId="Equation.3">
                  <p:embed/>
                </p:oleObj>
              </mc:Choice>
              <mc:Fallback>
                <p:oleObj r:id="rId17" imgW="330200" imgH="393700" progId="Equation.3">
                  <p:embed/>
                  <p:pic>
                    <p:nvPicPr>
                      <p:cNvPr id="0" name="图片 133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3716338"/>
                        <a:ext cx="874712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6659563" y="2060575"/>
          <a:ext cx="12239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r:id="rId19" imgW="559435" imgH="228600" progId="Equation.3">
                  <p:embed/>
                </p:oleObj>
              </mc:Choice>
              <mc:Fallback>
                <p:oleObj r:id="rId19" imgW="559435" imgH="228600" progId="Equation.3">
                  <p:embed/>
                  <p:pic>
                    <p:nvPicPr>
                      <p:cNvPr id="0" name="图片 133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060575"/>
                        <a:ext cx="12239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1476375" y="4797425"/>
          <a:ext cx="10795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r:id="rId21" imgW="304800" imgH="203200" progId="Equation.3">
                  <p:embed/>
                </p:oleObj>
              </mc:Choice>
              <mc:Fallback>
                <p:oleObj r:id="rId21" imgW="304800" imgH="203200" progId="Equation.3">
                  <p:embed/>
                  <p:pic>
                    <p:nvPicPr>
                      <p:cNvPr id="0" name="图片 13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797425"/>
                        <a:ext cx="10795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411413" y="213360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292725" y="2133600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8027988" y="1989138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555875" y="2997200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</a:rPr>
              <a:t>-1</a:t>
            </a:r>
          </a:p>
        </p:txBody>
      </p:sp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7956550" y="2708275"/>
          <a:ext cx="84613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r:id="rId23" imgW="330200" imgH="393700" progId="Equation.3">
                  <p:embed/>
                </p:oleObj>
              </mc:Choice>
              <mc:Fallback>
                <p:oleObj r:id="rId23" imgW="330200" imgH="393700" progId="Equation.3">
                  <p:embed/>
                  <p:pic>
                    <p:nvPicPr>
                      <p:cNvPr id="0" name="图片 13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2708275"/>
                        <a:ext cx="84613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4" name="Object 20"/>
          <p:cNvGraphicFramePr>
            <a:graphicFrameLocks noChangeAspect="1"/>
          </p:cNvGraphicFramePr>
          <p:nvPr/>
        </p:nvGraphicFramePr>
        <p:xfrm>
          <a:off x="2339975" y="3644900"/>
          <a:ext cx="9048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r:id="rId25" imgW="330200" imgH="393700" progId="Equation.3">
                  <p:embed/>
                </p:oleObj>
              </mc:Choice>
              <mc:Fallback>
                <p:oleObj r:id="rId25" imgW="330200" imgH="393700" progId="Equation.3">
                  <p:embed/>
                  <p:pic>
                    <p:nvPicPr>
                      <p:cNvPr id="0" name="图片 13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644900"/>
                        <a:ext cx="9048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5292725" y="2708275"/>
          <a:ext cx="754063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r:id="rId26" imgW="228600" imgH="393700" progId="Equation.3">
                  <p:embed/>
                </p:oleObj>
              </mc:Choice>
              <mc:Fallback>
                <p:oleObj r:id="rId26" imgW="228600" imgH="393700" progId="Equation.3">
                  <p:embed/>
                  <p:pic>
                    <p:nvPicPr>
                      <p:cNvPr id="0" name="图片 13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708275"/>
                        <a:ext cx="754063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6" name="Object 22"/>
          <p:cNvGraphicFramePr>
            <a:graphicFrameLocks noChangeAspect="1"/>
          </p:cNvGraphicFramePr>
          <p:nvPr/>
        </p:nvGraphicFramePr>
        <p:xfrm>
          <a:off x="7596188" y="3789363"/>
          <a:ext cx="6270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r:id="rId28" imgW="228600" imgH="393700" progId="Equation.3">
                  <p:embed/>
                </p:oleObj>
              </mc:Choice>
              <mc:Fallback>
                <p:oleObj r:id="rId28" imgW="228600" imgH="393700" progId="Equation.3">
                  <p:embed/>
                  <p:pic>
                    <p:nvPicPr>
                      <p:cNvPr id="0" name="图片 13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3789363"/>
                        <a:ext cx="627062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/>
        </p:nvGraphicFramePr>
        <p:xfrm>
          <a:off x="4787900" y="3933825"/>
          <a:ext cx="6254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r:id="rId30" imgW="228600" imgH="393700" progId="Equation.3">
                  <p:embed/>
                </p:oleObj>
              </mc:Choice>
              <mc:Fallback>
                <p:oleObj r:id="rId30" imgW="228600" imgH="393700" progId="Equation.3">
                  <p:embed/>
                  <p:pic>
                    <p:nvPicPr>
                      <p:cNvPr id="0" name="图片 13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933825"/>
                        <a:ext cx="6254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8" name="Object 24"/>
          <p:cNvGraphicFramePr>
            <a:graphicFrameLocks noChangeAspect="1"/>
          </p:cNvGraphicFramePr>
          <p:nvPr/>
        </p:nvGraphicFramePr>
        <p:xfrm>
          <a:off x="2484438" y="4868863"/>
          <a:ext cx="5143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r:id="rId32" imgW="127000" imgH="177800" progId="Equation.3">
                  <p:embed/>
                </p:oleObj>
              </mc:Choice>
              <mc:Fallback>
                <p:oleObj r:id="rId32" imgW="127000" imgH="177800" progId="Equation.3">
                  <p:embed/>
                  <p:pic>
                    <p:nvPicPr>
                      <p:cNvPr id="0" name="图片 13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868863"/>
                        <a:ext cx="5143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9" name="AutoShape 25"/>
          <p:cNvSpPr>
            <a:spLocks noChangeArrowheads="1"/>
          </p:cNvSpPr>
          <p:nvPr/>
        </p:nvSpPr>
        <p:spPr bwMode="auto">
          <a:xfrm>
            <a:off x="3995738" y="5157788"/>
            <a:ext cx="3313112" cy="1150937"/>
          </a:xfrm>
          <a:prstGeom prst="cloudCallout">
            <a:avLst>
              <a:gd name="adj1" fmla="val -79514"/>
              <a:gd name="adj2" fmla="val -41722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D4350A"/>
                </a:solidFill>
              </a:rPr>
              <a:t>0</a:t>
            </a:r>
            <a:r>
              <a:rPr lang="zh-CN" altLang="en-US" sz="2800" b="1">
                <a:solidFill>
                  <a:srgbClr val="D4350A"/>
                </a:solidFill>
              </a:rPr>
              <a:t>的任何次幂都得</a:t>
            </a:r>
            <a:r>
              <a:rPr lang="en-US" altLang="zh-CN" sz="2800" b="1">
                <a:solidFill>
                  <a:srgbClr val="D4350A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9" grpId="0" autoUpdateAnimBg="0"/>
      <p:bldP spid="21520" grpId="0" autoUpdateAnimBg="0"/>
      <p:bldP spid="21521" grpId="0" autoUpdateAnimBg="0"/>
      <p:bldP spid="21522" grpId="0" autoUpdateAnimBg="0"/>
      <p:bldP spid="2152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71550" y="1341438"/>
            <a:ext cx="6696075" cy="324008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700" dirty="0">
                <a:solidFill>
                  <a:srgbClr val="D4350A"/>
                </a:solidFill>
                <a:ea typeface="楷体_GB2312" pitchFamily="1" charset="-122"/>
              </a:rPr>
              <a:t>同学们，现在我们可以解决开始时的</a:t>
            </a:r>
            <a:r>
              <a:rPr lang="en-US" altLang="zh-CN" sz="3700" dirty="0">
                <a:solidFill>
                  <a:srgbClr val="D4350A"/>
                </a:solidFill>
                <a:ea typeface="楷体_GB2312" pitchFamily="1" charset="-122"/>
              </a:rPr>
              <a:t>《</a:t>
            </a:r>
            <a:r>
              <a:rPr lang="zh-CN" altLang="en-US" sz="3700" dirty="0">
                <a:solidFill>
                  <a:srgbClr val="D4350A"/>
                </a:solidFill>
                <a:ea typeface="楷体_GB2312" pitchFamily="1" charset="-122"/>
              </a:rPr>
              <a:t>棋盘上的学问</a:t>
            </a:r>
            <a:r>
              <a:rPr lang="en-US" altLang="zh-CN" sz="3700" dirty="0">
                <a:solidFill>
                  <a:srgbClr val="D4350A"/>
                </a:solidFill>
                <a:ea typeface="楷体_GB2312" pitchFamily="1" charset="-122"/>
              </a:rPr>
              <a:t>》</a:t>
            </a:r>
            <a:r>
              <a:rPr lang="zh-CN" altLang="en-US" sz="3700" dirty="0">
                <a:solidFill>
                  <a:srgbClr val="D4350A"/>
                </a:solidFill>
                <a:ea typeface="楷体_GB2312" pitchFamily="1" charset="-122"/>
              </a:rPr>
              <a:t>上的问题了吗</a:t>
            </a:r>
            <a:r>
              <a:rPr lang="zh-CN" altLang="en-US" sz="3700" dirty="0" smtClean="0">
                <a:solidFill>
                  <a:srgbClr val="D4350A"/>
                </a:solidFill>
                <a:ea typeface="楷体_GB2312" pitchFamily="1" charset="-122"/>
              </a:rPr>
              <a:t>？ </a:t>
            </a:r>
            <a:endParaRPr lang="zh-CN" altLang="en-US" sz="3700" dirty="0">
              <a:solidFill>
                <a:srgbClr val="D4350A"/>
              </a:solidFill>
              <a:ea typeface="楷体_GB2312" pitchFamily="1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011055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6191250"/>
            <a:ext cx="2700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知识梳理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9366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000" b="1" dirty="0">
                <a:solidFill>
                  <a:srgbClr val="D4350A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3000" b="1" dirty="0">
                <a:solidFill>
                  <a:srgbClr val="D4350A"/>
                </a:solidFill>
                <a:latin typeface="楷体_GB2312" pitchFamily="1" charset="-122"/>
                <a:ea typeface="楷体_GB2312" pitchFamily="1" charset="-122"/>
              </a:rPr>
              <a:t>、乘方是特殊的乘法运算，所谓特殊就是所乘的因数是相同的；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sz="3000" dirty="0">
              <a:solidFill>
                <a:srgbClr val="D4350A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23850" y="2708275"/>
            <a:ext cx="85693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D4350A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3200" b="1" dirty="0">
                <a:solidFill>
                  <a:srgbClr val="D4350A"/>
                </a:solidFill>
                <a:latin typeface="楷体_GB2312" pitchFamily="1" charset="-122"/>
                <a:ea typeface="楷体_GB2312" pitchFamily="1" charset="-122"/>
              </a:rPr>
              <a:t>、幂是乘方运算的结果；正数的任何次幂是正数，负数的奇次幂是负数，负数   的偶次幂是正数；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23850" y="4221163"/>
            <a:ext cx="6916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D4350A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3200" b="1" dirty="0">
                <a:solidFill>
                  <a:srgbClr val="D4350A"/>
                </a:solidFill>
                <a:latin typeface="楷体_GB2312" pitchFamily="1" charset="-122"/>
                <a:ea typeface="楷体_GB2312" pitchFamily="1" charset="-122"/>
              </a:rPr>
              <a:t>、进行乘方运算应先定符号后计算。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95288" y="4941888"/>
            <a:ext cx="5400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D4350A"/>
                </a:solidFill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3200" b="1" dirty="0">
                <a:solidFill>
                  <a:srgbClr val="D4350A"/>
                </a:solidFill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en-US" altLang="zh-CN" sz="3200" b="1" dirty="0">
                <a:solidFill>
                  <a:srgbClr val="D4350A"/>
                </a:solidFill>
                <a:latin typeface="楷体_GB2312" pitchFamily="1" charset="-122"/>
                <a:ea typeface="楷体_GB2312" pitchFamily="1" charset="-122"/>
              </a:rPr>
              <a:t>0</a:t>
            </a:r>
            <a:r>
              <a:rPr lang="zh-CN" altLang="en-US" sz="3200" b="1" dirty="0">
                <a:solidFill>
                  <a:srgbClr val="D4350A"/>
                </a:solidFill>
                <a:latin typeface="楷体_GB2312" pitchFamily="1" charset="-122"/>
                <a:ea typeface="楷体_GB2312" pitchFamily="1" charset="-122"/>
              </a:rPr>
              <a:t>和</a:t>
            </a:r>
            <a:r>
              <a:rPr lang="en-US" altLang="zh-CN" sz="3200" b="1" dirty="0">
                <a:solidFill>
                  <a:srgbClr val="D4350A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3200" b="1" dirty="0">
                <a:solidFill>
                  <a:srgbClr val="D4350A"/>
                </a:solidFill>
                <a:latin typeface="楷体_GB2312" pitchFamily="1" charset="-122"/>
                <a:ea typeface="楷体_GB2312" pitchFamily="1" charset="-122"/>
              </a:rPr>
              <a:t>的任何次幂都它本身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/>
          <a:lstStyle/>
          <a:p>
            <a:r>
              <a:rPr lang="zh-CN" altLang="en-US" sz="8000" dirty="0">
                <a:solidFill>
                  <a:srgbClr val="FF5555"/>
                </a:solidFill>
                <a:ea typeface="楷体_GB2312" pitchFamily="1" charset="-122"/>
              </a:rPr>
              <a:t>棋盘上的学问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536" y="195536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4000" dirty="0">
                <a:latin typeface="楷体_GB2312" pitchFamily="1" charset="-122"/>
                <a:ea typeface="楷体_GB2312" pitchFamily="1" charset="-122"/>
              </a:rPr>
              <a:t>古时候,有个王国里有一位聪明的大臣，他发明了国际象棋，献给了国王，国王从此迷上了下棋。为了对聪明的大臣表示感谢，国王答应满足这个大臣的一个要求。大臣说：</a:t>
            </a:r>
            <a:r>
              <a:rPr lang="zh-CN" altLang="en-US" sz="4000" dirty="0">
                <a:latin typeface="Arial" panose="020B0604020202020204"/>
                <a:ea typeface="楷体_GB2312" pitchFamily="1" charset="-122"/>
              </a:rPr>
              <a:t>“</a:t>
            </a:r>
            <a:r>
              <a:rPr lang="zh-CN" altLang="en-US" sz="4000" dirty="0">
                <a:latin typeface="楷体_GB2312" pitchFamily="1" charset="-122"/>
                <a:ea typeface="楷体_GB2312" pitchFamily="1" charset="-122"/>
              </a:rPr>
              <a:t>就在这个棋盘上放一些米粒吧。</a:t>
            </a:r>
          </a:p>
        </p:txBody>
      </p:sp>
      <p:pic>
        <p:nvPicPr>
          <p:cNvPr id="6149" name="Picture 5" descr="011055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6191250"/>
            <a:ext cx="2700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011055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6191250"/>
            <a:ext cx="23399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课后测验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25538"/>
            <a:ext cx="8964613" cy="57324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dirty="0"/>
              <a:t>1</a:t>
            </a:r>
            <a:r>
              <a:rPr lang="zh-CN" altLang="en-US" sz="2800" dirty="0"/>
              <a:t>、在       中，底数是</a:t>
            </a:r>
            <a:r>
              <a:rPr lang="zh-CN" altLang="en-US" sz="2800" u="sng" dirty="0"/>
              <a:t>  </a:t>
            </a:r>
            <a:r>
              <a:rPr lang="zh-CN" altLang="en-US" sz="2800" dirty="0"/>
              <a:t>，指数</a:t>
            </a:r>
            <a:r>
              <a:rPr lang="zh-CN" altLang="en-US" sz="2800" u="sng" dirty="0"/>
              <a:t>   </a:t>
            </a:r>
            <a:r>
              <a:rPr lang="zh-CN" altLang="en-US" sz="2800" dirty="0"/>
              <a:t>，</a:t>
            </a:r>
          </a:p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r>
              <a:rPr lang="en-US" altLang="zh-CN" sz="2800" dirty="0"/>
              <a:t>2</a:t>
            </a:r>
            <a:r>
              <a:rPr lang="zh-CN" altLang="en-US" sz="2800" dirty="0"/>
              <a:t>、           读做</a:t>
            </a:r>
            <a:r>
              <a:rPr lang="zh-CN" altLang="en-US" sz="2800" u="sng" dirty="0"/>
              <a:t>                   </a:t>
            </a:r>
            <a:r>
              <a:rPr lang="zh-CN" altLang="en-US" sz="2800" dirty="0"/>
              <a:t>；</a:t>
            </a:r>
          </a:p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r>
              <a:rPr lang="en-US" altLang="zh-CN" sz="2800" dirty="0"/>
              <a:t>3</a:t>
            </a:r>
            <a:r>
              <a:rPr lang="zh-CN" altLang="en-US" sz="2800" dirty="0"/>
              <a:t>、            的结果是</a:t>
            </a:r>
            <a:r>
              <a:rPr lang="zh-CN" altLang="en-US" sz="2800" u="sng" dirty="0"/>
              <a:t>   </a:t>
            </a:r>
            <a:r>
              <a:rPr lang="zh-CN" altLang="en-US" sz="2800" dirty="0"/>
              <a:t>数（填“正”或“负”）；</a:t>
            </a:r>
          </a:p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r>
              <a:rPr lang="en-US" altLang="zh-CN" sz="2800" dirty="0"/>
              <a:t>4</a:t>
            </a:r>
            <a:r>
              <a:rPr lang="zh-CN" altLang="en-US" sz="2800" dirty="0"/>
              <a:t>、计算：           </a:t>
            </a:r>
            <a:r>
              <a:rPr lang="en-US" altLang="zh-CN" sz="2800" dirty="0"/>
              <a:t>=</a:t>
            </a:r>
            <a:r>
              <a:rPr lang="en-US" altLang="zh-CN" sz="2800" u="sng" dirty="0"/>
              <a:t>         </a:t>
            </a:r>
            <a:r>
              <a:rPr lang="zh-CN" altLang="en-US" sz="2800" dirty="0"/>
              <a:t>；</a:t>
            </a:r>
          </a:p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r>
              <a:rPr lang="en-US" altLang="zh-CN" sz="2800" dirty="0"/>
              <a:t>5</a:t>
            </a:r>
            <a:r>
              <a:rPr lang="zh-CN" altLang="en-US" sz="2800" dirty="0"/>
              <a:t>、计算：               </a:t>
            </a:r>
            <a:r>
              <a:rPr lang="en-US" altLang="zh-CN" sz="2800" dirty="0"/>
              <a:t>=</a:t>
            </a:r>
            <a:r>
              <a:rPr lang="en-US" altLang="zh-CN" sz="2800" u="sng" dirty="0"/>
              <a:t>     </a:t>
            </a:r>
            <a:r>
              <a:rPr lang="zh-CN" altLang="en-US" sz="2800" dirty="0"/>
              <a:t>；</a:t>
            </a:r>
          </a:p>
          <a:p>
            <a:pPr>
              <a:buFontTx/>
              <a:buNone/>
            </a:pPr>
            <a:r>
              <a:rPr lang="zh-CN" altLang="en-US" sz="2800" dirty="0"/>
              <a:t>    </a:t>
            </a:r>
          </a:p>
          <a:p>
            <a:pPr>
              <a:buFontTx/>
              <a:buNone/>
            </a:pPr>
            <a:r>
              <a:rPr lang="zh-CN" altLang="en-US" sz="2800" dirty="0"/>
              <a:t>附加题：计算                </a:t>
            </a:r>
            <a:r>
              <a:rPr lang="zh-CN" altLang="en-US" sz="2800" u="sng" dirty="0"/>
              <a:t>  </a:t>
            </a:r>
            <a:r>
              <a:rPr lang="zh-CN" altLang="en-US" sz="2800" dirty="0"/>
              <a:t>。</a:t>
            </a:r>
          </a:p>
        </p:txBody>
      </p:sp>
      <p:graphicFrame>
        <p:nvGraphicFramePr>
          <p:cNvPr id="24581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42988" y="1052513"/>
          <a:ext cx="51435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r:id="rId4" imgW="177800" imgH="190500" progId="Equation.3">
                  <p:embed/>
                </p:oleObj>
              </mc:Choice>
              <mc:Fallback>
                <p:oleObj r:id="rId4" imgW="177800" imgH="190500" progId="Equation.3">
                  <p:embed/>
                  <p:pic>
                    <p:nvPicPr>
                      <p:cNvPr id="0" name="图片 14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052513"/>
                        <a:ext cx="514350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5288" y="1989138"/>
          <a:ext cx="12239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r:id="rId6" imgW="381000" imgH="241300" progId="Equation.3">
                  <p:embed/>
                </p:oleObj>
              </mc:Choice>
              <mc:Fallback>
                <p:oleObj r:id="rId6" imgW="381000" imgH="241300" progId="Equation.3">
                  <p:embed/>
                  <p:pic>
                    <p:nvPicPr>
                      <p:cNvPr id="0" name="图片 14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989138"/>
                        <a:ext cx="1223962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95288" y="2924175"/>
          <a:ext cx="12954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r:id="rId8" imgW="406400" imgH="241300" progId="Equation.3">
                  <p:embed/>
                </p:oleObj>
              </mc:Choice>
              <mc:Fallback>
                <p:oleObj r:id="rId8" imgW="406400" imgH="241300" progId="Equation.3">
                  <p:embed/>
                  <p:pic>
                    <p:nvPicPr>
                      <p:cNvPr id="0" name="图片 14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924175"/>
                        <a:ext cx="12954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1403350" y="4724400"/>
          <a:ext cx="136842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r:id="rId10" imgW="368300" imgH="241300" progId="Equation.3">
                  <p:embed/>
                </p:oleObj>
              </mc:Choice>
              <mc:Fallback>
                <p:oleObj r:id="rId10" imgW="368300" imgH="241300" progId="Equation.3">
                  <p:embed/>
                  <p:pic>
                    <p:nvPicPr>
                      <p:cNvPr id="0" name="图片 14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724400"/>
                        <a:ext cx="1368425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403350" y="3573463"/>
          <a:ext cx="1138238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r:id="rId12" imgW="342900" imgH="469900" progId="Equation.3">
                  <p:embed/>
                </p:oleObj>
              </mc:Choice>
              <mc:Fallback>
                <p:oleObj r:id="rId12" imgW="342900" imgH="469900" progId="Equation.3">
                  <p:embed/>
                  <p:pic>
                    <p:nvPicPr>
                      <p:cNvPr id="0" name="图片 14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573463"/>
                        <a:ext cx="1138238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2124075" y="5775325"/>
          <a:ext cx="35274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r:id="rId14" imgW="1130300" imgH="228600" progId="Equation.3">
                  <p:embed/>
                </p:oleObj>
              </mc:Choice>
              <mc:Fallback>
                <p:oleObj r:id="rId14" imgW="1130300" imgH="228600" progId="Equation.3">
                  <p:embed/>
                  <p:pic>
                    <p:nvPicPr>
                      <p:cNvPr id="0" name="图片 14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775325"/>
                        <a:ext cx="35274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377109" y="10525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4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674096" y="105251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6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268538" y="1985467"/>
            <a:ext cx="495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－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4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的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7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次方或－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4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的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7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次幂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843213" y="292417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负</a:t>
            </a:r>
          </a:p>
        </p:txBody>
      </p:sp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2843213" y="3357563"/>
          <a:ext cx="7239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r:id="rId16" imgW="203200" imgH="393700" progId="Equation.3">
                  <p:embed/>
                </p:oleObj>
              </mc:Choice>
              <mc:Fallback>
                <p:oleObj r:id="rId16" imgW="203200" imgH="393700" progId="Equation.3">
                  <p:embed/>
                  <p:pic>
                    <p:nvPicPr>
                      <p:cNvPr id="0" name="图片 143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357563"/>
                        <a:ext cx="723900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987675" y="4797425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8 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724525" y="5805488"/>
            <a:ext cx="576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 autoUpdateAnimBg="0"/>
      <p:bldP spid="24588" grpId="0" autoUpdateAnimBg="0"/>
      <p:bldP spid="24589" grpId="0" autoUpdateAnimBg="0"/>
      <p:bldP spid="24590" grpId="0" autoUpdateAnimBg="0"/>
      <p:bldP spid="24592" grpId="0" autoUpdateAnimBg="0"/>
      <p:bldP spid="2459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6" name="Picture 6" descr="u=2485683202,3434310639&amp;fm=0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9888" y="0"/>
            <a:ext cx="75565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WordArt 7"/>
          <p:cNvSpPr>
            <a:spLocks noChangeArrowheads="1" noChangeShapeType="1"/>
          </p:cNvSpPr>
          <p:nvPr/>
        </p:nvSpPr>
        <p:spPr bwMode="auto">
          <a:xfrm>
            <a:off x="1187624" y="2204864"/>
            <a:ext cx="5327650" cy="2663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0" dirty="0">
                <a:ln w="9525">
                  <a:solidFill>
                    <a:srgbClr val="993366"/>
                  </a:solidFill>
                  <a:round/>
                </a:ln>
                <a:solidFill>
                  <a:srgbClr val="80008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楷体_GB2312"/>
              </a:rPr>
              <a:t>再见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7544" y="908720"/>
            <a:ext cx="8229600" cy="48242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4000" dirty="0">
                <a:latin typeface="楷体_GB2312" pitchFamily="1" charset="-122"/>
                <a:ea typeface="楷体_GB2312" pitchFamily="1" charset="-122"/>
              </a:rPr>
              <a:t>第1格放1粒，第2格放2粒米，第3格放4粒米，然后是8粒、16粒、32粒</a:t>
            </a:r>
            <a:r>
              <a:rPr lang="zh-CN" altLang="en-US" sz="4000" dirty="0">
                <a:latin typeface="Arial" panose="020B0604020202020204"/>
                <a:ea typeface="楷体_GB2312" pitchFamily="1" charset="-122"/>
              </a:rPr>
              <a:t>……</a:t>
            </a:r>
            <a:r>
              <a:rPr lang="zh-CN" altLang="en-US" sz="4000" dirty="0">
                <a:latin typeface="楷体_GB2312" pitchFamily="1" charset="-122"/>
                <a:ea typeface="楷体_GB2312" pitchFamily="1" charset="-122"/>
              </a:rPr>
              <a:t>一直到第64格。</a:t>
            </a:r>
            <a:r>
              <a:rPr lang="zh-CN" altLang="en-US" sz="4000" dirty="0">
                <a:latin typeface="Arial" panose="020B0604020202020204"/>
                <a:ea typeface="楷体_GB2312" pitchFamily="1" charset="-122"/>
              </a:rPr>
              <a:t>”“</a:t>
            </a:r>
            <a:r>
              <a:rPr lang="zh-CN" altLang="en-US" sz="4000" dirty="0">
                <a:latin typeface="楷体_GB2312" pitchFamily="1" charset="-122"/>
                <a:ea typeface="楷体_GB2312" pitchFamily="1" charset="-122"/>
              </a:rPr>
              <a:t>你真傻！就要这么一点米？</a:t>
            </a:r>
            <a:r>
              <a:rPr lang="zh-CN" altLang="en-US" sz="4000" dirty="0">
                <a:latin typeface="Arial" panose="020B0604020202020204"/>
                <a:ea typeface="楷体_GB2312" pitchFamily="1" charset="-122"/>
              </a:rPr>
              <a:t>”</a:t>
            </a:r>
            <a:r>
              <a:rPr lang="zh-CN" altLang="en-US" sz="4000" dirty="0">
                <a:latin typeface="楷体_GB2312" pitchFamily="1" charset="-122"/>
                <a:ea typeface="楷体_GB2312" pitchFamily="1" charset="-122"/>
              </a:rPr>
              <a:t>，国王哈哈大笑。这位大臣说：</a:t>
            </a:r>
            <a:r>
              <a:rPr lang="zh-CN" altLang="en-US" sz="4000" dirty="0">
                <a:latin typeface="Arial" panose="020B0604020202020204"/>
                <a:ea typeface="楷体_GB2312" pitchFamily="1" charset="-122"/>
              </a:rPr>
              <a:t>“</a:t>
            </a:r>
            <a:r>
              <a:rPr lang="zh-CN" altLang="en-US" sz="4000" dirty="0">
                <a:latin typeface="楷体_GB2312" pitchFamily="1" charset="-122"/>
                <a:ea typeface="楷体_GB2312" pitchFamily="1" charset="-122"/>
              </a:rPr>
              <a:t>就怕您的国库里没有这么多米！</a:t>
            </a:r>
            <a:r>
              <a:rPr lang="zh-CN" altLang="en-US" sz="4000" dirty="0">
                <a:latin typeface="Arial" panose="020B0604020202020204"/>
                <a:ea typeface="楷体_GB2312" pitchFamily="1" charset="-122"/>
              </a:rPr>
              <a:t>”</a:t>
            </a:r>
            <a:endParaRPr lang="zh-CN" altLang="en-US" sz="4000" dirty="0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4000" dirty="0"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4000" dirty="0">
                <a:solidFill>
                  <a:srgbClr val="D4350A"/>
                </a:solidFill>
                <a:latin typeface="楷体_GB2312" pitchFamily="1" charset="-122"/>
                <a:ea typeface="楷体_GB2312" pitchFamily="1" charset="-122"/>
              </a:rPr>
              <a:t>你认为国王的国库里有这么多米吗？</a:t>
            </a:r>
          </a:p>
          <a:p>
            <a:pPr>
              <a:lnSpc>
                <a:spcPct val="90000"/>
              </a:lnSpc>
            </a:pPr>
            <a:endParaRPr lang="zh-CN" altLang="en-US" sz="1800" dirty="0">
              <a:solidFill>
                <a:srgbClr val="D4350A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7173" name="Picture 5" descr="011055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6191250"/>
            <a:ext cx="2555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009714020311928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68618"/>
            <a:ext cx="9144000" cy="62031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dirty="0"/>
              <a:t>          </a:t>
            </a:r>
            <a:r>
              <a:rPr lang="zh-CN" altLang="en-US" dirty="0" smtClean="0">
                <a:latin typeface="楷体_GB2312" pitchFamily="1" charset="-122"/>
                <a:ea typeface="楷体_GB2312" pitchFamily="1" charset="-122"/>
              </a:rPr>
              <a:t>有</a:t>
            </a: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一张厚度是</a:t>
            </a: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微米的纸，将它对折</a:t>
            </a: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50</a:t>
            </a: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次后，请想象厚度有多高？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   ⑴ 对折</a:t>
            </a: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次后，厚度为多少微米？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       </a:t>
            </a: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2×2×1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   ⑵ </a:t>
            </a: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对折</a:t>
            </a: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次后，厚度为多少微米？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       </a:t>
            </a: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2×2×2×1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   ⑶ </a:t>
            </a: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对折</a:t>
            </a: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次后，厚度为多少微米？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       </a:t>
            </a: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2×2×2×2×1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   ⑷ </a:t>
            </a: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对折</a:t>
            </a: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50</a:t>
            </a: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次后，厚度为多少毫米？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       </a:t>
            </a: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2×2×2×</a:t>
            </a:r>
            <a:r>
              <a:rPr lang="en-US" altLang="zh-CN" dirty="0">
                <a:latin typeface="Arial" panose="020B0604020202020204"/>
                <a:ea typeface="楷体_GB2312" pitchFamily="1" charset="-122"/>
              </a:rPr>
              <a:t>…</a:t>
            </a: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×2×1</a:t>
            </a:r>
            <a:r>
              <a:rPr lang="en-US" altLang="zh-CN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       </a:t>
            </a:r>
            <a:r>
              <a:rPr lang="zh-CN" altLang="en-US" dirty="0">
                <a:solidFill>
                  <a:srgbClr val="FF0066"/>
                </a:solidFill>
                <a:ea typeface="楷体_GB2312" pitchFamily="1" charset="-122"/>
              </a:rPr>
              <a:t>当要表示多个相同因数相乘时，以上写法多麻烦啊！有没有简便写法呢</a:t>
            </a:r>
            <a:r>
              <a:rPr lang="zh-CN" altLang="en-US" dirty="0" smtClean="0">
                <a:solidFill>
                  <a:srgbClr val="FF0066"/>
                </a:solidFill>
                <a:ea typeface="楷体_GB2312" pitchFamily="1" charset="-122"/>
              </a:rPr>
              <a:t>？</a:t>
            </a:r>
            <a:endParaRPr lang="zh-CN" altLang="en-US" dirty="0">
              <a:solidFill>
                <a:srgbClr val="FF0066"/>
              </a:solidFill>
              <a:ea typeface="楷体_GB2312" pitchFamily="1" charset="-122"/>
            </a:endParaRPr>
          </a:p>
        </p:txBody>
      </p:sp>
      <p:pic>
        <p:nvPicPr>
          <p:cNvPr id="8197" name="Picture 5" descr="011055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6191250"/>
            <a:ext cx="241141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2009714020311928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011055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6191250"/>
            <a:ext cx="262731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964612" cy="576103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>
                <a:latin typeface="楷体_GB2312" pitchFamily="1" charset="-122"/>
                <a:ea typeface="楷体_GB2312" pitchFamily="1" charset="-122"/>
              </a:rPr>
              <a:t>小学我们学过一个数的平方和立方</a:t>
            </a:r>
          </a:p>
          <a:p>
            <a:pPr>
              <a:buFontTx/>
              <a:buNone/>
            </a:pPr>
            <a:r>
              <a:rPr lang="en-US" altLang="zh-CN">
                <a:latin typeface="楷体_GB2312" pitchFamily="1" charset="-122"/>
                <a:ea typeface="楷体_GB2312" pitchFamily="1" charset="-122"/>
              </a:rPr>
              <a:t>2×2=        </a:t>
            </a:r>
          </a:p>
          <a:p>
            <a:pPr>
              <a:buFontTx/>
              <a:buNone/>
            </a:pPr>
            <a:r>
              <a:rPr lang="en-US" altLang="zh-CN">
                <a:latin typeface="楷体_GB2312" pitchFamily="1" charset="-122"/>
                <a:ea typeface="楷体_GB2312" pitchFamily="1" charset="-122"/>
              </a:rPr>
              <a:t>2×2×2=</a:t>
            </a:r>
          </a:p>
          <a:p>
            <a:pPr>
              <a:buFontTx/>
              <a:buNone/>
            </a:pPr>
            <a:r>
              <a:rPr lang="zh-CN" altLang="en-US">
                <a:latin typeface="楷体_GB2312" pitchFamily="1" charset="-122"/>
                <a:ea typeface="楷体_GB2312" pitchFamily="1" charset="-122"/>
              </a:rPr>
              <a:t>则</a:t>
            </a:r>
            <a:r>
              <a:rPr lang="en-US" altLang="zh-CN">
                <a:latin typeface="楷体_GB2312" pitchFamily="1" charset="-122"/>
                <a:ea typeface="楷体_GB2312" pitchFamily="1" charset="-122"/>
              </a:rPr>
              <a:t>2×2×2×2=____</a:t>
            </a:r>
            <a:r>
              <a:rPr lang="en-US" altLang="zh-CN" u="sng">
                <a:latin typeface="楷体_GB2312" pitchFamily="1" charset="-122"/>
                <a:ea typeface="楷体_GB2312" pitchFamily="1" charset="-122"/>
              </a:rPr>
              <a:t>      </a:t>
            </a:r>
            <a:endParaRPr lang="en-US" altLang="zh-CN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en-US" altLang="zh-CN">
                <a:latin typeface="楷体_GB2312" pitchFamily="1" charset="-122"/>
                <a:ea typeface="楷体_GB2312" pitchFamily="1" charset="-122"/>
              </a:rPr>
              <a:t>(-3) × (-3) × (-3) × (-3) × (-3)= </a:t>
            </a:r>
            <a:r>
              <a:rPr lang="en-US" altLang="zh-CN" u="sng">
                <a:latin typeface="楷体_GB2312" pitchFamily="1" charset="-122"/>
                <a:ea typeface="楷体_GB2312" pitchFamily="1" charset="-122"/>
              </a:rPr>
              <a:t>           </a:t>
            </a:r>
            <a:endParaRPr lang="en-US" altLang="zh-CN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en-US" altLang="zh-CN">
                <a:latin typeface="楷体_GB2312" pitchFamily="1" charset="-122"/>
                <a:ea typeface="楷体_GB2312" pitchFamily="1" charset="-122"/>
              </a:rPr>
              <a:t>a.a.a.a.a.a.=</a:t>
            </a:r>
            <a:r>
              <a:rPr lang="en-US" altLang="zh-CN" u="sng">
                <a:latin typeface="楷体_GB2312" pitchFamily="1" charset="-122"/>
                <a:ea typeface="楷体_GB2312" pitchFamily="1" charset="-122"/>
              </a:rPr>
              <a:t>           </a:t>
            </a:r>
            <a:endParaRPr lang="en-US" altLang="zh-CN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en-US" altLang="zh-CN">
                <a:latin typeface="楷体_GB2312" pitchFamily="1" charset="-122"/>
                <a:ea typeface="楷体_GB2312" pitchFamily="1" charset="-122"/>
              </a:rPr>
              <a:t> 	                 </a:t>
            </a:r>
          </a:p>
          <a:p>
            <a:pPr>
              <a:buFontTx/>
              <a:buNone/>
            </a:pPr>
            <a:r>
              <a:rPr lang="en-US" altLang="zh-CN">
                <a:latin typeface="楷体_GB2312" pitchFamily="1" charset="-122"/>
                <a:ea typeface="楷体_GB2312" pitchFamily="1" charset="-122"/>
              </a:rPr>
              <a:t>                   =</a:t>
            </a:r>
            <a:r>
              <a:rPr lang="en-US" altLang="zh-CN" u="sng">
                <a:latin typeface="楷体_GB2312" pitchFamily="1" charset="-122"/>
                <a:ea typeface="楷体_GB2312" pitchFamily="1" charset="-122"/>
              </a:rPr>
              <a:t>            </a:t>
            </a:r>
            <a:endParaRPr lang="en-US" altLang="zh-CN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endParaRPr lang="zh-CN" altLang="en-US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23850" y="4365625"/>
          <a:ext cx="26638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r:id="rId5" imgW="847725" imgH="361950" progId="Paint.Picture">
                  <p:embed/>
                </p:oleObj>
              </mc:Choice>
              <mc:Fallback>
                <p:oleObj r:id="rId5" imgW="847725" imgH="361950" progId="Paint.Picture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365625"/>
                        <a:ext cx="26638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258888" y="1341438"/>
          <a:ext cx="6159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7" imgW="177800" imgH="190500" progId="Equation.3">
                  <p:embed/>
                </p:oleObj>
              </mc:Choice>
              <mc:Fallback>
                <p:oleObj r:id="rId7" imgW="177800" imgH="190500" progId="Equation.3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341438"/>
                        <a:ext cx="6159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1835150" y="1844675"/>
          <a:ext cx="550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9" imgW="165100" imgH="190500" progId="Equation.3">
                  <p:embed/>
                </p:oleObj>
              </mc:Choice>
              <mc:Fallback>
                <p:oleObj r:id="rId9" imgW="165100" imgH="190500" progId="Equation.3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44675"/>
                        <a:ext cx="550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2843213" y="2349500"/>
          <a:ext cx="6127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r:id="rId11" imgW="177800" imgH="190500" progId="Equation.3">
                  <p:embed/>
                </p:oleObj>
              </mc:Choice>
              <mc:Fallback>
                <p:oleObj r:id="rId11" imgW="177800" imgH="190500" progId="Equation.3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349500"/>
                        <a:ext cx="61277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7380288" y="3068638"/>
          <a:ext cx="8636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13" imgW="355600" imgH="228600" progId="Equation.3">
                  <p:embed/>
                </p:oleObj>
              </mc:Choice>
              <mc:Fallback>
                <p:oleObj r:id="rId13" imgW="355600" imgH="228600" progId="Equation.3">
                  <p:embed/>
                  <p:pic>
                    <p:nvPicPr>
                      <p:cNvPr id="0" name="图片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3068638"/>
                        <a:ext cx="863600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2843213" y="3573463"/>
          <a:ext cx="6508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15" imgW="177800" imgH="203200" progId="Equation.3">
                  <p:embed/>
                </p:oleObj>
              </mc:Choice>
              <mc:Fallback>
                <p:oleObj r:id="rId15" imgW="177800" imgH="203200" progId="Equation.3">
                  <p:embed/>
                  <p:pic>
                    <p:nvPicPr>
                      <p:cNvPr id="0" name="图片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573463"/>
                        <a:ext cx="65087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4211638" y="4652963"/>
          <a:ext cx="5857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17" imgW="177800" imgH="203200" progId="Equation.3">
                  <p:embed/>
                </p:oleObj>
              </mc:Choice>
              <mc:Fallback>
                <p:oleObj r:id="rId17" imgW="177800" imgH="203200" progId="Equation.3">
                  <p:embed/>
                  <p:pic>
                    <p:nvPicPr>
                      <p:cNvPr id="0" name="图片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652963"/>
                        <a:ext cx="5857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011055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6191250"/>
            <a:ext cx="29162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4" name="Group 4"/>
          <p:cNvGrpSpPr/>
          <p:nvPr/>
        </p:nvGrpSpPr>
        <p:grpSpPr bwMode="auto">
          <a:xfrm>
            <a:off x="652463" y="381000"/>
            <a:ext cx="6205537" cy="579438"/>
            <a:chOff x="0" y="0"/>
            <a:chExt cx="3909" cy="365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65" y="0"/>
              <a:ext cx="37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dirty="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个相同的因数   相乘，即        </a:t>
              </a:r>
            </a:p>
          </p:txBody>
        </p:sp>
        <p:graphicFrame>
          <p:nvGraphicFramePr>
            <p:cNvPr id="10246" name="Object 6"/>
            <p:cNvGraphicFramePr>
              <a:graphicFrameLocks noChangeAspect="1"/>
            </p:cNvGraphicFramePr>
            <p:nvPr/>
          </p:nvGraphicFramePr>
          <p:xfrm>
            <a:off x="0" y="48"/>
            <a:ext cx="261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2" r:id="rId4" imgW="127000" imgH="139700" progId="Equation.3">
                    <p:embed/>
                  </p:oleObj>
                </mc:Choice>
                <mc:Fallback>
                  <p:oleObj r:id="rId4" imgW="127000" imgH="139700" progId="Equation.3">
                    <p:embed/>
                    <p:pic>
                      <p:nvPicPr>
                        <p:cNvPr id="0" name="图片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8"/>
                          <a:ext cx="261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7" name="Object 7"/>
            <p:cNvGraphicFramePr>
              <a:graphicFrameLocks noChangeAspect="1"/>
            </p:cNvGraphicFramePr>
            <p:nvPr/>
          </p:nvGraphicFramePr>
          <p:xfrm>
            <a:off x="1824" y="48"/>
            <a:ext cx="261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3" r:id="rId6" imgW="127000" imgH="139700" progId="Equation.3">
                    <p:embed/>
                  </p:oleObj>
                </mc:Choice>
                <mc:Fallback>
                  <p:oleObj r:id="rId6" imgW="127000" imgH="139700" progId="Equation.3">
                    <p:embed/>
                    <p:pic>
                      <p:nvPicPr>
                        <p:cNvPr id="0" name="图片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48"/>
                          <a:ext cx="261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5791200" y="152400"/>
          <a:ext cx="169068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r:id="rId8" imgW="635000" imgH="342900" progId="Equation.3">
                  <p:embed/>
                </p:oleObj>
              </mc:Choice>
              <mc:Fallback>
                <p:oleObj r:id="rId8" imgW="635000" imgH="3429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52400"/>
                        <a:ext cx="1690688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9" name="Group 9"/>
          <p:cNvGrpSpPr/>
          <p:nvPr/>
        </p:nvGrpSpPr>
        <p:grpSpPr bwMode="auto">
          <a:xfrm>
            <a:off x="468313" y="1052513"/>
            <a:ext cx="3733800" cy="588962"/>
            <a:chOff x="0" y="0"/>
            <a:chExt cx="2352" cy="371"/>
          </a:xfrm>
        </p:grpSpPr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0" y="6"/>
              <a:ext cx="23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dirty="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我们把它作     ；</a:t>
              </a:r>
            </a:p>
          </p:txBody>
        </p:sp>
        <p:graphicFrame>
          <p:nvGraphicFramePr>
            <p:cNvPr id="10251" name="Object 11"/>
            <p:cNvGraphicFramePr>
              <a:graphicFrameLocks noChangeAspect="1"/>
            </p:cNvGraphicFramePr>
            <p:nvPr/>
          </p:nvGraphicFramePr>
          <p:xfrm>
            <a:off x="1623" y="0"/>
            <a:ext cx="585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5" r:id="rId10" imgW="177800" imgH="203200" progId="Equation.3">
                    <p:embed/>
                  </p:oleObj>
                </mc:Choice>
                <mc:Fallback>
                  <p:oleObj r:id="rId10" imgW="177800" imgH="203200" progId="Equation.3">
                    <p:embed/>
                    <p:pic>
                      <p:nvPicPr>
                        <p:cNvPr id="0" name="图片 20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3" y="0"/>
                          <a:ext cx="585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2" name="Group 12"/>
          <p:cNvGrpSpPr/>
          <p:nvPr/>
        </p:nvGrpSpPr>
        <p:grpSpPr bwMode="auto">
          <a:xfrm>
            <a:off x="4114800" y="990600"/>
            <a:ext cx="3055938" cy="949325"/>
            <a:chOff x="0" y="0"/>
            <a:chExt cx="1925" cy="598"/>
          </a:xfrm>
        </p:grpSpPr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0" y="48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即</a:t>
              </a:r>
            </a:p>
          </p:txBody>
        </p:sp>
        <p:graphicFrame>
          <p:nvGraphicFramePr>
            <p:cNvPr id="10254" name="Object 14"/>
            <p:cNvGraphicFramePr>
              <a:graphicFrameLocks noChangeAspect="1"/>
            </p:cNvGraphicFramePr>
            <p:nvPr/>
          </p:nvGraphicFramePr>
          <p:xfrm>
            <a:off x="370" y="0"/>
            <a:ext cx="1555" cy="5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6" r:id="rId12" imgW="926465" imgH="355600" progId="Equation.3">
                    <p:embed/>
                  </p:oleObj>
                </mc:Choice>
                <mc:Fallback>
                  <p:oleObj r:id="rId12" imgW="926465" imgH="355600" progId="Equation.3">
                    <p:embed/>
                    <p:pic>
                      <p:nvPicPr>
                        <p:cNvPr id="0" name="图片 20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" y="0"/>
                          <a:ext cx="1555" cy="5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5" name="Group 15"/>
          <p:cNvGrpSpPr/>
          <p:nvPr/>
        </p:nvGrpSpPr>
        <p:grpSpPr bwMode="auto">
          <a:xfrm>
            <a:off x="609600" y="1858963"/>
            <a:ext cx="8153400" cy="579437"/>
            <a:chOff x="0" y="0"/>
            <a:chExt cx="5136" cy="365"/>
          </a:xfrm>
        </p:grpSpPr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0" y="0"/>
              <a:ext cx="51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dirty="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这种求  个        的</a:t>
              </a:r>
              <a:r>
                <a:rPr lang="zh-CN" altLang="en-US" sz="3200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积</a:t>
              </a:r>
              <a:r>
                <a:rPr lang="zh-CN" altLang="en-US" sz="3200" dirty="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的</a:t>
              </a:r>
              <a:r>
                <a:rPr lang="zh-CN" altLang="en-US" sz="3200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运算</a:t>
              </a:r>
              <a:r>
                <a:rPr lang="zh-CN" altLang="en-US" sz="3200" dirty="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，叫做</a:t>
              </a:r>
              <a:r>
                <a:rPr lang="zh-CN" altLang="en-US" sz="3200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乘方</a:t>
              </a:r>
              <a:r>
                <a:rPr lang="zh-CN" altLang="en-US" sz="3200" dirty="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。</a:t>
              </a:r>
            </a:p>
          </p:txBody>
        </p:sp>
        <p:graphicFrame>
          <p:nvGraphicFramePr>
            <p:cNvPr id="10257" name="Object 17"/>
            <p:cNvGraphicFramePr>
              <a:graphicFrameLocks noChangeAspect="1"/>
            </p:cNvGraphicFramePr>
            <p:nvPr/>
          </p:nvGraphicFramePr>
          <p:xfrm>
            <a:off x="886" y="48"/>
            <a:ext cx="21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7" r:id="rId14" imgW="127000" imgH="139700" progId="Equation.3">
                    <p:embed/>
                  </p:oleObj>
                </mc:Choice>
                <mc:Fallback>
                  <p:oleObj r:id="rId14" imgW="127000" imgH="139700" progId="Equation.3">
                    <p:embed/>
                    <p:pic>
                      <p:nvPicPr>
                        <p:cNvPr id="0" name="图片 2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6" y="48"/>
                          <a:ext cx="21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09600" y="2427288"/>
            <a:ext cx="358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乘方</a:t>
            </a:r>
            <a:r>
              <a:rPr lang="zh-CN" altLang="en-US" sz="3200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的</a:t>
            </a:r>
            <a:r>
              <a:rPr lang="zh-CN" altLang="en-US" sz="32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结果</a:t>
            </a:r>
            <a:r>
              <a:rPr lang="zh-CN" altLang="en-US" sz="3200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叫做</a:t>
            </a:r>
            <a:r>
              <a:rPr lang="zh-CN" altLang="en-US" sz="32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幂</a:t>
            </a:r>
            <a:r>
              <a:rPr lang="zh-CN" altLang="en-US" sz="3200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。</a:t>
            </a:r>
          </a:p>
        </p:txBody>
      </p:sp>
      <p:grpSp>
        <p:nvGrpSpPr>
          <p:cNvPr id="10259" name="Group 19"/>
          <p:cNvGrpSpPr/>
          <p:nvPr/>
        </p:nvGrpSpPr>
        <p:grpSpPr bwMode="auto">
          <a:xfrm>
            <a:off x="609600" y="3006725"/>
            <a:ext cx="7543800" cy="608013"/>
            <a:chOff x="0" y="0"/>
            <a:chExt cx="4752" cy="383"/>
          </a:xfrm>
        </p:grpSpPr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0" y="18"/>
              <a:ext cx="47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dirty="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在   中，  叫做</a:t>
              </a:r>
              <a:r>
                <a:rPr lang="zh-CN" altLang="en-US" sz="3200" dirty="0">
                  <a:solidFill>
                    <a:srgbClr val="0000FF"/>
                  </a:solidFill>
                  <a:latin typeface="楷体_GB2312" pitchFamily="1" charset="-122"/>
                  <a:ea typeface="楷体_GB2312" pitchFamily="1" charset="-122"/>
                </a:rPr>
                <a:t>底数</a:t>
              </a:r>
              <a:r>
                <a:rPr lang="zh-CN" altLang="en-US" sz="3200" dirty="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，  叫做</a:t>
              </a:r>
              <a:r>
                <a:rPr lang="zh-CN" altLang="en-US" sz="3200" dirty="0">
                  <a:solidFill>
                    <a:srgbClr val="0000FF"/>
                  </a:solidFill>
                  <a:latin typeface="楷体_GB2312" pitchFamily="1" charset="-122"/>
                  <a:ea typeface="楷体_GB2312" pitchFamily="1" charset="-122"/>
                </a:rPr>
                <a:t>指数</a:t>
              </a:r>
              <a:r>
                <a:rPr lang="zh-CN" altLang="en-US" sz="3200" dirty="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。</a:t>
              </a:r>
            </a:p>
          </p:txBody>
        </p:sp>
        <p:graphicFrame>
          <p:nvGraphicFramePr>
            <p:cNvPr id="10261" name="Object 21"/>
            <p:cNvGraphicFramePr>
              <a:graphicFrameLocks noChangeAspect="1"/>
            </p:cNvGraphicFramePr>
            <p:nvPr/>
          </p:nvGraphicFramePr>
          <p:xfrm>
            <a:off x="364" y="0"/>
            <a:ext cx="308" cy="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8" r:id="rId15" imgW="177800" imgH="203200" progId="Equation.3">
                    <p:embed/>
                  </p:oleObj>
                </mc:Choice>
                <mc:Fallback>
                  <p:oleObj r:id="rId15" imgW="177800" imgH="203200" progId="Equation.3">
                    <p:embed/>
                    <p:pic>
                      <p:nvPicPr>
                        <p:cNvPr id="0" name="图片 20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" y="0"/>
                          <a:ext cx="308" cy="3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2" name="Object 22"/>
            <p:cNvGraphicFramePr>
              <a:graphicFrameLocks noChangeAspect="1"/>
            </p:cNvGraphicFramePr>
            <p:nvPr/>
          </p:nvGraphicFramePr>
          <p:xfrm>
            <a:off x="1248" y="114"/>
            <a:ext cx="21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9" r:id="rId17" imgW="127000" imgH="139700" progId="Equation.3">
                    <p:embed/>
                  </p:oleObj>
                </mc:Choice>
                <mc:Fallback>
                  <p:oleObj r:id="rId17" imgW="127000" imgH="139700" progId="Equation.3">
                    <p:embed/>
                    <p:pic>
                      <p:nvPicPr>
                        <p:cNvPr id="0" name="图片 20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14"/>
                          <a:ext cx="21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3" name="Object 23"/>
            <p:cNvGraphicFramePr>
              <a:graphicFrameLocks noChangeAspect="1"/>
            </p:cNvGraphicFramePr>
            <p:nvPr/>
          </p:nvGraphicFramePr>
          <p:xfrm>
            <a:off x="2784" y="66"/>
            <a:ext cx="261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" r:id="rId18" imgW="127000" imgH="139700" progId="Equation.3">
                    <p:embed/>
                  </p:oleObj>
                </mc:Choice>
                <mc:Fallback>
                  <p:oleObj r:id="rId18" imgW="127000" imgH="139700" progId="Equation.3">
                    <p:embed/>
                    <p:pic>
                      <p:nvPicPr>
                        <p:cNvPr id="0" name="图片 20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66"/>
                          <a:ext cx="261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64" name="Group 24"/>
          <p:cNvGrpSpPr/>
          <p:nvPr/>
        </p:nvGrpSpPr>
        <p:grpSpPr bwMode="auto">
          <a:xfrm>
            <a:off x="1371600" y="4267200"/>
            <a:ext cx="3086100" cy="1401763"/>
            <a:chOff x="0" y="0"/>
            <a:chExt cx="1944" cy="883"/>
          </a:xfrm>
        </p:grpSpPr>
        <p:graphicFrame>
          <p:nvGraphicFramePr>
            <p:cNvPr id="10265" name="Object 25">
              <a:hlinkClick r:id="" action="ppaction://ole?verb=1" highlightClick="1"/>
            </p:cNvPr>
            <p:cNvGraphicFramePr>
              <a:graphicFrameLocks noChangeAspect="1"/>
            </p:cNvGraphicFramePr>
            <p:nvPr/>
          </p:nvGraphicFramePr>
          <p:xfrm>
            <a:off x="1171" y="0"/>
            <a:ext cx="773" cy="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1" r:id="rId20" imgW="177800" imgH="203200" progId="Equation.3">
                    <p:embed/>
                  </p:oleObj>
                </mc:Choice>
                <mc:Fallback>
                  <p:oleObj r:id="rId20" imgW="177800" imgH="203200" progId="Equation.3">
                    <p:embed/>
                    <p:pic>
                      <p:nvPicPr>
                        <p:cNvPr id="0" name="图片 20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1" y="0"/>
                          <a:ext cx="773" cy="88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336" y="374"/>
              <a:ext cx="81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0" y="182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幂</a:t>
              </a:r>
            </a:p>
          </p:txBody>
        </p:sp>
      </p:grpSp>
      <p:grpSp>
        <p:nvGrpSpPr>
          <p:cNvPr id="10268" name="Group 28"/>
          <p:cNvGrpSpPr/>
          <p:nvPr/>
        </p:nvGrpSpPr>
        <p:grpSpPr bwMode="auto">
          <a:xfrm>
            <a:off x="3124200" y="5364163"/>
            <a:ext cx="2514600" cy="1036637"/>
            <a:chOff x="0" y="0"/>
            <a:chExt cx="1584" cy="653"/>
          </a:xfrm>
        </p:grpSpPr>
        <p:sp>
          <p:nvSpPr>
            <p:cNvPr id="10269" name="Text Box 29"/>
            <p:cNvSpPr txBox="1">
              <a:spLocks noChangeArrowheads="1"/>
            </p:cNvSpPr>
            <p:nvPr/>
          </p:nvSpPr>
          <p:spPr bwMode="auto">
            <a:xfrm>
              <a:off x="0" y="288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底数</a:t>
              </a:r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 flipV="1">
              <a:off x="324" y="0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576" y="4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864" y="288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因数</a:t>
              </a:r>
            </a:p>
          </p:txBody>
        </p:sp>
      </p:grpSp>
      <p:grpSp>
        <p:nvGrpSpPr>
          <p:cNvPr id="10273" name="Group 33"/>
          <p:cNvGrpSpPr/>
          <p:nvPr/>
        </p:nvGrpSpPr>
        <p:grpSpPr bwMode="auto">
          <a:xfrm>
            <a:off x="4267200" y="4449763"/>
            <a:ext cx="4038600" cy="579437"/>
            <a:chOff x="0" y="0"/>
            <a:chExt cx="2544" cy="365"/>
          </a:xfrm>
        </p:grpSpPr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>
              <a:off x="816" y="1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275" name="Group 35"/>
            <p:cNvGrpSpPr/>
            <p:nvPr/>
          </p:nvGrpSpPr>
          <p:grpSpPr bwMode="auto">
            <a:xfrm>
              <a:off x="0" y="0"/>
              <a:ext cx="2544" cy="365"/>
              <a:chOff x="0" y="0"/>
              <a:chExt cx="2544" cy="365"/>
            </a:xfrm>
          </p:grpSpPr>
          <p:sp>
            <p:nvSpPr>
              <p:cNvPr id="10276" name="Text Box 36"/>
              <p:cNvSpPr txBox="1">
                <a:spLocks noChangeArrowheads="1"/>
              </p:cNvSpPr>
              <p:nvPr/>
            </p:nvSpPr>
            <p:spPr bwMode="auto">
              <a:xfrm>
                <a:off x="240" y="0"/>
                <a:ext cx="72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320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指数</a:t>
                </a:r>
              </a:p>
            </p:txBody>
          </p:sp>
          <p:sp>
            <p:nvSpPr>
              <p:cNvPr id="10277" name="Text Box 37"/>
              <p:cNvSpPr txBox="1">
                <a:spLocks noChangeArrowheads="1"/>
              </p:cNvSpPr>
              <p:nvPr/>
            </p:nvSpPr>
            <p:spPr bwMode="auto">
              <a:xfrm>
                <a:off x="1104" y="0"/>
                <a:ext cx="14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3200">
                    <a:solidFill>
                      <a:srgbClr val="00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因数的个数</a:t>
                </a:r>
              </a:p>
            </p:txBody>
          </p:sp>
          <p:sp>
            <p:nvSpPr>
              <p:cNvPr id="10278" name="Line 38"/>
              <p:cNvSpPr>
                <a:spLocks noChangeShapeType="1"/>
              </p:cNvSpPr>
              <p:nvPr/>
            </p:nvSpPr>
            <p:spPr bwMode="auto">
              <a:xfrm flipH="1">
                <a:off x="0" y="221"/>
                <a:ext cx="33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279" name="Group 39"/>
          <p:cNvGrpSpPr/>
          <p:nvPr/>
        </p:nvGrpSpPr>
        <p:grpSpPr bwMode="auto">
          <a:xfrm>
            <a:off x="457200" y="3611563"/>
            <a:ext cx="8305800" cy="1147762"/>
            <a:chOff x="0" y="0"/>
            <a:chExt cx="5232" cy="723"/>
          </a:xfrm>
        </p:grpSpPr>
        <p:sp>
          <p:nvSpPr>
            <p:cNvPr id="10280" name="Text Box 40"/>
            <p:cNvSpPr txBox="1">
              <a:spLocks noChangeArrowheads="1"/>
            </p:cNvSpPr>
            <p:nvPr/>
          </p:nvSpPr>
          <p:spPr bwMode="auto">
            <a:xfrm>
              <a:off x="0" y="13"/>
              <a:ext cx="5232" cy="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dirty="0">
                  <a:solidFill>
                    <a:srgbClr val="000000"/>
                  </a:solidFill>
                  <a:latin typeface="楷体_GB2312" pitchFamily="1" charset="-122"/>
                  <a:ea typeface="楷体_GB2312" pitchFamily="1" charset="-122"/>
                </a:rPr>
                <a:t>   读作  的  次方，也可以读作  的  次幂。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400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endParaRPr>
            </a:p>
          </p:txBody>
        </p:sp>
        <p:graphicFrame>
          <p:nvGraphicFramePr>
            <p:cNvPr id="10281" name="Object 41"/>
            <p:cNvGraphicFramePr>
              <a:graphicFrameLocks noChangeAspect="1"/>
            </p:cNvGraphicFramePr>
            <p:nvPr/>
          </p:nvGraphicFramePr>
          <p:xfrm>
            <a:off x="960" y="109"/>
            <a:ext cx="21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2" r:id="rId22" imgW="127000" imgH="139700" progId="Equation.3">
                    <p:embed/>
                  </p:oleObj>
                </mc:Choice>
                <mc:Fallback>
                  <p:oleObj r:id="rId22" imgW="127000" imgH="139700" progId="Equation.3">
                    <p:embed/>
                    <p:pic>
                      <p:nvPicPr>
                        <p:cNvPr id="0" name="图片 20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09"/>
                          <a:ext cx="21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2" name="Object 42"/>
            <p:cNvGraphicFramePr>
              <a:graphicFrameLocks noChangeAspect="1"/>
            </p:cNvGraphicFramePr>
            <p:nvPr/>
          </p:nvGraphicFramePr>
          <p:xfrm>
            <a:off x="3766" y="109"/>
            <a:ext cx="21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3" r:id="rId23" imgW="127000" imgH="139700" progId="Equation.3">
                    <p:embed/>
                  </p:oleObj>
                </mc:Choice>
                <mc:Fallback>
                  <p:oleObj r:id="rId23" imgW="127000" imgH="139700" progId="Equation.3">
                    <p:embed/>
                    <p:pic>
                      <p:nvPicPr>
                        <p:cNvPr id="0" name="图片 20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6" y="109"/>
                          <a:ext cx="21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3" name="Object 43"/>
            <p:cNvGraphicFramePr>
              <a:graphicFrameLocks noChangeAspect="1"/>
            </p:cNvGraphicFramePr>
            <p:nvPr/>
          </p:nvGraphicFramePr>
          <p:xfrm>
            <a:off x="1462" y="109"/>
            <a:ext cx="21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4" r:id="rId24" imgW="127000" imgH="139700" progId="Equation.3">
                    <p:embed/>
                  </p:oleObj>
                </mc:Choice>
                <mc:Fallback>
                  <p:oleObj r:id="rId24" imgW="127000" imgH="139700" progId="Equation.3">
                    <p:embed/>
                    <p:pic>
                      <p:nvPicPr>
                        <p:cNvPr id="0" name="图片 20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2" y="109"/>
                          <a:ext cx="21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4" name="Object 44"/>
            <p:cNvGraphicFramePr>
              <a:graphicFrameLocks noChangeAspect="1"/>
            </p:cNvGraphicFramePr>
            <p:nvPr/>
          </p:nvGraphicFramePr>
          <p:xfrm>
            <a:off x="4320" y="109"/>
            <a:ext cx="21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5" r:id="rId25" imgW="127000" imgH="139700" progId="Equation.3">
                    <p:embed/>
                  </p:oleObj>
                </mc:Choice>
                <mc:Fallback>
                  <p:oleObj r:id="rId25" imgW="127000" imgH="139700" progId="Equation.3">
                    <p:embed/>
                    <p:pic>
                      <p:nvPicPr>
                        <p:cNvPr id="0" name="图片 20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109"/>
                          <a:ext cx="21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5" name="Object 45"/>
            <p:cNvGraphicFramePr>
              <a:graphicFrameLocks noChangeAspect="1"/>
            </p:cNvGraphicFramePr>
            <p:nvPr/>
          </p:nvGraphicFramePr>
          <p:xfrm>
            <a:off x="192" y="0"/>
            <a:ext cx="305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6" r:id="rId26" imgW="177800" imgH="203200" progId="Equation.3">
                    <p:embed/>
                  </p:oleObj>
                </mc:Choice>
                <mc:Fallback>
                  <p:oleObj r:id="rId26" imgW="177800" imgH="203200" progId="Equation.3">
                    <p:embed/>
                    <p:pic>
                      <p:nvPicPr>
                        <p:cNvPr id="0" name="图片 20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0"/>
                          <a:ext cx="305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86" name="Group 46"/>
          <p:cNvGrpSpPr/>
          <p:nvPr/>
        </p:nvGrpSpPr>
        <p:grpSpPr bwMode="auto">
          <a:xfrm>
            <a:off x="1371600" y="4267200"/>
            <a:ext cx="3086100" cy="1401763"/>
            <a:chOff x="0" y="0"/>
            <a:chExt cx="1944" cy="883"/>
          </a:xfrm>
        </p:grpSpPr>
        <p:graphicFrame>
          <p:nvGraphicFramePr>
            <p:cNvPr id="10287" name="Object 47">
              <a:hlinkClick r:id="" action="ppaction://ole?verb=1" highlightClick="1"/>
            </p:cNvPr>
            <p:cNvGraphicFramePr>
              <a:graphicFrameLocks noChangeAspect="1"/>
            </p:cNvGraphicFramePr>
            <p:nvPr/>
          </p:nvGraphicFramePr>
          <p:xfrm>
            <a:off x="1171" y="0"/>
            <a:ext cx="773" cy="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7" r:id="rId27" imgW="177800" imgH="203200" progId="Equation.3">
                    <p:embed/>
                  </p:oleObj>
                </mc:Choice>
                <mc:Fallback>
                  <p:oleObj r:id="rId27" imgW="177800" imgH="203200" progId="Equation.3">
                    <p:embed/>
                    <p:pic>
                      <p:nvPicPr>
                        <p:cNvPr id="0" name="图片 20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1" y="0"/>
                          <a:ext cx="773" cy="88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88" name="Line 48"/>
            <p:cNvSpPr>
              <a:spLocks noChangeShapeType="1"/>
            </p:cNvSpPr>
            <p:nvPr/>
          </p:nvSpPr>
          <p:spPr bwMode="auto">
            <a:xfrm>
              <a:off x="336" y="374"/>
              <a:ext cx="81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89" name="Text Box 49"/>
            <p:cNvSpPr txBox="1">
              <a:spLocks noChangeArrowheads="1"/>
            </p:cNvSpPr>
            <p:nvPr/>
          </p:nvSpPr>
          <p:spPr bwMode="auto">
            <a:xfrm>
              <a:off x="0" y="182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幂</a:t>
              </a:r>
            </a:p>
          </p:txBody>
        </p:sp>
      </p:grpSp>
      <p:grpSp>
        <p:nvGrpSpPr>
          <p:cNvPr id="10290" name="Group 50"/>
          <p:cNvGrpSpPr/>
          <p:nvPr/>
        </p:nvGrpSpPr>
        <p:grpSpPr bwMode="auto">
          <a:xfrm>
            <a:off x="1371600" y="4267200"/>
            <a:ext cx="3086100" cy="1401763"/>
            <a:chOff x="0" y="0"/>
            <a:chExt cx="1944" cy="883"/>
          </a:xfrm>
        </p:grpSpPr>
        <p:graphicFrame>
          <p:nvGraphicFramePr>
            <p:cNvPr id="10291" name="Object 51">
              <a:hlinkClick r:id="" action="ppaction://ole?verb=1" highlightClick="1"/>
            </p:cNvPr>
            <p:cNvGraphicFramePr>
              <a:graphicFrameLocks noChangeAspect="1"/>
            </p:cNvGraphicFramePr>
            <p:nvPr/>
          </p:nvGraphicFramePr>
          <p:xfrm>
            <a:off x="1171" y="0"/>
            <a:ext cx="773" cy="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8" r:id="rId28" imgW="177800" imgH="203200" progId="Equation.3">
                    <p:embed/>
                  </p:oleObj>
                </mc:Choice>
                <mc:Fallback>
                  <p:oleObj r:id="rId28" imgW="177800" imgH="203200" progId="Equation.3">
                    <p:embed/>
                    <p:pic>
                      <p:nvPicPr>
                        <p:cNvPr id="0" name="图片 20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1" y="0"/>
                          <a:ext cx="773" cy="88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>
              <a:off x="336" y="374"/>
              <a:ext cx="81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93" name="Text Box 53"/>
            <p:cNvSpPr txBox="1">
              <a:spLocks noChangeArrowheads="1"/>
            </p:cNvSpPr>
            <p:nvPr/>
          </p:nvSpPr>
          <p:spPr bwMode="auto">
            <a:xfrm>
              <a:off x="0" y="182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幂</a:t>
              </a:r>
            </a:p>
          </p:txBody>
        </p:sp>
      </p:grpSp>
      <p:grpSp>
        <p:nvGrpSpPr>
          <p:cNvPr id="10294" name="Group 54"/>
          <p:cNvGrpSpPr/>
          <p:nvPr/>
        </p:nvGrpSpPr>
        <p:grpSpPr bwMode="auto">
          <a:xfrm>
            <a:off x="1371600" y="4267200"/>
            <a:ext cx="3086100" cy="1401763"/>
            <a:chOff x="0" y="0"/>
            <a:chExt cx="1944" cy="883"/>
          </a:xfrm>
        </p:grpSpPr>
        <p:graphicFrame>
          <p:nvGraphicFramePr>
            <p:cNvPr id="10295" name="Object 55">
              <a:hlinkClick r:id="" action="ppaction://ole?verb=1" highlightClick="1"/>
            </p:cNvPr>
            <p:cNvGraphicFramePr>
              <a:graphicFrameLocks noChangeAspect="1"/>
            </p:cNvGraphicFramePr>
            <p:nvPr/>
          </p:nvGraphicFramePr>
          <p:xfrm>
            <a:off x="1171" y="0"/>
            <a:ext cx="773" cy="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9" r:id="rId29" imgW="177800" imgH="203200" progId="Equation.3">
                    <p:embed/>
                  </p:oleObj>
                </mc:Choice>
                <mc:Fallback>
                  <p:oleObj r:id="rId29" imgW="177800" imgH="203200" progId="Equation.3">
                    <p:embed/>
                    <p:pic>
                      <p:nvPicPr>
                        <p:cNvPr id="0" name="图片 20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1" y="0"/>
                          <a:ext cx="773" cy="88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96" name="Line 56"/>
            <p:cNvSpPr>
              <a:spLocks noChangeShapeType="1"/>
            </p:cNvSpPr>
            <p:nvPr/>
          </p:nvSpPr>
          <p:spPr bwMode="auto">
            <a:xfrm>
              <a:off x="336" y="374"/>
              <a:ext cx="81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97" name="Text Box 57"/>
            <p:cNvSpPr txBox="1">
              <a:spLocks noChangeArrowheads="1"/>
            </p:cNvSpPr>
            <p:nvPr/>
          </p:nvSpPr>
          <p:spPr bwMode="auto">
            <a:xfrm>
              <a:off x="0" y="182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幂</a:t>
              </a:r>
            </a:p>
          </p:txBody>
        </p:sp>
      </p:grpSp>
      <p:grpSp>
        <p:nvGrpSpPr>
          <p:cNvPr id="10298" name="Group 58"/>
          <p:cNvGrpSpPr/>
          <p:nvPr/>
        </p:nvGrpSpPr>
        <p:grpSpPr bwMode="auto">
          <a:xfrm>
            <a:off x="1371600" y="4267200"/>
            <a:ext cx="3086100" cy="1401763"/>
            <a:chOff x="0" y="0"/>
            <a:chExt cx="1944" cy="883"/>
          </a:xfrm>
        </p:grpSpPr>
        <p:graphicFrame>
          <p:nvGraphicFramePr>
            <p:cNvPr id="10299" name="Object 59">
              <a:hlinkClick r:id="" action="ppaction://ole?verb=1" highlightClick="1"/>
            </p:cNvPr>
            <p:cNvGraphicFramePr>
              <a:graphicFrameLocks noChangeAspect="1"/>
            </p:cNvGraphicFramePr>
            <p:nvPr/>
          </p:nvGraphicFramePr>
          <p:xfrm>
            <a:off x="1171" y="0"/>
            <a:ext cx="773" cy="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0" r:id="rId30" imgW="177800" imgH="203200" progId="Equation.3">
                    <p:embed/>
                  </p:oleObj>
                </mc:Choice>
                <mc:Fallback>
                  <p:oleObj r:id="rId30" imgW="177800" imgH="203200" progId="Equation.3">
                    <p:embed/>
                    <p:pic>
                      <p:nvPicPr>
                        <p:cNvPr id="0" name="图片 20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1" y="0"/>
                          <a:ext cx="773" cy="88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00" name="Line 60"/>
            <p:cNvSpPr>
              <a:spLocks noChangeShapeType="1"/>
            </p:cNvSpPr>
            <p:nvPr/>
          </p:nvSpPr>
          <p:spPr bwMode="auto">
            <a:xfrm>
              <a:off x="336" y="374"/>
              <a:ext cx="81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01" name="Text Box 61"/>
            <p:cNvSpPr txBox="1">
              <a:spLocks noChangeArrowheads="1"/>
            </p:cNvSpPr>
            <p:nvPr/>
          </p:nvSpPr>
          <p:spPr bwMode="auto">
            <a:xfrm>
              <a:off x="0" y="182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幂</a:t>
              </a:r>
            </a:p>
          </p:txBody>
        </p:sp>
      </p:grpSp>
      <p:grpSp>
        <p:nvGrpSpPr>
          <p:cNvPr id="10302" name="Group 62"/>
          <p:cNvGrpSpPr/>
          <p:nvPr/>
        </p:nvGrpSpPr>
        <p:grpSpPr bwMode="auto">
          <a:xfrm>
            <a:off x="1371600" y="4267200"/>
            <a:ext cx="3086100" cy="1401763"/>
            <a:chOff x="0" y="0"/>
            <a:chExt cx="1944" cy="883"/>
          </a:xfrm>
        </p:grpSpPr>
        <p:graphicFrame>
          <p:nvGraphicFramePr>
            <p:cNvPr id="10303" name="Object 63">
              <a:hlinkClick r:id="" action="ppaction://ole?verb=1" highlightClick="1"/>
            </p:cNvPr>
            <p:cNvGraphicFramePr>
              <a:graphicFrameLocks noChangeAspect="1"/>
            </p:cNvGraphicFramePr>
            <p:nvPr/>
          </p:nvGraphicFramePr>
          <p:xfrm>
            <a:off x="1171" y="0"/>
            <a:ext cx="773" cy="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1" r:id="rId31" imgW="177800" imgH="203200" progId="Equation.3">
                    <p:embed/>
                  </p:oleObj>
                </mc:Choice>
                <mc:Fallback>
                  <p:oleObj r:id="rId31" imgW="177800" imgH="203200" progId="Equation.3">
                    <p:embed/>
                    <p:pic>
                      <p:nvPicPr>
                        <p:cNvPr id="0" name="图片 20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1" y="0"/>
                          <a:ext cx="773" cy="88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04" name="Line 64"/>
            <p:cNvSpPr>
              <a:spLocks noChangeShapeType="1"/>
            </p:cNvSpPr>
            <p:nvPr/>
          </p:nvSpPr>
          <p:spPr bwMode="auto">
            <a:xfrm>
              <a:off x="336" y="374"/>
              <a:ext cx="81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05" name="Text Box 65"/>
            <p:cNvSpPr txBox="1">
              <a:spLocks noChangeArrowheads="1"/>
            </p:cNvSpPr>
            <p:nvPr/>
          </p:nvSpPr>
          <p:spPr bwMode="auto">
            <a:xfrm>
              <a:off x="0" y="182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幂</a:t>
              </a:r>
            </a:p>
          </p:txBody>
        </p:sp>
      </p:grpSp>
      <p:grpSp>
        <p:nvGrpSpPr>
          <p:cNvPr id="10306" name="Group 66"/>
          <p:cNvGrpSpPr/>
          <p:nvPr/>
        </p:nvGrpSpPr>
        <p:grpSpPr bwMode="auto">
          <a:xfrm>
            <a:off x="4267200" y="4449763"/>
            <a:ext cx="4038600" cy="579437"/>
            <a:chOff x="0" y="0"/>
            <a:chExt cx="2544" cy="365"/>
          </a:xfrm>
        </p:grpSpPr>
        <p:sp>
          <p:nvSpPr>
            <p:cNvPr id="10307" name="Line 67"/>
            <p:cNvSpPr>
              <a:spLocks noChangeShapeType="1"/>
            </p:cNvSpPr>
            <p:nvPr/>
          </p:nvSpPr>
          <p:spPr bwMode="auto">
            <a:xfrm>
              <a:off x="816" y="1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308" name="Group 68"/>
            <p:cNvGrpSpPr/>
            <p:nvPr/>
          </p:nvGrpSpPr>
          <p:grpSpPr bwMode="auto">
            <a:xfrm>
              <a:off x="0" y="0"/>
              <a:ext cx="2544" cy="365"/>
              <a:chOff x="0" y="0"/>
              <a:chExt cx="2544" cy="365"/>
            </a:xfrm>
          </p:grpSpPr>
          <p:sp>
            <p:nvSpPr>
              <p:cNvPr id="10309" name="Text Box 69"/>
              <p:cNvSpPr txBox="1">
                <a:spLocks noChangeArrowheads="1"/>
              </p:cNvSpPr>
              <p:nvPr/>
            </p:nvSpPr>
            <p:spPr bwMode="auto">
              <a:xfrm>
                <a:off x="240" y="0"/>
                <a:ext cx="72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320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指数</a:t>
                </a:r>
              </a:p>
            </p:txBody>
          </p:sp>
          <p:sp>
            <p:nvSpPr>
              <p:cNvPr id="10310" name="Text Box 70"/>
              <p:cNvSpPr txBox="1">
                <a:spLocks noChangeArrowheads="1"/>
              </p:cNvSpPr>
              <p:nvPr/>
            </p:nvSpPr>
            <p:spPr bwMode="auto">
              <a:xfrm>
                <a:off x="1104" y="0"/>
                <a:ext cx="14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3200">
                    <a:solidFill>
                      <a:srgbClr val="00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因数的个数</a:t>
                </a:r>
              </a:p>
            </p:txBody>
          </p:sp>
          <p:sp>
            <p:nvSpPr>
              <p:cNvPr id="10311" name="Line 71"/>
              <p:cNvSpPr>
                <a:spLocks noChangeShapeType="1"/>
              </p:cNvSpPr>
              <p:nvPr/>
            </p:nvSpPr>
            <p:spPr bwMode="auto">
              <a:xfrm flipH="1">
                <a:off x="0" y="221"/>
                <a:ext cx="33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312" name="Group 72"/>
          <p:cNvGrpSpPr/>
          <p:nvPr/>
        </p:nvGrpSpPr>
        <p:grpSpPr bwMode="auto">
          <a:xfrm>
            <a:off x="4267200" y="4449763"/>
            <a:ext cx="4038600" cy="579437"/>
            <a:chOff x="0" y="0"/>
            <a:chExt cx="2544" cy="365"/>
          </a:xfrm>
        </p:grpSpPr>
        <p:sp>
          <p:nvSpPr>
            <p:cNvPr id="10313" name="Line 73"/>
            <p:cNvSpPr>
              <a:spLocks noChangeShapeType="1"/>
            </p:cNvSpPr>
            <p:nvPr/>
          </p:nvSpPr>
          <p:spPr bwMode="auto">
            <a:xfrm>
              <a:off x="816" y="1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314" name="Group 74"/>
            <p:cNvGrpSpPr/>
            <p:nvPr/>
          </p:nvGrpSpPr>
          <p:grpSpPr bwMode="auto">
            <a:xfrm>
              <a:off x="0" y="0"/>
              <a:ext cx="2544" cy="365"/>
              <a:chOff x="0" y="0"/>
              <a:chExt cx="2544" cy="365"/>
            </a:xfrm>
          </p:grpSpPr>
          <p:sp>
            <p:nvSpPr>
              <p:cNvPr id="10315" name="Text Box 75"/>
              <p:cNvSpPr txBox="1">
                <a:spLocks noChangeArrowheads="1"/>
              </p:cNvSpPr>
              <p:nvPr/>
            </p:nvSpPr>
            <p:spPr bwMode="auto">
              <a:xfrm>
                <a:off x="240" y="0"/>
                <a:ext cx="72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320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指数</a:t>
                </a:r>
              </a:p>
            </p:txBody>
          </p:sp>
          <p:sp>
            <p:nvSpPr>
              <p:cNvPr id="10316" name="Text Box 76"/>
              <p:cNvSpPr txBox="1">
                <a:spLocks noChangeArrowheads="1"/>
              </p:cNvSpPr>
              <p:nvPr/>
            </p:nvSpPr>
            <p:spPr bwMode="auto">
              <a:xfrm>
                <a:off x="1104" y="0"/>
                <a:ext cx="14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3200">
                    <a:solidFill>
                      <a:srgbClr val="00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因数的个数</a:t>
                </a:r>
              </a:p>
            </p:txBody>
          </p:sp>
          <p:sp>
            <p:nvSpPr>
              <p:cNvPr id="10317" name="Line 77"/>
              <p:cNvSpPr>
                <a:spLocks noChangeShapeType="1"/>
              </p:cNvSpPr>
              <p:nvPr/>
            </p:nvSpPr>
            <p:spPr bwMode="auto">
              <a:xfrm flipH="1">
                <a:off x="0" y="221"/>
                <a:ext cx="33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318" name="Group 78"/>
          <p:cNvGrpSpPr/>
          <p:nvPr/>
        </p:nvGrpSpPr>
        <p:grpSpPr bwMode="auto">
          <a:xfrm>
            <a:off x="4267200" y="4449763"/>
            <a:ext cx="4038600" cy="579437"/>
            <a:chOff x="0" y="0"/>
            <a:chExt cx="2544" cy="365"/>
          </a:xfrm>
        </p:grpSpPr>
        <p:sp>
          <p:nvSpPr>
            <p:cNvPr id="10319" name="Line 79"/>
            <p:cNvSpPr>
              <a:spLocks noChangeShapeType="1"/>
            </p:cNvSpPr>
            <p:nvPr/>
          </p:nvSpPr>
          <p:spPr bwMode="auto">
            <a:xfrm>
              <a:off x="816" y="1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320" name="Group 80"/>
            <p:cNvGrpSpPr/>
            <p:nvPr/>
          </p:nvGrpSpPr>
          <p:grpSpPr bwMode="auto">
            <a:xfrm>
              <a:off x="0" y="0"/>
              <a:ext cx="2544" cy="365"/>
              <a:chOff x="0" y="0"/>
              <a:chExt cx="2544" cy="365"/>
            </a:xfrm>
          </p:grpSpPr>
          <p:sp>
            <p:nvSpPr>
              <p:cNvPr id="10321" name="Text Box 81"/>
              <p:cNvSpPr txBox="1">
                <a:spLocks noChangeArrowheads="1"/>
              </p:cNvSpPr>
              <p:nvPr/>
            </p:nvSpPr>
            <p:spPr bwMode="auto">
              <a:xfrm>
                <a:off x="240" y="0"/>
                <a:ext cx="72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320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指数</a:t>
                </a:r>
              </a:p>
            </p:txBody>
          </p:sp>
          <p:sp>
            <p:nvSpPr>
              <p:cNvPr id="10322" name="Text Box 82"/>
              <p:cNvSpPr txBox="1">
                <a:spLocks noChangeArrowheads="1"/>
              </p:cNvSpPr>
              <p:nvPr/>
            </p:nvSpPr>
            <p:spPr bwMode="auto">
              <a:xfrm>
                <a:off x="1104" y="0"/>
                <a:ext cx="14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3200">
                    <a:solidFill>
                      <a:srgbClr val="00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因数的个数</a:t>
                </a:r>
              </a:p>
            </p:txBody>
          </p:sp>
          <p:sp>
            <p:nvSpPr>
              <p:cNvPr id="10323" name="Line 83"/>
              <p:cNvSpPr>
                <a:spLocks noChangeShapeType="1"/>
              </p:cNvSpPr>
              <p:nvPr/>
            </p:nvSpPr>
            <p:spPr bwMode="auto">
              <a:xfrm flipH="1">
                <a:off x="0" y="221"/>
                <a:ext cx="33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324" name="Group 84"/>
          <p:cNvGrpSpPr/>
          <p:nvPr/>
        </p:nvGrpSpPr>
        <p:grpSpPr bwMode="auto">
          <a:xfrm>
            <a:off x="4267200" y="4449763"/>
            <a:ext cx="4038600" cy="579437"/>
            <a:chOff x="0" y="0"/>
            <a:chExt cx="2544" cy="365"/>
          </a:xfrm>
        </p:grpSpPr>
        <p:sp>
          <p:nvSpPr>
            <p:cNvPr id="10325" name="Line 85"/>
            <p:cNvSpPr>
              <a:spLocks noChangeShapeType="1"/>
            </p:cNvSpPr>
            <p:nvPr/>
          </p:nvSpPr>
          <p:spPr bwMode="auto">
            <a:xfrm>
              <a:off x="816" y="1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326" name="Group 86"/>
            <p:cNvGrpSpPr/>
            <p:nvPr/>
          </p:nvGrpSpPr>
          <p:grpSpPr bwMode="auto">
            <a:xfrm>
              <a:off x="0" y="0"/>
              <a:ext cx="2544" cy="365"/>
              <a:chOff x="0" y="0"/>
              <a:chExt cx="2544" cy="365"/>
            </a:xfrm>
          </p:grpSpPr>
          <p:sp>
            <p:nvSpPr>
              <p:cNvPr id="10327" name="Text Box 87"/>
              <p:cNvSpPr txBox="1">
                <a:spLocks noChangeArrowheads="1"/>
              </p:cNvSpPr>
              <p:nvPr/>
            </p:nvSpPr>
            <p:spPr bwMode="auto">
              <a:xfrm>
                <a:off x="240" y="0"/>
                <a:ext cx="72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320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指数</a:t>
                </a:r>
              </a:p>
            </p:txBody>
          </p:sp>
          <p:sp>
            <p:nvSpPr>
              <p:cNvPr id="10328" name="Text Box 88"/>
              <p:cNvSpPr txBox="1">
                <a:spLocks noChangeArrowheads="1"/>
              </p:cNvSpPr>
              <p:nvPr/>
            </p:nvSpPr>
            <p:spPr bwMode="auto">
              <a:xfrm>
                <a:off x="1104" y="0"/>
                <a:ext cx="14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3200">
                    <a:solidFill>
                      <a:srgbClr val="00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因数的个数</a:t>
                </a:r>
              </a:p>
            </p:txBody>
          </p:sp>
          <p:sp>
            <p:nvSpPr>
              <p:cNvPr id="10329" name="Line 89"/>
              <p:cNvSpPr>
                <a:spLocks noChangeShapeType="1"/>
              </p:cNvSpPr>
              <p:nvPr/>
            </p:nvSpPr>
            <p:spPr bwMode="auto">
              <a:xfrm flipH="1">
                <a:off x="0" y="221"/>
                <a:ext cx="33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330" name="Group 90"/>
          <p:cNvGrpSpPr/>
          <p:nvPr/>
        </p:nvGrpSpPr>
        <p:grpSpPr bwMode="auto">
          <a:xfrm>
            <a:off x="4267200" y="4449763"/>
            <a:ext cx="4038600" cy="579437"/>
            <a:chOff x="0" y="0"/>
            <a:chExt cx="2544" cy="365"/>
          </a:xfrm>
        </p:grpSpPr>
        <p:sp>
          <p:nvSpPr>
            <p:cNvPr id="10331" name="Line 91"/>
            <p:cNvSpPr>
              <a:spLocks noChangeShapeType="1"/>
            </p:cNvSpPr>
            <p:nvPr/>
          </p:nvSpPr>
          <p:spPr bwMode="auto">
            <a:xfrm>
              <a:off x="816" y="1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332" name="Group 92"/>
            <p:cNvGrpSpPr/>
            <p:nvPr/>
          </p:nvGrpSpPr>
          <p:grpSpPr bwMode="auto">
            <a:xfrm>
              <a:off x="0" y="0"/>
              <a:ext cx="2544" cy="365"/>
              <a:chOff x="0" y="0"/>
              <a:chExt cx="2544" cy="365"/>
            </a:xfrm>
          </p:grpSpPr>
          <p:sp>
            <p:nvSpPr>
              <p:cNvPr id="10333" name="Text Box 93"/>
              <p:cNvSpPr txBox="1">
                <a:spLocks noChangeArrowheads="1"/>
              </p:cNvSpPr>
              <p:nvPr/>
            </p:nvSpPr>
            <p:spPr bwMode="auto">
              <a:xfrm>
                <a:off x="240" y="0"/>
                <a:ext cx="72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320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指数</a:t>
                </a:r>
              </a:p>
            </p:txBody>
          </p:sp>
          <p:sp>
            <p:nvSpPr>
              <p:cNvPr id="10334" name="Text Box 94"/>
              <p:cNvSpPr txBox="1">
                <a:spLocks noChangeArrowheads="1"/>
              </p:cNvSpPr>
              <p:nvPr/>
            </p:nvSpPr>
            <p:spPr bwMode="auto">
              <a:xfrm>
                <a:off x="1104" y="0"/>
                <a:ext cx="14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3200">
                    <a:solidFill>
                      <a:srgbClr val="00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因数的个数</a:t>
                </a:r>
              </a:p>
            </p:txBody>
          </p:sp>
          <p:sp>
            <p:nvSpPr>
              <p:cNvPr id="10335" name="Line 95"/>
              <p:cNvSpPr>
                <a:spLocks noChangeShapeType="1"/>
              </p:cNvSpPr>
              <p:nvPr/>
            </p:nvSpPr>
            <p:spPr bwMode="auto">
              <a:xfrm flipH="1">
                <a:off x="0" y="221"/>
                <a:ext cx="33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336" name="Group 96"/>
          <p:cNvGrpSpPr/>
          <p:nvPr/>
        </p:nvGrpSpPr>
        <p:grpSpPr bwMode="auto">
          <a:xfrm>
            <a:off x="3124200" y="5364163"/>
            <a:ext cx="2514600" cy="1036637"/>
            <a:chOff x="0" y="0"/>
            <a:chExt cx="1584" cy="653"/>
          </a:xfrm>
        </p:grpSpPr>
        <p:sp>
          <p:nvSpPr>
            <p:cNvPr id="10337" name="Text Box 97"/>
            <p:cNvSpPr txBox="1">
              <a:spLocks noChangeArrowheads="1"/>
            </p:cNvSpPr>
            <p:nvPr/>
          </p:nvSpPr>
          <p:spPr bwMode="auto">
            <a:xfrm>
              <a:off x="0" y="288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底数</a:t>
              </a:r>
            </a:p>
          </p:txBody>
        </p:sp>
        <p:sp>
          <p:nvSpPr>
            <p:cNvPr id="10338" name="Line 98"/>
            <p:cNvSpPr>
              <a:spLocks noChangeShapeType="1"/>
            </p:cNvSpPr>
            <p:nvPr/>
          </p:nvSpPr>
          <p:spPr bwMode="auto">
            <a:xfrm flipV="1">
              <a:off x="324" y="0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39" name="Line 99"/>
            <p:cNvSpPr>
              <a:spLocks noChangeShapeType="1"/>
            </p:cNvSpPr>
            <p:nvPr/>
          </p:nvSpPr>
          <p:spPr bwMode="auto">
            <a:xfrm>
              <a:off x="576" y="4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40" name="Text Box 100"/>
            <p:cNvSpPr txBox="1">
              <a:spLocks noChangeArrowheads="1"/>
            </p:cNvSpPr>
            <p:nvPr/>
          </p:nvSpPr>
          <p:spPr bwMode="auto">
            <a:xfrm>
              <a:off x="864" y="288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因数</a:t>
              </a:r>
            </a:p>
          </p:txBody>
        </p:sp>
      </p:grpSp>
      <p:grpSp>
        <p:nvGrpSpPr>
          <p:cNvPr id="10341" name="Group 101"/>
          <p:cNvGrpSpPr/>
          <p:nvPr/>
        </p:nvGrpSpPr>
        <p:grpSpPr bwMode="auto">
          <a:xfrm>
            <a:off x="3124200" y="5364163"/>
            <a:ext cx="2514600" cy="1036637"/>
            <a:chOff x="0" y="0"/>
            <a:chExt cx="1584" cy="653"/>
          </a:xfrm>
        </p:grpSpPr>
        <p:sp>
          <p:nvSpPr>
            <p:cNvPr id="10342" name="Text Box 102"/>
            <p:cNvSpPr txBox="1">
              <a:spLocks noChangeArrowheads="1"/>
            </p:cNvSpPr>
            <p:nvPr/>
          </p:nvSpPr>
          <p:spPr bwMode="auto">
            <a:xfrm>
              <a:off x="0" y="288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底数</a:t>
              </a:r>
            </a:p>
          </p:txBody>
        </p:sp>
        <p:sp>
          <p:nvSpPr>
            <p:cNvPr id="10343" name="Line 103"/>
            <p:cNvSpPr>
              <a:spLocks noChangeShapeType="1"/>
            </p:cNvSpPr>
            <p:nvPr/>
          </p:nvSpPr>
          <p:spPr bwMode="auto">
            <a:xfrm flipV="1">
              <a:off x="324" y="0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44" name="Line 104"/>
            <p:cNvSpPr>
              <a:spLocks noChangeShapeType="1"/>
            </p:cNvSpPr>
            <p:nvPr/>
          </p:nvSpPr>
          <p:spPr bwMode="auto">
            <a:xfrm>
              <a:off x="576" y="4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45" name="Text Box 105"/>
            <p:cNvSpPr txBox="1">
              <a:spLocks noChangeArrowheads="1"/>
            </p:cNvSpPr>
            <p:nvPr/>
          </p:nvSpPr>
          <p:spPr bwMode="auto">
            <a:xfrm>
              <a:off x="864" y="288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因数</a:t>
              </a:r>
            </a:p>
          </p:txBody>
        </p:sp>
      </p:grpSp>
      <p:grpSp>
        <p:nvGrpSpPr>
          <p:cNvPr id="10346" name="Group 106"/>
          <p:cNvGrpSpPr/>
          <p:nvPr/>
        </p:nvGrpSpPr>
        <p:grpSpPr bwMode="auto">
          <a:xfrm>
            <a:off x="3124200" y="5364163"/>
            <a:ext cx="2514600" cy="1036637"/>
            <a:chOff x="0" y="0"/>
            <a:chExt cx="1584" cy="653"/>
          </a:xfrm>
        </p:grpSpPr>
        <p:sp>
          <p:nvSpPr>
            <p:cNvPr id="10347" name="Text Box 107"/>
            <p:cNvSpPr txBox="1">
              <a:spLocks noChangeArrowheads="1"/>
            </p:cNvSpPr>
            <p:nvPr/>
          </p:nvSpPr>
          <p:spPr bwMode="auto">
            <a:xfrm>
              <a:off x="0" y="288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底数</a:t>
              </a:r>
            </a:p>
          </p:txBody>
        </p:sp>
        <p:sp>
          <p:nvSpPr>
            <p:cNvPr id="10348" name="Line 108"/>
            <p:cNvSpPr>
              <a:spLocks noChangeShapeType="1"/>
            </p:cNvSpPr>
            <p:nvPr/>
          </p:nvSpPr>
          <p:spPr bwMode="auto">
            <a:xfrm flipV="1">
              <a:off x="324" y="0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49" name="Line 109"/>
            <p:cNvSpPr>
              <a:spLocks noChangeShapeType="1"/>
            </p:cNvSpPr>
            <p:nvPr/>
          </p:nvSpPr>
          <p:spPr bwMode="auto">
            <a:xfrm>
              <a:off x="576" y="4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50" name="Text Box 110"/>
            <p:cNvSpPr txBox="1">
              <a:spLocks noChangeArrowheads="1"/>
            </p:cNvSpPr>
            <p:nvPr/>
          </p:nvSpPr>
          <p:spPr bwMode="auto">
            <a:xfrm>
              <a:off x="864" y="288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因数</a:t>
              </a:r>
            </a:p>
          </p:txBody>
        </p:sp>
      </p:grpSp>
      <p:grpSp>
        <p:nvGrpSpPr>
          <p:cNvPr id="10351" name="Group 111"/>
          <p:cNvGrpSpPr/>
          <p:nvPr/>
        </p:nvGrpSpPr>
        <p:grpSpPr bwMode="auto">
          <a:xfrm>
            <a:off x="3124200" y="5364163"/>
            <a:ext cx="2514600" cy="1036637"/>
            <a:chOff x="0" y="0"/>
            <a:chExt cx="1584" cy="653"/>
          </a:xfrm>
        </p:grpSpPr>
        <p:sp>
          <p:nvSpPr>
            <p:cNvPr id="10352" name="Text Box 112"/>
            <p:cNvSpPr txBox="1">
              <a:spLocks noChangeArrowheads="1"/>
            </p:cNvSpPr>
            <p:nvPr/>
          </p:nvSpPr>
          <p:spPr bwMode="auto">
            <a:xfrm>
              <a:off x="0" y="288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底数</a:t>
              </a:r>
            </a:p>
          </p:txBody>
        </p:sp>
        <p:sp>
          <p:nvSpPr>
            <p:cNvPr id="10353" name="Line 113"/>
            <p:cNvSpPr>
              <a:spLocks noChangeShapeType="1"/>
            </p:cNvSpPr>
            <p:nvPr/>
          </p:nvSpPr>
          <p:spPr bwMode="auto">
            <a:xfrm flipV="1">
              <a:off x="324" y="0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54" name="Line 114"/>
            <p:cNvSpPr>
              <a:spLocks noChangeShapeType="1"/>
            </p:cNvSpPr>
            <p:nvPr/>
          </p:nvSpPr>
          <p:spPr bwMode="auto">
            <a:xfrm>
              <a:off x="576" y="4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55" name="Text Box 115"/>
            <p:cNvSpPr txBox="1">
              <a:spLocks noChangeArrowheads="1"/>
            </p:cNvSpPr>
            <p:nvPr/>
          </p:nvSpPr>
          <p:spPr bwMode="auto">
            <a:xfrm>
              <a:off x="864" y="288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因数</a:t>
              </a:r>
            </a:p>
          </p:txBody>
        </p:sp>
      </p:grpSp>
      <p:grpSp>
        <p:nvGrpSpPr>
          <p:cNvPr id="10356" name="Group 116"/>
          <p:cNvGrpSpPr/>
          <p:nvPr/>
        </p:nvGrpSpPr>
        <p:grpSpPr bwMode="auto">
          <a:xfrm>
            <a:off x="3124200" y="5364163"/>
            <a:ext cx="2514600" cy="1036637"/>
            <a:chOff x="0" y="0"/>
            <a:chExt cx="1584" cy="653"/>
          </a:xfrm>
        </p:grpSpPr>
        <p:sp>
          <p:nvSpPr>
            <p:cNvPr id="10357" name="Text Box 117"/>
            <p:cNvSpPr txBox="1">
              <a:spLocks noChangeArrowheads="1"/>
            </p:cNvSpPr>
            <p:nvPr/>
          </p:nvSpPr>
          <p:spPr bwMode="auto">
            <a:xfrm>
              <a:off x="0" y="288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底数</a:t>
              </a:r>
            </a:p>
          </p:txBody>
        </p:sp>
        <p:sp>
          <p:nvSpPr>
            <p:cNvPr id="10358" name="Line 118"/>
            <p:cNvSpPr>
              <a:spLocks noChangeShapeType="1"/>
            </p:cNvSpPr>
            <p:nvPr/>
          </p:nvSpPr>
          <p:spPr bwMode="auto">
            <a:xfrm flipV="1">
              <a:off x="324" y="0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59" name="Line 119"/>
            <p:cNvSpPr>
              <a:spLocks noChangeShapeType="1"/>
            </p:cNvSpPr>
            <p:nvPr/>
          </p:nvSpPr>
          <p:spPr bwMode="auto">
            <a:xfrm>
              <a:off x="576" y="4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0" name="Text Box 120"/>
            <p:cNvSpPr txBox="1">
              <a:spLocks noChangeArrowheads="1"/>
            </p:cNvSpPr>
            <p:nvPr/>
          </p:nvSpPr>
          <p:spPr bwMode="auto">
            <a:xfrm>
              <a:off x="864" y="288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因数</a:t>
              </a:r>
            </a:p>
          </p:txBody>
        </p:sp>
      </p:grpSp>
      <p:sp>
        <p:nvSpPr>
          <p:cNvPr id="10361" name="Text Box 121"/>
          <p:cNvSpPr txBox="1">
            <a:spLocks noChangeArrowheads="1"/>
          </p:cNvSpPr>
          <p:nvPr/>
        </p:nvSpPr>
        <p:spPr bwMode="auto">
          <a:xfrm>
            <a:off x="2667000" y="18288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相同因数</a:t>
            </a:r>
          </a:p>
        </p:txBody>
      </p:sp>
      <p:sp>
        <p:nvSpPr>
          <p:cNvPr id="10362" name="Text Box 122"/>
          <p:cNvSpPr txBox="1">
            <a:spLocks noChangeArrowheads="1"/>
          </p:cNvSpPr>
          <p:nvPr/>
        </p:nvSpPr>
        <p:spPr bwMode="auto">
          <a:xfrm>
            <a:off x="2667000" y="18288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相同因数</a:t>
            </a:r>
          </a:p>
        </p:txBody>
      </p:sp>
      <p:sp>
        <p:nvSpPr>
          <p:cNvPr id="10363" name="Text Box 123"/>
          <p:cNvSpPr txBox="1">
            <a:spLocks noChangeArrowheads="1"/>
          </p:cNvSpPr>
          <p:nvPr/>
        </p:nvSpPr>
        <p:spPr bwMode="auto">
          <a:xfrm>
            <a:off x="2667000" y="18288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相同因数</a:t>
            </a:r>
          </a:p>
        </p:txBody>
      </p:sp>
      <p:sp>
        <p:nvSpPr>
          <p:cNvPr id="10364" name="Text Box 124"/>
          <p:cNvSpPr txBox="1">
            <a:spLocks noChangeArrowheads="1"/>
          </p:cNvSpPr>
          <p:nvPr/>
        </p:nvSpPr>
        <p:spPr bwMode="auto">
          <a:xfrm>
            <a:off x="2667000" y="18288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相同因数</a:t>
            </a:r>
          </a:p>
        </p:txBody>
      </p:sp>
      <p:sp>
        <p:nvSpPr>
          <p:cNvPr id="10365" name="Text Box 125"/>
          <p:cNvSpPr txBox="1">
            <a:spLocks noChangeArrowheads="1"/>
          </p:cNvSpPr>
          <p:nvPr/>
        </p:nvSpPr>
        <p:spPr bwMode="auto">
          <a:xfrm>
            <a:off x="2667000" y="18288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996633"/>
                </a:solidFill>
                <a:latin typeface="楷体_GB2312" pitchFamily="1" charset="-122"/>
                <a:ea typeface="楷体_GB2312" pitchFamily="1" charset="-122"/>
              </a:rPr>
              <a:t>相同因数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1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1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5"/>
                                            </p:cond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1" grpId="0" autoUpdateAnimBg="0"/>
      <p:bldP spid="10362" grpId="0" autoUpdateAnimBg="0"/>
      <p:bldP spid="10363" grpId="0" autoUpdateAnimBg="0"/>
      <p:bldP spid="10364" grpId="0" autoUpdateAnimBg="0"/>
      <p:bldP spid="1036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ea typeface="楷体_GB2312" pitchFamily="1" charset="-122"/>
              </a:rPr>
              <a:t>乘方的读法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772816"/>
            <a:ext cx="4038600" cy="4530725"/>
          </a:xfrm>
        </p:spPr>
        <p:txBody>
          <a:bodyPr/>
          <a:lstStyle/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r>
              <a:rPr lang="en-US" altLang="zh-CN" sz="3700" dirty="0"/>
              <a:t>1</a:t>
            </a:r>
            <a:r>
              <a:rPr lang="zh-CN" altLang="en-US" sz="3700" dirty="0"/>
              <a:t>、</a:t>
            </a:r>
            <a:r>
              <a:rPr lang="en-US" altLang="zh-CN" sz="3700" dirty="0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3700" dirty="0">
                <a:latin typeface="楷体_GB2312" pitchFamily="1" charset="-122"/>
                <a:ea typeface="楷体_GB2312" pitchFamily="1" charset="-122"/>
              </a:rPr>
              <a:t>的</a:t>
            </a:r>
            <a:r>
              <a:rPr lang="en-US" altLang="zh-CN" sz="3700" dirty="0">
                <a:latin typeface="楷体_GB2312" pitchFamily="1" charset="-122"/>
                <a:ea typeface="楷体_GB2312" pitchFamily="1" charset="-122"/>
              </a:rPr>
              <a:t>n</a:t>
            </a:r>
            <a:r>
              <a:rPr lang="zh-CN" altLang="en-US" sz="3700" dirty="0">
                <a:latin typeface="楷体_GB2312" pitchFamily="1" charset="-122"/>
                <a:ea typeface="楷体_GB2312" pitchFamily="1" charset="-122"/>
              </a:rPr>
              <a:t>次方</a:t>
            </a:r>
          </a:p>
          <a:p>
            <a:pPr>
              <a:buFontTx/>
              <a:buNone/>
            </a:pPr>
            <a:r>
              <a:rPr lang="en-US" altLang="zh-CN" sz="3700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3700" dirty="0"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en-US" altLang="zh-CN" sz="3700" dirty="0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3700" dirty="0">
                <a:latin typeface="楷体_GB2312" pitchFamily="1" charset="-122"/>
                <a:ea typeface="楷体_GB2312" pitchFamily="1" charset="-122"/>
              </a:rPr>
              <a:t>的</a:t>
            </a:r>
            <a:r>
              <a:rPr lang="en-US" altLang="zh-CN" sz="3700" dirty="0">
                <a:latin typeface="楷体_GB2312" pitchFamily="1" charset="-122"/>
                <a:ea typeface="楷体_GB2312" pitchFamily="1" charset="-122"/>
              </a:rPr>
              <a:t>n</a:t>
            </a:r>
            <a:r>
              <a:rPr lang="zh-CN" altLang="en-US" sz="3700" dirty="0">
                <a:latin typeface="楷体_GB2312" pitchFamily="1" charset="-122"/>
                <a:ea typeface="楷体_GB2312" pitchFamily="1" charset="-122"/>
              </a:rPr>
              <a:t>次幂</a:t>
            </a:r>
          </a:p>
        </p:txBody>
      </p:sp>
      <p:graphicFrame>
        <p:nvGraphicFramePr>
          <p:cNvPr id="1126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11188" y="1916113"/>
          <a:ext cx="1049337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177800" imgH="203200" progId="Equation.3">
                  <p:embed/>
                </p:oleObj>
              </mc:Choice>
              <mc:Fallback>
                <p:oleObj r:id="rId3" imgW="177800" imgH="2032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916113"/>
                        <a:ext cx="1049337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0" name="Picture 6" descr="011055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6191250"/>
            <a:ext cx="2700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011055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6191250"/>
            <a:ext cx="284321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练练吧一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7848600" cy="45307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300"/>
              <a:t>1</a:t>
            </a:r>
            <a:r>
              <a:rPr lang="zh-CN" altLang="en-US" sz="3300"/>
              <a:t>）在      中，</a:t>
            </a:r>
            <a:r>
              <a:rPr lang="en-US" altLang="zh-CN" sz="3300"/>
              <a:t>12</a:t>
            </a:r>
            <a:r>
              <a:rPr lang="zh-CN" altLang="en-US" sz="3300"/>
              <a:t>是</a:t>
            </a:r>
            <a:r>
              <a:rPr lang="zh-CN" altLang="en-US" sz="3300" u="sng"/>
              <a:t>   </a:t>
            </a:r>
            <a:r>
              <a:rPr lang="zh-CN" altLang="en-US" sz="3300"/>
              <a:t>数，</a:t>
            </a:r>
            <a:r>
              <a:rPr lang="en-US" altLang="zh-CN" sz="3300"/>
              <a:t>10</a:t>
            </a:r>
            <a:r>
              <a:rPr lang="zh-CN" altLang="en-US" sz="3300"/>
              <a:t>是</a:t>
            </a:r>
          </a:p>
          <a:p>
            <a:pPr>
              <a:buFontTx/>
              <a:buNone/>
            </a:pPr>
            <a:endParaRPr lang="zh-CN" altLang="en-US" sz="3300" u="sng"/>
          </a:p>
          <a:p>
            <a:pPr>
              <a:buFontTx/>
              <a:buNone/>
            </a:pPr>
            <a:r>
              <a:rPr lang="zh-CN" altLang="en-US" sz="3300" u="sng"/>
              <a:t>   </a:t>
            </a:r>
            <a:r>
              <a:rPr lang="zh-CN" altLang="en-US" sz="3300"/>
              <a:t>数，读作</a:t>
            </a:r>
            <a:r>
              <a:rPr lang="zh-CN" altLang="en-US" sz="3300" u="sng"/>
              <a:t>              </a:t>
            </a:r>
            <a:r>
              <a:rPr lang="zh-CN" altLang="en-US" sz="3300"/>
              <a:t>；</a:t>
            </a:r>
          </a:p>
          <a:p>
            <a:pPr>
              <a:buFontTx/>
              <a:buNone/>
            </a:pPr>
            <a:r>
              <a:rPr lang="zh-CN" altLang="en-US" sz="3300"/>
              <a:t>表示：</a:t>
            </a:r>
          </a:p>
          <a:p>
            <a:pPr>
              <a:buFontTx/>
              <a:buNone/>
            </a:pPr>
            <a:endParaRPr lang="zh-CN" altLang="en-US" sz="3300"/>
          </a:p>
          <a:p>
            <a:pPr>
              <a:buFontTx/>
              <a:buNone/>
            </a:pPr>
            <a:r>
              <a:rPr lang="en-US" altLang="zh-CN" sz="3300"/>
              <a:t>2</a:t>
            </a:r>
            <a:r>
              <a:rPr lang="zh-CN" altLang="en-US" sz="3300"/>
              <a:t>）      的底数是</a:t>
            </a:r>
            <a:r>
              <a:rPr lang="zh-CN" altLang="en-US" sz="3300" u="sng"/>
              <a:t>   </a:t>
            </a:r>
            <a:r>
              <a:rPr lang="zh-CN" altLang="en-US" sz="3300"/>
              <a:t>，指数是</a:t>
            </a:r>
            <a:r>
              <a:rPr lang="zh-CN" altLang="en-US" sz="3300" u="sng"/>
              <a:t> </a:t>
            </a:r>
            <a:r>
              <a:rPr lang="zh-CN" altLang="en-US" sz="3300"/>
              <a:t>，读作</a:t>
            </a:r>
            <a:r>
              <a:rPr lang="zh-CN" altLang="en-US" sz="3300" u="sng"/>
              <a:t>                   </a:t>
            </a:r>
          </a:p>
          <a:p>
            <a:pPr>
              <a:buFontTx/>
              <a:buNone/>
            </a:pPr>
            <a:r>
              <a:rPr lang="zh-CN" altLang="en-US" sz="3300"/>
              <a:t>；</a:t>
            </a:r>
          </a:p>
          <a:p>
            <a:pPr>
              <a:buFontTx/>
              <a:buNone/>
            </a:pPr>
            <a:endParaRPr lang="zh-CN" altLang="en-US" sz="3300"/>
          </a:p>
        </p:txBody>
      </p:sp>
      <p:graphicFrame>
        <p:nvGraphicFramePr>
          <p:cNvPr id="12293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92275" y="1700213"/>
          <a:ext cx="8461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4" imgW="266700" imgH="190500" progId="Equation.3">
                  <p:embed/>
                </p:oleObj>
              </mc:Choice>
              <mc:Fallback>
                <p:oleObj r:id="rId4" imgW="266700" imgH="1905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700213"/>
                        <a:ext cx="846138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58888" y="4002088"/>
          <a:ext cx="9747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r:id="rId6" imgW="342900" imgH="469900" progId="Equation.3">
                  <p:embed/>
                </p:oleObj>
              </mc:Choice>
              <mc:Fallback>
                <p:oleObj r:id="rId6" imgW="342900" imgH="4699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002088"/>
                        <a:ext cx="9747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7019925" y="4076700"/>
          <a:ext cx="549275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r:id="rId8" imgW="152400" imgH="393700" progId="Equation.3">
                  <p:embed/>
                </p:oleObj>
              </mc:Choice>
              <mc:Fallback>
                <p:oleObj r:id="rId8" imgW="152400" imgH="393700" progId="Equation.3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4076700"/>
                        <a:ext cx="549275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067175" y="1628775"/>
            <a:ext cx="452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</a:rPr>
              <a:t>底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11188" y="2708275"/>
            <a:ext cx="503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</a:rPr>
              <a:t>指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771775" y="2708275"/>
            <a:ext cx="4392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</a:rPr>
              <a:t>12</a:t>
            </a:r>
            <a:r>
              <a:rPr lang="zh-CN" altLang="en-US" sz="2800">
                <a:solidFill>
                  <a:srgbClr val="FF0000"/>
                </a:solidFill>
              </a:rPr>
              <a:t>的</a:t>
            </a:r>
            <a:r>
              <a:rPr lang="en-US" altLang="zh-CN" sz="2800">
                <a:solidFill>
                  <a:srgbClr val="FF0000"/>
                </a:solidFill>
              </a:rPr>
              <a:t>10</a:t>
            </a:r>
            <a:r>
              <a:rPr lang="zh-CN" altLang="en-US" sz="2800">
                <a:solidFill>
                  <a:srgbClr val="FF0000"/>
                </a:solidFill>
              </a:rPr>
              <a:t>次方或</a:t>
            </a:r>
            <a:r>
              <a:rPr lang="en-US" altLang="zh-CN" sz="2800">
                <a:solidFill>
                  <a:srgbClr val="FF0000"/>
                </a:solidFill>
              </a:rPr>
              <a:t>12</a:t>
            </a:r>
            <a:r>
              <a:rPr lang="zh-CN" altLang="en-US" sz="2800">
                <a:solidFill>
                  <a:srgbClr val="FF0000"/>
                </a:solidFill>
              </a:rPr>
              <a:t>的</a:t>
            </a:r>
            <a:r>
              <a:rPr lang="en-US" altLang="zh-CN" sz="2800">
                <a:solidFill>
                  <a:srgbClr val="FF0000"/>
                </a:solidFill>
              </a:rPr>
              <a:t>10</a:t>
            </a:r>
            <a:r>
              <a:rPr lang="zh-CN" altLang="en-US" sz="2800">
                <a:solidFill>
                  <a:srgbClr val="FF0000"/>
                </a:solidFill>
              </a:rPr>
              <a:t>次幂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708400" y="765175"/>
            <a:ext cx="180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</a:endParaRPr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3708400" y="4292600"/>
          <a:ext cx="549275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10" imgW="152400" imgH="393700" progId="Equation.3">
                  <p:embed/>
                </p:oleObj>
              </mc:Choice>
              <mc:Fallback>
                <p:oleObj r:id="rId10" imgW="152400" imgH="393700" progId="Equation.3">
                  <p:embed/>
                  <p:pic>
                    <p:nvPicPr>
                      <p:cNvPr id="0" name="图片 4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292600"/>
                        <a:ext cx="549275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235825" y="4652963"/>
            <a:ext cx="1619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</a:rPr>
              <a:t>的</a:t>
            </a:r>
            <a:r>
              <a:rPr lang="en-US" altLang="zh-CN" sz="2800">
                <a:solidFill>
                  <a:srgbClr val="FF0000"/>
                </a:solidFill>
              </a:rPr>
              <a:t>7</a:t>
            </a:r>
            <a:r>
              <a:rPr lang="zh-CN" altLang="en-US" sz="2800">
                <a:solidFill>
                  <a:srgbClr val="FF0000"/>
                </a:solidFill>
              </a:rPr>
              <a:t>次方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508625" y="4652963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619250" y="3500438"/>
            <a:ext cx="2808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</a:rPr>
              <a:t>10</a:t>
            </a:r>
            <a:r>
              <a:rPr lang="zh-CN" altLang="en-US" sz="2800">
                <a:solidFill>
                  <a:srgbClr val="FF0000"/>
                </a:solidFill>
              </a:rPr>
              <a:t>个</a:t>
            </a:r>
            <a:r>
              <a:rPr lang="en-US" altLang="zh-CN" sz="2800">
                <a:solidFill>
                  <a:srgbClr val="FF0000"/>
                </a:solidFill>
              </a:rPr>
              <a:t>12 </a:t>
            </a:r>
            <a:r>
              <a:rPr lang="zh-CN" altLang="en-US" sz="2800">
                <a:solidFill>
                  <a:srgbClr val="FF0000"/>
                </a:solidFill>
              </a:rPr>
              <a:t>相乘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  <p:bldP spid="12297" grpId="0" autoUpdateAnimBg="0"/>
      <p:bldP spid="12298" grpId="0" autoUpdateAnimBg="0"/>
      <p:bldP spid="12301" grpId="0" autoUpdateAnimBg="0"/>
      <p:bldP spid="12302" grpId="0" autoUpdateAnimBg="0"/>
      <p:bldP spid="1230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011055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6191250"/>
            <a:ext cx="284321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81075"/>
            <a:ext cx="8075612" cy="477996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/>
              <a:t>   </a:t>
            </a:r>
            <a:r>
              <a:rPr lang="en-US" altLang="zh-CN" sz="300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、在         中，</a:t>
            </a:r>
            <a:r>
              <a:rPr lang="en-US" altLang="zh-CN" sz="3000">
                <a:latin typeface="楷体_GB2312" pitchFamily="1" charset="-122"/>
                <a:ea typeface="楷体_GB2312" pitchFamily="1" charset="-122"/>
              </a:rPr>
              <a:t>-3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是</a:t>
            </a:r>
            <a:r>
              <a:rPr lang="zh-CN" altLang="en-US" sz="3000" u="sng"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数，</a:t>
            </a:r>
          </a:p>
          <a:p>
            <a:pPr>
              <a:buFontTx/>
              <a:buNone/>
            </a:pPr>
            <a:endParaRPr lang="zh-CN" altLang="en-US" sz="3000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en-US" altLang="zh-CN" sz="3000">
                <a:latin typeface="楷体_GB2312" pitchFamily="1" charset="-122"/>
                <a:ea typeface="楷体_GB2312" pitchFamily="1" charset="-122"/>
              </a:rPr>
              <a:t>16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是</a:t>
            </a:r>
            <a:r>
              <a:rPr lang="zh-CN" altLang="en-US" sz="3000" u="sng"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数，读作</a:t>
            </a:r>
            <a:r>
              <a:rPr lang="zh-CN" altLang="en-US" sz="3000" u="sng">
                <a:latin typeface="楷体_GB2312" pitchFamily="1" charset="-122"/>
                <a:ea typeface="楷体_GB2312" pitchFamily="1" charset="-122"/>
              </a:rPr>
              <a:t>                  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；</a:t>
            </a:r>
            <a:br>
              <a:rPr lang="zh-CN" altLang="en-US" sz="3000">
                <a:latin typeface="楷体_GB2312" pitchFamily="1" charset="-122"/>
                <a:ea typeface="楷体_GB2312" pitchFamily="1" charset="-122"/>
              </a:rPr>
            </a:br>
            <a:endParaRPr lang="zh-CN" altLang="en-US" sz="3000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en-US" altLang="zh-CN" sz="3000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、在      中，底数是</a:t>
            </a:r>
            <a:r>
              <a:rPr lang="zh-CN" altLang="en-US" sz="3000" u="sng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；指数是</a:t>
            </a:r>
            <a:r>
              <a:rPr lang="zh-CN" altLang="en-US" sz="3000" u="sng"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；</a:t>
            </a:r>
          </a:p>
          <a:p>
            <a:pPr>
              <a:buFontTx/>
              <a:buNone/>
            </a:pPr>
            <a:endParaRPr lang="zh-CN" altLang="en-US" sz="3000">
              <a:latin typeface="楷体_GB2312" pitchFamily="1" charset="-122"/>
              <a:ea typeface="楷体_GB2312" pitchFamily="1" charset="-122"/>
            </a:endParaRPr>
          </a:p>
          <a:p>
            <a:pPr>
              <a:buFontTx/>
              <a:buNone/>
            </a:pP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读作</a:t>
            </a:r>
            <a:r>
              <a:rPr lang="zh-CN" altLang="en-US" sz="3000" u="sng">
                <a:latin typeface="楷体_GB2312" pitchFamily="1" charset="-122"/>
                <a:ea typeface="楷体_GB2312" pitchFamily="1" charset="-122"/>
              </a:rPr>
              <a:t>                </a:t>
            </a:r>
            <a:r>
              <a:rPr lang="zh-CN" altLang="en-US" sz="3000">
                <a:latin typeface="楷体_GB2312" pitchFamily="1" charset="-122"/>
                <a:ea typeface="楷体_GB2312" pitchFamily="1" charset="-122"/>
              </a:rPr>
              <a:t>；</a:t>
            </a:r>
          </a:p>
        </p:txBody>
      </p:sp>
      <p:graphicFrame>
        <p:nvGraphicFramePr>
          <p:cNvPr id="13317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979613" y="836613"/>
          <a:ext cx="12954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4" imgW="406400" imgH="241300" progId="Equation.3">
                  <p:embed/>
                </p:oleObj>
              </mc:Choice>
              <mc:Fallback>
                <p:oleObj r:id="rId4" imgW="406400" imgH="241300" progId="Equation.3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836613"/>
                        <a:ext cx="12954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03350" y="2706688"/>
          <a:ext cx="12969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r:id="rId6" imgW="419100" imgH="241300" progId="Equation.3">
                  <p:embed/>
                </p:oleObj>
              </mc:Choice>
              <mc:Fallback>
                <p:oleObj r:id="rId6" imgW="419100" imgH="241300" progId="Equation.3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706688"/>
                        <a:ext cx="129698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643438" y="90805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底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492500" y="1916113"/>
            <a:ext cx="2590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-3</a:t>
            </a:r>
            <a:r>
              <a:rPr lang="zh-CN" altLang="en-US" sz="3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的</a:t>
            </a:r>
            <a:r>
              <a:rPr lang="en-US" altLang="zh-CN" sz="3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16</a:t>
            </a:r>
            <a:r>
              <a:rPr lang="zh-CN" altLang="en-US" sz="3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次方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187450" y="1916113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指</a:t>
            </a: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284663" y="2997200"/>
          <a:ext cx="7239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r:id="rId8" imgW="241300" imgH="139700" progId="Equation.3">
                  <p:embed/>
                </p:oleObj>
              </mc:Choice>
              <mc:Fallback>
                <p:oleObj r:id="rId8" imgW="241300" imgH="139700" progId="Equation.3">
                  <p:embed/>
                  <p:pic>
                    <p:nvPicPr>
                      <p:cNvPr id="0" name="图片 5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997200"/>
                        <a:ext cx="7239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372225" y="292417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17</a:t>
            </a:r>
          </a:p>
        </p:txBody>
      </p:sp>
      <p:grpSp>
        <p:nvGrpSpPr>
          <p:cNvPr id="13324" name="Group 12"/>
          <p:cNvGrpSpPr/>
          <p:nvPr/>
        </p:nvGrpSpPr>
        <p:grpSpPr bwMode="auto">
          <a:xfrm>
            <a:off x="1403350" y="3860800"/>
            <a:ext cx="4895850" cy="579438"/>
            <a:chOff x="0" y="0"/>
            <a:chExt cx="2688" cy="367"/>
          </a:xfrm>
        </p:grpSpPr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48" y="0"/>
              <a:ext cx="2640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   的</a:t>
              </a:r>
              <a:r>
                <a:rPr lang="en-US" altLang="zh-CN" sz="32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17</a:t>
              </a:r>
              <a:r>
                <a:rPr lang="zh-CN" altLang="en-US" sz="32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次方</a:t>
              </a:r>
            </a:p>
          </p:txBody>
        </p:sp>
        <p:graphicFrame>
          <p:nvGraphicFramePr>
            <p:cNvPr id="13326" name="Object 14"/>
            <p:cNvGraphicFramePr>
              <a:graphicFrameLocks noChangeAspect="1"/>
            </p:cNvGraphicFramePr>
            <p:nvPr/>
          </p:nvGraphicFramePr>
          <p:xfrm>
            <a:off x="0" y="71"/>
            <a:ext cx="456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r:id="rId10" imgW="241300" imgH="139700" progId="Equation.3">
                    <p:embed/>
                  </p:oleObj>
                </mc:Choice>
                <mc:Fallback>
                  <p:oleObj r:id="rId10" imgW="241300" imgH="139700" progId="Equation.3">
                    <p:embed/>
                    <p:pic>
                      <p:nvPicPr>
                        <p:cNvPr id="0" name="图片 5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71"/>
                          <a:ext cx="456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utoUpdateAnimBg="0"/>
      <p:bldP spid="13320" grpId="0" autoUpdateAnimBg="0"/>
      <p:bldP spid="13321" grpId="0" autoUpdateAnimBg="0"/>
      <p:bldP spid="13323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1096</Words>
  <Application>Microsoft Office PowerPoint</Application>
  <PresentationFormat>全屏显示(4:3)</PresentationFormat>
  <Paragraphs>202</Paragraphs>
  <Slides>21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黑体</vt:lpstr>
      <vt:lpstr>华文新魏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Bitmap Image</vt:lpstr>
      <vt:lpstr>Equation.3</vt:lpstr>
      <vt:lpstr>PowerPoint 演示文稿</vt:lpstr>
      <vt:lpstr>棋盘上的学问</vt:lpstr>
      <vt:lpstr>PowerPoint 演示文稿</vt:lpstr>
      <vt:lpstr>PowerPoint 演示文稿</vt:lpstr>
      <vt:lpstr>PowerPoint 演示文稿</vt:lpstr>
      <vt:lpstr>PowerPoint 演示文稿</vt:lpstr>
      <vt:lpstr>乘方的读法</vt:lpstr>
      <vt:lpstr>练练吧一</vt:lpstr>
      <vt:lpstr>PowerPoint 演示文稿</vt:lpstr>
      <vt:lpstr>PowerPoint 演示文稿</vt:lpstr>
      <vt:lpstr>练练吧二</vt:lpstr>
      <vt:lpstr>PowerPoint 演示文稿</vt:lpstr>
      <vt:lpstr>知识探索</vt:lpstr>
      <vt:lpstr>PowerPoint 演示文稿</vt:lpstr>
      <vt:lpstr>PowerPoint 演示文稿</vt:lpstr>
      <vt:lpstr>幂的性质：正数的任何次幂都是正数；负数的奇次幂是负数，负数的偶次幂是正数。</vt:lpstr>
      <vt:lpstr>练练吧三</vt:lpstr>
      <vt:lpstr>PowerPoint 演示文稿</vt:lpstr>
      <vt:lpstr>知识梳理</vt:lpstr>
      <vt:lpstr>课后测验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2017-08-16T06:47:00Z</dcterms:created>
  <dcterms:modified xsi:type="dcterms:W3CDTF">2023-01-16T23:13:18Z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F49653201F50476A9E5BAFD1DD1EE0BB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