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0" r:id="rId4"/>
    <p:sldId id="261" r:id="rId5"/>
    <p:sldId id="263" r:id="rId6"/>
    <p:sldId id="262" r:id="rId7"/>
    <p:sldId id="270" r:id="rId8"/>
    <p:sldId id="264" r:id="rId9"/>
    <p:sldId id="290" r:id="rId10"/>
    <p:sldId id="291" r:id="rId11"/>
    <p:sldId id="292" r:id="rId12"/>
    <p:sldId id="293" r:id="rId13"/>
    <p:sldId id="285" r:id="rId14"/>
    <p:sldId id="286" r:id="rId15"/>
    <p:sldId id="289" r:id="rId16"/>
    <p:sldId id="276" r:id="rId17"/>
    <p:sldId id="280" r:id="rId18"/>
    <p:sldId id="282" r:id="rId19"/>
    <p:sldId id="283" r:id="rId20"/>
    <p:sldId id="281" r:id="rId21"/>
    <p:sldId id="294" r:id="rId22"/>
    <p:sldId id="279" r:id="rId2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U5%20Welcome%20to%20the%20unit%20B&#35838;&#25991;&#26391;&#35835;.mp4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742998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 Unit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5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  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Wild animals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第</a:t>
            </a:r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1</a:t>
            </a:r>
            <a:r>
              <a:rPr kumimoji="0"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课时</a:t>
            </a:r>
            <a:endParaRPr kumimoji="0"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195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9"/>
          <p:cNvSpPr txBox="1">
            <a:spLocks noChangeArrowheads="1"/>
          </p:cNvSpPr>
          <p:nvPr/>
        </p:nvSpPr>
        <p:spPr bwMode="auto">
          <a:xfrm>
            <a:off x="1524000" y="666750"/>
            <a:ext cx="7162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pity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用作可数名词，指“遗憾的事，可惜的事”。常用于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What a pity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！“真可惜！”；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It's a pity that...“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令人遗憾的是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等固定搭配。</a:t>
            </a:r>
          </a:p>
        </p:txBody>
      </p:sp>
      <p:sp>
        <p:nvSpPr>
          <p:cNvPr id="19458" name="TextBox 39"/>
          <p:cNvSpPr txBox="1">
            <a:spLocks noChangeArrowheads="1"/>
          </p:cNvSpPr>
          <p:nvPr/>
        </p:nvSpPr>
        <p:spPr bwMode="auto">
          <a:xfrm>
            <a:off x="533400" y="742950"/>
            <a:ext cx="1295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1371600" y="7905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9460" name="矩形 14"/>
          <p:cNvSpPr>
            <a:spLocks noChangeArrowheads="1"/>
          </p:cNvSpPr>
          <p:nvPr/>
        </p:nvSpPr>
        <p:spPr bwMode="auto">
          <a:xfrm>
            <a:off x="533400" y="247967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331913" y="2378075"/>
            <a:ext cx="729615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—Let's go for a swim on Saturday, Jack.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—Oh, _______ I have to work on a science report.(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泰安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 what a pity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！　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with pleasure.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go ahead.                     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how come?</a:t>
            </a: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514600" y="302101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900113"/>
            <a:ext cx="7531100" cy="565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2" name="TextBox 39"/>
          <p:cNvSpPr txBox="1">
            <a:spLocks noChangeArrowheads="1"/>
          </p:cNvSpPr>
          <p:nvPr/>
        </p:nvSpPr>
        <p:spPr bwMode="auto">
          <a:xfrm>
            <a:off x="2638425" y="895350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die /daɪ/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vi.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死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 flipH="1">
            <a:off x="839788" y="1004888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文本框 24"/>
          <p:cNvSpPr txBox="1">
            <a:spLocks noChangeArrowheads="1"/>
          </p:cNvSpPr>
          <p:nvPr/>
        </p:nvSpPr>
        <p:spPr bwMode="auto">
          <a:xfrm>
            <a:off x="1052513" y="950913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03438" y="1027113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62100" y="1506538"/>
            <a:ext cx="6656388" cy="1260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His grandpa died two weeks ago.</a:t>
            </a:r>
          </a:p>
          <a:p>
            <a:pPr indent="450850">
              <a:lnSpc>
                <a:spcPct val="17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他祖父两周前去世了。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657475" y="2876550"/>
            <a:ext cx="5942013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die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的过去式、过去分词为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died, died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；现在分词为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dying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0488" name="TextBox 39"/>
          <p:cNvSpPr txBox="1">
            <a:spLocks noChangeArrowheads="1"/>
          </p:cNvSpPr>
          <p:nvPr/>
        </p:nvSpPr>
        <p:spPr bwMode="auto">
          <a:xfrm>
            <a:off x="685800" y="3005138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20489" name="矩形 11"/>
          <p:cNvSpPr>
            <a:spLocks noChangeArrowheads="1"/>
          </p:cNvSpPr>
          <p:nvPr/>
        </p:nvSpPr>
        <p:spPr bwMode="auto">
          <a:xfrm>
            <a:off x="1524000" y="305276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pic>
        <p:nvPicPr>
          <p:cNvPr id="20490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71800" y="66675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die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的形容词和名词形式</a:t>
            </a:r>
          </a:p>
        </p:txBody>
      </p:sp>
      <p:sp>
        <p:nvSpPr>
          <p:cNvPr id="21506" name="TextBox 39"/>
          <p:cNvSpPr txBox="1">
            <a:spLocks noChangeArrowheads="1"/>
          </p:cNvSpPr>
          <p:nvPr/>
        </p:nvSpPr>
        <p:spPr bwMode="auto">
          <a:xfrm>
            <a:off x="685800" y="742950"/>
            <a:ext cx="1295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</a:p>
        </p:txBody>
      </p:sp>
      <p:sp>
        <p:nvSpPr>
          <p:cNvPr id="21507" name="矩形 11"/>
          <p:cNvSpPr>
            <a:spLocks noChangeArrowheads="1"/>
          </p:cNvSpPr>
          <p:nvPr/>
        </p:nvSpPr>
        <p:spPr bwMode="auto">
          <a:xfrm>
            <a:off x="1524000" y="790575"/>
            <a:ext cx="173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19200" y="1352550"/>
          <a:ext cx="7010400" cy="3126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5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3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词性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T="45675" marB="45675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42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altLang="zh-CN" sz="2400" b="1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dead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altLang="zh-CN" sz="2400" b="1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形容词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 thought of her dead dog and felt sad.</a:t>
                      </a: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她想起她死去的狗感到很难过。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altLang="zh-CN" sz="2400" b="1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death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altLang="zh-CN" sz="2400" b="1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名词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His death made all of us sad.</a:t>
                      </a: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他的去世使我们所有人都很难过。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5" marB="45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2"/>
          <p:cNvSpPr>
            <a:spLocks noChangeArrowheads="1"/>
          </p:cNvSpPr>
          <p:nvPr/>
        </p:nvSpPr>
        <p:spPr bwMode="auto">
          <a:xfrm>
            <a:off x="569913" y="2301875"/>
            <a:ext cx="6516687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1                            2                             3                 </a:t>
            </a:r>
          </a:p>
          <a:p>
            <a:pPr marL="355600" indent="-355600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   _________              _________              ________</a:t>
            </a:r>
          </a:p>
          <a:p>
            <a:pPr marL="355600" indent="-355600">
              <a:lnSpc>
                <a:spcPct val="110000"/>
              </a:lnSpc>
            </a:pPr>
            <a:endParaRPr lang="en-US" altLang="zh-CN" sz="2200" b="1">
              <a:latin typeface="Times New Roman" panose="02020603050405020304" pitchFamily="18" charset="0"/>
            </a:endParaRPr>
          </a:p>
          <a:p>
            <a:pPr marL="355600" indent="-355600">
              <a:lnSpc>
                <a:spcPct val="110000"/>
              </a:lnSpc>
            </a:pPr>
            <a:endParaRPr lang="en-US" altLang="zh-CN" sz="2200" b="1">
              <a:latin typeface="Times New Roman" panose="02020603050405020304" pitchFamily="18" charset="0"/>
            </a:endParaRPr>
          </a:p>
          <a:p>
            <a:pPr marL="355600" indent="-355600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4                           5                              6</a:t>
            </a:r>
          </a:p>
          <a:p>
            <a:pPr marL="355600" indent="-355600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  _________              _________                ________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33388" y="590550"/>
            <a:ext cx="4648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200" b="1">
                <a:solidFill>
                  <a:srgbClr val="0070C0"/>
                </a:solidFill>
                <a:latin typeface="Times New Roman" panose="02020603050405020304" pitchFamily="18" charset="0"/>
              </a:rPr>
              <a:t>Welcome to the unit     </a:t>
            </a:r>
            <a:endParaRPr lang="en-US" altLang="zh-CN" sz="2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矩形 12"/>
          <p:cNvSpPr>
            <a:spLocks noChangeArrowheads="1"/>
          </p:cNvSpPr>
          <p:nvPr/>
        </p:nvSpPr>
        <p:spPr bwMode="auto">
          <a:xfrm>
            <a:off x="381000" y="936625"/>
            <a:ext cx="8610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A)The Wild Animals Club is doing a quiz on wild animals. Write the correct names under the pictures.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3" name="矩形 12"/>
          <p:cNvSpPr>
            <a:spLocks noChangeArrowheads="1"/>
          </p:cNvSpPr>
          <p:nvPr/>
        </p:nvSpPr>
        <p:spPr bwMode="auto">
          <a:xfrm>
            <a:off x="6934200" y="1428750"/>
            <a:ext cx="1828800" cy="3194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bear    </a:t>
            </a:r>
          </a:p>
          <a:p>
            <a:pPr algn="ctr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dolphin     </a:t>
            </a:r>
          </a:p>
          <a:p>
            <a:pPr algn="ctr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giant panda   </a:t>
            </a:r>
          </a:p>
          <a:p>
            <a:pPr algn="ctr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squirrel     </a:t>
            </a:r>
          </a:p>
          <a:p>
            <a:pPr algn="ctr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tiger     </a:t>
            </a:r>
          </a:p>
          <a:p>
            <a:pPr algn="ctr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zebra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4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50913" y="1692275"/>
            <a:ext cx="949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6913" y="1911350"/>
            <a:ext cx="1143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0" y="1863725"/>
            <a:ext cx="9826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54088" y="3181350"/>
            <a:ext cx="10890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08338" y="3160713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16550" y="3182938"/>
            <a:ext cx="104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941388" y="2660650"/>
            <a:ext cx="1111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dolphin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3082925" y="2660650"/>
            <a:ext cx="1206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squirrel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5086350" y="2649538"/>
            <a:ext cx="16922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giant panda 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1058863" y="4157663"/>
            <a:ext cx="733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bear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3290888" y="4152900"/>
            <a:ext cx="857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zebra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44"/>
          <p:cNvSpPr txBox="1">
            <a:spLocks noChangeArrowheads="1"/>
          </p:cNvSpPr>
          <p:nvPr/>
        </p:nvSpPr>
        <p:spPr bwMode="auto">
          <a:xfrm>
            <a:off x="5588000" y="4133850"/>
            <a:ext cx="7493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tiger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46" name="图片 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矩形 12"/>
          <p:cNvSpPr>
            <a:spLocks noChangeArrowheads="1"/>
          </p:cNvSpPr>
          <p:nvPr/>
        </p:nvSpPr>
        <p:spPr bwMode="auto">
          <a:xfrm>
            <a:off x="433388" y="590550"/>
            <a:ext cx="84582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B)Millie and her classmates are talking about their favourite wild animals. Work in groups and talk about the wild animals you like best. Use the conversation below as a model.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矩形 1"/>
          <p:cNvSpPr>
            <a:spLocks noChangeArrowheads="1"/>
          </p:cNvSpPr>
          <p:nvPr/>
        </p:nvSpPr>
        <p:spPr bwMode="auto">
          <a:xfrm>
            <a:off x="757238" y="1677988"/>
            <a:ext cx="7777162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Millie</a:t>
            </a:r>
            <a:r>
              <a:rPr lang="zh-CN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What wild animal do you like best, Kitty?</a:t>
            </a:r>
            <a:endParaRPr lang="zh-CN" altLang="zh-CN" sz="2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Kitty</a:t>
            </a:r>
            <a:r>
              <a:rPr lang="zh-CN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I like monkeys best. They're so clever and funny. What about you, Simon?</a:t>
            </a:r>
            <a:endParaRPr lang="zh-CN" altLang="zh-CN" sz="2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Simon</a:t>
            </a:r>
            <a:r>
              <a:rPr lang="zh-CN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I like lions best. They're strong and they can run very fast.</a:t>
            </a:r>
            <a:r>
              <a:rPr lang="zh-CN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endParaRPr lang="en-US" altLang="zh-CN" sz="2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Millie</a:t>
            </a:r>
            <a:r>
              <a:rPr lang="zh-CN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They're the kings of the animal world.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Simon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Yes, they are. What wild animal do you like best, Peter?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Peter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I like pandas best. They look so cute.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Millie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Pandas are my favourite animals too.</a:t>
            </a:r>
          </a:p>
        </p:txBody>
      </p:sp>
      <p:pic>
        <p:nvPicPr>
          <p:cNvPr id="2355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89763" y="1428750"/>
            <a:ext cx="14684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4700" y="895350"/>
            <a:ext cx="7531100" cy="5127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4578" name="TextBox 39"/>
          <p:cNvSpPr txBox="1">
            <a:spLocks noChangeArrowheads="1"/>
          </p:cNvSpPr>
          <p:nvPr/>
        </p:nvSpPr>
        <p:spPr bwMode="auto">
          <a:xfrm>
            <a:off x="2562225" y="876300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like...best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“最喜欢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 flipH="1">
            <a:off x="763588" y="9794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文本框 24"/>
          <p:cNvSpPr txBox="1">
            <a:spLocks noChangeArrowheads="1"/>
          </p:cNvSpPr>
          <p:nvPr/>
        </p:nvSpPr>
        <p:spPr bwMode="auto">
          <a:xfrm>
            <a:off x="887413" y="920750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27238" y="971550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66800" y="1581150"/>
            <a:ext cx="662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like...best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可以与含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favourite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的句子进行转换。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66800" y="2379663"/>
            <a:ext cx="68405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20825" indent="-152082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常用结构：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＋名词＋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like best?</a:t>
            </a:r>
          </a:p>
          <a:p>
            <a:pPr marL="1520825" indent="-152082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your favorite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＋名词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1520825" indent="-8445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你最爱的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zh-CN" altLang="en-US" sz="2400" dirty="0"/>
          </a:p>
        </p:txBody>
      </p:sp>
      <p:pic>
        <p:nvPicPr>
          <p:cNvPr id="2458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4"/>
          <p:cNvSpPr>
            <a:spLocks noChangeArrowheads="1"/>
          </p:cNvSpPr>
          <p:nvPr/>
        </p:nvSpPr>
        <p:spPr bwMode="auto">
          <a:xfrm>
            <a:off x="609600" y="117157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25602" name="TextBox 17"/>
          <p:cNvSpPr txBox="1">
            <a:spLocks noChangeArrowheads="1"/>
          </p:cNvSpPr>
          <p:nvPr/>
        </p:nvSpPr>
        <p:spPr bwMode="auto">
          <a:xfrm>
            <a:off x="1390650" y="1035050"/>
            <a:ext cx="72961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Which is your favourite subject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改为同义句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Which subject do you ________________?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4521200" y="1833563"/>
            <a:ext cx="127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like best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圆角矩形标注 5"/>
          <p:cNvSpPr>
            <a:spLocks noChangeArrowheads="1"/>
          </p:cNvSpPr>
          <p:nvPr/>
        </p:nvSpPr>
        <p:spPr bwMode="auto">
          <a:xfrm>
            <a:off x="1497013" y="2571750"/>
            <a:ext cx="6691312" cy="60960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>
              <a:lnSpc>
                <a:spcPct val="120000"/>
              </a:lnSpc>
            </a:pPr>
            <a:endParaRPr lang="zh-CN" altLang="en-US" sz="2200" b="1">
              <a:solidFill>
                <a:srgbClr val="FFFFFF"/>
              </a:solidFill>
            </a:endParaRPr>
          </a:p>
        </p:txBody>
      </p:sp>
      <p:sp>
        <p:nvSpPr>
          <p:cNvPr id="7" name="TextBox 33"/>
          <p:cNvSpPr txBox="1">
            <a:spLocks noChangeArrowheads="1"/>
          </p:cNvSpPr>
          <p:nvPr/>
        </p:nvSpPr>
        <p:spPr bwMode="auto">
          <a:xfrm>
            <a:off x="1482725" y="2625725"/>
            <a:ext cx="6594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本题用代替法。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favourite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 best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替换。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666750"/>
            <a:ext cx="80010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一、根据句意及所给提示完成下列各题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are many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野生的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animals in the forest.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—Can I watch TV, Mum?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—You are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自由的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to do anything today.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一道菜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tastes delicious.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are some 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斑马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in the zoo. Let's go and see.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熊猫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)are lovely animals.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29000" y="1352550"/>
            <a:ext cx="74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wild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63838" y="2457450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free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105025" y="2978150"/>
            <a:ext cx="73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dish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151188" y="3562350"/>
            <a:ext cx="103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zebras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93813" y="40957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Pandas</a:t>
            </a:r>
            <a:endParaRPr lang="zh-CN" altLang="en-US"/>
          </a:p>
        </p:txBody>
      </p:sp>
      <p:pic>
        <p:nvPicPr>
          <p:cNvPr id="26631" name="图片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590550"/>
            <a:ext cx="78486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—Could you please tell me how to get to the restroom?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—________. I'm not sure how to get there.(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临沂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Sorry              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OK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 course          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 problem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857375" y="183832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b="1"/>
          </a:p>
        </p:txBody>
      </p:sp>
      <p:sp>
        <p:nvSpPr>
          <p:cNvPr id="27651" name="圆角矩形标注 4"/>
          <p:cNvSpPr>
            <a:spLocks noChangeArrowheads="1"/>
          </p:cNvSpPr>
          <p:nvPr/>
        </p:nvSpPr>
        <p:spPr bwMode="auto">
          <a:xfrm>
            <a:off x="1039813" y="3338513"/>
            <a:ext cx="7112000" cy="13017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>
              <a:lnSpc>
                <a:spcPct val="120000"/>
              </a:lnSpc>
            </a:pPr>
            <a:endParaRPr lang="zh-CN" altLang="en-US" sz="2200" b="1">
              <a:solidFill>
                <a:srgbClr val="FFFFFF"/>
              </a:solidFill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025525" y="3368675"/>
            <a:ext cx="712787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句意：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你可以告诉我如何到达洗手间？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—________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。我不确定怎么去那里。由回答可知表示抱歉。故选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6738" y="666750"/>
            <a:ext cx="7848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430" indent="-26543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—We should have pity ________ the wild animals.</a:t>
            </a:r>
          </a:p>
          <a:p>
            <a:pPr marL="265430" indent="186055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agree with you.</a:t>
            </a:r>
          </a:p>
          <a:p>
            <a:pPr marL="265430" indent="186055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      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  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</a:t>
            </a:r>
          </a:p>
          <a:p>
            <a:pPr marL="265430" indent="-265430">
              <a:lnSpc>
                <a:spcPct val="150000"/>
              </a:lnSpc>
              <a:buFontTx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Sugar tastes sweet. But _______, it's bad to eat too much.</a:t>
            </a:r>
          </a:p>
          <a:p>
            <a:pPr marL="450850" indent="1778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such as                            B. for example</a:t>
            </a:r>
          </a:p>
          <a:p>
            <a:pPr marL="450850" indent="17780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in fact                              D. though</a:t>
            </a:r>
          </a:p>
          <a:p>
            <a:pPr marL="265430" indent="-265430">
              <a:lnSpc>
                <a:spcPct val="150000"/>
              </a:lnSpc>
              <a:buFontTx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376738" y="81438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b="1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91038" y="299720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b="1"/>
          </a:p>
        </p:txBody>
      </p:sp>
      <p:sp>
        <p:nvSpPr>
          <p:cNvPr id="28676" name="圆角矩形标注 4"/>
          <p:cNvSpPr>
            <a:spLocks noChangeArrowheads="1"/>
          </p:cNvSpPr>
          <p:nvPr/>
        </p:nvSpPr>
        <p:spPr bwMode="auto">
          <a:xfrm>
            <a:off x="1116013" y="2351088"/>
            <a:ext cx="7112000" cy="53657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>
              <a:lnSpc>
                <a:spcPct val="120000"/>
              </a:lnSpc>
            </a:pPr>
            <a:endParaRPr lang="zh-CN" altLang="en-US" sz="2200" b="1">
              <a:solidFill>
                <a:srgbClr val="FFFFFF"/>
              </a:solidFill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101725" y="2392363"/>
            <a:ext cx="71278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固定短语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pity on“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同情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所以选择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8678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519238"/>
            <a:ext cx="2833688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2951163"/>
            <a:ext cx="2286000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0" y="1536700"/>
            <a:ext cx="266065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025" y="3049588"/>
            <a:ext cx="18097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矩形 2"/>
          <p:cNvSpPr>
            <a:spLocks noChangeArrowheads="1"/>
          </p:cNvSpPr>
          <p:nvPr/>
        </p:nvSpPr>
        <p:spPr bwMode="auto">
          <a:xfrm>
            <a:off x="1219200" y="752475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Do you know the names of these animals?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739775"/>
            <a:ext cx="79248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430" indent="-26543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—Could you please sweep the floor?</a:t>
            </a:r>
          </a:p>
          <a:p>
            <a:pPr marL="265430" indent="186055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am busy doing my homework.</a:t>
            </a:r>
          </a:p>
          <a:p>
            <a:pPr marL="265430" indent="186055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Sorry, you can't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Yes, sure</a:t>
            </a:r>
          </a:p>
          <a:p>
            <a:pPr marL="265430" indent="186055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Yes, I can           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 way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05000" y="1431925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圆角矩形标注 4"/>
          <p:cNvSpPr>
            <a:spLocks noChangeArrowheads="1"/>
          </p:cNvSpPr>
          <p:nvPr/>
        </p:nvSpPr>
        <p:spPr bwMode="auto">
          <a:xfrm>
            <a:off x="1103313" y="3090863"/>
            <a:ext cx="7112000" cy="1004887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>
              <a:lnSpc>
                <a:spcPct val="120000"/>
              </a:lnSpc>
            </a:pPr>
            <a:endParaRPr lang="zh-CN" altLang="en-US" sz="2200" b="1">
              <a:solidFill>
                <a:srgbClr val="FFFFFF"/>
              </a:solidFill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089025" y="3084513"/>
            <a:ext cx="7127875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交际法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。由答语后一句“我正忙着做我的家庭作业。”可知选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"/>
          <p:cNvSpPr>
            <a:spLocks noChangeArrowheads="1"/>
          </p:cNvSpPr>
          <p:nvPr/>
        </p:nvSpPr>
        <p:spPr bwMode="auto">
          <a:xfrm>
            <a:off x="609600" y="608013"/>
            <a:ext cx="7924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His father ________ five years ago.</a:t>
            </a:r>
          </a:p>
          <a:p>
            <a:pPr marL="450850" indent="-450850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die          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died            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dead          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Death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013075" y="89535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圆角矩形标注 4"/>
          <p:cNvSpPr>
            <a:spLocks noChangeArrowheads="1"/>
          </p:cNvSpPr>
          <p:nvPr/>
        </p:nvSpPr>
        <p:spPr bwMode="auto">
          <a:xfrm>
            <a:off x="1233488" y="2252663"/>
            <a:ext cx="7112000" cy="1004887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>
              <a:lnSpc>
                <a:spcPct val="120000"/>
              </a:lnSpc>
            </a:pPr>
            <a:endParaRPr lang="zh-CN" altLang="en-US" sz="2200" b="1">
              <a:solidFill>
                <a:srgbClr val="FFFFFF"/>
              </a:solidFill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219200" y="2255838"/>
            <a:ext cx="71278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题眼法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。句子缺少的是谓语动词，由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five years ago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可知用一般过去时。故选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0725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71550"/>
            <a:ext cx="71628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free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pity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die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you like. . . ?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like...best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457200" y="66675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Comic strip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12"/>
          <p:cNvSpPr>
            <a:spLocks noChangeArrowheads="1"/>
          </p:cNvSpPr>
          <p:nvPr/>
        </p:nvSpPr>
        <p:spPr bwMode="auto">
          <a:xfrm>
            <a:off x="482600" y="1052513"/>
            <a:ext cx="80740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—Would you like to live in the wild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Eddie?</a:t>
            </a:r>
          </a:p>
          <a:p>
            <a:pPr indent="177800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No.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—Why not? Wild animals are free and happy.</a:t>
            </a:r>
          </a:p>
          <a:p>
            <a:pPr indent="177800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—I don't think so. They may become dishes on </a:t>
            </a:r>
          </a:p>
          <a:p>
            <a:pPr indent="177800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table any time.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—So could you please not eat them?</a:t>
            </a:r>
          </a:p>
          <a:p>
            <a:pPr indent="177800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—No way!  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—Please have pity on them, Eddie.</a:t>
            </a:r>
          </a:p>
          <a:p>
            <a:pPr indent="177800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—I may die without them. In fact, these are not wild animals, Hobo.</a:t>
            </a:r>
          </a:p>
        </p:txBody>
      </p:sp>
      <p:pic>
        <p:nvPicPr>
          <p:cNvPr id="12292" name="Picture 6" descr="C:\Users\Administrator\Desktop\书上图片\IMG_20180806_0917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96025" y="1276350"/>
            <a:ext cx="2543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9731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4" name="TextBox 39"/>
          <p:cNvSpPr txBox="1">
            <a:spLocks noChangeArrowheads="1"/>
          </p:cNvSpPr>
          <p:nvPr/>
        </p:nvSpPr>
        <p:spPr bwMode="auto">
          <a:xfrm>
            <a:off x="2638425" y="9477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Would you like. . . ?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... ...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吗？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 flipH="1">
            <a:off x="850900" y="10588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" name="文本框 24"/>
          <p:cNvSpPr txBox="1">
            <a:spLocks noChangeArrowheads="1"/>
          </p:cNvSpPr>
          <p:nvPr/>
        </p:nvSpPr>
        <p:spPr bwMode="auto">
          <a:xfrm>
            <a:off x="952500" y="9969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10509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914400" y="1746250"/>
            <a:ext cx="6934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交际用语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Would you like. . . 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征求对方意见，并期望对方给予肯定的回答的句型 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950913" y="3105150"/>
            <a:ext cx="7285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肯定回答：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Yes, I'd love/like to. </a:t>
            </a:r>
          </a:p>
          <a:p>
            <a:pPr marL="628650" indent="-6286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否定回答：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I'd like to, but. . . / Sorry, I' m afraid not. 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800100"/>
            <a:ext cx="7385050" cy="933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8" name="TextBox 39"/>
          <p:cNvSpPr txBox="1">
            <a:spLocks noChangeArrowheads="1"/>
          </p:cNvSpPr>
          <p:nvPr/>
        </p:nvSpPr>
        <p:spPr bwMode="auto">
          <a:xfrm>
            <a:off x="2566988" y="795338"/>
            <a:ext cx="5503862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wild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waɪld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野生的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自然环境，野生状态 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 flipH="1">
            <a:off x="768350" y="90963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文本框 24"/>
          <p:cNvSpPr txBox="1">
            <a:spLocks noChangeArrowheads="1"/>
          </p:cNvSpPr>
          <p:nvPr/>
        </p:nvSpPr>
        <p:spPr bwMode="auto">
          <a:xfrm>
            <a:off x="869950" y="847725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9017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2590800" y="1844675"/>
            <a:ext cx="60198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wild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用作名词，意为“自然环境，野生状态”，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the wild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意为“在野外；在自然环境下”。</a:t>
            </a:r>
          </a:p>
        </p:txBody>
      </p:sp>
      <p:sp>
        <p:nvSpPr>
          <p:cNvPr id="14343" name="TextBox 39"/>
          <p:cNvSpPr txBox="1">
            <a:spLocks noChangeArrowheads="1"/>
          </p:cNvSpPr>
          <p:nvPr/>
        </p:nvSpPr>
        <p:spPr bwMode="auto">
          <a:xfrm>
            <a:off x="609600" y="1885950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14344" name="矩形 11"/>
          <p:cNvSpPr>
            <a:spLocks noChangeArrowheads="1"/>
          </p:cNvSpPr>
          <p:nvPr/>
        </p:nvSpPr>
        <p:spPr bwMode="auto">
          <a:xfrm>
            <a:off x="1447800" y="19335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371600" y="3276600"/>
            <a:ext cx="6777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Can giant pandas live in the wild on their own?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大熊猫能独立在野外生存吗？</a:t>
            </a:r>
          </a:p>
        </p:txBody>
      </p:sp>
      <p:pic>
        <p:nvPicPr>
          <p:cNvPr id="1434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2543175" y="895350"/>
            <a:ext cx="5405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wild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用作形容词，意为“野生的”。</a:t>
            </a:r>
          </a:p>
        </p:txBody>
      </p:sp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2514600" y="1354138"/>
            <a:ext cx="5410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28650" indent="-62865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We should protect wild animals.</a:t>
            </a:r>
          </a:p>
          <a:p>
            <a:pPr marL="628650" indent="-17780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我们应该保护野生动物。</a:t>
            </a:r>
          </a:p>
        </p:txBody>
      </p:sp>
      <p:sp>
        <p:nvSpPr>
          <p:cNvPr id="15363" name="TextBox 39"/>
          <p:cNvSpPr txBox="1">
            <a:spLocks noChangeArrowheads="1"/>
          </p:cNvSpPr>
          <p:nvPr/>
        </p:nvSpPr>
        <p:spPr bwMode="auto">
          <a:xfrm>
            <a:off x="533400" y="971550"/>
            <a:ext cx="1295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</a:p>
        </p:txBody>
      </p:sp>
      <p:sp>
        <p:nvSpPr>
          <p:cNvPr id="15364" name="矩形 11"/>
          <p:cNvSpPr>
            <a:spLocks noChangeArrowheads="1"/>
          </p:cNvSpPr>
          <p:nvPr/>
        </p:nvSpPr>
        <p:spPr bwMode="auto">
          <a:xfrm>
            <a:off x="1371600" y="10191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5365" name="矩形 21"/>
          <p:cNvSpPr>
            <a:spLocks noChangeArrowheads="1"/>
          </p:cNvSpPr>
          <p:nvPr/>
        </p:nvSpPr>
        <p:spPr bwMode="auto">
          <a:xfrm>
            <a:off x="1752600" y="3063875"/>
            <a:ext cx="8032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12" name="TextBox 39"/>
          <p:cNvSpPr txBox="1">
            <a:spLocks noChangeArrowheads="1"/>
          </p:cNvSpPr>
          <p:nvPr/>
        </p:nvSpPr>
        <p:spPr bwMode="auto">
          <a:xfrm>
            <a:off x="2543175" y="2992438"/>
            <a:ext cx="5991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wild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的副词形式为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wildly,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意为“失控地”。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838200"/>
            <a:ext cx="7531100" cy="5127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6386" name="TextBox 39"/>
          <p:cNvSpPr txBox="1">
            <a:spLocks noChangeArrowheads="1"/>
          </p:cNvSpPr>
          <p:nvPr/>
        </p:nvSpPr>
        <p:spPr bwMode="auto">
          <a:xfrm>
            <a:off x="2638425" y="819150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free/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fri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ː/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自由的，不受束缚的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 flipH="1">
            <a:off x="839788" y="92233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文本框 24"/>
          <p:cNvSpPr txBox="1">
            <a:spLocks noChangeArrowheads="1"/>
          </p:cNvSpPr>
          <p:nvPr/>
        </p:nvSpPr>
        <p:spPr bwMode="auto">
          <a:xfrm>
            <a:off x="1100138" y="863600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03438" y="927100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465263" y="1504950"/>
            <a:ext cx="6992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You are free to come and go as you please.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你来去自由。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47800" y="2692400"/>
            <a:ext cx="661193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free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还有“空闲的；免费的”的意思。作“空闲的”讲时，其反义词为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busy“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忙的”。</a:t>
            </a:r>
          </a:p>
        </p:txBody>
      </p:sp>
      <p:sp>
        <p:nvSpPr>
          <p:cNvPr id="16392" name="TextBox 39"/>
          <p:cNvSpPr txBox="1">
            <a:spLocks noChangeArrowheads="1"/>
          </p:cNvSpPr>
          <p:nvPr/>
        </p:nvSpPr>
        <p:spPr bwMode="auto">
          <a:xfrm>
            <a:off x="709613" y="2811463"/>
            <a:ext cx="9239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pic>
        <p:nvPicPr>
          <p:cNvPr id="1639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066800" y="790575"/>
            <a:ext cx="7467600" cy="2236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don't have to pay; the exhibition is free.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你不用付钱，展览是免费的。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Will you be free this afternoon?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你今天下午有空吗？</a:t>
            </a:r>
          </a:p>
        </p:txBody>
      </p:sp>
      <p:sp>
        <p:nvSpPr>
          <p:cNvPr id="17410" name="矩形 21"/>
          <p:cNvSpPr>
            <a:spLocks noChangeArrowheads="1"/>
          </p:cNvSpPr>
          <p:nvPr/>
        </p:nvSpPr>
        <p:spPr bwMode="auto">
          <a:xfrm>
            <a:off x="914400" y="3292475"/>
            <a:ext cx="8032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13" name="TextBox 39"/>
          <p:cNvSpPr txBox="1">
            <a:spLocks noChangeArrowheads="1"/>
          </p:cNvSpPr>
          <p:nvPr/>
        </p:nvSpPr>
        <p:spPr bwMode="auto">
          <a:xfrm>
            <a:off x="1781175" y="322103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其名词为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freedom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900113"/>
            <a:ext cx="7531100" cy="565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4" name="TextBox 39"/>
          <p:cNvSpPr txBox="1">
            <a:spLocks noChangeArrowheads="1"/>
          </p:cNvSpPr>
          <p:nvPr/>
        </p:nvSpPr>
        <p:spPr bwMode="auto">
          <a:xfrm>
            <a:off x="2638425" y="895350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pity /'pɪti/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同情</a:t>
            </a: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 flipH="1">
            <a:off x="839788" y="1004888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文本框 24"/>
          <p:cNvSpPr txBox="1">
            <a:spLocks noChangeArrowheads="1"/>
          </p:cNvSpPr>
          <p:nvPr/>
        </p:nvSpPr>
        <p:spPr bwMode="auto">
          <a:xfrm>
            <a:off x="1052513" y="950913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03438" y="1014413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649413" y="1628775"/>
            <a:ext cx="66563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pity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用作不可数名词，表示“同情”。常用于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feel pity for sb.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have / take pity on sb.“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同情某人”等固定搭配。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17663" y="3333750"/>
            <a:ext cx="6611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eg: The disabled don't need pity. They need help.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残疾人不需要同情，他们需要帮助。</a:t>
            </a:r>
          </a:p>
        </p:txBody>
      </p:sp>
      <p:sp>
        <p:nvSpPr>
          <p:cNvPr id="18440" name="TextBox 39"/>
          <p:cNvSpPr txBox="1">
            <a:spLocks noChangeArrowheads="1"/>
          </p:cNvSpPr>
          <p:nvPr/>
        </p:nvSpPr>
        <p:spPr bwMode="auto">
          <a:xfrm>
            <a:off x="609600" y="1733550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18441" name="矩形 11"/>
          <p:cNvSpPr>
            <a:spLocks noChangeArrowheads="1"/>
          </p:cNvSpPr>
          <p:nvPr/>
        </p:nvSpPr>
        <p:spPr bwMode="auto">
          <a:xfrm>
            <a:off x="1447800" y="17811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pic>
        <p:nvPicPr>
          <p:cNvPr id="1844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1251</Words>
  <Application>Microsoft Office PowerPoint</Application>
  <PresentationFormat>全屏显示(16:9)</PresentationFormat>
  <Paragraphs>173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2023-01-16T23:13:36Z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A8158D11E51E447CAED7B33420F94043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