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0"/>
  </p:notesMasterIdLst>
  <p:sldIdLst>
    <p:sldId id="256" r:id="rId2"/>
    <p:sldId id="258" r:id="rId3"/>
    <p:sldId id="257" r:id="rId4"/>
    <p:sldId id="268" r:id="rId5"/>
    <p:sldId id="350" r:id="rId6"/>
    <p:sldId id="352" r:id="rId7"/>
    <p:sldId id="353" r:id="rId8"/>
    <p:sldId id="355" r:id="rId9"/>
    <p:sldId id="259" r:id="rId10"/>
    <p:sldId id="357" r:id="rId11"/>
    <p:sldId id="358" r:id="rId12"/>
    <p:sldId id="269" r:id="rId13"/>
    <p:sldId id="359" r:id="rId14"/>
    <p:sldId id="360" r:id="rId15"/>
    <p:sldId id="363" r:id="rId16"/>
    <p:sldId id="260" r:id="rId17"/>
    <p:sldId id="366" r:id="rId18"/>
    <p:sldId id="367" r:id="rId19"/>
    <p:sldId id="368" r:id="rId20"/>
    <p:sldId id="369" r:id="rId21"/>
    <p:sldId id="370" r:id="rId22"/>
    <p:sldId id="371" r:id="rId23"/>
    <p:sldId id="372" r:id="rId24"/>
    <p:sldId id="261" r:id="rId25"/>
    <p:sldId id="375" r:id="rId26"/>
    <p:sldId id="376" r:id="rId27"/>
    <p:sldId id="377" r:id="rId28"/>
    <p:sldId id="378" r:id="rId29"/>
    <p:sldId id="379" r:id="rId30"/>
    <p:sldId id="380" r:id="rId31"/>
    <p:sldId id="262" r:id="rId32"/>
    <p:sldId id="272" r:id="rId33"/>
    <p:sldId id="263" r:id="rId34"/>
    <p:sldId id="382" r:id="rId35"/>
    <p:sldId id="383" r:id="rId36"/>
    <p:sldId id="384" r:id="rId37"/>
    <p:sldId id="264" r:id="rId38"/>
    <p:sldId id="274" r:id="rId39"/>
    <p:sldId id="387" r:id="rId40"/>
    <p:sldId id="388" r:id="rId41"/>
    <p:sldId id="389" r:id="rId42"/>
    <p:sldId id="390" r:id="rId43"/>
    <p:sldId id="391" r:id="rId44"/>
    <p:sldId id="392" r:id="rId45"/>
    <p:sldId id="265" r:id="rId46"/>
    <p:sldId id="394" r:id="rId47"/>
    <p:sldId id="275" r:id="rId48"/>
    <p:sldId id="266" r:id="rId49"/>
    <p:sldId id="276" r:id="rId50"/>
    <p:sldId id="267" r:id="rId51"/>
    <p:sldId id="396" r:id="rId52"/>
    <p:sldId id="397" r:id="rId53"/>
    <p:sldId id="398" r:id="rId54"/>
    <p:sldId id="399" r:id="rId55"/>
    <p:sldId id="400" r:id="rId56"/>
    <p:sldId id="395" r:id="rId57"/>
    <p:sldId id="403" r:id="rId58"/>
    <p:sldId id="404" r:id="rId5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6314" autoAdjust="0"/>
  </p:normalViewPr>
  <p:slideViewPr>
    <p:cSldViewPr snapToGrid="0">
      <p:cViewPr varScale="1">
        <p:scale>
          <a:sx n="108" d="100"/>
          <a:sy n="108" d="100"/>
        </p:scale>
        <p:origin x="7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30589F-4245-4480-AB78-806FFDA2531B}"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95414-B03D-402D-B9E5-9BF4B552C58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51395414-B03D-402D-B9E5-9BF4B552C58D}" type="slidenum">
              <a:rPr lang="zh-CN" altLang="en-US" smtClean="0"/>
              <a:t>30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E17B8F5-A5FF-4A0B-A2E1-4F5596A69A0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B1A2E2-57F0-4F84-9536-BEA2EEC7D75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E17B8F5-A5FF-4A0B-A2E1-4F5596A69A0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B1A2E2-57F0-4F84-9536-BEA2EEC7D75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E17B8F5-A5FF-4A0B-A2E1-4F5596A69A0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B1A2E2-57F0-4F84-9536-BEA2EEC7D75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E17B8F5-A5FF-4A0B-A2E1-4F5596A69A0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B1A2E2-57F0-4F84-9536-BEA2EEC7D75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8E17B8F5-A5FF-4A0B-A2E1-4F5596A69A0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B1A2E2-57F0-4F84-9536-BEA2EEC7D75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8E17B8F5-A5FF-4A0B-A2E1-4F5596A69A0D}"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B1A2E2-57F0-4F84-9536-BEA2EEC7D75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E17B8F5-A5FF-4A0B-A2E1-4F5596A69A0D}"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B1A2E2-57F0-4F84-9536-BEA2EEC7D75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E17B8F5-A5FF-4A0B-A2E1-4F5596A69A0D}"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B1A2E2-57F0-4F84-9536-BEA2EEC7D75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E17B8F5-A5FF-4A0B-A2E1-4F5596A69A0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B1A2E2-57F0-4F84-9536-BEA2EEC7D75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E17B8F5-A5FF-4A0B-A2E1-4F5596A69A0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B1A2E2-57F0-4F84-9536-BEA2EEC7D75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p:cNvSpPr/>
          <p:nvPr userDrawn="1"/>
        </p:nvSpPr>
        <p:spPr>
          <a:xfrm>
            <a:off x="263122" y="213359"/>
            <a:ext cx="11566205" cy="6431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17B8F5-A5FF-4A0B-A2E1-4F5596A69A0D}"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1A2E2-57F0-4F84-9536-BEA2EEC7D75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58.png"/><Relationship Id="rId4" Type="http://schemas.openxmlformats.org/officeDocument/2006/relationships/image" Target="../media/image57.png"/></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5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4866" y="4833249"/>
            <a:ext cx="5732254" cy="2007123"/>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85229" y="2976070"/>
            <a:ext cx="2499421" cy="3130284"/>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33026" y="4495536"/>
            <a:ext cx="4763533" cy="2220349"/>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8656785" y="-17777"/>
            <a:ext cx="3535214" cy="1451739"/>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33025" y="5786942"/>
            <a:ext cx="12225024" cy="1071058"/>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flipH="1">
            <a:off x="9417321" y="3867000"/>
            <a:ext cx="2774678" cy="2955783"/>
          </a:xfrm>
          <a:prstGeom prst="rect">
            <a:avLst/>
          </a:prstGeom>
        </p:spPr>
      </p:pic>
      <p:pic>
        <p:nvPicPr>
          <p:cNvPr id="11" name="图片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948177" y="867010"/>
            <a:ext cx="1460761" cy="1012063"/>
          </a:xfrm>
          <a:prstGeom prst="rect">
            <a:avLst/>
          </a:prstGeom>
        </p:spPr>
      </p:pic>
      <p:sp>
        <p:nvSpPr>
          <p:cNvPr id="12" name="矩形 11"/>
          <p:cNvSpPr/>
          <p:nvPr/>
        </p:nvSpPr>
        <p:spPr>
          <a:xfrm>
            <a:off x="1244084" y="2089015"/>
            <a:ext cx="10125608" cy="1446550"/>
          </a:xfrm>
          <a:prstGeom prst="rect">
            <a:avLst/>
          </a:prstGeom>
          <a:noFill/>
        </p:spPr>
        <p:txBody>
          <a:bodyPr wrap="square" rtlCol="0">
            <a:spAutoFit/>
          </a:bodyPr>
          <a:lstStyle/>
          <a:p>
            <a:pPr algn="ctr"/>
            <a:r>
              <a:rPr kumimoji="1" lang="zh-CN" altLang="en-US" sz="8800" dirty="0">
                <a:solidFill>
                  <a:srgbClr val="C00000"/>
                </a:solidFill>
                <a:effectLst>
                  <a:outerShdw blurRad="50800" dist="38100" dir="2700000" algn="tl" rotWithShape="0">
                    <a:prstClr val="black">
                      <a:alpha val="6000"/>
                    </a:prstClr>
                  </a:outerShdw>
                </a:effectLst>
                <a:latin typeface="汉仪综艺体简" panose="02010600000101010101" pitchFamily="2" charset="-122"/>
                <a:ea typeface="汉仪综艺体简" panose="02010600000101010101" pitchFamily="2" charset="-122"/>
                <a:sym typeface="思源黑体" panose="020B0500000000000000" pitchFamily="34" charset="-122"/>
              </a:rPr>
              <a:t>回顾百年辉煌党史</a:t>
            </a:r>
          </a:p>
        </p:txBody>
      </p:sp>
      <p:sp>
        <p:nvSpPr>
          <p:cNvPr id="13" name="矩形 12"/>
          <p:cNvSpPr/>
          <p:nvPr/>
        </p:nvSpPr>
        <p:spPr>
          <a:xfrm>
            <a:off x="2187037" y="1186020"/>
            <a:ext cx="8107912" cy="923330"/>
          </a:xfrm>
          <a:prstGeom prst="rect">
            <a:avLst/>
          </a:prstGeom>
          <a:noFill/>
        </p:spPr>
        <p:txBody>
          <a:bodyPr wrap="square" rtlCol="0">
            <a:spAutoFit/>
          </a:bodyPr>
          <a:lstStyle/>
          <a:p>
            <a:pPr algn="ctr"/>
            <a:r>
              <a:rPr kumimoji="1" lang="zh-CN" altLang="en-US" sz="5400" dirty="0">
                <a:solidFill>
                  <a:srgbClr val="C00000"/>
                </a:solidFill>
                <a:effectLst>
                  <a:outerShdw blurRad="50800" dist="38100" dir="2700000" algn="tl" rotWithShape="0">
                    <a:prstClr val="black">
                      <a:alpha val="6000"/>
                    </a:prstClr>
                  </a:outerShdw>
                </a:effectLst>
                <a:latin typeface="汉仪综艺体简" panose="02010600000101010101" pitchFamily="2" charset="-122"/>
                <a:ea typeface="汉仪综艺体简" panose="02010600000101010101" pitchFamily="2" charset="-122"/>
                <a:sym typeface="思源黑体" panose="020B0500000000000000" pitchFamily="34" charset="-122"/>
              </a:rPr>
              <a:t>献礼建党</a:t>
            </a:r>
            <a:r>
              <a:rPr kumimoji="1" lang="en-US" altLang="zh-CN" sz="5400" dirty="0">
                <a:solidFill>
                  <a:srgbClr val="C00000"/>
                </a:solidFill>
                <a:effectLst>
                  <a:outerShdw blurRad="50800" dist="38100" dir="2700000" algn="tl" rotWithShape="0">
                    <a:prstClr val="black">
                      <a:alpha val="6000"/>
                    </a:prstClr>
                  </a:outerShdw>
                </a:effectLst>
                <a:latin typeface="汉仪综艺体简" panose="02010600000101010101" pitchFamily="2" charset="-122"/>
                <a:ea typeface="汉仪综艺体简" panose="02010600000101010101" pitchFamily="2" charset="-122"/>
                <a:sym typeface="思源黑体" panose="020B0500000000000000" pitchFamily="34" charset="-122"/>
              </a:rPr>
              <a:t>100</a:t>
            </a:r>
            <a:r>
              <a:rPr kumimoji="1" lang="zh-CN" altLang="en-US" sz="5400" dirty="0">
                <a:solidFill>
                  <a:srgbClr val="C00000"/>
                </a:solidFill>
                <a:effectLst>
                  <a:outerShdw blurRad="50800" dist="38100" dir="2700000" algn="tl" rotWithShape="0">
                    <a:prstClr val="black">
                      <a:alpha val="6000"/>
                    </a:prstClr>
                  </a:outerShdw>
                </a:effectLst>
                <a:latin typeface="汉仪综艺体简" panose="02010600000101010101" pitchFamily="2" charset="-122"/>
                <a:ea typeface="汉仪综艺体简" panose="02010600000101010101" pitchFamily="2" charset="-122"/>
                <a:sym typeface="思源黑体" panose="020B0500000000000000" pitchFamily="34" charset="-122"/>
              </a:rPr>
              <a:t>周年</a:t>
            </a:r>
          </a:p>
        </p:txBody>
      </p:sp>
      <p:grpSp>
        <p:nvGrpSpPr>
          <p:cNvPr id="14" name="组合 13"/>
          <p:cNvGrpSpPr/>
          <p:nvPr/>
        </p:nvGrpSpPr>
        <p:grpSpPr>
          <a:xfrm>
            <a:off x="2369895" y="3675151"/>
            <a:ext cx="7710054" cy="436445"/>
            <a:chOff x="3553431" y="4389107"/>
            <a:chExt cx="5301205" cy="480053"/>
          </a:xfrm>
        </p:grpSpPr>
        <p:cxnSp>
          <p:nvCxnSpPr>
            <p:cNvPr id="15" name="1"/>
            <p:cNvCxnSpPr/>
            <p:nvPr/>
          </p:nvCxnSpPr>
          <p:spPr>
            <a:xfrm>
              <a:off x="3553431" y="4617548"/>
              <a:ext cx="5301205" cy="0"/>
            </a:xfrm>
            <a:prstGeom prst="line">
              <a:avLst/>
            </a:prstGeom>
            <a:noFill/>
            <a:ln w="19050" cap="flat" cmpd="sng" algn="ctr">
              <a:solidFill>
                <a:srgbClr val="C00000"/>
              </a:solidFill>
              <a:prstDash val="solid"/>
              <a:miter lim="800000"/>
            </a:ln>
            <a:effectLst/>
          </p:spPr>
        </p:cxnSp>
        <p:sp>
          <p:nvSpPr>
            <p:cNvPr id="16" name="1"/>
            <p:cNvSpPr/>
            <p:nvPr/>
          </p:nvSpPr>
          <p:spPr>
            <a:xfrm>
              <a:off x="3889040" y="4389107"/>
              <a:ext cx="4675595" cy="480053"/>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000" kern="0" dirty="0">
                  <a:solidFill>
                    <a:prstClr val="white"/>
                  </a:solidFill>
                  <a:latin typeface="汉仪综艺体简" panose="02010600000101010101" pitchFamily="2" charset="-122"/>
                  <a:ea typeface="汉仪综艺体简" panose="02010600000101010101" pitchFamily="2" charset="-122"/>
                  <a:cs typeface="+mn-ea"/>
                  <a:sym typeface="思源黑体" panose="020B0500000000000000" pitchFamily="34" charset="-122"/>
                </a:rPr>
                <a:t>★ </a:t>
              </a:r>
              <a:r>
                <a:rPr kumimoji="0" lang="zh-CN" altLang="en-US" sz="2000" b="0" i="0" u="none" strike="noStrike" kern="0" cap="none" spc="0" normalizeH="0" baseline="0" noProof="0" dirty="0">
                  <a:ln>
                    <a:noFill/>
                  </a:ln>
                  <a:solidFill>
                    <a:prstClr val="whit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rPr>
                <a:t>回顾百年辉煌党史献礼建党一百周年庆典汇报 ★</a:t>
              </a:r>
            </a:p>
          </p:txBody>
        </p:sp>
      </p:grpSp>
      <p:sp>
        <p:nvSpPr>
          <p:cNvPr id="17" name="矩形 16"/>
          <p:cNvSpPr/>
          <p:nvPr/>
        </p:nvSpPr>
        <p:spPr>
          <a:xfrm>
            <a:off x="2408938" y="4302725"/>
            <a:ext cx="7795900" cy="337185"/>
          </a:xfrm>
          <a:prstGeom prst="rect">
            <a:avLst/>
          </a:prstGeom>
          <a:noFill/>
        </p:spPr>
        <p:txBody>
          <a:bodyPr wrap="square" rtlCol="0">
            <a:spAutoFit/>
          </a:bodyPr>
          <a:lstStyle/>
          <a:p>
            <a:pPr algn="ctr"/>
            <a:r>
              <a:rPr kumimoji="1" lang="zh-CN" altLang="en-US" sz="1600" smtClean="0">
                <a:solidFill>
                  <a:srgbClr val="C00000"/>
                </a:solidFill>
                <a:effectLst>
                  <a:outerShdw blurRad="50800" dist="38100" dir="2700000" algn="tl" rotWithShape="0">
                    <a:prstClr val="black">
                      <a:alpha val="6000"/>
                    </a:prstClr>
                  </a:outerShdw>
                </a:effectLst>
                <a:latin typeface="汉仪综艺体简" panose="02010600000101010101" pitchFamily="2" charset="-122"/>
                <a:ea typeface="汉仪综艺体简" panose="02010600000101010101" pitchFamily="2" charset="-122"/>
                <a:sym typeface="思源黑体" panose="020B0500000000000000" pitchFamily="34" charset="-122"/>
              </a:rPr>
              <a:t>汇报人：</a:t>
            </a:r>
            <a:r>
              <a:rPr kumimoji="1" lang="en-US" altLang="zh-CN" sz="1600" smtClean="0">
                <a:solidFill>
                  <a:srgbClr val="C00000"/>
                </a:solidFill>
                <a:effectLst>
                  <a:outerShdw blurRad="50800" dist="38100" dir="2700000" algn="tl" rotWithShape="0">
                    <a:prstClr val="black">
                      <a:alpha val="6000"/>
                    </a:prstClr>
                  </a:outerShdw>
                </a:effectLst>
                <a:latin typeface="汉仪综艺体简" panose="02010600000101010101" pitchFamily="2" charset="-122"/>
                <a:ea typeface="汉仪综艺体简" panose="02010600000101010101" pitchFamily="2" charset="-122"/>
                <a:sym typeface="思源黑体" panose="020B0500000000000000" pitchFamily="34" charset="-122"/>
              </a:rPr>
              <a:t>PPT818            </a:t>
            </a:r>
            <a:r>
              <a:rPr kumimoji="1" lang="zh-CN" altLang="en-US" sz="1600" smtClean="0">
                <a:solidFill>
                  <a:srgbClr val="C00000"/>
                </a:solidFill>
                <a:effectLst>
                  <a:outerShdw blurRad="50800" dist="38100" dir="2700000" algn="tl" rotWithShape="0">
                    <a:prstClr val="black">
                      <a:alpha val="6000"/>
                    </a:prstClr>
                  </a:outerShdw>
                </a:effectLst>
                <a:latin typeface="汉仪综艺体简" panose="02010600000101010101" pitchFamily="2" charset="-122"/>
                <a:ea typeface="汉仪综艺体简" panose="02010600000101010101" pitchFamily="2" charset="-122"/>
                <a:sym typeface="思源黑体" panose="020B0500000000000000" pitchFamily="34" charset="-122"/>
              </a:rPr>
              <a:t>汇报时间：</a:t>
            </a:r>
            <a:r>
              <a:rPr kumimoji="1" lang="en-US" altLang="zh-CN" sz="1600" smtClean="0">
                <a:solidFill>
                  <a:srgbClr val="C00000"/>
                </a:solidFill>
                <a:effectLst>
                  <a:outerShdw blurRad="50800" dist="38100" dir="2700000" algn="tl" rotWithShape="0">
                    <a:prstClr val="black">
                      <a:alpha val="6000"/>
                    </a:prstClr>
                  </a:outerShdw>
                </a:effectLst>
                <a:latin typeface="汉仪综艺体简" panose="02010600000101010101" pitchFamily="2" charset="-122"/>
                <a:ea typeface="汉仪综艺体简" panose="02010600000101010101" pitchFamily="2" charset="-122"/>
                <a:sym typeface="思源黑体" panose="020B0500000000000000" pitchFamily="34" charset="-122"/>
              </a:rPr>
              <a:t>2021</a:t>
            </a:r>
            <a:endParaRPr kumimoji="1" lang="zh-CN" altLang="en-US" sz="1600" dirty="0">
              <a:solidFill>
                <a:srgbClr val="C00000"/>
              </a:solidFill>
              <a:effectLst>
                <a:outerShdw blurRad="50800" dist="38100" dir="2700000" algn="tl" rotWithShape="0">
                  <a:prstClr val="black">
                    <a:alpha val="6000"/>
                  </a:prstClr>
                </a:outerShdw>
              </a:effectLst>
              <a:latin typeface="汉仪综艺体简" panose="02010600000101010101" pitchFamily="2" charset="-122"/>
              <a:ea typeface="汉仪综艺体简" panose="02010600000101010101" pitchFamily="2" charset="-122"/>
              <a:sym typeface="思源黑体" panose="020B0500000000000000"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2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par>
                          <p:cTn id="31" fill="hold">
                            <p:stCondLst>
                              <p:cond delay="3500"/>
                            </p:stCondLst>
                            <p:childTnLst>
                              <p:par>
                                <p:cTn id="32" presetID="2" presetClass="entr" presetSubtype="12"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23" presetClass="entr" presetSubtype="36"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strVal val="(6*min(max(#ppt_w*#ppt_h,.3),1)-7.4)/-.7*#ppt_w"/>
                                          </p:val>
                                        </p:tav>
                                        <p:tav tm="100000">
                                          <p:val>
                                            <p:strVal val="#ppt_w"/>
                                          </p:val>
                                        </p:tav>
                                      </p:tavLst>
                                    </p:anim>
                                    <p:anim calcmode="lin" valueType="num">
                                      <p:cBhvr>
                                        <p:cTn id="40" dur="500" fill="hold"/>
                                        <p:tgtEl>
                                          <p:spTgt spid="12"/>
                                        </p:tgtEl>
                                        <p:attrNameLst>
                                          <p:attrName>ppt_h</p:attrName>
                                        </p:attrNameLst>
                                      </p:cBhvr>
                                      <p:tavLst>
                                        <p:tav tm="0">
                                          <p:val>
                                            <p:strVal val="(6*min(max(#ppt_w*#ppt_h,.3),1)-7.4)/-.7*#ppt_h"/>
                                          </p:val>
                                        </p:tav>
                                        <p:tav tm="100000">
                                          <p:val>
                                            <p:strVal val="#ppt_h"/>
                                          </p:val>
                                        </p:tav>
                                      </p:tavLst>
                                    </p:anim>
                                    <p:anim calcmode="lin" valueType="num">
                                      <p:cBhvr>
                                        <p:cTn id="41" dur="500" fill="hold"/>
                                        <p:tgtEl>
                                          <p:spTgt spid="12"/>
                                        </p:tgtEl>
                                        <p:attrNameLst>
                                          <p:attrName>ppt_x</p:attrName>
                                        </p:attrNameLst>
                                      </p:cBhvr>
                                      <p:tavLst>
                                        <p:tav tm="0">
                                          <p:val>
                                            <p:fltVal val="0.5"/>
                                          </p:val>
                                        </p:tav>
                                        <p:tav tm="100000">
                                          <p:val>
                                            <p:strVal val="#ppt_x"/>
                                          </p:val>
                                        </p:tav>
                                      </p:tavLst>
                                    </p:anim>
                                    <p:anim calcmode="lin" valueType="num">
                                      <p:cBhvr>
                                        <p:cTn id="4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500"/>
                            </p:stCondLst>
                            <p:childTnLst>
                              <p:par>
                                <p:cTn id="44" presetID="16" presetClass="entr" presetSubtype="37"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outVertical)">
                                      <p:cBhvr>
                                        <p:cTn id="46" dur="500"/>
                                        <p:tgtEl>
                                          <p:spTgt spid="13"/>
                                        </p:tgtEl>
                                      </p:cBhvr>
                                    </p:animEffect>
                                  </p:childTnLst>
                                </p:cTn>
                              </p:par>
                            </p:childTnLst>
                          </p:cTn>
                        </p:par>
                        <p:par>
                          <p:cTn id="47" fill="hold">
                            <p:stCondLst>
                              <p:cond delay="5000"/>
                            </p:stCondLst>
                            <p:childTnLst>
                              <p:par>
                                <p:cTn id="48" presetID="53" presetClass="entr" presetSubtype="16"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par>
                          <p:cTn id="53" fill="hold">
                            <p:stCondLst>
                              <p:cond delay="5500"/>
                            </p:stCondLst>
                            <p:childTnLst>
                              <p:par>
                                <p:cTn id="54" presetID="16" presetClass="entr" presetSubtype="37"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arn(outVertical)">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第一次国内革命</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556792" y="1413382"/>
            <a:ext cx="1745085" cy="1019415"/>
            <a:chOff x="1953818" y="1689100"/>
            <a:chExt cx="1881581" cy="2565400"/>
          </a:xfrm>
        </p:grpSpPr>
        <p:sp>
          <p:nvSpPr>
            <p:cNvPr id="5" name="圆角矩形 166"/>
            <p:cNvSpPr/>
            <p:nvPr/>
          </p:nvSpPr>
          <p:spPr>
            <a:xfrm>
              <a:off x="2070100" y="1689100"/>
              <a:ext cx="1511300" cy="2565400"/>
            </a:xfrm>
            <a:prstGeom prst="roundRect">
              <a:avLst>
                <a:gd name="adj" fmla="val 7423"/>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prstClr val="white"/>
                </a:solidFill>
                <a:effectLst/>
                <a:uLnTx/>
                <a:uFillTx/>
                <a:cs typeface="+mn-ea"/>
                <a:sym typeface="+mn-lt"/>
              </a:endParaRPr>
            </a:p>
          </p:txBody>
        </p:sp>
        <p:sp>
          <p:nvSpPr>
            <p:cNvPr id="6" name="矩形 5"/>
            <p:cNvSpPr/>
            <p:nvPr/>
          </p:nvSpPr>
          <p:spPr>
            <a:xfrm>
              <a:off x="1953818" y="2051298"/>
              <a:ext cx="1770417" cy="13411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3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第一次</a:t>
              </a:r>
              <a:endParaRPr kumimoji="0" lang="en-US" altLang="zh-CN" sz="2000" b="1" i="0" u="none" strike="noStrike" kern="1200" cap="none" spc="3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3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国内革命</a:t>
              </a:r>
            </a:p>
          </p:txBody>
        </p:sp>
        <p:sp>
          <p:nvSpPr>
            <p:cNvPr id="8" name="矩形 7"/>
            <p:cNvSpPr/>
            <p:nvPr/>
          </p:nvSpPr>
          <p:spPr>
            <a:xfrm>
              <a:off x="2083376" y="2444878"/>
              <a:ext cx="1511303" cy="481078"/>
            </a:xfrm>
            <a:prstGeom prst="rect">
              <a:avLst/>
            </a:prstGeom>
          </p:spPr>
          <p:txBody>
            <a:bodyPr wrap="square">
              <a:spAutoFit/>
            </a:bodyPr>
            <a:lstStyle/>
            <a:p>
              <a:pPr algn="ctr"/>
              <a:endParaRPr lang="zh-CN" altLang="en-US" sz="1050" dirty="0">
                <a:solidFill>
                  <a:srgbClr val="C00000"/>
                </a:solidFill>
                <a:cs typeface="+mn-ea"/>
                <a:sym typeface="+mn-lt"/>
              </a:endParaRPr>
            </a:p>
          </p:txBody>
        </p:sp>
        <p:cxnSp>
          <p:nvCxnSpPr>
            <p:cNvPr id="9" name="直接连接符 8"/>
            <p:cNvCxnSpPr/>
            <p:nvPr/>
          </p:nvCxnSpPr>
          <p:spPr>
            <a:xfrm>
              <a:off x="2140888" y="3821119"/>
              <a:ext cx="13410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2324097" y="3392484"/>
              <a:ext cx="1511302" cy="7580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000" b="1" i="0" u="none" strike="noStrike" kern="1200" cap="none" spc="0" normalizeH="0" baseline="0" noProof="0" dirty="0">
                <a:ln>
                  <a:noFill/>
                </a:ln>
                <a:solidFill>
                  <a:srgbClr val="C00000"/>
                </a:solidFill>
                <a:effectLst/>
                <a:uLnTx/>
                <a:uFillTx/>
                <a:cs typeface="+mn-ea"/>
                <a:sym typeface="+mn-lt"/>
              </a:endParaRPr>
            </a:p>
          </p:txBody>
        </p:sp>
      </p:grpSp>
      <p:grpSp>
        <p:nvGrpSpPr>
          <p:cNvPr id="11" name="组合 10"/>
          <p:cNvGrpSpPr/>
          <p:nvPr/>
        </p:nvGrpSpPr>
        <p:grpSpPr bwMode="auto">
          <a:xfrm>
            <a:off x="2368696" y="1674684"/>
            <a:ext cx="8619344" cy="830997"/>
            <a:chOff x="632293" y="1140767"/>
            <a:chExt cx="8618190" cy="833325"/>
          </a:xfrm>
        </p:grpSpPr>
        <p:sp>
          <p:nvSpPr>
            <p:cNvPr id="12" name="矩形 11"/>
            <p:cNvSpPr/>
            <p:nvPr/>
          </p:nvSpPr>
          <p:spPr>
            <a:xfrm>
              <a:off x="632293" y="1158278"/>
              <a:ext cx="126983" cy="4266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3" name="文本框 12"/>
            <p:cNvSpPr txBox="1"/>
            <p:nvPr/>
          </p:nvSpPr>
          <p:spPr>
            <a:xfrm>
              <a:off x="846576" y="1140767"/>
              <a:ext cx="8403907" cy="833325"/>
            </a:xfrm>
            <a:prstGeom prst="rect">
              <a:avLst/>
            </a:prstGeom>
            <a:noFill/>
          </p:spPr>
          <p:txBody>
            <a:bodyPr wrap="square">
              <a:spAutoFit/>
            </a:bodyPr>
            <a:lstStyle/>
            <a:p>
              <a:pPr>
                <a:defRPr/>
              </a:pPr>
              <a:r>
                <a:rPr lang="zh-CN" altLang="en-US" sz="2400" b="1" spc="300" dirty="0">
                  <a:latin typeface="微软雅黑" panose="020B0503020204020204" pitchFamily="34" charset="-122"/>
                  <a:ea typeface="微软雅黑" panose="020B0503020204020204" pitchFamily="34" charset="-122"/>
                </a:rPr>
                <a:t>国民革命联合战线的建立</a:t>
              </a:r>
              <a:r>
                <a:rPr lang="zh-CN" altLang="en-US" sz="2400" b="1" dirty="0">
                  <a:latin typeface="微软雅黑" panose="020B0503020204020204" pitchFamily="34" charset="-122"/>
                  <a:ea typeface="微软雅黑" panose="020B0503020204020204" pitchFamily="34" charset="-122"/>
                </a:rPr>
                <a:t>推动孙中山改组国民党</a:t>
              </a:r>
            </a:p>
            <a:p>
              <a:pPr fontAlgn="auto">
                <a:spcBef>
                  <a:spcPts val="0"/>
                </a:spcBef>
                <a:spcAft>
                  <a:spcPts val="0"/>
                </a:spcAft>
                <a:defRPr/>
              </a:pPr>
              <a:endParaRPr lang="zh-CN" altLang="en-US" sz="2400" b="1" spc="300" dirty="0">
                <a:latin typeface="微软雅黑" panose="020B0503020204020204" pitchFamily="34" charset="-122"/>
                <a:ea typeface="微软雅黑" panose="020B0503020204020204" pitchFamily="34" charset="-122"/>
              </a:endParaRPr>
            </a:p>
          </p:txBody>
        </p:sp>
      </p:grpSp>
      <p:sp>
        <p:nvSpPr>
          <p:cNvPr id="14" name="矩形 13"/>
          <p:cNvSpPr/>
          <p:nvPr/>
        </p:nvSpPr>
        <p:spPr>
          <a:xfrm>
            <a:off x="767826" y="2828322"/>
            <a:ext cx="3560334" cy="50958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a:latin typeface="微软雅黑" panose="020B0503020204020204" pitchFamily="34" charset="-122"/>
                <a:ea typeface="微软雅黑" panose="020B0503020204020204" pitchFamily="34" charset="-122"/>
              </a:rPr>
              <a:t>国共合作正式形式</a:t>
            </a:r>
          </a:p>
        </p:txBody>
      </p:sp>
      <p:sp>
        <p:nvSpPr>
          <p:cNvPr id="15" name="文本框 14"/>
          <p:cNvSpPr txBox="1">
            <a:spLocks noChangeArrowheads="1"/>
          </p:cNvSpPr>
          <p:nvPr/>
        </p:nvSpPr>
        <p:spPr bwMode="auto">
          <a:xfrm>
            <a:off x="664639" y="3474024"/>
            <a:ext cx="7153481" cy="184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marL="342900" indent="-342900" eaLnBrk="1" hangingPunct="1">
              <a:lnSpc>
                <a:spcPct val="20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1924年1月20日，中国共产党领导人李大钊同孙中山摩仲恺等中国国民党领导人步入了广东高等师范学院礼堂。标志着国共两党第一次合作的国民党第一次全国代表大会开幕</a:t>
            </a: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flipH="1">
            <a:off x="9387839" y="1674684"/>
            <a:ext cx="2431042" cy="49531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750"/>
                                        <p:tgtEl>
                                          <p:spTgt spid="11"/>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750"/>
                                        <p:tgtEl>
                                          <p:spTgt spid="1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第一次国内革命</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556792" y="1413382"/>
            <a:ext cx="1745085" cy="1019415"/>
            <a:chOff x="1953818" y="1689100"/>
            <a:chExt cx="1881581" cy="2565400"/>
          </a:xfrm>
        </p:grpSpPr>
        <p:sp>
          <p:nvSpPr>
            <p:cNvPr id="5" name="圆角矩形 166"/>
            <p:cNvSpPr/>
            <p:nvPr/>
          </p:nvSpPr>
          <p:spPr>
            <a:xfrm>
              <a:off x="2070100" y="1689100"/>
              <a:ext cx="1511300" cy="2565400"/>
            </a:xfrm>
            <a:prstGeom prst="roundRect">
              <a:avLst>
                <a:gd name="adj" fmla="val 7423"/>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prstClr val="white"/>
                </a:solidFill>
                <a:effectLst/>
                <a:uLnTx/>
                <a:uFillTx/>
                <a:cs typeface="+mn-ea"/>
                <a:sym typeface="+mn-lt"/>
              </a:endParaRPr>
            </a:p>
          </p:txBody>
        </p:sp>
        <p:sp>
          <p:nvSpPr>
            <p:cNvPr id="6" name="矩形 5"/>
            <p:cNvSpPr/>
            <p:nvPr/>
          </p:nvSpPr>
          <p:spPr>
            <a:xfrm>
              <a:off x="1953818" y="2051298"/>
              <a:ext cx="1770417" cy="13411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3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第一次</a:t>
              </a:r>
              <a:endParaRPr kumimoji="0" lang="en-US" altLang="zh-CN" sz="2000" b="1" i="0" u="none" strike="noStrike" kern="1200" cap="none" spc="3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3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国内革命</a:t>
              </a:r>
            </a:p>
          </p:txBody>
        </p:sp>
        <p:sp>
          <p:nvSpPr>
            <p:cNvPr id="8" name="矩形 7"/>
            <p:cNvSpPr/>
            <p:nvPr/>
          </p:nvSpPr>
          <p:spPr>
            <a:xfrm>
              <a:off x="2083376" y="2444878"/>
              <a:ext cx="1511303" cy="481078"/>
            </a:xfrm>
            <a:prstGeom prst="rect">
              <a:avLst/>
            </a:prstGeom>
          </p:spPr>
          <p:txBody>
            <a:bodyPr wrap="square">
              <a:spAutoFit/>
            </a:bodyPr>
            <a:lstStyle/>
            <a:p>
              <a:pPr algn="ctr"/>
              <a:endParaRPr lang="zh-CN" altLang="en-US" sz="1050" dirty="0">
                <a:solidFill>
                  <a:srgbClr val="C00000"/>
                </a:solidFill>
                <a:cs typeface="+mn-ea"/>
                <a:sym typeface="+mn-lt"/>
              </a:endParaRPr>
            </a:p>
          </p:txBody>
        </p:sp>
        <p:cxnSp>
          <p:nvCxnSpPr>
            <p:cNvPr id="9" name="直接连接符 8"/>
            <p:cNvCxnSpPr/>
            <p:nvPr/>
          </p:nvCxnSpPr>
          <p:spPr>
            <a:xfrm>
              <a:off x="2140888" y="3821119"/>
              <a:ext cx="13410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2324097" y="3392484"/>
              <a:ext cx="1511302" cy="7580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000" b="1" i="0" u="none" strike="noStrike" kern="1200" cap="none" spc="0" normalizeH="0" baseline="0" noProof="0" dirty="0">
                <a:ln>
                  <a:noFill/>
                </a:ln>
                <a:solidFill>
                  <a:srgbClr val="C00000"/>
                </a:solidFill>
                <a:effectLst/>
                <a:uLnTx/>
                <a:uFillTx/>
                <a:cs typeface="+mn-ea"/>
                <a:sym typeface="+mn-lt"/>
              </a:endParaRPr>
            </a:p>
          </p:txBody>
        </p:sp>
      </p:grpSp>
      <p:grpSp>
        <p:nvGrpSpPr>
          <p:cNvPr id="11" name="组合 10"/>
          <p:cNvGrpSpPr/>
          <p:nvPr/>
        </p:nvGrpSpPr>
        <p:grpSpPr bwMode="auto">
          <a:xfrm>
            <a:off x="2368696" y="1674684"/>
            <a:ext cx="8619344" cy="830997"/>
            <a:chOff x="632293" y="1140767"/>
            <a:chExt cx="8618190" cy="833325"/>
          </a:xfrm>
        </p:grpSpPr>
        <p:sp>
          <p:nvSpPr>
            <p:cNvPr id="12" name="矩形 11"/>
            <p:cNvSpPr/>
            <p:nvPr/>
          </p:nvSpPr>
          <p:spPr>
            <a:xfrm>
              <a:off x="632293" y="1158278"/>
              <a:ext cx="126983" cy="4266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3" name="文本框 12"/>
            <p:cNvSpPr txBox="1"/>
            <p:nvPr/>
          </p:nvSpPr>
          <p:spPr>
            <a:xfrm>
              <a:off x="846576" y="1140767"/>
              <a:ext cx="8403907" cy="833325"/>
            </a:xfrm>
            <a:prstGeom prst="rect">
              <a:avLst/>
            </a:prstGeom>
            <a:noFill/>
          </p:spPr>
          <p:txBody>
            <a:bodyPr wrap="square">
              <a:spAutoFit/>
            </a:bodyPr>
            <a:lstStyle/>
            <a:p>
              <a:pPr>
                <a:defRPr/>
              </a:pPr>
              <a:r>
                <a:rPr lang="zh-CN" altLang="en-US" sz="2400" b="1" spc="300" dirty="0">
                  <a:latin typeface="微软雅黑" panose="020B0503020204020204" pitchFamily="34" charset="-122"/>
                  <a:ea typeface="微软雅黑" panose="020B0503020204020204" pitchFamily="34" charset="-122"/>
                </a:rPr>
                <a:t>国民革命联合战线的建立</a:t>
              </a:r>
              <a:r>
                <a:rPr lang="zh-CN" altLang="en-US" sz="2400" b="1" dirty="0">
                  <a:latin typeface="微软雅黑" panose="020B0503020204020204" pitchFamily="34" charset="-122"/>
                  <a:ea typeface="微软雅黑" panose="020B0503020204020204" pitchFamily="34" charset="-122"/>
                </a:rPr>
                <a:t>推动孙中山改组国民党</a:t>
              </a:r>
            </a:p>
            <a:p>
              <a:pPr fontAlgn="auto">
                <a:spcBef>
                  <a:spcPts val="0"/>
                </a:spcBef>
                <a:spcAft>
                  <a:spcPts val="0"/>
                </a:spcAft>
                <a:defRPr/>
              </a:pPr>
              <a:endParaRPr lang="zh-CN" altLang="en-US" sz="2400" b="1" spc="300" dirty="0">
                <a:latin typeface="微软雅黑" panose="020B0503020204020204" pitchFamily="34" charset="-122"/>
                <a:ea typeface="微软雅黑" panose="020B0503020204020204" pitchFamily="34" charset="-122"/>
              </a:endParaRPr>
            </a:p>
          </p:txBody>
        </p:sp>
      </p:grpSp>
      <p:sp>
        <p:nvSpPr>
          <p:cNvPr id="14" name="矩形 13"/>
          <p:cNvSpPr/>
          <p:nvPr/>
        </p:nvSpPr>
        <p:spPr>
          <a:xfrm>
            <a:off x="5583666" y="2919413"/>
            <a:ext cx="4459494" cy="50958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spc="300" dirty="0">
                <a:latin typeface="微软雅黑" panose="020B0503020204020204" pitchFamily="34" charset="-122"/>
                <a:ea typeface="微软雅黑" panose="020B0503020204020204" pitchFamily="34" charset="-122"/>
              </a:rPr>
              <a:t>第一次国共合作的内容</a:t>
            </a:r>
          </a:p>
        </p:txBody>
      </p:sp>
      <p:sp>
        <p:nvSpPr>
          <p:cNvPr id="15" name="文本框 14"/>
          <p:cNvSpPr txBox="1">
            <a:spLocks noChangeArrowheads="1"/>
          </p:cNvSpPr>
          <p:nvPr/>
        </p:nvSpPr>
        <p:spPr bwMode="auto">
          <a:xfrm>
            <a:off x="5480479" y="3565115"/>
            <a:ext cx="7153481" cy="1422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marL="342900" indent="-342900" eaLnBrk="1" hangingPunct="1">
              <a:lnSpc>
                <a:spcPct val="150000"/>
              </a:lnSpc>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rPr>
              <a:t>国民党的新变化和黄埔军校的建立</a:t>
            </a:r>
          </a:p>
          <a:p>
            <a:pPr marL="342900" indent="-342900" eaLnBrk="1" hangingPunct="1">
              <a:lnSpc>
                <a:spcPct val="150000"/>
              </a:lnSpc>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rPr>
              <a:t>革命运动的发展</a:t>
            </a:r>
          </a:p>
          <a:p>
            <a:pPr marL="342900" indent="-342900" eaLnBrk="1" hangingPunct="1">
              <a:lnSpc>
                <a:spcPct val="150000"/>
              </a:lnSpc>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rPr>
              <a:t>反击国民党右派平定商团叛乱</a:t>
            </a:r>
          </a:p>
        </p:txBody>
      </p:sp>
      <p:sp>
        <p:nvSpPr>
          <p:cNvPr id="17" name="矩形 16"/>
          <p:cNvSpPr/>
          <p:nvPr/>
        </p:nvSpPr>
        <p:spPr>
          <a:xfrm>
            <a:off x="5480479" y="5391782"/>
            <a:ext cx="2017601" cy="50958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spc="300" dirty="0">
                <a:latin typeface="微软雅黑" panose="020B0503020204020204" pitchFamily="34" charset="-122"/>
                <a:ea typeface="微软雅黑" panose="020B0503020204020204" pitchFamily="34" charset="-122"/>
              </a:rPr>
              <a:t>三民主义</a:t>
            </a:r>
          </a:p>
        </p:txBody>
      </p:sp>
      <p:sp>
        <p:nvSpPr>
          <p:cNvPr id="18" name="矩形 17"/>
          <p:cNvSpPr/>
          <p:nvPr/>
        </p:nvSpPr>
        <p:spPr>
          <a:xfrm>
            <a:off x="8025559" y="5391782"/>
            <a:ext cx="2017601" cy="50958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spc="300" dirty="0">
                <a:latin typeface="微软雅黑" panose="020B0503020204020204" pitchFamily="34" charset="-122"/>
                <a:ea typeface="微软雅黑" panose="020B0503020204020204" pitchFamily="34" charset="-122"/>
              </a:rPr>
              <a:t>三大政策</a:t>
            </a: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92" y="2287923"/>
            <a:ext cx="4083333" cy="408333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750"/>
                                        <p:tgtEl>
                                          <p:spTgt spid="11"/>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750"/>
                                        <p:tgtEl>
                                          <p:spTgt spid="15"/>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第一次国内革命</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556792" y="1413382"/>
            <a:ext cx="1745085" cy="1019415"/>
            <a:chOff x="1953818" y="1689100"/>
            <a:chExt cx="1881581" cy="2565400"/>
          </a:xfrm>
        </p:grpSpPr>
        <p:sp>
          <p:nvSpPr>
            <p:cNvPr id="5" name="圆角矩形 166"/>
            <p:cNvSpPr/>
            <p:nvPr/>
          </p:nvSpPr>
          <p:spPr>
            <a:xfrm>
              <a:off x="2070100" y="1689100"/>
              <a:ext cx="1511300" cy="2565400"/>
            </a:xfrm>
            <a:prstGeom prst="roundRect">
              <a:avLst>
                <a:gd name="adj" fmla="val 7423"/>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prstClr val="white"/>
                </a:solidFill>
                <a:effectLst/>
                <a:uLnTx/>
                <a:uFillTx/>
                <a:cs typeface="+mn-ea"/>
                <a:sym typeface="+mn-lt"/>
              </a:endParaRPr>
            </a:p>
          </p:txBody>
        </p:sp>
        <p:sp>
          <p:nvSpPr>
            <p:cNvPr id="6" name="矩形 5"/>
            <p:cNvSpPr/>
            <p:nvPr/>
          </p:nvSpPr>
          <p:spPr>
            <a:xfrm>
              <a:off x="1953818" y="2051298"/>
              <a:ext cx="1770417" cy="13411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3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第一次</a:t>
              </a:r>
              <a:endParaRPr kumimoji="0" lang="en-US" altLang="zh-CN" sz="2000" b="1" i="0" u="none" strike="noStrike" kern="1200" cap="none" spc="3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3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国内革命</a:t>
              </a:r>
            </a:p>
          </p:txBody>
        </p:sp>
        <p:sp>
          <p:nvSpPr>
            <p:cNvPr id="7" name="矩形 6"/>
            <p:cNvSpPr/>
            <p:nvPr/>
          </p:nvSpPr>
          <p:spPr>
            <a:xfrm>
              <a:off x="2083376" y="2444878"/>
              <a:ext cx="1511303" cy="481078"/>
            </a:xfrm>
            <a:prstGeom prst="rect">
              <a:avLst/>
            </a:prstGeom>
          </p:spPr>
          <p:txBody>
            <a:bodyPr wrap="square">
              <a:spAutoFit/>
            </a:bodyPr>
            <a:lstStyle/>
            <a:p>
              <a:pPr algn="ctr"/>
              <a:endParaRPr lang="zh-CN" altLang="en-US" sz="1050" dirty="0">
                <a:solidFill>
                  <a:srgbClr val="C00000"/>
                </a:solidFill>
                <a:cs typeface="+mn-ea"/>
                <a:sym typeface="+mn-lt"/>
              </a:endParaRPr>
            </a:p>
          </p:txBody>
        </p:sp>
        <p:cxnSp>
          <p:nvCxnSpPr>
            <p:cNvPr id="8" name="直接连接符 7"/>
            <p:cNvCxnSpPr/>
            <p:nvPr/>
          </p:nvCxnSpPr>
          <p:spPr>
            <a:xfrm>
              <a:off x="2140888" y="3821119"/>
              <a:ext cx="13410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324097" y="3392484"/>
              <a:ext cx="1511302" cy="7580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000" b="1" i="0" u="none" strike="noStrike" kern="1200" cap="none" spc="0" normalizeH="0" baseline="0" noProof="0" dirty="0">
                <a:ln>
                  <a:noFill/>
                </a:ln>
                <a:solidFill>
                  <a:srgbClr val="C00000"/>
                </a:solidFill>
                <a:effectLst/>
                <a:uLnTx/>
                <a:uFillTx/>
                <a:cs typeface="+mn-ea"/>
                <a:sym typeface="+mn-lt"/>
              </a:endParaRPr>
            </a:p>
          </p:txBody>
        </p:sp>
      </p:grpSp>
      <p:grpSp>
        <p:nvGrpSpPr>
          <p:cNvPr id="10" name="组合 9"/>
          <p:cNvGrpSpPr/>
          <p:nvPr/>
        </p:nvGrpSpPr>
        <p:grpSpPr bwMode="auto">
          <a:xfrm>
            <a:off x="2368696" y="1643262"/>
            <a:ext cx="8598851" cy="523220"/>
            <a:chOff x="632293" y="1109255"/>
            <a:chExt cx="8597700" cy="524685"/>
          </a:xfrm>
        </p:grpSpPr>
        <p:sp>
          <p:nvSpPr>
            <p:cNvPr id="11" name="矩形 10"/>
            <p:cNvSpPr/>
            <p:nvPr/>
          </p:nvSpPr>
          <p:spPr>
            <a:xfrm>
              <a:off x="632293" y="1158278"/>
              <a:ext cx="126983" cy="4266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2" name="文本框 11"/>
            <p:cNvSpPr txBox="1"/>
            <p:nvPr/>
          </p:nvSpPr>
          <p:spPr>
            <a:xfrm>
              <a:off x="826086" y="1109255"/>
              <a:ext cx="8403907" cy="524685"/>
            </a:xfrm>
            <a:prstGeom prst="rect">
              <a:avLst/>
            </a:prstGeom>
            <a:noFill/>
          </p:spPr>
          <p:txBody>
            <a:bodyPr wrap="square">
              <a:spAutoFit/>
            </a:bodyPr>
            <a:lstStyle/>
            <a:p>
              <a:pPr fontAlgn="auto">
                <a:spcBef>
                  <a:spcPts val="0"/>
                </a:spcBef>
                <a:spcAft>
                  <a:spcPts val="0"/>
                </a:spcAft>
                <a:defRPr/>
              </a:pPr>
              <a:r>
                <a:rPr lang="en-US" altLang="zh-CN" sz="2800" b="1" spc="300" dirty="0">
                  <a:latin typeface="微软雅黑" panose="020B0503020204020204" pitchFamily="34" charset="-122"/>
                  <a:ea typeface="微软雅黑" panose="020B0503020204020204" pitchFamily="34" charset="-122"/>
                </a:rPr>
                <a:t>1925</a:t>
              </a:r>
              <a:r>
                <a:rPr lang="zh-CN" altLang="en-US" sz="2800" b="1" spc="300" dirty="0">
                  <a:latin typeface="微软雅黑" panose="020B0503020204020204" pitchFamily="34" charset="-122"/>
                  <a:ea typeface="微软雅黑" panose="020B0503020204020204" pitchFamily="34" charset="-122"/>
                </a:rPr>
                <a:t>年</a:t>
              </a:r>
              <a:r>
                <a:rPr lang="en-US" altLang="zh-CN" sz="2800" b="1" spc="300" dirty="0">
                  <a:latin typeface="微软雅黑" panose="020B0503020204020204" pitchFamily="34" charset="-122"/>
                  <a:ea typeface="微软雅黑" panose="020B0503020204020204" pitchFamily="34" charset="-122"/>
                </a:rPr>
                <a:t>1</a:t>
              </a:r>
              <a:r>
                <a:rPr lang="zh-CN" altLang="en-US" sz="2800" b="1" spc="300" dirty="0">
                  <a:latin typeface="微软雅黑" panose="020B0503020204020204" pitchFamily="34" charset="-122"/>
                  <a:ea typeface="微软雅黑" panose="020B0503020204020204" pitchFamily="34" charset="-122"/>
                </a:rPr>
                <a:t>月</a:t>
              </a:r>
              <a:r>
                <a:rPr lang="en-US" altLang="zh-CN" sz="2800" b="1" spc="300" dirty="0">
                  <a:latin typeface="微软雅黑" panose="020B0503020204020204" pitchFamily="34" charset="-122"/>
                  <a:ea typeface="微软雅黑" panose="020B0503020204020204" pitchFamily="34" charset="-122"/>
                </a:rPr>
                <a:t>11</a:t>
              </a:r>
              <a:r>
                <a:rPr lang="zh-CN" altLang="en-US" sz="2800" b="1" spc="300" dirty="0">
                  <a:latin typeface="微软雅黑" panose="020B0503020204020204" pitchFamily="34" charset="-122"/>
                  <a:ea typeface="微软雅黑" panose="020B0503020204020204" pitchFamily="34" charset="-122"/>
                </a:rPr>
                <a:t>日中共四大</a:t>
              </a:r>
            </a:p>
          </p:txBody>
        </p:sp>
      </p:grpSp>
      <p:grpSp>
        <p:nvGrpSpPr>
          <p:cNvPr id="13" name="组合 12"/>
          <p:cNvGrpSpPr/>
          <p:nvPr/>
        </p:nvGrpSpPr>
        <p:grpSpPr>
          <a:xfrm>
            <a:off x="664639" y="2573384"/>
            <a:ext cx="6545360" cy="1336036"/>
            <a:chOff x="664639" y="2854448"/>
            <a:chExt cx="6545360" cy="1336036"/>
          </a:xfrm>
        </p:grpSpPr>
        <p:sp>
          <p:nvSpPr>
            <p:cNvPr id="14" name="文本框 13"/>
            <p:cNvSpPr txBox="1"/>
            <p:nvPr/>
          </p:nvSpPr>
          <p:spPr>
            <a:xfrm>
              <a:off x="664639" y="2854448"/>
              <a:ext cx="6096000" cy="525657"/>
            </a:xfrm>
            <a:prstGeom prst="rect">
              <a:avLst/>
            </a:prstGeom>
            <a:noFill/>
          </p:spPr>
          <p:txBody>
            <a:bodyPr wrap="square">
              <a:spAutoFit/>
            </a:bodyPr>
            <a:lstStyle/>
            <a:p>
              <a:pPr marL="342900" indent="-342900" eaLnBrk="1" hangingPunct="1">
                <a:lnSpc>
                  <a:spcPct val="130000"/>
                </a:lnSpc>
                <a:buFont typeface="Wingdings" panose="05000000000000000000" pitchFamily="2" charset="2"/>
                <a:buChar char="p"/>
              </a:pPr>
              <a:r>
                <a:rPr lang="zh-CN" altLang="en-US" sz="2400" b="1" dirty="0">
                  <a:solidFill>
                    <a:srgbClr val="C00000"/>
                  </a:solidFill>
                  <a:latin typeface="微软雅黑" panose="020B0503020204020204" pitchFamily="34" charset="-122"/>
                  <a:ea typeface="微软雅黑" panose="020B0503020204020204" pitchFamily="34" charset="-122"/>
                </a:rPr>
                <a:t>地点</a:t>
              </a:r>
              <a:r>
                <a:rPr lang="zh-CN" altLang="en-US" sz="2400" b="1" dirty="0">
                  <a:latin typeface="微软雅黑" panose="020B0503020204020204" pitchFamily="34" charset="-122"/>
                  <a:ea typeface="微软雅黑" panose="020B0503020204020204" pitchFamily="34" charset="-122"/>
                </a:rPr>
                <a:t>：上海虹口区东宝兴路</a:t>
              </a:r>
            </a:p>
          </p:txBody>
        </p:sp>
        <p:sp>
          <p:nvSpPr>
            <p:cNvPr id="16" name="文本框 15"/>
            <p:cNvSpPr txBox="1"/>
            <p:nvPr/>
          </p:nvSpPr>
          <p:spPr>
            <a:xfrm>
              <a:off x="730290" y="3413027"/>
              <a:ext cx="6479709" cy="777457"/>
            </a:xfrm>
            <a:prstGeom prst="rect">
              <a:avLst/>
            </a:prstGeom>
            <a:noFill/>
          </p:spPr>
          <p:txBody>
            <a:bodyPr wrap="square">
              <a:spAutoFit/>
            </a:bodyPr>
            <a:lstStyle/>
            <a:p>
              <a:pPr eaLnBrk="1" hangingPunct="1">
                <a:lnSpc>
                  <a:spcPct val="130000"/>
                </a:lnSpc>
              </a:pPr>
              <a:r>
                <a:rPr lang="zh-CN" altLang="en-US" sz="1800" dirty="0">
                  <a:latin typeface="微软雅黑" panose="020B0503020204020204" pitchFamily="34" charset="-122"/>
                  <a:ea typeface="微软雅黑" panose="020B0503020204020204" pitchFamily="34" charset="-122"/>
                </a:rPr>
                <a:t>党的四大最重要的贡献是在党的历史上第一次明确提出了无产阶级在民主革命中的领导权和工农联盟问题</a:t>
              </a:r>
            </a:p>
          </p:txBody>
        </p:sp>
      </p:grpSp>
      <p:grpSp>
        <p:nvGrpSpPr>
          <p:cNvPr id="18" name="组合 17"/>
          <p:cNvGrpSpPr/>
          <p:nvPr/>
        </p:nvGrpSpPr>
        <p:grpSpPr>
          <a:xfrm>
            <a:off x="688561" y="4335284"/>
            <a:ext cx="6533048" cy="1758908"/>
            <a:chOff x="664639" y="2854448"/>
            <a:chExt cx="6533048" cy="1758908"/>
          </a:xfrm>
        </p:grpSpPr>
        <p:sp>
          <p:nvSpPr>
            <p:cNvPr id="19" name="文本框 18"/>
            <p:cNvSpPr txBox="1"/>
            <p:nvPr/>
          </p:nvSpPr>
          <p:spPr>
            <a:xfrm>
              <a:off x="664639" y="2854448"/>
              <a:ext cx="1740868" cy="461665"/>
            </a:xfrm>
            <a:prstGeom prst="rect">
              <a:avLst/>
            </a:prstGeom>
            <a:solidFill>
              <a:srgbClr val="C00000"/>
            </a:solidFill>
          </p:spPr>
          <p:txBody>
            <a:bodyPr wrap="square">
              <a:spAutoFit/>
            </a:bodyPr>
            <a:lstStyle/>
            <a:p>
              <a:pPr fontAlgn="auto">
                <a:spcBef>
                  <a:spcPts val="0"/>
                </a:spcBef>
                <a:spcAft>
                  <a:spcPts val="0"/>
                </a:spcAft>
                <a:defRPr/>
              </a:pPr>
              <a:r>
                <a:rPr lang="zh-CN" altLang="en-US" sz="2400" b="1" spc="600" dirty="0">
                  <a:solidFill>
                    <a:schemeClr val="bg1"/>
                  </a:solidFill>
                  <a:latin typeface="微软雅黑" panose="020B0503020204020204" pitchFamily="34" charset="-122"/>
                  <a:ea typeface="微软雅黑" panose="020B0503020204020204" pitchFamily="34" charset="-122"/>
                </a:rPr>
                <a:t>五卅运动</a:t>
              </a:r>
            </a:p>
          </p:txBody>
        </p:sp>
        <p:sp>
          <p:nvSpPr>
            <p:cNvPr id="20" name="文本框 19"/>
            <p:cNvSpPr txBox="1"/>
            <p:nvPr/>
          </p:nvSpPr>
          <p:spPr>
            <a:xfrm>
              <a:off x="730291" y="3413027"/>
              <a:ext cx="6467396" cy="1200329"/>
            </a:xfrm>
            <a:prstGeom prst="rect">
              <a:avLst/>
            </a:prstGeom>
            <a:noFill/>
          </p:spPr>
          <p:txBody>
            <a:bodyPr wrap="square">
              <a:spAutoFit/>
            </a:bodyPr>
            <a:lstStyle/>
            <a:p>
              <a:pPr eaLnBrk="1" hangingPunct="1"/>
              <a:r>
                <a:rPr lang="zh-CN" altLang="en-US" sz="1800" dirty="0">
                  <a:latin typeface="微软雅黑" panose="020B0503020204020204" pitchFamily="34" charset="-122"/>
                  <a:ea typeface="微软雅黑" panose="020B0503020204020204" pitchFamily="34" charset="-122"/>
                </a:rPr>
                <a:t>1925年5月30日，震惊中外的五卅运动在上海爆发，并很快席卷全国。五卅运动是中国共产党领导下的群众性反帝爱国运动，是中国共产党直接领导的以工人阶级为主力军的中国人民反帝革命运动，标志着大革命高潮的到来</a:t>
              </a:r>
            </a:p>
          </p:txBody>
        </p:sp>
      </p:grpSp>
      <p:pic>
        <p:nvPicPr>
          <p:cNvPr id="24" name="图片 23" descr="51miz-E1090785-21A9EA1E"/>
          <p:cNvPicPr>
            <a:picLocks noChangeAspect="1"/>
          </p:cNvPicPr>
          <p:nvPr/>
        </p:nvPicPr>
        <p:blipFill>
          <a:blip r:embed="rId3"/>
          <a:stretch>
            <a:fillRect/>
          </a:stretch>
        </p:blipFill>
        <p:spPr>
          <a:xfrm>
            <a:off x="6930558" y="1904872"/>
            <a:ext cx="4860704" cy="486070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par>
                          <p:cTn id="13" fill="hold">
                            <p:stCondLst>
                              <p:cond delay="1500"/>
                            </p:stCondLst>
                            <p:childTnLst>
                              <p:par>
                                <p:cTn id="14" presetID="2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第一次国内革命</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556792" y="1413382"/>
            <a:ext cx="1745085" cy="1019415"/>
            <a:chOff x="1953818" y="1689100"/>
            <a:chExt cx="1881581" cy="2565400"/>
          </a:xfrm>
        </p:grpSpPr>
        <p:sp>
          <p:nvSpPr>
            <p:cNvPr id="5" name="圆角矩形 166"/>
            <p:cNvSpPr/>
            <p:nvPr/>
          </p:nvSpPr>
          <p:spPr>
            <a:xfrm>
              <a:off x="2070100" y="1689100"/>
              <a:ext cx="1511300" cy="2565400"/>
            </a:xfrm>
            <a:prstGeom prst="roundRect">
              <a:avLst>
                <a:gd name="adj" fmla="val 7423"/>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prstClr val="white"/>
                </a:solidFill>
                <a:effectLst/>
                <a:uLnTx/>
                <a:uFillTx/>
                <a:cs typeface="+mn-ea"/>
                <a:sym typeface="+mn-lt"/>
              </a:endParaRPr>
            </a:p>
          </p:txBody>
        </p:sp>
        <p:sp>
          <p:nvSpPr>
            <p:cNvPr id="6" name="矩形 5"/>
            <p:cNvSpPr/>
            <p:nvPr/>
          </p:nvSpPr>
          <p:spPr>
            <a:xfrm>
              <a:off x="1953818" y="2051298"/>
              <a:ext cx="1770417" cy="13411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3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第一次</a:t>
              </a:r>
              <a:endParaRPr kumimoji="0" lang="en-US" altLang="zh-CN" sz="2000" b="1" i="0" u="none" strike="noStrike" kern="1200" cap="none" spc="3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3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国内革命</a:t>
              </a:r>
            </a:p>
          </p:txBody>
        </p:sp>
        <p:sp>
          <p:nvSpPr>
            <p:cNvPr id="7" name="矩形 6"/>
            <p:cNvSpPr/>
            <p:nvPr/>
          </p:nvSpPr>
          <p:spPr>
            <a:xfrm>
              <a:off x="2083376" y="2444878"/>
              <a:ext cx="1511303" cy="481078"/>
            </a:xfrm>
            <a:prstGeom prst="rect">
              <a:avLst/>
            </a:prstGeom>
          </p:spPr>
          <p:txBody>
            <a:bodyPr wrap="square">
              <a:spAutoFit/>
            </a:bodyPr>
            <a:lstStyle/>
            <a:p>
              <a:pPr algn="ctr"/>
              <a:endParaRPr lang="zh-CN" altLang="en-US" sz="1050" dirty="0">
                <a:solidFill>
                  <a:srgbClr val="C00000"/>
                </a:solidFill>
                <a:cs typeface="+mn-ea"/>
                <a:sym typeface="+mn-lt"/>
              </a:endParaRPr>
            </a:p>
          </p:txBody>
        </p:sp>
        <p:cxnSp>
          <p:nvCxnSpPr>
            <p:cNvPr id="8" name="直接连接符 7"/>
            <p:cNvCxnSpPr/>
            <p:nvPr/>
          </p:nvCxnSpPr>
          <p:spPr>
            <a:xfrm>
              <a:off x="2140888" y="3821119"/>
              <a:ext cx="13410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324097" y="3392484"/>
              <a:ext cx="1511302" cy="7580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000" b="1" i="0" u="none" strike="noStrike" kern="1200" cap="none" spc="0" normalizeH="0" baseline="0" noProof="0" dirty="0">
                <a:ln>
                  <a:noFill/>
                </a:ln>
                <a:solidFill>
                  <a:srgbClr val="C00000"/>
                </a:solidFill>
                <a:effectLst/>
                <a:uLnTx/>
                <a:uFillTx/>
                <a:cs typeface="+mn-ea"/>
                <a:sym typeface="+mn-lt"/>
              </a:endParaRPr>
            </a:p>
          </p:txBody>
        </p:sp>
      </p:grpSp>
      <p:grpSp>
        <p:nvGrpSpPr>
          <p:cNvPr id="10" name="组合 9"/>
          <p:cNvGrpSpPr/>
          <p:nvPr/>
        </p:nvGrpSpPr>
        <p:grpSpPr bwMode="auto">
          <a:xfrm>
            <a:off x="2368696" y="1643262"/>
            <a:ext cx="8598851" cy="523220"/>
            <a:chOff x="632293" y="1109255"/>
            <a:chExt cx="8597700" cy="524685"/>
          </a:xfrm>
        </p:grpSpPr>
        <p:sp>
          <p:nvSpPr>
            <p:cNvPr id="11" name="矩形 10"/>
            <p:cNvSpPr/>
            <p:nvPr/>
          </p:nvSpPr>
          <p:spPr>
            <a:xfrm>
              <a:off x="632293" y="1158278"/>
              <a:ext cx="126983" cy="4266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2" name="文本框 11"/>
            <p:cNvSpPr txBox="1"/>
            <p:nvPr/>
          </p:nvSpPr>
          <p:spPr>
            <a:xfrm>
              <a:off x="826086" y="1109255"/>
              <a:ext cx="8403907" cy="524685"/>
            </a:xfrm>
            <a:prstGeom prst="rect">
              <a:avLst/>
            </a:prstGeom>
            <a:noFill/>
          </p:spPr>
          <p:txBody>
            <a:bodyPr wrap="square">
              <a:spAutoFit/>
            </a:bodyPr>
            <a:lstStyle/>
            <a:p>
              <a:pPr fontAlgn="auto">
                <a:spcBef>
                  <a:spcPts val="0"/>
                </a:spcBef>
                <a:spcAft>
                  <a:spcPts val="0"/>
                </a:spcAft>
                <a:defRPr/>
              </a:pPr>
              <a:r>
                <a:rPr lang="zh-CN" altLang="en-US" sz="2800" b="1" spc="300" dirty="0">
                  <a:latin typeface="微软雅黑" panose="020B0503020204020204" pitchFamily="34" charset="-122"/>
                  <a:ea typeface="微软雅黑" panose="020B0503020204020204" pitchFamily="34" charset="-122"/>
                </a:rPr>
                <a:t>北伐战争的目的</a:t>
              </a:r>
            </a:p>
          </p:txBody>
        </p:sp>
      </p:grpSp>
      <p:grpSp>
        <p:nvGrpSpPr>
          <p:cNvPr id="13" name="组合 12"/>
          <p:cNvGrpSpPr/>
          <p:nvPr/>
        </p:nvGrpSpPr>
        <p:grpSpPr>
          <a:xfrm>
            <a:off x="664639" y="2545020"/>
            <a:ext cx="10140521" cy="1004301"/>
            <a:chOff x="664639" y="2826084"/>
            <a:chExt cx="10140521" cy="1004301"/>
          </a:xfrm>
        </p:grpSpPr>
        <p:sp>
          <p:nvSpPr>
            <p:cNvPr id="14" name="文本框 13"/>
            <p:cNvSpPr txBox="1"/>
            <p:nvPr/>
          </p:nvSpPr>
          <p:spPr>
            <a:xfrm>
              <a:off x="664639" y="2826084"/>
              <a:ext cx="10140521" cy="525657"/>
            </a:xfrm>
            <a:prstGeom prst="rect">
              <a:avLst/>
            </a:prstGeom>
            <a:noFill/>
          </p:spPr>
          <p:txBody>
            <a:bodyPr wrap="square">
              <a:spAutoFit/>
            </a:bodyPr>
            <a:lstStyle/>
            <a:p>
              <a:pPr eaLnBrk="1" hangingPunct="1">
                <a:lnSpc>
                  <a:spcPct val="130000"/>
                </a:lnSpc>
              </a:pPr>
              <a:r>
                <a:rPr lang="zh-CN" altLang="en-US" sz="2400" dirty="0">
                  <a:latin typeface="微软雅黑" panose="020B0503020204020204" pitchFamily="34" charset="-122"/>
                  <a:ea typeface="微软雅黑" panose="020B0503020204020204" pitchFamily="34" charset="-122"/>
                </a:rPr>
                <a:t>推翻北洋军阀政府的反动统治，实现中华民族的独立、自由、民主和统一</a:t>
              </a:r>
            </a:p>
          </p:txBody>
        </p:sp>
        <p:sp>
          <p:nvSpPr>
            <p:cNvPr id="16" name="文本框 15"/>
            <p:cNvSpPr txBox="1"/>
            <p:nvPr/>
          </p:nvSpPr>
          <p:spPr>
            <a:xfrm>
              <a:off x="730290" y="3413027"/>
              <a:ext cx="6479709" cy="417358"/>
            </a:xfrm>
            <a:prstGeom prst="rect">
              <a:avLst/>
            </a:prstGeom>
            <a:noFill/>
          </p:spPr>
          <p:txBody>
            <a:bodyPr wrap="square">
              <a:spAutoFit/>
            </a:bodyPr>
            <a:lstStyle/>
            <a:p>
              <a:pPr eaLnBrk="1" hangingPunct="1">
                <a:lnSpc>
                  <a:spcPct val="130000"/>
                </a:lnSpc>
              </a:pPr>
              <a:endParaRPr lang="zh-CN" altLang="en-US" sz="1800" dirty="0">
                <a:latin typeface="微软雅黑" panose="020B0503020204020204" pitchFamily="34" charset="-122"/>
                <a:ea typeface="微软雅黑" panose="020B0503020204020204" pitchFamily="34" charset="-122"/>
              </a:endParaRPr>
            </a:p>
          </p:txBody>
        </p:sp>
      </p:grpSp>
      <p:cxnSp>
        <p:nvCxnSpPr>
          <p:cNvPr id="21" name="直接连接符 20"/>
          <p:cNvCxnSpPr/>
          <p:nvPr/>
        </p:nvCxnSpPr>
        <p:spPr>
          <a:xfrm>
            <a:off x="725585" y="3202745"/>
            <a:ext cx="0" cy="3149600"/>
          </a:xfrm>
          <a:prstGeom prst="line">
            <a:avLst/>
          </a:prstGeom>
          <a:ln>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900210" y="3197983"/>
            <a:ext cx="2060575" cy="400050"/>
          </a:xfrm>
          <a:prstGeom prst="rect">
            <a:avLst/>
          </a:prstGeom>
          <a:solidFill>
            <a:srgbClr val="C00000"/>
          </a:solidFill>
          <a:ln>
            <a:solidFill>
              <a:srgbClr val="C00000"/>
            </a:solidFill>
          </a:ln>
        </p:spPr>
        <p:txBody>
          <a:bodyPr>
            <a:spAutoFit/>
          </a:bodyPr>
          <a:lstStyle>
            <a:defPPr>
              <a:defRPr lang="zh-CN"/>
            </a:defPPr>
            <a:lvl1pPr>
              <a:defRPr sz="2400" b="1" spc="300">
                <a:latin typeface="微软雅黑" panose="020B0503020204020204" pitchFamily="34" charset="-122"/>
                <a:ea typeface="微软雅黑" panose="020B0503020204020204" pitchFamily="34" charset="-122"/>
              </a:defRPr>
            </a:lvl1pPr>
          </a:lstStyle>
          <a:p>
            <a:pPr fontAlgn="auto">
              <a:spcBef>
                <a:spcPts val="0"/>
              </a:spcBef>
              <a:spcAft>
                <a:spcPts val="0"/>
              </a:spcAft>
              <a:defRPr/>
            </a:pPr>
            <a:r>
              <a:rPr lang="en-US" altLang="zh-CN" sz="2000" dirty="0">
                <a:solidFill>
                  <a:schemeClr val="bg1"/>
                </a:solidFill>
              </a:rPr>
              <a:t>1926</a:t>
            </a:r>
            <a:r>
              <a:rPr lang="zh-CN" altLang="en-US" sz="2000" dirty="0">
                <a:solidFill>
                  <a:schemeClr val="bg1"/>
                </a:solidFill>
              </a:rPr>
              <a:t>年</a:t>
            </a:r>
            <a:r>
              <a:rPr lang="en-US" altLang="zh-CN" sz="2000" dirty="0">
                <a:solidFill>
                  <a:schemeClr val="bg1"/>
                </a:solidFill>
              </a:rPr>
              <a:t>7</a:t>
            </a:r>
            <a:r>
              <a:rPr lang="zh-CN" altLang="en-US" sz="2000" dirty="0">
                <a:solidFill>
                  <a:schemeClr val="bg1"/>
                </a:solidFill>
              </a:rPr>
              <a:t>月</a:t>
            </a:r>
          </a:p>
        </p:txBody>
      </p:sp>
      <p:sp>
        <p:nvSpPr>
          <p:cNvPr id="23" name="文本框 22"/>
          <p:cNvSpPr txBox="1">
            <a:spLocks noChangeArrowheads="1"/>
          </p:cNvSpPr>
          <p:nvPr/>
        </p:nvSpPr>
        <p:spPr bwMode="auto">
          <a:xfrm>
            <a:off x="946247" y="3551995"/>
            <a:ext cx="510381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lnSpc>
                <a:spcPct val="130000"/>
              </a:lnSpc>
            </a:pPr>
            <a:r>
              <a:rPr lang="zh-CN" altLang="en-US">
                <a:latin typeface="微软雅黑" panose="020B0503020204020204" pitchFamily="34" charset="-122"/>
                <a:ea typeface="微软雅黑" panose="020B0503020204020204" pitchFamily="34" charset="-122"/>
              </a:rPr>
              <a:t>蒋介石就任国民革命军总司令，进行北伐誓师</a:t>
            </a:r>
          </a:p>
        </p:txBody>
      </p:sp>
      <p:sp>
        <p:nvSpPr>
          <p:cNvPr id="25" name="文本框 24"/>
          <p:cNvSpPr txBox="1"/>
          <p:nvPr/>
        </p:nvSpPr>
        <p:spPr>
          <a:xfrm>
            <a:off x="900210" y="4910895"/>
            <a:ext cx="2060575" cy="400050"/>
          </a:xfrm>
          <a:prstGeom prst="rect">
            <a:avLst/>
          </a:prstGeom>
          <a:solidFill>
            <a:srgbClr val="C00000"/>
          </a:solidFill>
          <a:ln>
            <a:solidFill>
              <a:srgbClr val="C00000"/>
            </a:solidFill>
          </a:ln>
        </p:spPr>
        <p:txBody>
          <a:bodyPr>
            <a:spAutoFit/>
          </a:bodyPr>
          <a:lstStyle>
            <a:defPPr>
              <a:defRPr lang="zh-CN"/>
            </a:defPPr>
            <a:lvl1pPr>
              <a:defRPr sz="2400" b="1" spc="300">
                <a:latin typeface="微软雅黑" panose="020B0503020204020204" pitchFamily="34" charset="-122"/>
                <a:ea typeface="微软雅黑" panose="020B0503020204020204" pitchFamily="34" charset="-122"/>
              </a:defRPr>
            </a:lvl1pPr>
          </a:lstStyle>
          <a:p>
            <a:pPr fontAlgn="auto">
              <a:spcBef>
                <a:spcPts val="0"/>
              </a:spcBef>
              <a:spcAft>
                <a:spcPts val="0"/>
              </a:spcAft>
              <a:defRPr/>
            </a:pPr>
            <a:r>
              <a:rPr lang="en-US" altLang="zh-CN" sz="2000" dirty="0">
                <a:solidFill>
                  <a:schemeClr val="bg1"/>
                </a:solidFill>
              </a:rPr>
              <a:t>1928</a:t>
            </a:r>
            <a:r>
              <a:rPr lang="zh-CN" altLang="en-US" sz="2000" dirty="0">
                <a:solidFill>
                  <a:schemeClr val="bg1"/>
                </a:solidFill>
              </a:rPr>
              <a:t>年</a:t>
            </a:r>
            <a:r>
              <a:rPr lang="en-US" altLang="zh-CN" sz="2000" dirty="0">
                <a:solidFill>
                  <a:schemeClr val="bg1"/>
                </a:solidFill>
              </a:rPr>
              <a:t>12</a:t>
            </a:r>
            <a:r>
              <a:rPr lang="zh-CN" altLang="en-US" sz="2000" dirty="0">
                <a:solidFill>
                  <a:schemeClr val="bg1"/>
                </a:solidFill>
              </a:rPr>
              <a:t>月</a:t>
            </a:r>
          </a:p>
        </p:txBody>
      </p:sp>
      <p:sp>
        <p:nvSpPr>
          <p:cNvPr id="26" name="文本框 25"/>
          <p:cNvSpPr txBox="1">
            <a:spLocks noChangeArrowheads="1"/>
          </p:cNvSpPr>
          <p:nvPr/>
        </p:nvSpPr>
        <p:spPr bwMode="auto">
          <a:xfrm>
            <a:off x="946247" y="5264908"/>
            <a:ext cx="5954713"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lnSpc>
                <a:spcPct val="130000"/>
              </a:lnSpc>
            </a:pPr>
            <a:r>
              <a:rPr lang="zh-CN" altLang="en-US">
                <a:latin typeface="微软雅黑" panose="020B0503020204020204" pitchFamily="34" charset="-122"/>
                <a:ea typeface="微软雅黑" panose="020B0503020204020204" pitchFamily="34" charset="-122"/>
              </a:rPr>
              <a:t>张学良宣布奉吉黑三省由北洋政府五色旗改悬国民政府青天白日满地红旗，改保安委员会为东北政务委员会，即东北易帜，至此北伐成功</a:t>
            </a:r>
          </a:p>
        </p:txBody>
      </p:sp>
      <p:grpSp>
        <p:nvGrpSpPr>
          <p:cNvPr id="27" name="组合 19"/>
          <p:cNvGrpSpPr/>
          <p:nvPr/>
        </p:nvGrpSpPr>
        <p:grpSpPr bwMode="auto">
          <a:xfrm>
            <a:off x="963710" y="3975858"/>
            <a:ext cx="5891212" cy="733425"/>
            <a:chOff x="5539541" y="3452496"/>
            <a:chExt cx="5889785" cy="733188"/>
          </a:xfrm>
        </p:grpSpPr>
        <p:sp>
          <p:nvSpPr>
            <p:cNvPr id="28" name="文本框 9"/>
            <p:cNvSpPr txBox="1">
              <a:spLocks noChangeArrowheads="1"/>
            </p:cNvSpPr>
            <p:nvPr/>
          </p:nvSpPr>
          <p:spPr bwMode="auto">
            <a:xfrm>
              <a:off x="5881307" y="3468417"/>
              <a:ext cx="5548019" cy="70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lnSpc>
                  <a:spcPct val="130000"/>
                </a:lnSpc>
              </a:pPr>
              <a:r>
                <a:rPr lang="zh-CN" altLang="en-US" sz="1600" dirty="0">
                  <a:latin typeface="微软雅黑" panose="020B0503020204020204" pitchFamily="34" charset="-122"/>
                  <a:ea typeface="微软雅黑" panose="020B0503020204020204" pitchFamily="34" charset="-122"/>
                </a:rPr>
                <a:t>北伐战争期间，上海工人阶级为配合北伐进军，推翻北洋军阀的反动统治，在中国共产党领导下举行了三次武装起义</a:t>
              </a:r>
            </a:p>
          </p:txBody>
        </p:sp>
        <p:grpSp>
          <p:nvGrpSpPr>
            <p:cNvPr id="29" name="组合 12"/>
            <p:cNvGrpSpPr/>
            <p:nvPr/>
          </p:nvGrpSpPr>
          <p:grpSpPr bwMode="auto">
            <a:xfrm>
              <a:off x="5539541" y="3452496"/>
              <a:ext cx="369332" cy="733188"/>
              <a:chOff x="5655291" y="3789837"/>
              <a:chExt cx="369332" cy="733188"/>
            </a:xfrm>
          </p:grpSpPr>
          <p:sp>
            <p:nvSpPr>
              <p:cNvPr id="30" name="矩形 29"/>
              <p:cNvSpPr/>
              <p:nvPr/>
            </p:nvSpPr>
            <p:spPr>
              <a:xfrm>
                <a:off x="5717188" y="3789837"/>
                <a:ext cx="244416" cy="7331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200" b="1" spc="600" dirty="0">
                  <a:latin typeface="微软雅黑" panose="020B0503020204020204" pitchFamily="34" charset="-122"/>
                  <a:ea typeface="微软雅黑" panose="020B0503020204020204" pitchFamily="34" charset="-122"/>
                </a:endParaRPr>
              </a:p>
            </p:txBody>
          </p:sp>
          <p:sp>
            <p:nvSpPr>
              <p:cNvPr id="31" name="文本框 30"/>
              <p:cNvSpPr txBox="1"/>
              <p:nvPr/>
            </p:nvSpPr>
            <p:spPr>
              <a:xfrm>
                <a:off x="5655291" y="3923144"/>
                <a:ext cx="369798" cy="557032"/>
              </a:xfrm>
              <a:prstGeom prst="rect">
                <a:avLst/>
              </a:prstGeom>
              <a:noFill/>
            </p:spPr>
            <p:txBody>
              <a:bodyPr vert="eaVert">
                <a:spAutoFit/>
              </a:bodyPr>
              <a:lstStyle/>
              <a:p>
                <a:pPr fontAlgn="auto">
                  <a:spcBef>
                    <a:spcPts val="0"/>
                  </a:spcBef>
                  <a:spcAft>
                    <a:spcPts val="0"/>
                  </a:spcAft>
                  <a:defRPr/>
                </a:pPr>
                <a:r>
                  <a:rPr lang="zh-CN" altLang="en-US" sz="1200" b="1" spc="600" dirty="0">
                    <a:solidFill>
                      <a:schemeClr val="bg1"/>
                    </a:solidFill>
                    <a:latin typeface="微软雅黑" panose="020B0503020204020204" pitchFamily="34" charset="-122"/>
                    <a:ea typeface="微软雅黑" panose="020B0503020204020204" pitchFamily="34" charset="-122"/>
                  </a:rPr>
                  <a:t>配合</a:t>
                </a:r>
              </a:p>
            </p:txBody>
          </p:sp>
        </p:grpSp>
      </p:gr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169345" y="3260884"/>
            <a:ext cx="2861270" cy="286127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par>
                          <p:cTn id="13" fill="hold">
                            <p:stCondLst>
                              <p:cond delay="1500"/>
                            </p:stCondLst>
                            <p:childTnLst>
                              <p:par>
                                <p:cTn id="14" presetID="2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par>
                          <p:cTn id="17" fill="hold">
                            <p:stCondLst>
                              <p:cond delay="2000"/>
                            </p:stCondLst>
                            <p:childTnLst>
                              <p:par>
                                <p:cTn id="18" presetID="16" presetClass="entr" presetSubtype="42"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outHorizontal)">
                                      <p:cBhvr>
                                        <p:cTn id="20" dur="500"/>
                                        <p:tgtEl>
                                          <p:spTgt spid="21"/>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750"/>
                                        <p:tgtEl>
                                          <p:spTgt spid="22"/>
                                        </p:tgtEl>
                                      </p:cBhvr>
                                    </p:animEffect>
                                  </p:childTnLst>
                                </p:cTn>
                              </p:par>
                            </p:childTnLst>
                          </p:cTn>
                        </p:par>
                        <p:par>
                          <p:cTn id="25" fill="hold">
                            <p:stCondLst>
                              <p:cond delay="35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par>
                          <p:cTn id="29" fill="hold">
                            <p:stCondLst>
                              <p:cond delay="4000"/>
                            </p:stCondLst>
                            <p:childTnLst>
                              <p:par>
                                <p:cTn id="30" presetID="10" presetClass="entr" presetSubtype="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par>
                          <p:cTn id="33" fill="hold">
                            <p:stCondLst>
                              <p:cond delay="4500"/>
                            </p:stCondLst>
                            <p:childTnLst>
                              <p:par>
                                <p:cTn id="34" presetID="10"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750"/>
                                        <p:tgtEl>
                                          <p:spTgt spid="25"/>
                                        </p:tgtEl>
                                      </p:cBhvr>
                                    </p:animEffect>
                                  </p:childTnLst>
                                </p:cTn>
                              </p:par>
                            </p:childTnLst>
                          </p:cTn>
                        </p:par>
                        <p:par>
                          <p:cTn id="37" fill="hold">
                            <p:stCondLst>
                              <p:cond delay="5500"/>
                            </p:stCondLst>
                            <p:childTnLst>
                              <p:par>
                                <p:cTn id="38" presetID="10"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750"/>
                                        <p:tgtEl>
                                          <p:spTgt spid="26"/>
                                        </p:tgtEl>
                                      </p:cBhvr>
                                    </p:animEffect>
                                  </p:childTnLst>
                                </p:cTn>
                              </p:par>
                            </p:childTnLst>
                          </p:cTn>
                        </p:par>
                        <p:par>
                          <p:cTn id="41" fill="hold">
                            <p:stCondLst>
                              <p:cond delay="6500"/>
                            </p:stCondLst>
                            <p:childTnLst>
                              <p:par>
                                <p:cTn id="42" presetID="42" presetClass="entr" presetSubtype="0"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anim calcmode="lin" valueType="num">
                                      <p:cBhvr>
                                        <p:cTn id="45" dur="1000" fill="hold"/>
                                        <p:tgtEl>
                                          <p:spTgt spid="32"/>
                                        </p:tgtEl>
                                        <p:attrNameLst>
                                          <p:attrName>ppt_x</p:attrName>
                                        </p:attrNameLst>
                                      </p:cBhvr>
                                      <p:tavLst>
                                        <p:tav tm="0">
                                          <p:val>
                                            <p:strVal val="#ppt_x"/>
                                          </p:val>
                                        </p:tav>
                                        <p:tav tm="100000">
                                          <p:val>
                                            <p:strVal val="#ppt_x"/>
                                          </p:val>
                                        </p:tav>
                                      </p:tavLst>
                                    </p:anim>
                                    <p:anim calcmode="lin" valueType="num">
                                      <p:cBhvr>
                                        <p:cTn id="4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5" grpId="0" animBg="1"/>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第一次国内革命</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556792" y="1413382"/>
            <a:ext cx="1745085" cy="1019415"/>
            <a:chOff x="1953818" y="1689100"/>
            <a:chExt cx="1881581" cy="2565400"/>
          </a:xfrm>
        </p:grpSpPr>
        <p:sp>
          <p:nvSpPr>
            <p:cNvPr id="5" name="圆角矩形 166"/>
            <p:cNvSpPr/>
            <p:nvPr/>
          </p:nvSpPr>
          <p:spPr>
            <a:xfrm>
              <a:off x="2070100" y="1689100"/>
              <a:ext cx="1511300" cy="2565400"/>
            </a:xfrm>
            <a:prstGeom prst="roundRect">
              <a:avLst>
                <a:gd name="adj" fmla="val 7423"/>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prstClr val="white"/>
                </a:solidFill>
                <a:effectLst/>
                <a:uLnTx/>
                <a:uFillTx/>
                <a:cs typeface="+mn-ea"/>
                <a:sym typeface="+mn-lt"/>
              </a:endParaRPr>
            </a:p>
          </p:txBody>
        </p:sp>
        <p:sp>
          <p:nvSpPr>
            <p:cNvPr id="6" name="矩形 5"/>
            <p:cNvSpPr/>
            <p:nvPr/>
          </p:nvSpPr>
          <p:spPr>
            <a:xfrm>
              <a:off x="1953818" y="2051298"/>
              <a:ext cx="1770417" cy="13411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3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第一次</a:t>
              </a:r>
              <a:endParaRPr kumimoji="0" lang="en-US" altLang="zh-CN" sz="2000" b="1" i="0" u="none" strike="noStrike" kern="1200" cap="none" spc="3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3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国内革命</a:t>
              </a:r>
            </a:p>
          </p:txBody>
        </p:sp>
        <p:sp>
          <p:nvSpPr>
            <p:cNvPr id="7" name="矩形 6"/>
            <p:cNvSpPr/>
            <p:nvPr/>
          </p:nvSpPr>
          <p:spPr>
            <a:xfrm>
              <a:off x="2083376" y="2444878"/>
              <a:ext cx="1511303" cy="481078"/>
            </a:xfrm>
            <a:prstGeom prst="rect">
              <a:avLst/>
            </a:prstGeom>
          </p:spPr>
          <p:txBody>
            <a:bodyPr wrap="square">
              <a:spAutoFit/>
            </a:bodyPr>
            <a:lstStyle/>
            <a:p>
              <a:pPr algn="ctr"/>
              <a:endParaRPr lang="zh-CN" altLang="en-US" sz="1050" dirty="0">
                <a:solidFill>
                  <a:srgbClr val="C00000"/>
                </a:solidFill>
                <a:cs typeface="+mn-ea"/>
                <a:sym typeface="+mn-lt"/>
              </a:endParaRPr>
            </a:p>
          </p:txBody>
        </p:sp>
        <p:cxnSp>
          <p:nvCxnSpPr>
            <p:cNvPr id="8" name="直接连接符 7"/>
            <p:cNvCxnSpPr/>
            <p:nvPr/>
          </p:nvCxnSpPr>
          <p:spPr>
            <a:xfrm>
              <a:off x="2140888" y="3821119"/>
              <a:ext cx="13410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324097" y="3392484"/>
              <a:ext cx="1511302" cy="7580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000" b="1" i="0" u="none" strike="noStrike" kern="1200" cap="none" spc="0" normalizeH="0" baseline="0" noProof="0" dirty="0">
                <a:ln>
                  <a:noFill/>
                </a:ln>
                <a:solidFill>
                  <a:srgbClr val="C00000"/>
                </a:solidFill>
                <a:effectLst/>
                <a:uLnTx/>
                <a:uFillTx/>
                <a:cs typeface="+mn-ea"/>
                <a:sym typeface="+mn-lt"/>
              </a:endParaRPr>
            </a:p>
          </p:txBody>
        </p:sp>
      </p:grpSp>
      <p:grpSp>
        <p:nvGrpSpPr>
          <p:cNvPr id="10" name="组合 9"/>
          <p:cNvGrpSpPr/>
          <p:nvPr/>
        </p:nvGrpSpPr>
        <p:grpSpPr bwMode="auto">
          <a:xfrm>
            <a:off x="2368696" y="1643262"/>
            <a:ext cx="8598851" cy="523220"/>
            <a:chOff x="632293" y="1109255"/>
            <a:chExt cx="8597700" cy="524685"/>
          </a:xfrm>
        </p:grpSpPr>
        <p:sp>
          <p:nvSpPr>
            <p:cNvPr id="11" name="矩形 10"/>
            <p:cNvSpPr/>
            <p:nvPr/>
          </p:nvSpPr>
          <p:spPr>
            <a:xfrm>
              <a:off x="632293" y="1158278"/>
              <a:ext cx="126983" cy="4266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2" name="文本框 11"/>
            <p:cNvSpPr txBox="1"/>
            <p:nvPr/>
          </p:nvSpPr>
          <p:spPr>
            <a:xfrm>
              <a:off x="826086" y="1109255"/>
              <a:ext cx="8403907" cy="524685"/>
            </a:xfrm>
            <a:prstGeom prst="rect">
              <a:avLst/>
            </a:prstGeom>
            <a:noFill/>
          </p:spPr>
          <p:txBody>
            <a:bodyPr wrap="square">
              <a:spAutoFit/>
            </a:bodyPr>
            <a:lstStyle/>
            <a:p>
              <a:pPr fontAlgn="auto">
                <a:spcBef>
                  <a:spcPts val="0"/>
                </a:spcBef>
                <a:spcAft>
                  <a:spcPts val="0"/>
                </a:spcAft>
                <a:defRPr/>
              </a:pPr>
              <a:r>
                <a:rPr lang="zh-CN" altLang="en-US" sz="2800" b="1" spc="300" dirty="0">
                  <a:latin typeface="微软雅黑" panose="020B0503020204020204" pitchFamily="34" charset="-122"/>
                  <a:ea typeface="微软雅黑" panose="020B0503020204020204" pitchFamily="34" charset="-122"/>
                </a:rPr>
                <a:t>四一二反革命政变</a:t>
              </a:r>
            </a:p>
          </p:txBody>
        </p:sp>
      </p:grpSp>
      <p:grpSp>
        <p:nvGrpSpPr>
          <p:cNvPr id="33" name="组合 22"/>
          <p:cNvGrpSpPr/>
          <p:nvPr/>
        </p:nvGrpSpPr>
        <p:grpSpPr bwMode="auto">
          <a:xfrm>
            <a:off x="4017123" y="2454338"/>
            <a:ext cx="6950424" cy="1221132"/>
            <a:chOff x="6157729" y="2208411"/>
            <a:chExt cx="4772697" cy="1220638"/>
          </a:xfrm>
        </p:grpSpPr>
        <p:sp>
          <p:nvSpPr>
            <p:cNvPr id="34" name="文本框 33"/>
            <p:cNvSpPr txBox="1"/>
            <p:nvPr/>
          </p:nvSpPr>
          <p:spPr>
            <a:xfrm>
              <a:off x="6157729" y="2208411"/>
              <a:ext cx="1400223" cy="399888"/>
            </a:xfrm>
            <a:prstGeom prst="rect">
              <a:avLst/>
            </a:prstGeom>
            <a:solidFill>
              <a:srgbClr val="C00000"/>
            </a:solidFill>
            <a:ln>
              <a:solidFill>
                <a:srgbClr val="C00000"/>
              </a:solidFill>
            </a:ln>
          </p:spPr>
          <p:txBody>
            <a:bodyPr>
              <a:spAutoFit/>
            </a:bodyPr>
            <a:lstStyle>
              <a:defPPr>
                <a:defRPr lang="zh-CN"/>
              </a:defPPr>
              <a:lvl1pPr>
                <a:defRPr sz="2400" b="1" spc="300">
                  <a:latin typeface="微软雅黑" panose="020B0503020204020204" pitchFamily="34" charset="-122"/>
                  <a:ea typeface="微软雅黑" panose="020B0503020204020204" pitchFamily="34" charset="-122"/>
                </a:defRPr>
              </a:lvl1pPr>
            </a:lstStyle>
            <a:p>
              <a:pPr algn="ctr" fontAlgn="auto">
                <a:spcBef>
                  <a:spcPts val="0"/>
                </a:spcBef>
                <a:spcAft>
                  <a:spcPts val="0"/>
                </a:spcAft>
                <a:defRPr/>
              </a:pPr>
              <a:r>
                <a:rPr lang="en-US" altLang="zh-CN" sz="2000" dirty="0">
                  <a:solidFill>
                    <a:schemeClr val="bg1"/>
                  </a:solidFill>
                </a:rPr>
                <a:t>4</a:t>
              </a:r>
              <a:r>
                <a:rPr lang="zh-CN" altLang="en-US" sz="2000" dirty="0">
                  <a:solidFill>
                    <a:schemeClr val="bg1"/>
                  </a:solidFill>
                </a:rPr>
                <a:t>月</a:t>
              </a:r>
              <a:r>
                <a:rPr lang="en-US" altLang="zh-CN" sz="2000" dirty="0">
                  <a:solidFill>
                    <a:schemeClr val="bg1"/>
                  </a:solidFill>
                </a:rPr>
                <a:t>12</a:t>
              </a:r>
              <a:r>
                <a:rPr lang="zh-CN" altLang="en-US" sz="2000" dirty="0">
                  <a:solidFill>
                    <a:schemeClr val="bg1"/>
                  </a:solidFill>
                </a:rPr>
                <a:t>日</a:t>
              </a:r>
            </a:p>
          </p:txBody>
        </p:sp>
        <p:sp>
          <p:nvSpPr>
            <p:cNvPr id="35" name="文本框 24"/>
            <p:cNvSpPr txBox="1">
              <a:spLocks noChangeArrowheads="1"/>
            </p:cNvSpPr>
            <p:nvPr/>
          </p:nvSpPr>
          <p:spPr bwMode="auto">
            <a:xfrm>
              <a:off x="6192453" y="2651906"/>
              <a:ext cx="4737973" cy="77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lnSpc>
                  <a:spcPct val="130000"/>
                </a:lnSpc>
              </a:pPr>
              <a:r>
                <a:rPr lang="zh-CN" altLang="en-US" dirty="0">
                  <a:latin typeface="微软雅黑" panose="020B0503020204020204" pitchFamily="34" charset="-122"/>
                  <a:ea typeface="微软雅黑" panose="020B0503020204020204" pitchFamily="34" charset="-122"/>
                </a:rPr>
                <a:t>大批青帮武装分子冒充工人，从租界冲出，向工人纠察队发动袭击，军队乘机缴械工人纠察队的武器</a:t>
              </a:r>
            </a:p>
          </p:txBody>
        </p:sp>
      </p:grpSp>
      <p:grpSp>
        <p:nvGrpSpPr>
          <p:cNvPr id="36" name="组合 19"/>
          <p:cNvGrpSpPr/>
          <p:nvPr/>
        </p:nvGrpSpPr>
        <p:grpSpPr bwMode="auto">
          <a:xfrm>
            <a:off x="4017123" y="3825940"/>
            <a:ext cx="7879080" cy="922873"/>
            <a:chOff x="6157729" y="3585797"/>
            <a:chExt cx="5410384" cy="922367"/>
          </a:xfrm>
        </p:grpSpPr>
        <p:sp>
          <p:nvSpPr>
            <p:cNvPr id="37" name="文本框 25"/>
            <p:cNvSpPr txBox="1">
              <a:spLocks noChangeArrowheads="1"/>
            </p:cNvSpPr>
            <p:nvPr/>
          </p:nvSpPr>
          <p:spPr bwMode="auto">
            <a:xfrm>
              <a:off x="6192452" y="4091035"/>
              <a:ext cx="5375661" cy="417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lnSpc>
                  <a:spcPct val="130000"/>
                </a:lnSpc>
              </a:pP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万工人游行示威，军队向工人开枪，</a:t>
              </a:r>
              <a:r>
                <a:rPr lang="en-US" altLang="zh-CN" dirty="0">
                  <a:latin typeface="微软雅黑" panose="020B0503020204020204" pitchFamily="34" charset="-122"/>
                  <a:ea typeface="微软雅黑" panose="020B0503020204020204" pitchFamily="34" charset="-122"/>
                </a:rPr>
                <a:t>100</a:t>
              </a:r>
              <a:r>
                <a:rPr lang="zh-CN" altLang="en-US" dirty="0">
                  <a:latin typeface="微软雅黑" panose="020B0503020204020204" pitchFamily="34" charset="-122"/>
                  <a:ea typeface="微软雅黑" panose="020B0503020204020204" pitchFamily="34" charset="-122"/>
                </a:rPr>
                <a:t>多人被打死</a:t>
              </a:r>
            </a:p>
          </p:txBody>
        </p:sp>
        <p:sp>
          <p:nvSpPr>
            <p:cNvPr id="38" name="文本框 37"/>
            <p:cNvSpPr txBox="1"/>
            <p:nvPr/>
          </p:nvSpPr>
          <p:spPr>
            <a:xfrm>
              <a:off x="6157729" y="3585797"/>
              <a:ext cx="1400223" cy="399831"/>
            </a:xfrm>
            <a:prstGeom prst="rect">
              <a:avLst/>
            </a:prstGeom>
            <a:solidFill>
              <a:srgbClr val="C00000"/>
            </a:solidFill>
            <a:ln>
              <a:solidFill>
                <a:srgbClr val="C00000"/>
              </a:solidFill>
            </a:ln>
          </p:spPr>
          <p:txBody>
            <a:bodyPr>
              <a:spAutoFit/>
            </a:bodyPr>
            <a:lstStyle>
              <a:defPPr>
                <a:defRPr lang="zh-CN"/>
              </a:defPPr>
              <a:lvl1pPr>
                <a:defRPr sz="2400" b="1" spc="300">
                  <a:latin typeface="微软雅黑" panose="020B0503020204020204" pitchFamily="34" charset="-122"/>
                  <a:ea typeface="微软雅黑" panose="020B0503020204020204" pitchFamily="34" charset="-122"/>
                </a:defRPr>
              </a:lvl1pPr>
            </a:lstStyle>
            <a:p>
              <a:pPr algn="ctr" fontAlgn="auto">
                <a:spcBef>
                  <a:spcPts val="0"/>
                </a:spcBef>
                <a:spcAft>
                  <a:spcPts val="0"/>
                </a:spcAft>
                <a:defRPr/>
              </a:pPr>
              <a:r>
                <a:rPr lang="en-US" altLang="zh-CN" sz="2000" dirty="0">
                  <a:solidFill>
                    <a:schemeClr val="bg1"/>
                  </a:solidFill>
                </a:rPr>
                <a:t>4</a:t>
              </a:r>
              <a:r>
                <a:rPr lang="zh-CN" altLang="en-US" sz="2000" dirty="0">
                  <a:solidFill>
                    <a:schemeClr val="bg1"/>
                  </a:solidFill>
                </a:rPr>
                <a:t>月</a:t>
              </a:r>
              <a:r>
                <a:rPr lang="en-US" altLang="zh-CN" sz="2000" dirty="0">
                  <a:solidFill>
                    <a:schemeClr val="bg1"/>
                  </a:solidFill>
                </a:rPr>
                <a:t>13</a:t>
              </a:r>
              <a:r>
                <a:rPr lang="zh-CN" altLang="en-US" sz="2000" dirty="0">
                  <a:solidFill>
                    <a:schemeClr val="bg1"/>
                  </a:solidFill>
                </a:rPr>
                <a:t>日</a:t>
              </a:r>
            </a:p>
          </p:txBody>
        </p:sp>
      </p:grpSp>
      <p:grpSp>
        <p:nvGrpSpPr>
          <p:cNvPr id="41" name="组合 13"/>
          <p:cNvGrpSpPr/>
          <p:nvPr/>
        </p:nvGrpSpPr>
        <p:grpSpPr bwMode="auto">
          <a:xfrm>
            <a:off x="4017123" y="5162615"/>
            <a:ext cx="7879080" cy="905698"/>
            <a:chOff x="6157729" y="4916883"/>
            <a:chExt cx="5410384" cy="905464"/>
          </a:xfrm>
        </p:grpSpPr>
        <p:sp>
          <p:nvSpPr>
            <p:cNvPr id="42" name="文本框 41"/>
            <p:cNvSpPr txBox="1"/>
            <p:nvPr/>
          </p:nvSpPr>
          <p:spPr>
            <a:xfrm>
              <a:off x="6157729" y="4916883"/>
              <a:ext cx="1400223" cy="399947"/>
            </a:xfrm>
            <a:prstGeom prst="rect">
              <a:avLst/>
            </a:prstGeom>
            <a:solidFill>
              <a:srgbClr val="C00000"/>
            </a:solidFill>
            <a:ln>
              <a:solidFill>
                <a:srgbClr val="C00000"/>
              </a:solidFill>
            </a:ln>
          </p:spPr>
          <p:txBody>
            <a:bodyPr>
              <a:spAutoFit/>
            </a:bodyPr>
            <a:lstStyle>
              <a:defPPr>
                <a:defRPr lang="zh-CN"/>
              </a:defPPr>
              <a:lvl1pPr>
                <a:defRPr sz="2400" b="1" spc="300">
                  <a:latin typeface="微软雅黑" panose="020B0503020204020204" pitchFamily="34" charset="-122"/>
                  <a:ea typeface="微软雅黑" panose="020B0503020204020204" pitchFamily="34" charset="-122"/>
                </a:defRPr>
              </a:lvl1pPr>
            </a:lstStyle>
            <a:p>
              <a:pPr algn="ctr" fontAlgn="auto">
                <a:spcBef>
                  <a:spcPts val="0"/>
                </a:spcBef>
                <a:spcAft>
                  <a:spcPts val="0"/>
                </a:spcAft>
                <a:defRPr/>
              </a:pPr>
              <a:r>
                <a:rPr lang="en-US" altLang="zh-CN" sz="2000" dirty="0">
                  <a:solidFill>
                    <a:schemeClr val="bg1"/>
                  </a:solidFill>
                </a:rPr>
                <a:t>4</a:t>
              </a:r>
              <a:r>
                <a:rPr lang="zh-CN" altLang="en-US" sz="2000" dirty="0">
                  <a:solidFill>
                    <a:schemeClr val="bg1"/>
                  </a:solidFill>
                </a:rPr>
                <a:t>月</a:t>
              </a:r>
              <a:r>
                <a:rPr lang="en-US" altLang="zh-CN" sz="2000" dirty="0">
                  <a:solidFill>
                    <a:schemeClr val="bg1"/>
                  </a:solidFill>
                </a:rPr>
                <a:t>15</a:t>
              </a:r>
              <a:r>
                <a:rPr lang="zh-CN" altLang="en-US" sz="2000" dirty="0">
                  <a:solidFill>
                    <a:schemeClr val="bg1"/>
                  </a:solidFill>
                </a:rPr>
                <a:t>日</a:t>
              </a:r>
            </a:p>
          </p:txBody>
        </p:sp>
        <p:sp>
          <p:nvSpPr>
            <p:cNvPr id="43" name="文本框 30"/>
            <p:cNvSpPr txBox="1">
              <a:spLocks noChangeArrowheads="1"/>
            </p:cNvSpPr>
            <p:nvPr/>
          </p:nvSpPr>
          <p:spPr bwMode="auto">
            <a:xfrm>
              <a:off x="6192452" y="5405097"/>
              <a:ext cx="5375661" cy="41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lnSpc>
                  <a:spcPct val="130000"/>
                </a:lnSpc>
              </a:pPr>
              <a:r>
                <a:rPr lang="en-US" altLang="zh-CN" dirty="0">
                  <a:latin typeface="微软雅黑" panose="020B0503020204020204" pitchFamily="34" charset="-122"/>
                  <a:ea typeface="微软雅黑" panose="020B0503020204020204" pitchFamily="34" charset="-122"/>
                </a:rPr>
                <a:t>300</a:t>
              </a:r>
              <a:r>
                <a:rPr lang="zh-CN" altLang="en-US" dirty="0">
                  <a:latin typeface="微软雅黑" panose="020B0503020204020204" pitchFamily="34" charset="-122"/>
                  <a:ea typeface="微软雅黑" panose="020B0503020204020204" pitchFamily="34" charset="-122"/>
                </a:rPr>
                <a:t>多人被杀，</a:t>
              </a:r>
              <a:r>
                <a:rPr lang="en-US" altLang="zh-CN" dirty="0">
                  <a:latin typeface="微软雅黑" panose="020B0503020204020204" pitchFamily="34" charset="-122"/>
                  <a:ea typeface="微软雅黑" panose="020B0503020204020204" pitchFamily="34" charset="-122"/>
                </a:rPr>
                <a:t>500</a:t>
              </a:r>
              <a:r>
                <a:rPr lang="zh-CN" altLang="en-US" dirty="0">
                  <a:latin typeface="微软雅黑" panose="020B0503020204020204" pitchFamily="34" charset="-122"/>
                  <a:ea typeface="微软雅黑" panose="020B0503020204020204" pitchFamily="34" charset="-122"/>
                </a:rPr>
                <a:t>多被捕，</a:t>
              </a:r>
              <a:r>
                <a:rPr lang="en-US" altLang="zh-CN" dirty="0">
                  <a:latin typeface="微软雅黑" panose="020B0503020204020204" pitchFamily="34" charset="-122"/>
                  <a:ea typeface="微软雅黑" panose="020B0503020204020204" pitchFamily="34" charset="-122"/>
                </a:rPr>
                <a:t>5000</a:t>
              </a:r>
              <a:r>
                <a:rPr lang="zh-CN" altLang="en-US" dirty="0">
                  <a:latin typeface="微软雅黑" panose="020B0503020204020204" pitchFamily="34" charset="-122"/>
                  <a:ea typeface="微软雅黑" panose="020B0503020204020204" pitchFamily="34" charset="-122"/>
                </a:rPr>
                <a:t>多人失踪</a:t>
              </a:r>
            </a:p>
          </p:txBody>
        </p:sp>
      </p:grpSp>
      <p:pic>
        <p:nvPicPr>
          <p:cNvPr id="44" name="图片 4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47748" y="2917882"/>
            <a:ext cx="3252537" cy="325253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par>
                          <p:cTn id="13" fill="hold">
                            <p:stCondLst>
                              <p:cond delay="1500"/>
                            </p:stCondLst>
                            <p:childTnLst>
                              <p:par>
                                <p:cTn id="14" presetID="1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750"/>
                                        <p:tgtEl>
                                          <p:spTgt spid="33"/>
                                        </p:tgtEl>
                                        <p:attrNameLst>
                                          <p:attrName>ppt_x</p:attrName>
                                        </p:attrNameLst>
                                      </p:cBhvr>
                                      <p:tavLst>
                                        <p:tav tm="0">
                                          <p:val>
                                            <p:strVal val="#ppt_x-#ppt_w*1.125000"/>
                                          </p:val>
                                        </p:tav>
                                        <p:tav tm="100000">
                                          <p:val>
                                            <p:strVal val="#ppt_x"/>
                                          </p:val>
                                        </p:tav>
                                      </p:tavLst>
                                    </p:anim>
                                    <p:animEffect transition="in" filter="wipe(right)">
                                      <p:cBhvr>
                                        <p:cTn id="17" dur="750"/>
                                        <p:tgtEl>
                                          <p:spTgt spid="33"/>
                                        </p:tgtEl>
                                      </p:cBhvr>
                                    </p:animEffect>
                                  </p:childTnLst>
                                </p:cTn>
                              </p:par>
                            </p:childTnLst>
                          </p:cTn>
                        </p:par>
                        <p:par>
                          <p:cTn id="18" fill="hold">
                            <p:stCondLst>
                              <p:cond delay="2500"/>
                            </p:stCondLst>
                            <p:childTnLst>
                              <p:par>
                                <p:cTn id="19" presetID="12" presetClass="entr" presetSubtype="8"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750"/>
                                        <p:tgtEl>
                                          <p:spTgt spid="36"/>
                                        </p:tgtEl>
                                        <p:attrNameLst>
                                          <p:attrName>ppt_x</p:attrName>
                                        </p:attrNameLst>
                                      </p:cBhvr>
                                      <p:tavLst>
                                        <p:tav tm="0">
                                          <p:val>
                                            <p:strVal val="#ppt_x-#ppt_w*1.125000"/>
                                          </p:val>
                                        </p:tav>
                                        <p:tav tm="100000">
                                          <p:val>
                                            <p:strVal val="#ppt_x"/>
                                          </p:val>
                                        </p:tav>
                                      </p:tavLst>
                                    </p:anim>
                                    <p:animEffect transition="in" filter="wipe(right)">
                                      <p:cBhvr>
                                        <p:cTn id="22" dur="750"/>
                                        <p:tgtEl>
                                          <p:spTgt spid="36"/>
                                        </p:tgtEl>
                                      </p:cBhvr>
                                    </p:animEffect>
                                  </p:childTnLst>
                                </p:cTn>
                              </p:par>
                            </p:childTnLst>
                          </p:cTn>
                        </p:par>
                        <p:par>
                          <p:cTn id="23" fill="hold">
                            <p:stCondLst>
                              <p:cond delay="3500"/>
                            </p:stCondLst>
                            <p:childTnLst>
                              <p:par>
                                <p:cTn id="24" presetID="12" presetClass="entr" presetSubtype="8"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750"/>
                                        <p:tgtEl>
                                          <p:spTgt spid="41"/>
                                        </p:tgtEl>
                                        <p:attrNameLst>
                                          <p:attrName>ppt_x</p:attrName>
                                        </p:attrNameLst>
                                      </p:cBhvr>
                                      <p:tavLst>
                                        <p:tav tm="0">
                                          <p:val>
                                            <p:strVal val="#ppt_x-#ppt_w*1.125000"/>
                                          </p:val>
                                        </p:tav>
                                        <p:tav tm="100000">
                                          <p:val>
                                            <p:strVal val="#ppt_x"/>
                                          </p:val>
                                        </p:tav>
                                      </p:tavLst>
                                    </p:anim>
                                    <p:animEffect transition="in" filter="wipe(right)">
                                      <p:cBhvr>
                                        <p:cTn id="27" dur="750"/>
                                        <p:tgtEl>
                                          <p:spTgt spid="41"/>
                                        </p:tgtEl>
                                      </p:cBhvr>
                                    </p:animEffect>
                                  </p:childTnLst>
                                </p:cTn>
                              </p:par>
                            </p:childTnLst>
                          </p:cTn>
                        </p:par>
                        <p:par>
                          <p:cTn id="28" fill="hold">
                            <p:stCondLst>
                              <p:cond delay="4500"/>
                            </p:stCondLst>
                            <p:childTnLst>
                              <p:par>
                                <p:cTn id="29" presetID="22" presetClass="entr" presetSubtype="4"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down)">
                                      <p:cBhvr>
                                        <p:cTn id="3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第一次国内革命</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556792" y="1413382"/>
            <a:ext cx="1745085" cy="1019415"/>
            <a:chOff x="1953818" y="1689100"/>
            <a:chExt cx="1881581" cy="2565400"/>
          </a:xfrm>
        </p:grpSpPr>
        <p:sp>
          <p:nvSpPr>
            <p:cNvPr id="5" name="圆角矩形 166"/>
            <p:cNvSpPr/>
            <p:nvPr/>
          </p:nvSpPr>
          <p:spPr>
            <a:xfrm>
              <a:off x="2070100" y="1689100"/>
              <a:ext cx="1511300" cy="2565400"/>
            </a:xfrm>
            <a:prstGeom prst="roundRect">
              <a:avLst>
                <a:gd name="adj" fmla="val 7423"/>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prstClr val="white"/>
                </a:solidFill>
                <a:effectLst/>
                <a:uLnTx/>
                <a:uFillTx/>
                <a:cs typeface="+mn-ea"/>
                <a:sym typeface="+mn-lt"/>
              </a:endParaRPr>
            </a:p>
          </p:txBody>
        </p:sp>
        <p:sp>
          <p:nvSpPr>
            <p:cNvPr id="6" name="矩形 5"/>
            <p:cNvSpPr/>
            <p:nvPr/>
          </p:nvSpPr>
          <p:spPr>
            <a:xfrm>
              <a:off x="1953818" y="2051298"/>
              <a:ext cx="1770417" cy="13411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3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第一次</a:t>
              </a:r>
              <a:endParaRPr kumimoji="0" lang="en-US" altLang="zh-CN" sz="2000" b="1" i="0" u="none" strike="noStrike" kern="1200" cap="none" spc="3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3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国内革命</a:t>
              </a:r>
            </a:p>
          </p:txBody>
        </p:sp>
        <p:sp>
          <p:nvSpPr>
            <p:cNvPr id="7" name="矩形 6"/>
            <p:cNvSpPr/>
            <p:nvPr/>
          </p:nvSpPr>
          <p:spPr>
            <a:xfrm>
              <a:off x="2083376" y="2444878"/>
              <a:ext cx="1511303" cy="481078"/>
            </a:xfrm>
            <a:prstGeom prst="rect">
              <a:avLst/>
            </a:prstGeom>
          </p:spPr>
          <p:txBody>
            <a:bodyPr wrap="square">
              <a:spAutoFit/>
            </a:bodyPr>
            <a:lstStyle/>
            <a:p>
              <a:pPr algn="ctr"/>
              <a:endParaRPr lang="zh-CN" altLang="en-US" sz="1050" dirty="0">
                <a:solidFill>
                  <a:srgbClr val="C00000"/>
                </a:solidFill>
                <a:cs typeface="+mn-ea"/>
                <a:sym typeface="+mn-lt"/>
              </a:endParaRPr>
            </a:p>
          </p:txBody>
        </p:sp>
        <p:cxnSp>
          <p:nvCxnSpPr>
            <p:cNvPr id="8" name="直接连接符 7"/>
            <p:cNvCxnSpPr/>
            <p:nvPr/>
          </p:nvCxnSpPr>
          <p:spPr>
            <a:xfrm>
              <a:off x="2140888" y="3821119"/>
              <a:ext cx="13410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324097" y="3392484"/>
              <a:ext cx="1511302" cy="7580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000" b="1" i="0" u="none" strike="noStrike" kern="1200" cap="none" spc="0" normalizeH="0" baseline="0" noProof="0" dirty="0">
                <a:ln>
                  <a:noFill/>
                </a:ln>
                <a:solidFill>
                  <a:srgbClr val="C00000"/>
                </a:solidFill>
                <a:effectLst/>
                <a:uLnTx/>
                <a:uFillTx/>
                <a:cs typeface="+mn-ea"/>
                <a:sym typeface="+mn-lt"/>
              </a:endParaRPr>
            </a:p>
          </p:txBody>
        </p:sp>
      </p:grpSp>
      <p:grpSp>
        <p:nvGrpSpPr>
          <p:cNvPr id="10" name="组合 9"/>
          <p:cNvGrpSpPr/>
          <p:nvPr/>
        </p:nvGrpSpPr>
        <p:grpSpPr bwMode="auto">
          <a:xfrm>
            <a:off x="2368696" y="1643262"/>
            <a:ext cx="8598851" cy="523220"/>
            <a:chOff x="632293" y="1109255"/>
            <a:chExt cx="8597700" cy="524685"/>
          </a:xfrm>
        </p:grpSpPr>
        <p:sp>
          <p:nvSpPr>
            <p:cNvPr id="11" name="矩形 10"/>
            <p:cNvSpPr/>
            <p:nvPr/>
          </p:nvSpPr>
          <p:spPr>
            <a:xfrm>
              <a:off x="632293" y="1158278"/>
              <a:ext cx="126983" cy="4266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2" name="文本框 11"/>
            <p:cNvSpPr txBox="1"/>
            <p:nvPr/>
          </p:nvSpPr>
          <p:spPr>
            <a:xfrm>
              <a:off x="826086" y="1109255"/>
              <a:ext cx="8403907" cy="524685"/>
            </a:xfrm>
            <a:prstGeom prst="rect">
              <a:avLst/>
            </a:prstGeom>
            <a:noFill/>
          </p:spPr>
          <p:txBody>
            <a:bodyPr wrap="square">
              <a:spAutoFit/>
            </a:bodyPr>
            <a:lstStyle/>
            <a:p>
              <a:pPr fontAlgn="auto">
                <a:spcBef>
                  <a:spcPts val="0"/>
                </a:spcBef>
                <a:spcAft>
                  <a:spcPts val="0"/>
                </a:spcAft>
                <a:defRPr/>
              </a:pPr>
              <a:r>
                <a:rPr lang="en-US" altLang="zh-CN" sz="2800" b="1" spc="300" dirty="0">
                  <a:latin typeface="微软雅黑" panose="020B0503020204020204" pitchFamily="34" charset="-122"/>
                  <a:ea typeface="微软雅黑" panose="020B0503020204020204" pitchFamily="34" charset="-122"/>
                </a:rPr>
                <a:t>1927</a:t>
              </a:r>
              <a:r>
                <a:rPr lang="zh-CN" altLang="en-US" sz="2800" b="1" spc="300" dirty="0">
                  <a:latin typeface="微软雅黑" panose="020B0503020204020204" pitchFamily="34" charset="-122"/>
                  <a:ea typeface="微软雅黑" panose="020B0503020204020204" pitchFamily="34" charset="-122"/>
                </a:rPr>
                <a:t>年</a:t>
              </a:r>
              <a:r>
                <a:rPr lang="en-US" altLang="zh-CN" sz="2800" b="1" spc="300" dirty="0">
                  <a:latin typeface="微软雅黑" panose="020B0503020204020204" pitchFamily="34" charset="-122"/>
                  <a:ea typeface="微软雅黑" panose="020B0503020204020204" pitchFamily="34" charset="-122"/>
                </a:rPr>
                <a:t>4</a:t>
              </a:r>
              <a:r>
                <a:rPr lang="zh-CN" altLang="en-US" sz="2800" b="1" spc="300" dirty="0">
                  <a:latin typeface="微软雅黑" panose="020B0503020204020204" pitchFamily="34" charset="-122"/>
                  <a:ea typeface="微软雅黑" panose="020B0503020204020204" pitchFamily="34" charset="-122"/>
                </a:rPr>
                <a:t>月</a:t>
              </a:r>
              <a:r>
                <a:rPr lang="en-US" altLang="zh-CN" sz="2800" b="1" spc="300" dirty="0">
                  <a:latin typeface="微软雅黑" panose="020B0503020204020204" pitchFamily="34" charset="-122"/>
                  <a:ea typeface="微软雅黑" panose="020B0503020204020204" pitchFamily="34" charset="-122"/>
                </a:rPr>
                <a:t>27</a:t>
              </a:r>
              <a:r>
                <a:rPr lang="zh-CN" altLang="en-US" sz="2800" b="1" spc="300" dirty="0">
                  <a:latin typeface="微软雅黑" panose="020B0503020204020204" pitchFamily="34" charset="-122"/>
                  <a:ea typeface="微软雅黑" panose="020B0503020204020204" pitchFamily="34" charset="-122"/>
                </a:rPr>
                <a:t>日中共五大</a:t>
              </a:r>
            </a:p>
          </p:txBody>
        </p:sp>
      </p:grpSp>
      <p:grpSp>
        <p:nvGrpSpPr>
          <p:cNvPr id="13" name="组合 12"/>
          <p:cNvGrpSpPr/>
          <p:nvPr/>
        </p:nvGrpSpPr>
        <p:grpSpPr>
          <a:xfrm>
            <a:off x="664639" y="2573384"/>
            <a:ext cx="6545360" cy="1005788"/>
            <a:chOff x="664639" y="2854448"/>
            <a:chExt cx="6545360" cy="1005788"/>
          </a:xfrm>
        </p:grpSpPr>
        <p:sp>
          <p:nvSpPr>
            <p:cNvPr id="14" name="文本框 13"/>
            <p:cNvSpPr txBox="1"/>
            <p:nvPr/>
          </p:nvSpPr>
          <p:spPr>
            <a:xfrm>
              <a:off x="664639" y="2854448"/>
              <a:ext cx="6096000" cy="1005788"/>
            </a:xfrm>
            <a:prstGeom prst="rect">
              <a:avLst/>
            </a:prstGeom>
            <a:noFill/>
          </p:spPr>
          <p:txBody>
            <a:bodyPr wrap="square">
              <a:spAutoFit/>
            </a:bodyPr>
            <a:lstStyle/>
            <a:p>
              <a:pPr marL="342900" indent="-342900">
                <a:lnSpc>
                  <a:spcPct val="130000"/>
                </a:lnSpc>
                <a:buFont typeface="Wingdings" panose="05000000000000000000" pitchFamily="2" charset="2"/>
                <a:buChar char="p"/>
              </a:pPr>
              <a:r>
                <a:rPr lang="zh-CN" altLang="en-US" sz="2400" b="1" dirty="0">
                  <a:solidFill>
                    <a:srgbClr val="C00000"/>
                  </a:solidFill>
                  <a:latin typeface="微软雅黑" panose="020B0503020204020204" pitchFamily="34" charset="-122"/>
                  <a:ea typeface="微软雅黑" panose="020B0503020204020204" pitchFamily="34" charset="-122"/>
                </a:rPr>
                <a:t>地点</a:t>
              </a:r>
              <a:r>
                <a:rPr lang="zh-CN" altLang="en-US" sz="2400" b="1" dirty="0">
                  <a:latin typeface="微软雅黑" panose="020B0503020204020204" pitchFamily="34" charset="-122"/>
                  <a:ea typeface="微软雅黑" panose="020B0503020204020204" pitchFamily="34" charset="-122"/>
                </a:rPr>
                <a:t>：武汉武昌区都府堤</a:t>
              </a:r>
              <a:endParaRPr lang="zh-CN" altLang="en-US" sz="4000" b="1" dirty="0">
                <a:latin typeface="微软雅黑" panose="020B0503020204020204" pitchFamily="34" charset="-122"/>
                <a:ea typeface="微软雅黑" panose="020B0503020204020204" pitchFamily="34" charset="-122"/>
              </a:endParaRPr>
            </a:p>
            <a:p>
              <a:pPr eaLnBrk="1" hangingPunct="1">
                <a:lnSpc>
                  <a:spcPct val="130000"/>
                </a:lnSpc>
              </a:pPr>
              <a:endParaRPr lang="zh-CN" altLang="en-US" sz="2400" b="1"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730290" y="3413027"/>
              <a:ext cx="6479709" cy="417358"/>
            </a:xfrm>
            <a:prstGeom prst="rect">
              <a:avLst/>
            </a:prstGeom>
            <a:noFill/>
          </p:spPr>
          <p:txBody>
            <a:bodyPr wrap="square">
              <a:spAutoFit/>
            </a:bodyPr>
            <a:lstStyle/>
            <a:p>
              <a:pPr eaLnBrk="1" hangingPunct="1">
                <a:lnSpc>
                  <a:spcPct val="130000"/>
                </a:lnSpc>
              </a:pPr>
              <a:r>
                <a:rPr lang="zh-CN" altLang="en-US" sz="1800" dirty="0">
                  <a:latin typeface="微软雅黑" panose="020B0503020204020204" pitchFamily="34" charset="-122"/>
                  <a:ea typeface="微软雅黑" panose="020B0503020204020204" pitchFamily="34" charset="-122"/>
                </a:rPr>
                <a:t>翟秋白批判了陈独秀在国共合作和大革命中放弃领导权的错误</a:t>
              </a:r>
            </a:p>
          </p:txBody>
        </p:sp>
      </p:grpSp>
      <p:grpSp>
        <p:nvGrpSpPr>
          <p:cNvPr id="18" name="组合 17"/>
          <p:cNvGrpSpPr/>
          <p:nvPr/>
        </p:nvGrpSpPr>
        <p:grpSpPr>
          <a:xfrm>
            <a:off x="664638" y="3852890"/>
            <a:ext cx="6491319" cy="2114717"/>
            <a:chOff x="664638" y="2854448"/>
            <a:chExt cx="6491319" cy="2114717"/>
          </a:xfrm>
        </p:grpSpPr>
        <p:sp>
          <p:nvSpPr>
            <p:cNvPr id="19" name="文本框 18"/>
            <p:cNvSpPr txBox="1"/>
            <p:nvPr/>
          </p:nvSpPr>
          <p:spPr>
            <a:xfrm>
              <a:off x="664638" y="2854448"/>
              <a:ext cx="4364561" cy="461665"/>
            </a:xfrm>
            <a:prstGeom prst="rect">
              <a:avLst/>
            </a:prstGeom>
            <a:solidFill>
              <a:srgbClr val="C00000"/>
            </a:solidFill>
          </p:spPr>
          <p:txBody>
            <a:bodyPr wrap="square">
              <a:spAutoFit/>
            </a:bodyPr>
            <a:lstStyle/>
            <a:p>
              <a:pPr marL="342900" indent="-342900" eaLnBrk="1" hangingPunct="1">
                <a:buFont typeface="Wingdings" panose="05000000000000000000" pitchFamily="2" charset="2"/>
                <a:buChar char="l"/>
              </a:pPr>
              <a:r>
                <a:rPr lang="zh-CN" altLang="en-US" sz="2400" b="1" dirty="0">
                  <a:solidFill>
                    <a:schemeClr val="bg1"/>
                  </a:solidFill>
                  <a:latin typeface="微软雅黑" panose="020B0503020204020204" pitchFamily="34" charset="-122"/>
                  <a:ea typeface="微软雅黑" panose="020B0503020204020204" pitchFamily="34" charset="-122"/>
                </a:rPr>
                <a:t>七一五事变和大革命的失败</a:t>
              </a:r>
            </a:p>
          </p:txBody>
        </p:sp>
        <p:sp>
          <p:nvSpPr>
            <p:cNvPr id="20" name="文本框 19"/>
            <p:cNvSpPr txBox="1"/>
            <p:nvPr/>
          </p:nvSpPr>
          <p:spPr>
            <a:xfrm>
              <a:off x="688561" y="3546211"/>
              <a:ext cx="6467396" cy="1422954"/>
            </a:xfrm>
            <a:prstGeom prst="rect">
              <a:avLst/>
            </a:prstGeom>
            <a:noFill/>
          </p:spPr>
          <p:txBody>
            <a:bodyPr wrap="square">
              <a:spAutoFit/>
            </a:bodyPr>
            <a:lstStyle/>
            <a:p>
              <a:pPr eaLnBrk="1" hangingPunct="1">
                <a:lnSpc>
                  <a:spcPct val="150000"/>
                </a:lnSpc>
              </a:pPr>
              <a:r>
                <a:rPr lang="zh-CN" altLang="en-US" sz="2000" dirty="0">
                  <a:latin typeface="微软雅黑" panose="020B0503020204020204" pitchFamily="34" charset="-122"/>
                  <a:ea typeface="微软雅黑" panose="020B0503020204020204" pitchFamily="34" charset="-122"/>
                </a:rPr>
                <a:t>1927年</a:t>
              </a:r>
              <a:r>
                <a:rPr lang="en-US" altLang="zh-CN" sz="2000" dirty="0">
                  <a:latin typeface="微软雅黑" panose="020B0503020204020204" pitchFamily="34" charset="-122"/>
                  <a:ea typeface="微软雅黑" panose="020B0503020204020204" pitchFamily="34" charset="-122"/>
                </a:rPr>
                <a:t>7</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15</a:t>
              </a:r>
              <a:r>
                <a:rPr lang="zh-CN" altLang="en-US" sz="2000" dirty="0">
                  <a:latin typeface="微软雅黑" panose="020B0503020204020204" pitchFamily="34" charset="-122"/>
                  <a:ea typeface="微软雅黑" panose="020B0503020204020204" pitchFamily="34" charset="-122"/>
                </a:rPr>
                <a:t>日，汪精卫控制的武汉国民党中央召开“分共”会议，至此由第一次国共合作而发动的大革命宣告失败</a:t>
              </a:r>
            </a:p>
          </p:txBody>
        </p:sp>
      </p:grpSp>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848" y="1946683"/>
            <a:ext cx="4295855" cy="429585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par>
                          <p:cTn id="13" fill="hold">
                            <p:stCondLst>
                              <p:cond delay="1500"/>
                            </p:stCondLst>
                            <p:childTnLst>
                              <p:par>
                                <p:cTn id="14" presetID="2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3026" y="5156380"/>
            <a:ext cx="12191999" cy="1739501"/>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 y="3910620"/>
            <a:ext cx="4757196" cy="2985261"/>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656785" y="-17777"/>
            <a:ext cx="3535214" cy="1451739"/>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3028" y="5587853"/>
            <a:ext cx="12225028" cy="1308028"/>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130367" y="3283913"/>
            <a:ext cx="4045120" cy="3611968"/>
          </a:xfrm>
          <a:prstGeom prst="rect">
            <a:avLst/>
          </a:prstGeom>
        </p:spPr>
      </p:pic>
      <p:grpSp>
        <p:nvGrpSpPr>
          <p:cNvPr id="19" name="Aitds4"/>
          <p:cNvGrpSpPr/>
          <p:nvPr/>
        </p:nvGrpSpPr>
        <p:grpSpPr>
          <a:xfrm>
            <a:off x="7961903" y="2233900"/>
            <a:ext cx="1230917" cy="252000"/>
            <a:chOff x="1993305" y="2363731"/>
            <a:chExt cx="1480438" cy="290589"/>
          </a:xfrm>
          <a:solidFill>
            <a:srgbClr val="C00000"/>
          </a:solidFill>
        </p:grpSpPr>
        <p:sp>
          <p:nvSpPr>
            <p:cNvPr id="20" name="星形: 五角 28"/>
            <p:cNvSpPr/>
            <p:nvPr/>
          </p:nvSpPr>
          <p:spPr>
            <a:xfrm>
              <a:off x="2875998"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1" name="星形: 五角 20"/>
            <p:cNvSpPr/>
            <p:nvPr/>
          </p:nvSpPr>
          <p:spPr>
            <a:xfrm>
              <a:off x="3170230"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2" name="星形: 五角 21"/>
            <p:cNvSpPr/>
            <p:nvPr/>
          </p:nvSpPr>
          <p:spPr>
            <a:xfrm>
              <a:off x="2287536"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3" name="星形: 五角 28"/>
            <p:cNvSpPr/>
            <p:nvPr/>
          </p:nvSpPr>
          <p:spPr>
            <a:xfrm>
              <a:off x="2581767"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4" name="星形: 五角 28"/>
            <p:cNvSpPr/>
            <p:nvPr/>
          </p:nvSpPr>
          <p:spPr>
            <a:xfrm>
              <a:off x="1993305"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grpSp>
      <p:sp>
        <p:nvSpPr>
          <p:cNvPr id="25" name="Aitds5"/>
          <p:cNvSpPr/>
          <p:nvPr/>
        </p:nvSpPr>
        <p:spPr>
          <a:xfrm>
            <a:off x="4942237" y="2080687"/>
            <a:ext cx="2676562" cy="558426"/>
          </a:xfrm>
          <a:prstGeom prst="roundRect">
            <a:avLst>
              <a:gd name="adj" fmla="val 50000"/>
            </a:avLst>
          </a:prstGeom>
          <a:solidFill>
            <a:srgbClr val="C00000"/>
          </a:solidFill>
          <a:ln w="12700" cap="flat" cmpd="sng" algn="ctr">
            <a:noFill/>
            <a:prstDash val="solid"/>
            <a:miter lim="800000"/>
          </a:ln>
          <a:effectLst/>
        </p:spPr>
        <p:txBody>
          <a:bodyPr rtlCol="0" anchor="ctr"/>
          <a:lstStyle/>
          <a:p>
            <a:pPr lvl="0" algn="ctr"/>
            <a:r>
              <a:rPr lang="zh-CN" altLang="en-US" sz="3200" dirty="0">
                <a:solidFill>
                  <a:srgbClr val="FFFFFF"/>
                </a:solidFill>
                <a:latin typeface="汉仪综艺体简" panose="02010600000101010101" pitchFamily="2" charset="-122"/>
                <a:ea typeface="汉仪综艺体简" panose="02010600000101010101" pitchFamily="2" charset="-122"/>
                <a:cs typeface="阿里巴巴普惠体 Light" panose="00020600040101010101" pitchFamily="18" charset="-122"/>
                <a:sym typeface="思源黑体" panose="020B0500000000000000" pitchFamily="34" charset="-122"/>
              </a:rPr>
              <a:t>第三部分</a:t>
            </a:r>
          </a:p>
        </p:txBody>
      </p:sp>
      <p:sp>
        <p:nvSpPr>
          <p:cNvPr id="26" name="Aitds6"/>
          <p:cNvSpPr txBox="1"/>
          <p:nvPr/>
        </p:nvSpPr>
        <p:spPr>
          <a:xfrm>
            <a:off x="2325435" y="2897433"/>
            <a:ext cx="7827492" cy="1200329"/>
          </a:xfrm>
          <a:prstGeom prst="rect">
            <a:avLst/>
          </a:prstGeom>
          <a:noFill/>
        </p:spPr>
        <p:txBody>
          <a:bodyPr wrap="square" rtlCol="0">
            <a:spAutoFit/>
          </a:bodyPr>
          <a:lstStyle>
            <a:defPPr>
              <a:defRPr lang="zh-CN"/>
            </a:defPPr>
            <a:lvl1pPr algn="ctr">
              <a:defRPr kumimoji="1" sz="6000" b="1">
                <a:solidFill>
                  <a:srgbClr val="C73018"/>
                </a:solidFill>
                <a:effectLst>
                  <a:outerShdw blurRad="50800" dist="38100" dir="2700000" algn="tl" rotWithShape="0">
                    <a:prstClr val="black">
                      <a:alpha val="6000"/>
                    </a:prstClr>
                  </a:outerShdw>
                </a:effectLst>
                <a:latin typeface="字魂35号-经典雅黑" panose="00000500000000000000" pitchFamily="2" charset="-122"/>
                <a:ea typeface="字魂35号-经典雅黑" panose="00000500000000000000" pitchFamily="2" charset="-122"/>
              </a:defRPr>
            </a:lvl1pPr>
          </a:lstStyle>
          <a:p>
            <a:pPr fontAlgn="auto">
              <a:spcBef>
                <a:spcPts val="0"/>
              </a:spcBef>
              <a:spcAft>
                <a:spcPts val="0"/>
              </a:spcAft>
              <a:defRPr/>
            </a:pPr>
            <a:r>
              <a:rPr lang="zh-CN" altLang="en-US" sz="7200" spc="600" dirty="0">
                <a:solidFill>
                  <a:srgbClr val="C00000"/>
                </a:solidFill>
                <a:latin typeface="汉仪综艺体简" panose="02010600000101010101" pitchFamily="2" charset="-122"/>
                <a:ea typeface="汉仪综艺体简" panose="02010600000101010101" pitchFamily="2" charset="-122"/>
              </a:rPr>
              <a:t>第二次国内革命</a:t>
            </a:r>
          </a:p>
        </p:txBody>
      </p:sp>
      <p:grpSp>
        <p:nvGrpSpPr>
          <p:cNvPr id="27" name="Aitds8"/>
          <p:cNvGrpSpPr/>
          <p:nvPr/>
        </p:nvGrpSpPr>
        <p:grpSpPr>
          <a:xfrm>
            <a:off x="3368217" y="2233900"/>
            <a:ext cx="1230917" cy="252000"/>
            <a:chOff x="1993305" y="2363731"/>
            <a:chExt cx="1480438" cy="290589"/>
          </a:xfrm>
          <a:solidFill>
            <a:srgbClr val="C00000"/>
          </a:solidFill>
        </p:grpSpPr>
        <p:sp>
          <p:nvSpPr>
            <p:cNvPr id="28" name="星形: 五角 28"/>
            <p:cNvSpPr/>
            <p:nvPr/>
          </p:nvSpPr>
          <p:spPr>
            <a:xfrm>
              <a:off x="2875998"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9" name="星形: 五角 30"/>
            <p:cNvSpPr/>
            <p:nvPr/>
          </p:nvSpPr>
          <p:spPr>
            <a:xfrm>
              <a:off x="3170230"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30" name="星形: 五角 31"/>
            <p:cNvSpPr/>
            <p:nvPr/>
          </p:nvSpPr>
          <p:spPr>
            <a:xfrm>
              <a:off x="2287536"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31" name="星形: 五角 28"/>
            <p:cNvSpPr/>
            <p:nvPr/>
          </p:nvSpPr>
          <p:spPr>
            <a:xfrm>
              <a:off x="2581767"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32" name="星形: 五角 31"/>
            <p:cNvSpPr/>
            <p:nvPr/>
          </p:nvSpPr>
          <p:spPr>
            <a:xfrm>
              <a:off x="1993305"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grpSp>
      <p:grpSp>
        <p:nvGrpSpPr>
          <p:cNvPr id="33" name="组合 32"/>
          <p:cNvGrpSpPr/>
          <p:nvPr/>
        </p:nvGrpSpPr>
        <p:grpSpPr>
          <a:xfrm>
            <a:off x="2779256" y="4183040"/>
            <a:ext cx="6946035" cy="584775"/>
            <a:chOff x="2608033" y="4354330"/>
            <a:chExt cx="6946035" cy="584775"/>
          </a:xfrm>
        </p:grpSpPr>
        <p:sp>
          <p:nvSpPr>
            <p:cNvPr id="34" name="Aitds7"/>
            <p:cNvSpPr txBox="1"/>
            <p:nvPr/>
          </p:nvSpPr>
          <p:spPr>
            <a:xfrm>
              <a:off x="2714005" y="4354330"/>
              <a:ext cx="6740198" cy="584775"/>
            </a:xfrm>
            <a:prstGeom prst="rect">
              <a:avLst/>
            </a:prstGeom>
            <a:noFill/>
          </p:spPr>
          <p:txBody>
            <a:bodyPr wrap="square" rtlCol="0">
              <a:spAutoFit/>
            </a:bodyPr>
            <a:lstStyle>
              <a:defPPr>
                <a:defRPr lang="zh-CN"/>
              </a:defPPr>
              <a:lvl1pPr algn="ctr">
                <a:defRPr kumimoji="1" sz="5000" b="1">
                  <a:solidFill>
                    <a:srgbClr val="C73018"/>
                  </a:solidFill>
                  <a:effectLst>
                    <a:outerShdw blurRad="50800" dist="38100" dir="2700000" algn="tl" rotWithShape="0">
                      <a:prstClr val="black">
                        <a:alpha val="6000"/>
                      </a:prstClr>
                    </a:outerShdw>
                  </a:effectLst>
                  <a:latin typeface="字魂35号-经典雅黑" panose="00000500000000000000" pitchFamily="2" charset="-122"/>
                  <a:ea typeface="字魂35号-经典雅黑" panose="00000500000000000000" pitchFamily="2" charset="-122"/>
                </a:defRPr>
              </a:lvl1pPr>
            </a:lstStyle>
            <a:p>
              <a:r>
                <a:rPr kumimoji="0" lang="zh-CN" altLang="en-US" sz="3200" b="0" i="0" u="none" strike="noStrike" kern="0" cap="none" spc="0" normalizeH="0" baseline="0" noProof="0" dirty="0">
                  <a:ln>
                    <a:noFill/>
                  </a:ln>
                  <a:solidFill>
                    <a:srgbClr val="C00000"/>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rPr>
                <a:t>回顾百年辉煌党史献礼</a:t>
              </a:r>
              <a:endParaRPr lang="zh-CN" altLang="en-US" sz="3000" dirty="0">
                <a:solidFill>
                  <a:srgbClr val="C00000"/>
                </a:solidFill>
                <a:latin typeface="汉仪综艺体简" panose="02010600000101010101" pitchFamily="2" charset="-122"/>
                <a:ea typeface="汉仪综艺体简" panose="02010600000101010101" pitchFamily="2" charset="-122"/>
                <a:sym typeface="思源黑体" panose="020B0500000000000000" pitchFamily="34" charset="-122"/>
              </a:endParaRPr>
            </a:p>
          </p:txBody>
        </p:sp>
        <p:pic>
          <p:nvPicPr>
            <p:cNvPr id="35" name="Aitds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85210" y="4593863"/>
              <a:ext cx="968858" cy="133160"/>
            </a:xfrm>
            <a:prstGeom prst="rect">
              <a:avLst/>
            </a:prstGeom>
          </p:spPr>
        </p:pic>
        <p:pic>
          <p:nvPicPr>
            <p:cNvPr id="36" name="Aitds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2608033" y="4605922"/>
              <a:ext cx="968858" cy="133160"/>
            </a:xfrm>
            <a:prstGeom prst="rect">
              <a:avLst/>
            </a:prstGeom>
          </p:spPr>
        </p:pic>
      </p:grpSp>
      <p:pic>
        <p:nvPicPr>
          <p:cNvPr id="37" name="图片 1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3281" y="596855"/>
            <a:ext cx="1950817" cy="159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3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948177" y="867010"/>
            <a:ext cx="1460761" cy="101206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700"/>
                                        <p:tgtEl>
                                          <p:spTgt spid="27"/>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childTnLst>
                          </p:cTn>
                        </p:par>
                        <p:par>
                          <p:cTn id="47" fill="hold">
                            <p:stCondLst>
                              <p:cond delay="5500"/>
                            </p:stCondLst>
                            <p:childTnLst>
                              <p:par>
                                <p:cTn id="48" presetID="52"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Scale>
                                      <p:cBhvr>
                                        <p:cTn id="50"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6"/>
                                        </p:tgtEl>
                                        <p:attrNameLst>
                                          <p:attrName>ppt_x</p:attrName>
                                          <p:attrName>ppt_y</p:attrName>
                                        </p:attrNameLst>
                                      </p:cBhvr>
                                    </p:animMotion>
                                    <p:animEffect transition="in" filter="fade">
                                      <p:cBhvr>
                                        <p:cTn id="52" dur="1000"/>
                                        <p:tgtEl>
                                          <p:spTgt spid="26"/>
                                        </p:tgtEl>
                                      </p:cBhvr>
                                    </p:animEffect>
                                  </p:childTnLst>
                                </p:cTn>
                              </p:par>
                            </p:childTnLst>
                          </p:cTn>
                        </p:par>
                        <p:par>
                          <p:cTn id="53" fill="hold">
                            <p:stCondLst>
                              <p:cond delay="6500"/>
                            </p:stCondLst>
                            <p:childTnLst>
                              <p:par>
                                <p:cTn id="54" presetID="42" presetClass="entr" presetSubtype="0"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anim calcmode="lin" valueType="num">
                                      <p:cBhvr>
                                        <p:cTn id="57" dur="1000" fill="hold"/>
                                        <p:tgtEl>
                                          <p:spTgt spid="33"/>
                                        </p:tgtEl>
                                        <p:attrNameLst>
                                          <p:attrName>ppt_x</p:attrName>
                                        </p:attrNameLst>
                                      </p:cBhvr>
                                      <p:tavLst>
                                        <p:tav tm="0">
                                          <p:val>
                                            <p:strVal val="#ppt_x"/>
                                          </p:val>
                                        </p:tav>
                                        <p:tav tm="100000">
                                          <p:val>
                                            <p:strVal val="#ppt_x"/>
                                          </p:val>
                                        </p:tav>
                                      </p:tavLst>
                                    </p:anim>
                                    <p:anim calcmode="lin" valueType="num">
                                      <p:cBhvr>
                                        <p:cTn id="58" dur="1000" fill="hold"/>
                                        <p:tgtEl>
                                          <p:spTgt spid="33"/>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12" fill="hold" nodeType="after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0-#ppt_w/2"/>
                                          </p:val>
                                        </p:tav>
                                        <p:tav tm="100000">
                                          <p:val>
                                            <p:strVal val="#ppt_x"/>
                                          </p:val>
                                        </p:tav>
                                      </p:tavLst>
                                    </p:anim>
                                    <p:anim calcmode="lin" valueType="num">
                                      <p:cBhvr additive="base">
                                        <p:cTn id="6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第二次国内革命</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p:cNvSpPr txBox="1"/>
          <p:nvPr/>
        </p:nvSpPr>
        <p:spPr>
          <a:xfrm>
            <a:off x="496832" y="2291444"/>
            <a:ext cx="10735048" cy="646331"/>
          </a:xfrm>
          <a:prstGeom prst="rect">
            <a:avLst/>
          </a:prstGeom>
          <a:noFill/>
        </p:spPr>
        <p:txBody>
          <a:bodyPr wrap="square">
            <a:spAutoFit/>
          </a:bodyPr>
          <a:lstStyle/>
          <a:p>
            <a:pPr marL="285750" indent="-285750" eaLnBrk="1" hangingPunct="1">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rPr>
              <a:t>1927</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8</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日，在以周恩来为首的领导下，贺龙、叶挺、朱德、刘伯承等率领在江西南昌党领导和影响的部队</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万余人起义</a:t>
            </a:r>
          </a:p>
        </p:txBody>
      </p:sp>
      <p:grpSp>
        <p:nvGrpSpPr>
          <p:cNvPr id="12" name="组合 11"/>
          <p:cNvGrpSpPr/>
          <p:nvPr/>
        </p:nvGrpSpPr>
        <p:grpSpPr>
          <a:xfrm>
            <a:off x="496833" y="1546520"/>
            <a:ext cx="2962647" cy="601521"/>
            <a:chOff x="496833" y="1546520"/>
            <a:chExt cx="2962647" cy="601521"/>
          </a:xfrm>
        </p:grpSpPr>
        <p:grpSp>
          <p:nvGrpSpPr>
            <p:cNvPr id="3" name="组合 2"/>
            <p:cNvGrpSpPr/>
            <p:nvPr/>
          </p:nvGrpSpPr>
          <p:grpSpPr>
            <a:xfrm>
              <a:off x="496833" y="1546520"/>
              <a:ext cx="2962646" cy="601521"/>
              <a:chOff x="496833" y="1546520"/>
              <a:chExt cx="2962646" cy="601521"/>
            </a:xfrm>
          </p:grpSpPr>
          <p:sp>
            <p:nvSpPr>
              <p:cNvPr id="6" name="TextBox 41"/>
              <p:cNvSpPr txBox="1"/>
              <p:nvPr/>
            </p:nvSpPr>
            <p:spPr>
              <a:xfrm>
                <a:off x="1192864" y="1573372"/>
                <a:ext cx="2266615" cy="523220"/>
              </a:xfrm>
              <a:prstGeom prst="rect">
                <a:avLst/>
              </a:prstGeom>
              <a:noFill/>
            </p:spPr>
            <p:txBody>
              <a:bodyPr wrap="square" rtlCol="0">
                <a:spAutoFit/>
              </a:bodyPr>
              <a:lstStyle/>
              <a:p>
                <a:pPr algn="dist" eaLnBrk="1" hangingPunct="1"/>
                <a:r>
                  <a:rPr lang="zh-CN" altLang="en-US" sz="2800" b="1" dirty="0">
                    <a:solidFill>
                      <a:srgbClr val="C00000"/>
                    </a:solidFill>
                    <a:latin typeface="微软雅黑" panose="020B0503020204020204" pitchFamily="34" charset="-122"/>
                    <a:ea typeface="微软雅黑" panose="020B0503020204020204" pitchFamily="34" charset="-122"/>
                  </a:rPr>
                  <a:t>南昌起义</a:t>
                </a:r>
              </a:p>
            </p:txBody>
          </p:sp>
          <p:grpSp>
            <p:nvGrpSpPr>
              <p:cNvPr id="2" name="组合 1"/>
              <p:cNvGrpSpPr/>
              <p:nvPr/>
            </p:nvGrpSpPr>
            <p:grpSpPr>
              <a:xfrm>
                <a:off x="496833" y="1546520"/>
                <a:ext cx="617167" cy="601521"/>
                <a:chOff x="481593" y="1889760"/>
                <a:chExt cx="966207" cy="934534"/>
              </a:xfrm>
            </p:grpSpPr>
            <p:sp>
              <p:nvSpPr>
                <p:cNvPr id="5" name="矩形 4"/>
                <p:cNvSpPr/>
                <p:nvPr/>
              </p:nvSpPr>
              <p:spPr>
                <a:xfrm>
                  <a:off x="481593" y="1889760"/>
                  <a:ext cx="966207" cy="93453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pic>
              <p:nvPicPr>
                <p:cNvPr id="7" name="图片 6"/>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605061" y="2038553"/>
                  <a:ext cx="719269" cy="636947"/>
                </a:xfrm>
                <a:prstGeom prst="rect">
                  <a:avLst/>
                </a:prstGeom>
              </p:spPr>
            </p:pic>
          </p:grpSp>
        </p:grpSp>
        <p:cxnSp>
          <p:nvCxnSpPr>
            <p:cNvPr id="10" name="直接连接符 9"/>
            <p:cNvCxnSpPr/>
            <p:nvPr/>
          </p:nvCxnSpPr>
          <p:spPr>
            <a:xfrm>
              <a:off x="1317230" y="2111033"/>
              <a:ext cx="214225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575697" y="3048198"/>
            <a:ext cx="6713166" cy="487315"/>
            <a:chOff x="575698" y="3339138"/>
            <a:chExt cx="6713166" cy="487315"/>
          </a:xfrm>
        </p:grpSpPr>
        <p:sp>
          <p:nvSpPr>
            <p:cNvPr id="16" name="文本框 15"/>
            <p:cNvSpPr txBox="1"/>
            <p:nvPr/>
          </p:nvSpPr>
          <p:spPr>
            <a:xfrm>
              <a:off x="1192864" y="3421483"/>
              <a:ext cx="6096000" cy="400110"/>
            </a:xfrm>
            <a:prstGeom prst="rect">
              <a:avLst/>
            </a:prstGeom>
            <a:noFill/>
          </p:spPr>
          <p:txBody>
            <a:bodyPr wrap="square">
              <a:spAutoFit/>
            </a:bodyPr>
            <a:lstStyle/>
            <a:p>
              <a:pPr fontAlgn="auto">
                <a:spcBef>
                  <a:spcPts val="0"/>
                </a:spcBef>
                <a:spcAft>
                  <a:spcPts val="0"/>
                </a:spcAft>
                <a:defRPr/>
              </a:pPr>
              <a:r>
                <a:rPr lang="en-US" altLang="zh-CN" sz="2000" b="1" spc="300" dirty="0">
                  <a:latin typeface="微软雅黑" panose="020B0503020204020204" pitchFamily="34" charset="-122"/>
                  <a:ea typeface="微软雅黑" panose="020B0503020204020204" pitchFamily="34" charset="-122"/>
                </a:rPr>
                <a:t>1927</a:t>
              </a:r>
              <a:r>
                <a:rPr lang="zh-CN" altLang="en-US" sz="2000" b="1" spc="300" dirty="0">
                  <a:latin typeface="微软雅黑" panose="020B0503020204020204" pitchFamily="34" charset="-122"/>
                  <a:ea typeface="微软雅黑" panose="020B0503020204020204" pitchFamily="34" charset="-122"/>
                </a:rPr>
                <a:t>年</a:t>
              </a:r>
              <a:r>
                <a:rPr lang="en-US" altLang="zh-CN" sz="2000" b="1" spc="300" dirty="0">
                  <a:latin typeface="微软雅黑" panose="020B0503020204020204" pitchFamily="34" charset="-122"/>
                  <a:ea typeface="微软雅黑" panose="020B0503020204020204" pitchFamily="34" charset="-122"/>
                </a:rPr>
                <a:t>8</a:t>
              </a:r>
              <a:r>
                <a:rPr lang="zh-CN" altLang="en-US" sz="2000" b="1" spc="300" dirty="0">
                  <a:latin typeface="微软雅黑" panose="020B0503020204020204" pitchFamily="34" charset="-122"/>
                  <a:ea typeface="微软雅黑" panose="020B0503020204020204" pitchFamily="34" charset="-122"/>
                </a:rPr>
                <a:t>月</a:t>
              </a:r>
              <a:r>
                <a:rPr lang="en-US" altLang="zh-CN" sz="2000" b="1" spc="300" dirty="0">
                  <a:latin typeface="微软雅黑" panose="020B0503020204020204" pitchFamily="34" charset="-122"/>
                  <a:ea typeface="微软雅黑" panose="020B0503020204020204" pitchFamily="34" charset="-122"/>
                </a:rPr>
                <a:t>7</a:t>
              </a:r>
              <a:r>
                <a:rPr lang="zh-CN" altLang="en-US" sz="2000" b="1" spc="300" dirty="0">
                  <a:latin typeface="微软雅黑" panose="020B0503020204020204" pitchFamily="34" charset="-122"/>
                  <a:ea typeface="微软雅黑" panose="020B0503020204020204" pitchFamily="34" charset="-122"/>
                </a:rPr>
                <a:t>日八七会议</a:t>
              </a: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698" y="3339138"/>
              <a:ext cx="543999" cy="487315"/>
            </a:xfrm>
            <a:prstGeom prst="rect">
              <a:avLst/>
            </a:prstGeom>
          </p:spPr>
        </p:pic>
      </p:grpSp>
      <p:grpSp>
        <p:nvGrpSpPr>
          <p:cNvPr id="19" name="组合 18"/>
          <p:cNvGrpSpPr/>
          <p:nvPr/>
        </p:nvGrpSpPr>
        <p:grpSpPr>
          <a:xfrm>
            <a:off x="1192863" y="3630878"/>
            <a:ext cx="10039016" cy="453457"/>
            <a:chOff x="1192863" y="3630878"/>
            <a:chExt cx="10039016" cy="453457"/>
          </a:xfrm>
        </p:grpSpPr>
        <p:sp>
          <p:nvSpPr>
            <p:cNvPr id="21" name="文本框 20"/>
            <p:cNvSpPr txBox="1"/>
            <p:nvPr/>
          </p:nvSpPr>
          <p:spPr>
            <a:xfrm>
              <a:off x="1192863" y="3630878"/>
              <a:ext cx="6096000" cy="453457"/>
            </a:xfrm>
            <a:prstGeom prst="rect">
              <a:avLst/>
            </a:prstGeom>
            <a:noFill/>
          </p:spPr>
          <p:txBody>
            <a:bodyPr wrap="square">
              <a:spAutoFit/>
            </a:bodyPr>
            <a:lstStyle/>
            <a:p>
              <a:pPr eaLnBrk="1" hangingPunct="1">
                <a:lnSpc>
                  <a:spcPct val="130000"/>
                </a:lnSpc>
              </a:pPr>
              <a:r>
                <a:rPr lang="zh-CN" altLang="en-US" sz="2000" b="1" dirty="0">
                  <a:solidFill>
                    <a:srgbClr val="C00000"/>
                  </a:solidFill>
                  <a:latin typeface="微软雅黑" panose="020B0503020204020204" pitchFamily="34" charset="-122"/>
                  <a:ea typeface="微软雅黑" panose="020B0503020204020204" pitchFamily="34" charset="-122"/>
                </a:rPr>
                <a:t>地点：</a:t>
              </a:r>
              <a:r>
                <a:rPr lang="zh-CN" altLang="en-US" sz="2000" b="1" dirty="0">
                  <a:latin typeface="微软雅黑" panose="020B0503020204020204" pitchFamily="34" charset="-122"/>
                  <a:ea typeface="微软雅黑" panose="020B0503020204020204" pitchFamily="34" charset="-122"/>
                </a:rPr>
                <a:t>武汉湖北武汉</a:t>
              </a:r>
            </a:p>
          </p:txBody>
        </p:sp>
        <p:sp>
          <p:nvSpPr>
            <p:cNvPr id="22" name="文本框 21"/>
            <p:cNvSpPr txBox="1"/>
            <p:nvPr/>
          </p:nvSpPr>
          <p:spPr>
            <a:xfrm>
              <a:off x="3844623" y="3685705"/>
              <a:ext cx="7387256" cy="369332"/>
            </a:xfrm>
            <a:prstGeom prst="rect">
              <a:avLst/>
            </a:prstGeom>
            <a:noFill/>
            <a:ln>
              <a:solidFill>
                <a:srgbClr val="C00000"/>
              </a:solidFill>
            </a:ln>
          </p:spPr>
          <p:txBody>
            <a:bodyPr wrap="square">
              <a:spAutoFit/>
            </a:bodyPr>
            <a:lstStyle/>
            <a:p>
              <a:pPr eaLnBrk="1" hangingPunct="1"/>
              <a:r>
                <a:rPr lang="zh-CN" altLang="en-US" dirty="0">
                  <a:latin typeface="微软雅黑" panose="020B0503020204020204" pitchFamily="34" charset="-122"/>
                  <a:ea typeface="微软雅黑" panose="020B0503020204020204" pitchFamily="34" charset="-122"/>
                </a:rPr>
                <a:t>批判了陈独秀的右倾机会主义，确定了实行土地革命和武装起义的方针</a:t>
              </a:r>
            </a:p>
          </p:txBody>
        </p:sp>
      </p:grpSp>
      <p:grpSp>
        <p:nvGrpSpPr>
          <p:cNvPr id="20" name="组合 19"/>
          <p:cNvGrpSpPr/>
          <p:nvPr/>
        </p:nvGrpSpPr>
        <p:grpSpPr>
          <a:xfrm>
            <a:off x="575698" y="4323025"/>
            <a:ext cx="10568070" cy="1909009"/>
            <a:chOff x="575698" y="4323025"/>
            <a:chExt cx="10568070" cy="1909009"/>
          </a:xfrm>
        </p:grpSpPr>
        <p:grpSp>
          <p:nvGrpSpPr>
            <p:cNvPr id="23" name="组合 22"/>
            <p:cNvGrpSpPr/>
            <p:nvPr/>
          </p:nvGrpSpPr>
          <p:grpSpPr>
            <a:xfrm>
              <a:off x="575698" y="4323025"/>
              <a:ext cx="6713166" cy="487315"/>
              <a:chOff x="575698" y="3339138"/>
              <a:chExt cx="6713166" cy="487315"/>
            </a:xfrm>
          </p:grpSpPr>
          <p:sp>
            <p:nvSpPr>
              <p:cNvPr id="24" name="文本框 23"/>
              <p:cNvSpPr txBox="1"/>
              <p:nvPr/>
            </p:nvSpPr>
            <p:spPr>
              <a:xfrm>
                <a:off x="1192864" y="3395708"/>
                <a:ext cx="6096000" cy="400110"/>
              </a:xfrm>
              <a:prstGeom prst="rect">
                <a:avLst/>
              </a:prstGeom>
              <a:noFill/>
            </p:spPr>
            <p:txBody>
              <a:bodyPr wrap="square">
                <a:spAutoFit/>
              </a:bodyPr>
              <a:lstStyle/>
              <a:p>
                <a:pPr fontAlgn="auto">
                  <a:spcBef>
                    <a:spcPts val="0"/>
                  </a:spcBef>
                  <a:spcAft>
                    <a:spcPts val="0"/>
                  </a:spcAft>
                  <a:defRPr/>
                </a:pPr>
                <a:r>
                  <a:rPr lang="zh-CN" altLang="en-US" sz="2000" b="1" spc="300" dirty="0">
                    <a:latin typeface="微软雅黑" panose="020B0503020204020204" pitchFamily="34" charset="-122"/>
                    <a:ea typeface="微软雅黑" panose="020B0503020204020204" pitchFamily="34" charset="-122"/>
                  </a:rPr>
                  <a:t>武装起义</a:t>
                </a:r>
              </a:p>
            </p:txBody>
          </p:sp>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698" y="3339138"/>
                <a:ext cx="543999" cy="487315"/>
              </a:xfrm>
              <a:prstGeom prst="rect">
                <a:avLst/>
              </a:prstGeom>
            </p:spPr>
          </p:pic>
        </p:grpSp>
        <p:sp>
          <p:nvSpPr>
            <p:cNvPr id="26" name="文本框 25"/>
            <p:cNvSpPr txBox="1"/>
            <p:nvPr/>
          </p:nvSpPr>
          <p:spPr>
            <a:xfrm>
              <a:off x="1035133" y="4874910"/>
              <a:ext cx="6096000" cy="400110"/>
            </a:xfrm>
            <a:prstGeom prst="rect">
              <a:avLst/>
            </a:prstGeom>
            <a:noFill/>
          </p:spPr>
          <p:txBody>
            <a:bodyPr wrap="square">
              <a:spAutoFit/>
            </a:bodyPr>
            <a:lstStyle/>
            <a:p>
              <a:pPr marL="342900" indent="-342900" eaLnBrk="1" hangingPunct="1">
                <a:buFont typeface="Wingdings" panose="05000000000000000000" pitchFamily="2" charset="2"/>
                <a:buChar char="ü"/>
              </a:pPr>
              <a:r>
                <a:rPr lang="zh-CN" altLang="en-US" sz="2000" b="1" dirty="0">
                  <a:latin typeface="微软雅黑" panose="020B0503020204020204" pitchFamily="34" charset="-122"/>
                  <a:ea typeface="微软雅黑" panose="020B0503020204020204" pitchFamily="34" charset="-122"/>
                </a:rPr>
                <a:t>湘赣边界秋收起义</a:t>
              </a:r>
            </a:p>
          </p:txBody>
        </p:sp>
        <p:sp>
          <p:nvSpPr>
            <p:cNvPr id="27" name="文本框 26"/>
            <p:cNvSpPr txBox="1"/>
            <p:nvPr/>
          </p:nvSpPr>
          <p:spPr>
            <a:xfrm>
              <a:off x="3580291" y="4730120"/>
              <a:ext cx="7563477" cy="646331"/>
            </a:xfrm>
            <a:prstGeom prst="rect">
              <a:avLst/>
            </a:prstGeom>
            <a:noFill/>
            <a:ln>
              <a:noFill/>
            </a:ln>
          </p:spPr>
          <p:txBody>
            <a:bodyPr wrap="square">
              <a:spAutoFit/>
            </a:bodyPr>
            <a:lstStyle/>
            <a:p>
              <a:pPr marL="0" lvl="1" eaLnBrk="1" hangingPunct="1"/>
              <a:r>
                <a:rPr lang="en-US" altLang="zh-CN" dirty="0">
                  <a:latin typeface="微软雅黑" panose="020B0503020204020204" pitchFamily="34" charset="-122"/>
                  <a:ea typeface="微软雅黑" panose="020B0503020204020204" pitchFamily="34" charset="-122"/>
                </a:rPr>
                <a:t>9</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29</a:t>
              </a:r>
              <a:r>
                <a:rPr lang="zh-CN" altLang="en-US" dirty="0">
                  <a:latin typeface="微软雅黑" panose="020B0503020204020204" pitchFamily="34" charset="-122"/>
                  <a:ea typeface="微软雅黑" panose="020B0503020204020204" pitchFamily="34" charset="-122"/>
                </a:rPr>
                <a:t>日进行“三湾改编”，营、团建党委，支部建在连上，从组织上确立了党对军队的领导</a:t>
              </a:r>
            </a:p>
          </p:txBody>
        </p:sp>
        <p:sp>
          <p:nvSpPr>
            <p:cNvPr id="28" name="文本框 27"/>
            <p:cNvSpPr txBox="1"/>
            <p:nvPr/>
          </p:nvSpPr>
          <p:spPr>
            <a:xfrm>
              <a:off x="1035132" y="5670003"/>
              <a:ext cx="6096000" cy="400110"/>
            </a:xfrm>
            <a:prstGeom prst="rect">
              <a:avLst/>
            </a:prstGeom>
            <a:noFill/>
          </p:spPr>
          <p:txBody>
            <a:bodyPr wrap="square">
              <a:spAutoFit/>
            </a:bodyPr>
            <a:lstStyle/>
            <a:p>
              <a:pPr marL="342900" indent="-342900" fontAlgn="auto">
                <a:spcBef>
                  <a:spcPts val="0"/>
                </a:spcBef>
                <a:spcAft>
                  <a:spcPts val="0"/>
                </a:spcAft>
                <a:buFont typeface="Wingdings" panose="05000000000000000000" pitchFamily="2" charset="2"/>
                <a:buChar char="ü"/>
                <a:defRPr/>
              </a:pPr>
              <a:r>
                <a:rPr lang="zh-CN" altLang="en-US" sz="2000" b="1" dirty="0">
                  <a:latin typeface="微软雅黑" panose="020B0503020204020204" pitchFamily="34" charset="-122"/>
                  <a:ea typeface="微软雅黑" panose="020B0503020204020204" pitchFamily="34" charset="-122"/>
                </a:rPr>
                <a:t>广州起义</a:t>
              </a:r>
            </a:p>
          </p:txBody>
        </p:sp>
        <p:sp>
          <p:nvSpPr>
            <p:cNvPr id="29" name="文本框 28"/>
            <p:cNvSpPr txBox="1"/>
            <p:nvPr/>
          </p:nvSpPr>
          <p:spPr>
            <a:xfrm>
              <a:off x="3580291" y="5454577"/>
              <a:ext cx="7563477" cy="777457"/>
            </a:xfrm>
            <a:prstGeom prst="rect">
              <a:avLst/>
            </a:prstGeom>
            <a:noFill/>
            <a:ln>
              <a:noFill/>
            </a:ln>
          </p:spPr>
          <p:txBody>
            <a:bodyPr wrap="square">
              <a:spAutoFit/>
            </a:bodyPr>
            <a:lstStyle/>
            <a:p>
              <a:pPr marL="0" lvl="1" eaLnBrk="1" hangingPunct="1">
                <a:lnSpc>
                  <a:spcPct val="130000"/>
                </a:lnSpc>
              </a:pPr>
              <a:r>
                <a:rPr lang="zh-CN" altLang="en-US" dirty="0">
                  <a:latin typeface="微软雅黑" panose="020B0503020204020204" pitchFamily="34" charset="-122"/>
                  <a:ea typeface="微软雅黑" panose="020B0503020204020204" pitchFamily="34" charset="-122"/>
                </a:rPr>
                <a:t>国民革命军教导团和警卫团一部以及工人赤卫队在广州起义，成立广州苏维埃政府，但寡不敌众，起义军失败</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第二次国内革命</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p:cNvSpPr txBox="1"/>
          <p:nvPr/>
        </p:nvSpPr>
        <p:spPr>
          <a:xfrm>
            <a:off x="496832" y="2291444"/>
            <a:ext cx="10735048" cy="777457"/>
          </a:xfrm>
          <a:prstGeom prst="rect">
            <a:avLst/>
          </a:prstGeom>
          <a:noFill/>
        </p:spPr>
        <p:txBody>
          <a:bodyPr wrap="square">
            <a:spAutoFit/>
          </a:bodyPr>
          <a:lstStyle/>
          <a:p>
            <a:pPr>
              <a:lnSpc>
                <a:spcPct val="130000"/>
              </a:lnSpc>
            </a:pPr>
            <a:r>
              <a:rPr lang="zh-CN" altLang="en-US" dirty="0">
                <a:latin typeface="微软雅黑" panose="020B0503020204020204" pitchFamily="34" charset="-122"/>
                <a:ea typeface="微软雅黑" panose="020B0503020204020204" pitchFamily="34" charset="-122"/>
              </a:rPr>
              <a:t> 井冈山革命根据地开始了工农武装割据、根据地民主政权建立、革命军队建设、党的建设等一系列探索和实践</a:t>
            </a:r>
          </a:p>
        </p:txBody>
      </p:sp>
      <p:grpSp>
        <p:nvGrpSpPr>
          <p:cNvPr id="12" name="组合 11"/>
          <p:cNvGrpSpPr/>
          <p:nvPr/>
        </p:nvGrpSpPr>
        <p:grpSpPr>
          <a:xfrm>
            <a:off x="496833" y="1546520"/>
            <a:ext cx="2962647" cy="601521"/>
            <a:chOff x="496833" y="1546520"/>
            <a:chExt cx="2962647" cy="601521"/>
          </a:xfrm>
        </p:grpSpPr>
        <p:grpSp>
          <p:nvGrpSpPr>
            <p:cNvPr id="3" name="组合 2"/>
            <p:cNvGrpSpPr/>
            <p:nvPr/>
          </p:nvGrpSpPr>
          <p:grpSpPr>
            <a:xfrm>
              <a:off x="496833" y="1546520"/>
              <a:ext cx="2962646" cy="601521"/>
              <a:chOff x="496833" y="1546520"/>
              <a:chExt cx="2962646" cy="601521"/>
            </a:xfrm>
          </p:grpSpPr>
          <p:sp>
            <p:nvSpPr>
              <p:cNvPr id="6" name="TextBox 41"/>
              <p:cNvSpPr txBox="1"/>
              <p:nvPr/>
            </p:nvSpPr>
            <p:spPr>
              <a:xfrm>
                <a:off x="1192864" y="1573372"/>
                <a:ext cx="2266615" cy="523220"/>
              </a:xfrm>
              <a:prstGeom prst="rect">
                <a:avLst/>
              </a:prstGeom>
              <a:noFill/>
            </p:spPr>
            <p:txBody>
              <a:bodyPr wrap="square" rtlCol="0">
                <a:spAutoFit/>
              </a:bodyPr>
              <a:lstStyle/>
              <a:p>
                <a:pPr algn="dist" fontAlgn="auto">
                  <a:spcBef>
                    <a:spcPts val="0"/>
                  </a:spcBef>
                  <a:spcAft>
                    <a:spcPts val="0"/>
                  </a:spcAft>
                  <a:defRPr/>
                </a:pPr>
                <a:r>
                  <a:rPr lang="zh-CN" altLang="en-US" sz="2800" b="1" spc="300" dirty="0">
                    <a:solidFill>
                      <a:srgbClr val="C00000"/>
                    </a:solidFill>
                    <a:latin typeface="微软雅黑" panose="020B0503020204020204" pitchFamily="34" charset="-122"/>
                    <a:ea typeface="微软雅黑" panose="020B0503020204020204" pitchFamily="34" charset="-122"/>
                  </a:rPr>
                  <a:t>武装起义</a:t>
                </a:r>
              </a:p>
            </p:txBody>
          </p:sp>
          <p:grpSp>
            <p:nvGrpSpPr>
              <p:cNvPr id="2" name="组合 1"/>
              <p:cNvGrpSpPr/>
              <p:nvPr/>
            </p:nvGrpSpPr>
            <p:grpSpPr>
              <a:xfrm>
                <a:off x="496833" y="1546520"/>
                <a:ext cx="617167" cy="601521"/>
                <a:chOff x="481593" y="1889760"/>
                <a:chExt cx="966207" cy="934534"/>
              </a:xfrm>
            </p:grpSpPr>
            <p:sp>
              <p:nvSpPr>
                <p:cNvPr id="5" name="矩形 4"/>
                <p:cNvSpPr/>
                <p:nvPr/>
              </p:nvSpPr>
              <p:spPr>
                <a:xfrm>
                  <a:off x="481593" y="1889760"/>
                  <a:ext cx="966207" cy="93453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pic>
              <p:nvPicPr>
                <p:cNvPr id="7" name="图片 6"/>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605061" y="2038553"/>
                  <a:ext cx="719269" cy="636947"/>
                </a:xfrm>
                <a:prstGeom prst="rect">
                  <a:avLst/>
                </a:prstGeom>
              </p:spPr>
            </p:pic>
          </p:grpSp>
        </p:grpSp>
        <p:cxnSp>
          <p:nvCxnSpPr>
            <p:cNvPr id="10" name="直接连接符 9"/>
            <p:cNvCxnSpPr/>
            <p:nvPr/>
          </p:nvCxnSpPr>
          <p:spPr>
            <a:xfrm>
              <a:off x="1317230" y="2111033"/>
              <a:ext cx="214225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575697" y="3048198"/>
            <a:ext cx="6713166" cy="544010"/>
            <a:chOff x="575698" y="3339138"/>
            <a:chExt cx="6713166" cy="544010"/>
          </a:xfrm>
        </p:grpSpPr>
        <p:sp>
          <p:nvSpPr>
            <p:cNvPr id="16" name="文本框 15"/>
            <p:cNvSpPr txBox="1"/>
            <p:nvPr/>
          </p:nvSpPr>
          <p:spPr>
            <a:xfrm>
              <a:off x="1192864" y="3421483"/>
              <a:ext cx="6096000" cy="461665"/>
            </a:xfrm>
            <a:prstGeom prst="rect">
              <a:avLst/>
            </a:prstGeom>
            <a:noFill/>
          </p:spPr>
          <p:txBody>
            <a:bodyPr wrap="square">
              <a:spAutoFit/>
            </a:bodyPr>
            <a:lstStyle/>
            <a:p>
              <a:pPr fontAlgn="auto">
                <a:spcBef>
                  <a:spcPts val="0"/>
                </a:spcBef>
                <a:spcAft>
                  <a:spcPts val="0"/>
                </a:spcAft>
                <a:defRPr/>
              </a:pPr>
              <a:r>
                <a:rPr lang="en-US" altLang="zh-CN" sz="2400" b="1" dirty="0">
                  <a:solidFill>
                    <a:srgbClr val="C00000"/>
                  </a:solidFill>
                  <a:latin typeface="微软雅黑" panose="020B0503020204020204" pitchFamily="34" charset="-122"/>
                  <a:ea typeface="微软雅黑" panose="020B0503020204020204" pitchFamily="34" charset="-122"/>
                </a:rPr>
                <a:t>1927</a:t>
              </a:r>
              <a:r>
                <a:rPr lang="zh-CN" altLang="en-US" sz="2400" b="1" dirty="0">
                  <a:solidFill>
                    <a:srgbClr val="C00000"/>
                  </a:solidFill>
                  <a:latin typeface="微软雅黑" panose="020B0503020204020204" pitchFamily="34" charset="-122"/>
                  <a:ea typeface="微软雅黑" panose="020B0503020204020204" pitchFamily="34" charset="-122"/>
                </a:rPr>
                <a:t>年</a:t>
              </a:r>
              <a:r>
                <a:rPr lang="en-US" altLang="zh-CN" sz="2400" b="1" dirty="0">
                  <a:solidFill>
                    <a:srgbClr val="C00000"/>
                  </a:solidFill>
                  <a:latin typeface="微软雅黑" panose="020B0503020204020204" pitchFamily="34" charset="-122"/>
                  <a:ea typeface="微软雅黑" panose="020B0503020204020204" pitchFamily="34" charset="-122"/>
                </a:rPr>
                <a:t>11</a:t>
              </a:r>
              <a:r>
                <a:rPr lang="zh-CN" altLang="en-US" sz="2400" b="1" dirty="0">
                  <a:solidFill>
                    <a:srgbClr val="C00000"/>
                  </a:solidFill>
                  <a:latin typeface="微软雅黑" panose="020B0503020204020204" pitchFamily="34" charset="-122"/>
                  <a:ea typeface="微软雅黑" panose="020B0503020204020204" pitchFamily="34" charset="-122"/>
                </a:rPr>
                <a:t>月</a:t>
              </a: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698" y="3339138"/>
              <a:ext cx="543999" cy="487315"/>
            </a:xfrm>
            <a:prstGeom prst="rect">
              <a:avLst/>
            </a:prstGeom>
          </p:spPr>
        </p:pic>
      </p:grpSp>
      <p:grpSp>
        <p:nvGrpSpPr>
          <p:cNvPr id="19" name="组合 18"/>
          <p:cNvGrpSpPr/>
          <p:nvPr/>
        </p:nvGrpSpPr>
        <p:grpSpPr>
          <a:xfrm>
            <a:off x="1192863" y="3630878"/>
            <a:ext cx="10039016" cy="453457"/>
            <a:chOff x="1192863" y="3630878"/>
            <a:chExt cx="10039016" cy="453457"/>
          </a:xfrm>
        </p:grpSpPr>
        <p:sp>
          <p:nvSpPr>
            <p:cNvPr id="21" name="文本框 20"/>
            <p:cNvSpPr txBox="1"/>
            <p:nvPr/>
          </p:nvSpPr>
          <p:spPr>
            <a:xfrm>
              <a:off x="1192863" y="3630878"/>
              <a:ext cx="6096000" cy="453457"/>
            </a:xfrm>
            <a:prstGeom prst="rect">
              <a:avLst/>
            </a:prstGeom>
            <a:noFill/>
          </p:spPr>
          <p:txBody>
            <a:bodyPr wrap="square">
              <a:spAutoFit/>
            </a:bodyPr>
            <a:lstStyle/>
            <a:p>
              <a:pPr eaLnBrk="1" hangingPunct="1">
                <a:lnSpc>
                  <a:spcPct val="130000"/>
                </a:lnSpc>
              </a:pPr>
              <a:r>
                <a:rPr lang="zh-CN" altLang="en-US" sz="2000" dirty="0">
                  <a:latin typeface="微软雅黑" panose="020B0503020204020204" pitchFamily="34" charset="-122"/>
                  <a:ea typeface="微软雅黑" panose="020B0503020204020204" pitchFamily="34" charset="-122"/>
                </a:rPr>
                <a:t>成立湘赣边界第一个红色政权</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茶陵县工农政府</a:t>
              </a:r>
            </a:p>
          </p:txBody>
        </p:sp>
        <p:sp>
          <p:nvSpPr>
            <p:cNvPr id="22" name="文本框 21"/>
            <p:cNvSpPr txBox="1"/>
            <p:nvPr/>
          </p:nvSpPr>
          <p:spPr>
            <a:xfrm>
              <a:off x="3844623" y="3685705"/>
              <a:ext cx="7387256" cy="369332"/>
            </a:xfrm>
            <a:prstGeom prst="rect">
              <a:avLst/>
            </a:prstGeom>
            <a:noFill/>
            <a:ln>
              <a:noFill/>
            </a:ln>
          </p:spPr>
          <p:txBody>
            <a:bodyPr wrap="square">
              <a:spAutoFit/>
            </a:bodyPr>
            <a:lstStyle/>
            <a:p>
              <a:pPr eaLnBrk="1" hangingPunct="1"/>
              <a:endParaRPr lang="zh-CN" altLang="en-US" dirty="0">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575698" y="4323025"/>
            <a:ext cx="6713166" cy="2015889"/>
            <a:chOff x="575698" y="4323025"/>
            <a:chExt cx="6713166" cy="2015889"/>
          </a:xfrm>
        </p:grpSpPr>
        <p:grpSp>
          <p:nvGrpSpPr>
            <p:cNvPr id="23" name="组合 22"/>
            <p:cNvGrpSpPr/>
            <p:nvPr/>
          </p:nvGrpSpPr>
          <p:grpSpPr>
            <a:xfrm>
              <a:off x="575698" y="4323025"/>
              <a:ext cx="6713166" cy="518235"/>
              <a:chOff x="575698" y="3339138"/>
              <a:chExt cx="6713166" cy="518235"/>
            </a:xfrm>
          </p:grpSpPr>
          <p:sp>
            <p:nvSpPr>
              <p:cNvPr id="24" name="文本框 23"/>
              <p:cNvSpPr txBox="1"/>
              <p:nvPr/>
            </p:nvSpPr>
            <p:spPr>
              <a:xfrm>
                <a:off x="1192864" y="3395708"/>
                <a:ext cx="6096000" cy="461665"/>
              </a:xfrm>
              <a:prstGeom prst="rect">
                <a:avLst/>
              </a:prstGeom>
              <a:noFill/>
            </p:spPr>
            <p:txBody>
              <a:bodyPr wrap="square">
                <a:spAutoFit/>
              </a:bodyPr>
              <a:lstStyle/>
              <a:p>
                <a:pPr fontAlgn="auto">
                  <a:spcBef>
                    <a:spcPts val="0"/>
                  </a:spcBef>
                  <a:spcAft>
                    <a:spcPts val="0"/>
                  </a:spcAft>
                  <a:defRPr/>
                </a:pPr>
                <a:r>
                  <a:rPr lang="en-US" altLang="zh-CN" sz="2400" b="1" dirty="0">
                    <a:solidFill>
                      <a:srgbClr val="C00000"/>
                    </a:solidFill>
                    <a:latin typeface="微软雅黑" panose="020B0503020204020204" pitchFamily="34" charset="-122"/>
                    <a:ea typeface="微软雅黑" panose="020B0503020204020204" pitchFamily="34" charset="-122"/>
                  </a:rPr>
                  <a:t>1928</a:t>
                </a:r>
                <a:r>
                  <a:rPr lang="zh-CN" altLang="en-US" sz="2400" b="1" dirty="0">
                    <a:solidFill>
                      <a:srgbClr val="C00000"/>
                    </a:solidFill>
                    <a:latin typeface="微软雅黑" panose="020B0503020204020204" pitchFamily="34" charset="-122"/>
                    <a:ea typeface="微软雅黑" panose="020B0503020204020204" pitchFamily="34" charset="-122"/>
                  </a:rPr>
                  <a:t>年</a:t>
                </a:r>
                <a:r>
                  <a:rPr lang="en-US" altLang="zh-CN" sz="2400" b="1" dirty="0">
                    <a:solidFill>
                      <a:srgbClr val="C00000"/>
                    </a:solidFill>
                    <a:latin typeface="微软雅黑" panose="020B0503020204020204" pitchFamily="34" charset="-122"/>
                    <a:ea typeface="微软雅黑" panose="020B0503020204020204" pitchFamily="34" charset="-122"/>
                  </a:rPr>
                  <a:t>4</a:t>
                </a:r>
                <a:r>
                  <a:rPr lang="zh-CN" altLang="en-US" sz="2400" b="1" dirty="0">
                    <a:solidFill>
                      <a:srgbClr val="C00000"/>
                    </a:solidFill>
                    <a:latin typeface="微软雅黑" panose="020B0503020204020204" pitchFamily="34" charset="-122"/>
                    <a:ea typeface="微软雅黑" panose="020B0503020204020204" pitchFamily="34" charset="-122"/>
                  </a:rPr>
                  <a:t>月</a:t>
                </a:r>
              </a:p>
            </p:txBody>
          </p:sp>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698" y="3339138"/>
                <a:ext cx="543999" cy="487315"/>
              </a:xfrm>
              <a:prstGeom prst="rect">
                <a:avLst/>
              </a:prstGeom>
            </p:spPr>
          </p:pic>
        </p:grpSp>
        <p:sp>
          <p:nvSpPr>
            <p:cNvPr id="27" name="文本框 26"/>
            <p:cNvSpPr txBox="1"/>
            <p:nvPr/>
          </p:nvSpPr>
          <p:spPr>
            <a:xfrm>
              <a:off x="1192863" y="4841260"/>
              <a:ext cx="6017137" cy="1497654"/>
            </a:xfrm>
            <a:prstGeom prst="rect">
              <a:avLst/>
            </a:prstGeom>
            <a:noFill/>
            <a:ln>
              <a:noFill/>
            </a:ln>
          </p:spPr>
          <p:txBody>
            <a:bodyPr wrap="square">
              <a:spAutoFit/>
            </a:bodyPr>
            <a:lstStyle/>
            <a:p>
              <a:pPr eaLnBrk="1" hangingPunct="1">
                <a:lnSpc>
                  <a:spcPct val="130000"/>
                </a:lnSpc>
              </a:pPr>
              <a:r>
                <a:rPr lang="zh-CN" altLang="en-US" dirty="0">
                  <a:latin typeface="微软雅黑" panose="020B0503020204020204" pitchFamily="34" charset="-122"/>
                  <a:ea typeface="微软雅黑" panose="020B0503020204020204" pitchFamily="34" charset="-122"/>
                </a:rPr>
                <a:t>毛泽东制定“三大纪律、六项注意”加强军队的纪律性朱德、陈毅率领工农革命军由湘南到达井冈山，同毛泽东领导的工农革命军会师,合编为工农革命军第4军，后改称红军第4军</a:t>
              </a:r>
            </a:p>
          </p:txBody>
        </p:sp>
      </p:grp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7435198" y="2875415"/>
            <a:ext cx="3869849" cy="386984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4"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down)">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第二次国内革命</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a:xfrm>
            <a:off x="496833" y="1546520"/>
            <a:ext cx="5599167" cy="601521"/>
            <a:chOff x="496833" y="1546520"/>
            <a:chExt cx="5599167" cy="601521"/>
          </a:xfrm>
        </p:grpSpPr>
        <p:grpSp>
          <p:nvGrpSpPr>
            <p:cNvPr id="3" name="组合 2"/>
            <p:cNvGrpSpPr/>
            <p:nvPr/>
          </p:nvGrpSpPr>
          <p:grpSpPr>
            <a:xfrm>
              <a:off x="496833" y="1546520"/>
              <a:ext cx="5599167" cy="601521"/>
              <a:chOff x="496833" y="1546520"/>
              <a:chExt cx="5599167" cy="601521"/>
            </a:xfrm>
          </p:grpSpPr>
          <p:sp>
            <p:nvSpPr>
              <p:cNvPr id="6" name="TextBox 41"/>
              <p:cNvSpPr txBox="1"/>
              <p:nvPr/>
            </p:nvSpPr>
            <p:spPr>
              <a:xfrm>
                <a:off x="1192864" y="1573372"/>
                <a:ext cx="4903136" cy="523220"/>
              </a:xfrm>
              <a:prstGeom prst="rect">
                <a:avLst/>
              </a:prstGeom>
              <a:noFill/>
            </p:spPr>
            <p:txBody>
              <a:bodyPr wrap="square" rtlCol="0">
                <a:spAutoFit/>
              </a:bodyPr>
              <a:lstStyle/>
              <a:p>
                <a:pPr fontAlgn="auto">
                  <a:spcBef>
                    <a:spcPts val="0"/>
                  </a:spcBef>
                  <a:spcAft>
                    <a:spcPts val="0"/>
                  </a:spcAft>
                  <a:defRPr/>
                </a:pPr>
                <a:r>
                  <a:rPr lang="en-US" altLang="zh-CN" sz="2800" b="1" spc="300" dirty="0">
                    <a:latin typeface="微软雅黑" panose="020B0503020204020204" pitchFamily="34" charset="-122"/>
                    <a:ea typeface="微软雅黑" panose="020B0503020204020204" pitchFamily="34" charset="-122"/>
                  </a:rPr>
                  <a:t>1928</a:t>
                </a:r>
                <a:r>
                  <a:rPr lang="zh-CN" altLang="en-US" sz="2800" b="1" spc="300" dirty="0">
                    <a:latin typeface="微软雅黑" panose="020B0503020204020204" pitchFamily="34" charset="-122"/>
                    <a:ea typeface="微软雅黑" panose="020B0503020204020204" pitchFamily="34" charset="-122"/>
                  </a:rPr>
                  <a:t>年</a:t>
                </a:r>
                <a:r>
                  <a:rPr lang="en-US" altLang="zh-CN" sz="2800" b="1" spc="300" dirty="0">
                    <a:latin typeface="微软雅黑" panose="020B0503020204020204" pitchFamily="34" charset="-122"/>
                    <a:ea typeface="微软雅黑" panose="020B0503020204020204" pitchFamily="34" charset="-122"/>
                  </a:rPr>
                  <a:t>6</a:t>
                </a:r>
                <a:r>
                  <a:rPr lang="zh-CN" altLang="en-US" sz="2800" b="1" spc="300" dirty="0">
                    <a:latin typeface="微软雅黑" panose="020B0503020204020204" pitchFamily="34" charset="-122"/>
                    <a:ea typeface="微软雅黑" panose="020B0503020204020204" pitchFamily="34" charset="-122"/>
                  </a:rPr>
                  <a:t>月</a:t>
                </a:r>
                <a:r>
                  <a:rPr lang="en-US" altLang="zh-CN" sz="2800" b="1" spc="300" dirty="0">
                    <a:latin typeface="微软雅黑" panose="020B0503020204020204" pitchFamily="34" charset="-122"/>
                    <a:ea typeface="微软雅黑" panose="020B0503020204020204" pitchFamily="34" charset="-122"/>
                  </a:rPr>
                  <a:t>18</a:t>
                </a:r>
                <a:r>
                  <a:rPr lang="zh-CN" altLang="en-US" sz="2800" b="1" spc="300" dirty="0">
                    <a:latin typeface="微软雅黑" panose="020B0503020204020204" pitchFamily="34" charset="-122"/>
                    <a:ea typeface="微软雅黑" panose="020B0503020204020204" pitchFamily="34" charset="-122"/>
                  </a:rPr>
                  <a:t>日中共六大</a:t>
                </a:r>
              </a:p>
            </p:txBody>
          </p:sp>
          <p:grpSp>
            <p:nvGrpSpPr>
              <p:cNvPr id="2" name="组合 1"/>
              <p:cNvGrpSpPr/>
              <p:nvPr/>
            </p:nvGrpSpPr>
            <p:grpSpPr>
              <a:xfrm>
                <a:off x="496833" y="1546520"/>
                <a:ext cx="617167" cy="601521"/>
                <a:chOff x="481593" y="1889760"/>
                <a:chExt cx="966207" cy="934534"/>
              </a:xfrm>
            </p:grpSpPr>
            <p:sp>
              <p:nvSpPr>
                <p:cNvPr id="5" name="矩形 4"/>
                <p:cNvSpPr/>
                <p:nvPr/>
              </p:nvSpPr>
              <p:spPr>
                <a:xfrm>
                  <a:off x="481593" y="1889760"/>
                  <a:ext cx="966207" cy="93453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pic>
              <p:nvPicPr>
                <p:cNvPr id="7" name="图片 6"/>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605061" y="2038553"/>
                  <a:ext cx="719269" cy="636947"/>
                </a:xfrm>
                <a:prstGeom prst="rect">
                  <a:avLst/>
                </a:prstGeom>
              </p:spPr>
            </p:pic>
          </p:grpSp>
        </p:grpSp>
        <p:cxnSp>
          <p:nvCxnSpPr>
            <p:cNvPr id="10" name="直接连接符 9"/>
            <p:cNvCxnSpPr/>
            <p:nvPr/>
          </p:nvCxnSpPr>
          <p:spPr>
            <a:xfrm>
              <a:off x="1317230" y="2111033"/>
              <a:ext cx="4489210" cy="37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488040" y="2477527"/>
            <a:ext cx="10743838" cy="1323439"/>
            <a:chOff x="575698" y="3330319"/>
            <a:chExt cx="10743838" cy="1323439"/>
          </a:xfrm>
        </p:grpSpPr>
        <p:sp>
          <p:nvSpPr>
            <p:cNvPr id="16" name="文本框 15"/>
            <p:cNvSpPr txBox="1"/>
            <p:nvPr/>
          </p:nvSpPr>
          <p:spPr>
            <a:xfrm>
              <a:off x="1192863" y="3330319"/>
              <a:ext cx="10126673" cy="1323439"/>
            </a:xfrm>
            <a:prstGeom prst="rect">
              <a:avLst/>
            </a:prstGeom>
            <a:noFill/>
          </p:spPr>
          <p:txBody>
            <a:bodyPr wrap="square">
              <a:spAutoFit/>
            </a:bodyPr>
            <a:lstStyle/>
            <a:p>
              <a:pPr eaLnBrk="1" hangingPunct="1"/>
              <a:r>
                <a:rPr lang="zh-CN" altLang="en-US" sz="2000" b="1" dirty="0">
                  <a:solidFill>
                    <a:srgbClr val="C00000"/>
                  </a:solidFill>
                  <a:latin typeface="微软雅黑" panose="020B0503020204020204" pitchFamily="34" charset="-122"/>
                  <a:ea typeface="微软雅黑" panose="020B0503020204020204" pitchFamily="34" charset="-122"/>
                </a:rPr>
                <a:t>地点：</a:t>
              </a:r>
              <a:r>
                <a:rPr lang="zh-CN" altLang="en-US" sz="2000" b="1" dirty="0">
                  <a:latin typeface="微软雅黑" panose="020B0503020204020204" pitchFamily="34" charset="-122"/>
                  <a:ea typeface="微软雅黑" panose="020B0503020204020204" pitchFamily="34" charset="-122"/>
                </a:rPr>
                <a:t>俄罗斯莫斯科</a:t>
              </a:r>
              <a:endParaRPr lang="en-US" altLang="zh-CN" sz="2000" b="1"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背景：</a:t>
              </a:r>
              <a:r>
                <a:rPr lang="zh-CN" altLang="en-US" sz="2000" dirty="0">
                  <a:latin typeface="微软雅黑" panose="020B0503020204020204" pitchFamily="34" charset="-122"/>
                  <a:ea typeface="微软雅黑" panose="020B0503020204020204" pitchFamily="34" charset="-122"/>
                </a:rPr>
                <a:t>由于当时严重的白色恐怖，在国内召开这样的大会是有困难的因此，在共产国际的帮助下，大会在莫斯科秘密召开</a:t>
              </a:r>
            </a:p>
            <a:p>
              <a:pPr eaLnBrk="1" hangingPunct="1"/>
              <a:endParaRPr lang="zh-CN" altLang="en-US" sz="2000" b="1" dirty="0">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698" y="3339138"/>
              <a:ext cx="543999" cy="487315"/>
            </a:xfrm>
            <a:prstGeom prst="rect">
              <a:avLst/>
            </a:prstGeom>
          </p:spPr>
        </p:pic>
      </p:grpSp>
      <p:grpSp>
        <p:nvGrpSpPr>
          <p:cNvPr id="20" name="组合 19"/>
          <p:cNvGrpSpPr/>
          <p:nvPr/>
        </p:nvGrpSpPr>
        <p:grpSpPr>
          <a:xfrm>
            <a:off x="488040" y="3727397"/>
            <a:ext cx="8625479" cy="2217851"/>
            <a:chOff x="575698" y="4248898"/>
            <a:chExt cx="8625479" cy="2217851"/>
          </a:xfrm>
        </p:grpSpPr>
        <p:grpSp>
          <p:nvGrpSpPr>
            <p:cNvPr id="23" name="组合 22"/>
            <p:cNvGrpSpPr/>
            <p:nvPr/>
          </p:nvGrpSpPr>
          <p:grpSpPr>
            <a:xfrm>
              <a:off x="575698" y="4323025"/>
              <a:ext cx="6713166" cy="518235"/>
              <a:chOff x="575698" y="3339138"/>
              <a:chExt cx="6713166" cy="518235"/>
            </a:xfrm>
          </p:grpSpPr>
          <p:sp>
            <p:nvSpPr>
              <p:cNvPr id="24" name="文本框 23"/>
              <p:cNvSpPr txBox="1"/>
              <p:nvPr/>
            </p:nvSpPr>
            <p:spPr>
              <a:xfrm>
                <a:off x="1192864" y="3395708"/>
                <a:ext cx="6096000" cy="461665"/>
              </a:xfrm>
              <a:prstGeom prst="rect">
                <a:avLst/>
              </a:prstGeom>
              <a:noFill/>
            </p:spPr>
            <p:txBody>
              <a:bodyPr wrap="square">
                <a:spAutoFit/>
              </a:bodyPr>
              <a:lstStyle/>
              <a:p>
                <a:pPr fontAlgn="auto">
                  <a:spcBef>
                    <a:spcPts val="0"/>
                  </a:spcBef>
                  <a:spcAft>
                    <a:spcPts val="0"/>
                  </a:spcAft>
                  <a:defRPr/>
                </a:pPr>
                <a:endParaRPr lang="zh-CN" altLang="en-US" sz="2400" b="1" dirty="0">
                  <a:solidFill>
                    <a:srgbClr val="C00000"/>
                  </a:solidFill>
                  <a:latin typeface="微软雅黑" panose="020B0503020204020204" pitchFamily="34" charset="-122"/>
                  <a:ea typeface="微软雅黑" panose="020B0503020204020204" pitchFamily="34" charset="-122"/>
                </a:endParaRPr>
              </a:p>
            </p:txBody>
          </p:sp>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698" y="3339138"/>
                <a:ext cx="543999" cy="487315"/>
              </a:xfrm>
              <a:prstGeom prst="rect">
                <a:avLst/>
              </a:prstGeom>
            </p:spPr>
          </p:pic>
        </p:grpSp>
        <p:sp>
          <p:nvSpPr>
            <p:cNvPr id="27" name="文本框 26"/>
            <p:cNvSpPr txBox="1"/>
            <p:nvPr/>
          </p:nvSpPr>
          <p:spPr>
            <a:xfrm>
              <a:off x="1192862" y="4248898"/>
              <a:ext cx="8008315" cy="2217851"/>
            </a:xfrm>
            <a:prstGeom prst="rect">
              <a:avLst/>
            </a:prstGeom>
            <a:noFill/>
            <a:ln>
              <a:noFill/>
            </a:ln>
          </p:spPr>
          <p:txBody>
            <a:bodyPr wrap="square">
              <a:spAutoFit/>
            </a:bodyPr>
            <a:lstStyle/>
            <a:p>
              <a:pPr marL="285750" indent="-285750" eaLnBrk="1" hangingPunct="1">
                <a:lnSpc>
                  <a:spcPct val="13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大会批判了陈独秀的右倾投降主义和瞿秋白的“左”倾冒险主义错误</a:t>
              </a:r>
            </a:p>
            <a:p>
              <a:pPr marL="285750" indent="-285750" eaLnBrk="1" hangingPunct="1">
                <a:lnSpc>
                  <a:spcPct val="13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中国的社会性质仍然是半殖民地半封建社会，中国现阶段的革命是资产阶级民主革命，革命的中心任务是反对帝国主义和封建主义，实行土地革命，建立工农民主专政</a:t>
              </a:r>
            </a:p>
            <a:p>
              <a:pPr marL="285750" indent="-285750" eaLnBrk="1" hangingPunct="1">
                <a:lnSpc>
                  <a:spcPct val="13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总任务是争取群众，准备暴动。这次大会的路线基本上是正确的，对后来中国革命起了积极的作用</a:t>
              </a:r>
            </a:p>
          </p:txBody>
        </p:sp>
      </p:grpSp>
      <p:pic>
        <p:nvPicPr>
          <p:cNvPr id="26" name="图片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424884" y="3428999"/>
            <a:ext cx="2767116" cy="346554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4"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5666" y="370390"/>
            <a:ext cx="11586258" cy="612300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综艺体简" panose="02010600000101010101" pitchFamily="2" charset="-122"/>
              <a:ea typeface="汉仪综艺体简" panose="02010600000101010101" pitchFamily="2"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656785" y="-17777"/>
            <a:ext cx="3535214" cy="1451739"/>
          </a:xfrm>
          <a:prstGeom prst="rect">
            <a:avLst/>
          </a:prstGeom>
        </p:spPr>
      </p:pic>
      <p:grpSp>
        <p:nvGrpSpPr>
          <p:cNvPr id="114" name="组合 113"/>
          <p:cNvGrpSpPr/>
          <p:nvPr/>
        </p:nvGrpSpPr>
        <p:grpSpPr>
          <a:xfrm>
            <a:off x="2057363" y="1929328"/>
            <a:ext cx="3068997" cy="583809"/>
            <a:chOff x="2057363" y="1929328"/>
            <a:chExt cx="3068997" cy="583809"/>
          </a:xfrm>
        </p:grpSpPr>
        <p:grpSp>
          <p:nvGrpSpPr>
            <p:cNvPr id="63" name="组合 62"/>
            <p:cNvGrpSpPr/>
            <p:nvPr/>
          </p:nvGrpSpPr>
          <p:grpSpPr>
            <a:xfrm>
              <a:off x="2057363" y="1929328"/>
              <a:ext cx="933852" cy="583809"/>
              <a:chOff x="946956" y="1692359"/>
              <a:chExt cx="933852" cy="583809"/>
            </a:xfrm>
          </p:grpSpPr>
          <p:grpSp>
            <p:nvGrpSpPr>
              <p:cNvPr id="3" name="组合 2"/>
              <p:cNvGrpSpPr/>
              <p:nvPr/>
            </p:nvGrpSpPr>
            <p:grpSpPr>
              <a:xfrm>
                <a:off x="946956" y="1692359"/>
                <a:ext cx="933852" cy="583809"/>
                <a:chOff x="1051129" y="1433962"/>
                <a:chExt cx="933852" cy="583809"/>
              </a:xfrm>
            </p:grpSpPr>
            <p:sp>
              <p:nvSpPr>
                <p:cNvPr id="15" name="椭圆 14"/>
                <p:cNvSpPr/>
                <p:nvPr/>
              </p:nvSpPr>
              <p:spPr>
                <a:xfrm>
                  <a:off x="1401172" y="1433962"/>
                  <a:ext cx="583809" cy="5838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综艺体简" panose="02010600000101010101" pitchFamily="2" charset="-122"/>
                    <a:ea typeface="汉仪综艺体简" panose="02010600000101010101" pitchFamily="2" charset="-122"/>
                    <a:cs typeface="+mn-ea"/>
                    <a:sym typeface="+mn-lt"/>
                  </a:endParaRPr>
                </a:p>
              </p:txBody>
            </p:sp>
            <p:grpSp>
              <p:nvGrpSpPr>
                <p:cNvPr id="20" name="组合 19"/>
                <p:cNvGrpSpPr/>
                <p:nvPr/>
              </p:nvGrpSpPr>
              <p:grpSpPr>
                <a:xfrm>
                  <a:off x="1051129" y="1660509"/>
                  <a:ext cx="295008" cy="179584"/>
                  <a:chOff x="1014522" y="2087880"/>
                  <a:chExt cx="295008" cy="179584"/>
                </a:xfrm>
              </p:grpSpPr>
              <p:sp>
                <p:nvSpPr>
                  <p:cNvPr id="21" name="椭圆 20"/>
                  <p:cNvSpPr/>
                  <p:nvPr/>
                </p:nvSpPr>
                <p:spPr>
                  <a:xfrm>
                    <a:off x="1014522" y="2087880"/>
                    <a:ext cx="179584" cy="179584"/>
                  </a:xfrm>
                  <a:prstGeom prst="ellipse">
                    <a:avLst/>
                  </a:prstGeom>
                  <a:solidFill>
                    <a:srgbClr val="C00000"/>
                  </a:solidFill>
                  <a:ln w="41275">
                    <a:solidFill>
                      <a:srgbClr val="FFF9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综艺体简" panose="02010600000101010101" pitchFamily="2" charset="-122"/>
                      <a:ea typeface="汉仪综艺体简" panose="02010600000101010101" pitchFamily="2" charset="-122"/>
                      <a:cs typeface="+mn-ea"/>
                      <a:sym typeface="+mn-lt"/>
                    </a:endParaRPr>
                  </a:p>
                </p:txBody>
              </p:sp>
              <p:cxnSp>
                <p:nvCxnSpPr>
                  <p:cNvPr id="22" name="直接连接符 21"/>
                  <p:cNvCxnSpPr/>
                  <p:nvPr/>
                </p:nvCxnSpPr>
                <p:spPr>
                  <a:xfrm>
                    <a:off x="1194106" y="2187918"/>
                    <a:ext cx="115424" cy="0"/>
                  </a:xfrm>
                  <a:prstGeom prst="line">
                    <a:avLst/>
                  </a:prstGeom>
                  <a:ln w="12700">
                    <a:solidFill>
                      <a:srgbClr val="BC101A"/>
                    </a:solidFill>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1350679" y="1761664"/>
                <a:ext cx="492443" cy="461665"/>
              </a:xfrm>
              <a:prstGeom prst="rect">
                <a:avLst/>
              </a:prstGeom>
              <a:noFill/>
            </p:spPr>
            <p:txBody>
              <a:bodyPr wrap="none" rtlCol="0">
                <a:spAutoFit/>
              </a:bodyPr>
              <a:lstStyle/>
              <a:p>
                <a:r>
                  <a:rPr lang="en-US" altLang="zh-CN" sz="2400" dirty="0">
                    <a:solidFill>
                      <a:schemeClr val="bg1"/>
                    </a:solidFill>
                    <a:effectLst>
                      <a:outerShdw blurRad="38100" dist="38100" dir="2700000" algn="tl">
                        <a:srgbClr val="000000">
                          <a:alpha val="43137"/>
                        </a:srgbClr>
                      </a:outerShdw>
                    </a:effectLst>
                    <a:latin typeface="汉仪综艺体简" panose="02010600000101010101" pitchFamily="2" charset="-122"/>
                    <a:ea typeface="汉仪综艺体简" panose="02010600000101010101" pitchFamily="2" charset="-122"/>
                  </a:rPr>
                  <a:t>01</a:t>
                </a:r>
                <a:endParaRPr lang="zh-CN" altLang="en-US" sz="2400" dirty="0">
                  <a:solidFill>
                    <a:schemeClr val="bg1"/>
                  </a:solidFill>
                  <a:effectLst>
                    <a:outerShdw blurRad="38100" dist="38100" dir="2700000" algn="tl">
                      <a:srgbClr val="000000">
                        <a:alpha val="43137"/>
                      </a:srgbClr>
                    </a:outerShdw>
                  </a:effectLst>
                  <a:latin typeface="汉仪综艺体简" panose="02010600000101010101" pitchFamily="2" charset="-122"/>
                  <a:ea typeface="汉仪综艺体简" panose="02010600000101010101" pitchFamily="2" charset="-122"/>
                </a:endParaRPr>
              </a:p>
            </p:txBody>
          </p:sp>
        </p:grpSp>
        <p:sp>
          <p:nvSpPr>
            <p:cNvPr id="69" name="文本框 68"/>
            <p:cNvSpPr txBox="1"/>
            <p:nvPr/>
          </p:nvSpPr>
          <p:spPr>
            <a:xfrm>
              <a:off x="3161673" y="2036566"/>
              <a:ext cx="1964687" cy="461665"/>
            </a:xfrm>
            <a:prstGeom prst="rect">
              <a:avLst/>
            </a:prstGeom>
            <a:noFill/>
          </p:spPr>
          <p:txBody>
            <a:bodyPr wrap="square">
              <a:spAutoFit/>
            </a:bodyPr>
            <a:lstStyle/>
            <a:p>
              <a:pPr fontAlgn="auto">
                <a:spcBef>
                  <a:spcPts val="0"/>
                </a:spcBef>
                <a:spcAft>
                  <a:spcPts val="0"/>
                </a:spcAft>
                <a:defRPr/>
              </a:pPr>
              <a:r>
                <a:rPr lang="zh-CN" altLang="en-US" sz="2400" spc="600" dirty="0">
                  <a:solidFill>
                    <a:schemeClr val="tx1">
                      <a:lumMod val="85000"/>
                      <a:lumOff val="15000"/>
                    </a:schemeClr>
                  </a:solidFill>
                  <a:latin typeface="汉仪综艺体简" panose="02010600000101010101" pitchFamily="2" charset="-122"/>
                  <a:ea typeface="汉仪综艺体简" panose="02010600000101010101" pitchFamily="2" charset="-122"/>
                </a:rPr>
                <a:t>建党初期</a:t>
              </a:r>
            </a:p>
          </p:txBody>
        </p:sp>
      </p:grpSp>
      <p:grpSp>
        <p:nvGrpSpPr>
          <p:cNvPr id="115" name="组合 114"/>
          <p:cNvGrpSpPr/>
          <p:nvPr/>
        </p:nvGrpSpPr>
        <p:grpSpPr>
          <a:xfrm>
            <a:off x="2057363" y="2614254"/>
            <a:ext cx="4181391" cy="583809"/>
            <a:chOff x="2057363" y="2614254"/>
            <a:chExt cx="4181391" cy="583809"/>
          </a:xfrm>
        </p:grpSpPr>
        <p:grpSp>
          <p:nvGrpSpPr>
            <p:cNvPr id="64" name="组合 63"/>
            <p:cNvGrpSpPr/>
            <p:nvPr/>
          </p:nvGrpSpPr>
          <p:grpSpPr>
            <a:xfrm>
              <a:off x="2057363" y="2614254"/>
              <a:ext cx="933852" cy="583809"/>
              <a:chOff x="946956" y="2377285"/>
              <a:chExt cx="933852" cy="583809"/>
            </a:xfrm>
          </p:grpSpPr>
          <p:grpSp>
            <p:nvGrpSpPr>
              <p:cNvPr id="39" name="组合 38"/>
              <p:cNvGrpSpPr/>
              <p:nvPr/>
            </p:nvGrpSpPr>
            <p:grpSpPr>
              <a:xfrm>
                <a:off x="946956" y="2377285"/>
                <a:ext cx="933852" cy="583809"/>
                <a:chOff x="1051129" y="1433962"/>
                <a:chExt cx="933852" cy="583809"/>
              </a:xfrm>
            </p:grpSpPr>
            <p:sp>
              <p:nvSpPr>
                <p:cNvPr id="40" name="椭圆 39"/>
                <p:cNvSpPr/>
                <p:nvPr/>
              </p:nvSpPr>
              <p:spPr>
                <a:xfrm>
                  <a:off x="1401172" y="1433962"/>
                  <a:ext cx="583809" cy="583809"/>
                </a:xfrm>
                <a:prstGeom prst="ellipse">
                  <a:avLst/>
                </a:prstGeom>
                <a:solidFill>
                  <a:srgbClr val="BC1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综艺体简" panose="02010600000101010101" pitchFamily="2" charset="-122"/>
                    <a:ea typeface="汉仪综艺体简" panose="02010600000101010101" pitchFamily="2" charset="-122"/>
                    <a:cs typeface="+mn-ea"/>
                    <a:sym typeface="+mn-lt"/>
                  </a:endParaRPr>
                </a:p>
              </p:txBody>
            </p:sp>
            <p:grpSp>
              <p:nvGrpSpPr>
                <p:cNvPr id="41" name="组合 40"/>
                <p:cNvGrpSpPr/>
                <p:nvPr/>
              </p:nvGrpSpPr>
              <p:grpSpPr>
                <a:xfrm>
                  <a:off x="1051129" y="1660509"/>
                  <a:ext cx="295008" cy="179584"/>
                  <a:chOff x="1014522" y="2087880"/>
                  <a:chExt cx="295008" cy="179584"/>
                </a:xfrm>
              </p:grpSpPr>
              <p:sp>
                <p:nvSpPr>
                  <p:cNvPr id="42" name="椭圆 41"/>
                  <p:cNvSpPr/>
                  <p:nvPr/>
                </p:nvSpPr>
                <p:spPr>
                  <a:xfrm>
                    <a:off x="1014522" y="2087880"/>
                    <a:ext cx="179584" cy="179584"/>
                  </a:xfrm>
                  <a:prstGeom prst="ellipse">
                    <a:avLst/>
                  </a:prstGeom>
                  <a:solidFill>
                    <a:srgbClr val="BC101A"/>
                  </a:solidFill>
                  <a:ln w="41275">
                    <a:solidFill>
                      <a:srgbClr val="FFF9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综艺体简" panose="02010600000101010101" pitchFamily="2" charset="-122"/>
                      <a:ea typeface="汉仪综艺体简" panose="02010600000101010101" pitchFamily="2" charset="-122"/>
                      <a:cs typeface="+mn-ea"/>
                      <a:sym typeface="+mn-lt"/>
                    </a:endParaRPr>
                  </a:p>
                </p:txBody>
              </p:sp>
              <p:cxnSp>
                <p:nvCxnSpPr>
                  <p:cNvPr id="43" name="直接连接符 42"/>
                  <p:cNvCxnSpPr/>
                  <p:nvPr/>
                </p:nvCxnSpPr>
                <p:spPr>
                  <a:xfrm>
                    <a:off x="1194106" y="2187918"/>
                    <a:ext cx="115424" cy="0"/>
                  </a:xfrm>
                  <a:prstGeom prst="line">
                    <a:avLst/>
                  </a:prstGeom>
                  <a:ln w="12700">
                    <a:solidFill>
                      <a:srgbClr val="BC101A"/>
                    </a:solidFill>
                  </a:ln>
                </p:spPr>
                <p:style>
                  <a:lnRef idx="1">
                    <a:schemeClr val="accent1"/>
                  </a:lnRef>
                  <a:fillRef idx="0">
                    <a:schemeClr val="accent1"/>
                  </a:fillRef>
                  <a:effectRef idx="0">
                    <a:schemeClr val="accent1"/>
                  </a:effectRef>
                  <a:fontRef idx="minor">
                    <a:schemeClr val="tx1"/>
                  </a:fontRef>
                </p:style>
              </p:cxnSp>
            </p:grpSp>
          </p:grpSp>
          <p:sp>
            <p:nvSpPr>
              <p:cNvPr id="59" name="文本框 58"/>
              <p:cNvSpPr txBox="1"/>
              <p:nvPr/>
            </p:nvSpPr>
            <p:spPr>
              <a:xfrm>
                <a:off x="1331408" y="2455986"/>
                <a:ext cx="492443" cy="461665"/>
              </a:xfrm>
              <a:prstGeom prst="rect">
                <a:avLst/>
              </a:prstGeom>
              <a:noFill/>
            </p:spPr>
            <p:txBody>
              <a:bodyPr wrap="none" rtlCol="0">
                <a:spAutoFit/>
              </a:bodyPr>
              <a:lstStyle/>
              <a:p>
                <a:r>
                  <a:rPr lang="en-US" altLang="zh-CN" sz="2400" dirty="0">
                    <a:solidFill>
                      <a:schemeClr val="bg1"/>
                    </a:solidFill>
                    <a:effectLst>
                      <a:outerShdw blurRad="38100" dist="38100" dir="2700000" algn="tl">
                        <a:srgbClr val="000000">
                          <a:alpha val="43137"/>
                        </a:srgbClr>
                      </a:outerShdw>
                    </a:effectLst>
                    <a:latin typeface="汉仪综艺体简" panose="02010600000101010101" pitchFamily="2" charset="-122"/>
                    <a:ea typeface="汉仪综艺体简" panose="02010600000101010101" pitchFamily="2" charset="-122"/>
                  </a:rPr>
                  <a:t>02</a:t>
                </a:r>
                <a:endParaRPr lang="zh-CN" altLang="en-US" sz="2400" dirty="0">
                  <a:solidFill>
                    <a:schemeClr val="bg1"/>
                  </a:solidFill>
                  <a:effectLst>
                    <a:outerShdw blurRad="38100" dist="38100" dir="2700000" algn="tl">
                      <a:srgbClr val="000000">
                        <a:alpha val="43137"/>
                      </a:srgbClr>
                    </a:outerShdw>
                  </a:effectLst>
                  <a:latin typeface="汉仪综艺体简" panose="02010600000101010101" pitchFamily="2" charset="-122"/>
                  <a:ea typeface="汉仪综艺体简" panose="02010600000101010101" pitchFamily="2" charset="-122"/>
                </a:endParaRPr>
              </a:p>
            </p:txBody>
          </p:sp>
        </p:grpSp>
        <p:sp>
          <p:nvSpPr>
            <p:cNvPr id="70" name="文本框 69"/>
            <p:cNvSpPr txBox="1"/>
            <p:nvPr/>
          </p:nvSpPr>
          <p:spPr>
            <a:xfrm>
              <a:off x="3161674" y="2664294"/>
              <a:ext cx="3077080" cy="461665"/>
            </a:xfrm>
            <a:prstGeom prst="rect">
              <a:avLst/>
            </a:prstGeom>
            <a:noFill/>
          </p:spPr>
          <p:txBody>
            <a:bodyPr wrap="square">
              <a:spAutoFit/>
            </a:bodyPr>
            <a:lstStyle/>
            <a:p>
              <a:pPr>
                <a:defRPr/>
              </a:pPr>
              <a:r>
                <a:rPr lang="zh-CN" altLang="en-US" sz="2400" spc="600" dirty="0">
                  <a:solidFill>
                    <a:schemeClr val="tx1">
                      <a:lumMod val="85000"/>
                      <a:lumOff val="15000"/>
                    </a:schemeClr>
                  </a:solidFill>
                  <a:latin typeface="汉仪综艺体简" panose="02010600000101010101" pitchFamily="2" charset="-122"/>
                  <a:ea typeface="汉仪综艺体简" panose="02010600000101010101" pitchFamily="2" charset="-122"/>
                </a:rPr>
                <a:t>第一次国内革命</a:t>
              </a:r>
            </a:p>
          </p:txBody>
        </p:sp>
      </p:grpSp>
      <p:grpSp>
        <p:nvGrpSpPr>
          <p:cNvPr id="116" name="组合 115"/>
          <p:cNvGrpSpPr/>
          <p:nvPr/>
        </p:nvGrpSpPr>
        <p:grpSpPr>
          <a:xfrm>
            <a:off x="2057363" y="3298101"/>
            <a:ext cx="4181389" cy="583809"/>
            <a:chOff x="2057363" y="3298101"/>
            <a:chExt cx="4181389" cy="583809"/>
          </a:xfrm>
        </p:grpSpPr>
        <p:grpSp>
          <p:nvGrpSpPr>
            <p:cNvPr id="65" name="组合 64"/>
            <p:cNvGrpSpPr/>
            <p:nvPr/>
          </p:nvGrpSpPr>
          <p:grpSpPr>
            <a:xfrm>
              <a:off x="2057363" y="3298101"/>
              <a:ext cx="933852" cy="583809"/>
              <a:chOff x="946956" y="3061132"/>
              <a:chExt cx="933852" cy="583809"/>
            </a:xfrm>
          </p:grpSpPr>
          <p:grpSp>
            <p:nvGrpSpPr>
              <p:cNvPr id="44" name="组合 43"/>
              <p:cNvGrpSpPr/>
              <p:nvPr/>
            </p:nvGrpSpPr>
            <p:grpSpPr>
              <a:xfrm>
                <a:off x="946956" y="3061132"/>
                <a:ext cx="933852" cy="583809"/>
                <a:chOff x="1051129" y="1433962"/>
                <a:chExt cx="933852" cy="583809"/>
              </a:xfrm>
            </p:grpSpPr>
            <p:sp>
              <p:nvSpPr>
                <p:cNvPr id="45" name="椭圆 44"/>
                <p:cNvSpPr/>
                <p:nvPr/>
              </p:nvSpPr>
              <p:spPr>
                <a:xfrm>
                  <a:off x="1401172" y="1433962"/>
                  <a:ext cx="583809" cy="583809"/>
                </a:xfrm>
                <a:prstGeom prst="ellipse">
                  <a:avLst/>
                </a:prstGeom>
                <a:solidFill>
                  <a:srgbClr val="BC1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综艺体简" panose="02010600000101010101" pitchFamily="2" charset="-122"/>
                    <a:ea typeface="汉仪综艺体简" panose="02010600000101010101" pitchFamily="2" charset="-122"/>
                    <a:cs typeface="+mn-ea"/>
                    <a:sym typeface="+mn-lt"/>
                  </a:endParaRPr>
                </a:p>
              </p:txBody>
            </p:sp>
            <p:grpSp>
              <p:nvGrpSpPr>
                <p:cNvPr id="46" name="组合 45"/>
                <p:cNvGrpSpPr/>
                <p:nvPr/>
              </p:nvGrpSpPr>
              <p:grpSpPr>
                <a:xfrm>
                  <a:off x="1051129" y="1660509"/>
                  <a:ext cx="295008" cy="179584"/>
                  <a:chOff x="1014522" y="2087880"/>
                  <a:chExt cx="295008" cy="179584"/>
                </a:xfrm>
              </p:grpSpPr>
              <p:sp>
                <p:nvSpPr>
                  <p:cNvPr id="47" name="椭圆 46"/>
                  <p:cNvSpPr/>
                  <p:nvPr/>
                </p:nvSpPr>
                <p:spPr>
                  <a:xfrm>
                    <a:off x="1014522" y="2087880"/>
                    <a:ext cx="179584" cy="179584"/>
                  </a:xfrm>
                  <a:prstGeom prst="ellipse">
                    <a:avLst/>
                  </a:prstGeom>
                  <a:solidFill>
                    <a:srgbClr val="BC101A"/>
                  </a:solidFill>
                  <a:ln w="41275">
                    <a:solidFill>
                      <a:srgbClr val="FFF9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综艺体简" panose="02010600000101010101" pitchFamily="2" charset="-122"/>
                      <a:ea typeface="汉仪综艺体简" panose="02010600000101010101" pitchFamily="2" charset="-122"/>
                      <a:cs typeface="+mn-ea"/>
                      <a:sym typeface="+mn-lt"/>
                    </a:endParaRPr>
                  </a:p>
                </p:txBody>
              </p:sp>
              <p:cxnSp>
                <p:nvCxnSpPr>
                  <p:cNvPr id="48" name="直接连接符 47"/>
                  <p:cNvCxnSpPr/>
                  <p:nvPr/>
                </p:nvCxnSpPr>
                <p:spPr>
                  <a:xfrm>
                    <a:off x="1194106" y="2187918"/>
                    <a:ext cx="115424" cy="0"/>
                  </a:xfrm>
                  <a:prstGeom prst="line">
                    <a:avLst/>
                  </a:prstGeom>
                  <a:ln w="12700">
                    <a:solidFill>
                      <a:srgbClr val="BC101A"/>
                    </a:solidFill>
                  </a:ln>
                </p:spPr>
                <p:style>
                  <a:lnRef idx="1">
                    <a:schemeClr val="accent1"/>
                  </a:lnRef>
                  <a:fillRef idx="0">
                    <a:schemeClr val="accent1"/>
                  </a:fillRef>
                  <a:effectRef idx="0">
                    <a:schemeClr val="accent1"/>
                  </a:effectRef>
                  <a:fontRef idx="minor">
                    <a:schemeClr val="tx1"/>
                  </a:fontRef>
                </p:style>
              </p:cxnSp>
            </p:grpSp>
          </p:grpSp>
          <p:sp>
            <p:nvSpPr>
              <p:cNvPr id="60" name="文本框 59"/>
              <p:cNvSpPr txBox="1"/>
              <p:nvPr/>
            </p:nvSpPr>
            <p:spPr>
              <a:xfrm>
                <a:off x="1342681" y="3140068"/>
                <a:ext cx="492443" cy="461665"/>
              </a:xfrm>
              <a:prstGeom prst="rect">
                <a:avLst/>
              </a:prstGeom>
              <a:noFill/>
            </p:spPr>
            <p:txBody>
              <a:bodyPr wrap="none" rtlCol="0">
                <a:spAutoFit/>
              </a:bodyPr>
              <a:lstStyle/>
              <a:p>
                <a:r>
                  <a:rPr lang="en-US" altLang="zh-CN" sz="2400" dirty="0">
                    <a:solidFill>
                      <a:schemeClr val="bg1"/>
                    </a:solidFill>
                    <a:effectLst>
                      <a:outerShdw blurRad="38100" dist="38100" dir="2700000" algn="tl">
                        <a:srgbClr val="000000">
                          <a:alpha val="43137"/>
                        </a:srgbClr>
                      </a:outerShdw>
                    </a:effectLst>
                    <a:latin typeface="汉仪综艺体简" panose="02010600000101010101" pitchFamily="2" charset="-122"/>
                    <a:ea typeface="汉仪综艺体简" panose="02010600000101010101" pitchFamily="2" charset="-122"/>
                  </a:rPr>
                  <a:t>03</a:t>
                </a:r>
                <a:endParaRPr lang="zh-CN" altLang="en-US" sz="2400" dirty="0">
                  <a:solidFill>
                    <a:schemeClr val="bg1"/>
                  </a:solidFill>
                  <a:effectLst>
                    <a:outerShdw blurRad="38100" dist="38100" dir="2700000" algn="tl">
                      <a:srgbClr val="000000">
                        <a:alpha val="43137"/>
                      </a:srgbClr>
                    </a:outerShdw>
                  </a:effectLst>
                  <a:latin typeface="汉仪综艺体简" panose="02010600000101010101" pitchFamily="2" charset="-122"/>
                  <a:ea typeface="汉仪综艺体简" panose="02010600000101010101" pitchFamily="2" charset="-122"/>
                </a:endParaRPr>
              </a:p>
            </p:txBody>
          </p:sp>
        </p:grpSp>
        <p:sp>
          <p:nvSpPr>
            <p:cNvPr id="71" name="文本框 70"/>
            <p:cNvSpPr txBox="1"/>
            <p:nvPr/>
          </p:nvSpPr>
          <p:spPr>
            <a:xfrm>
              <a:off x="3161673" y="3397367"/>
              <a:ext cx="3077079" cy="461665"/>
            </a:xfrm>
            <a:prstGeom prst="rect">
              <a:avLst/>
            </a:prstGeom>
            <a:noFill/>
          </p:spPr>
          <p:txBody>
            <a:bodyPr wrap="square">
              <a:spAutoFit/>
            </a:bodyPr>
            <a:lstStyle/>
            <a:p>
              <a:pPr fontAlgn="auto">
                <a:spcBef>
                  <a:spcPts val="0"/>
                </a:spcBef>
                <a:spcAft>
                  <a:spcPts val="0"/>
                </a:spcAft>
                <a:defRPr/>
              </a:pPr>
              <a:r>
                <a:rPr lang="zh-CN" altLang="en-US" sz="2400" spc="600" dirty="0">
                  <a:solidFill>
                    <a:schemeClr val="tx1">
                      <a:lumMod val="85000"/>
                      <a:lumOff val="15000"/>
                    </a:schemeClr>
                  </a:solidFill>
                  <a:latin typeface="汉仪综艺体简" panose="02010600000101010101" pitchFamily="2" charset="-122"/>
                  <a:ea typeface="汉仪综艺体简" panose="02010600000101010101" pitchFamily="2" charset="-122"/>
                </a:rPr>
                <a:t>第二次国内革命</a:t>
              </a:r>
            </a:p>
          </p:txBody>
        </p:sp>
      </p:grpSp>
      <p:grpSp>
        <p:nvGrpSpPr>
          <p:cNvPr id="117" name="组合 116"/>
          <p:cNvGrpSpPr/>
          <p:nvPr/>
        </p:nvGrpSpPr>
        <p:grpSpPr>
          <a:xfrm>
            <a:off x="2057363" y="4052669"/>
            <a:ext cx="4181387" cy="583809"/>
            <a:chOff x="2057363" y="4052669"/>
            <a:chExt cx="4181387" cy="583809"/>
          </a:xfrm>
        </p:grpSpPr>
        <p:grpSp>
          <p:nvGrpSpPr>
            <p:cNvPr id="66" name="组合 65"/>
            <p:cNvGrpSpPr/>
            <p:nvPr/>
          </p:nvGrpSpPr>
          <p:grpSpPr>
            <a:xfrm>
              <a:off x="2057363" y="4052669"/>
              <a:ext cx="933852" cy="583809"/>
              <a:chOff x="946956" y="3815700"/>
              <a:chExt cx="933852" cy="583809"/>
            </a:xfrm>
          </p:grpSpPr>
          <p:grpSp>
            <p:nvGrpSpPr>
              <p:cNvPr id="49" name="组合 48"/>
              <p:cNvGrpSpPr/>
              <p:nvPr/>
            </p:nvGrpSpPr>
            <p:grpSpPr>
              <a:xfrm>
                <a:off x="946956" y="3815700"/>
                <a:ext cx="933852" cy="583809"/>
                <a:chOff x="1051129" y="1433962"/>
                <a:chExt cx="933852" cy="583809"/>
              </a:xfrm>
            </p:grpSpPr>
            <p:sp>
              <p:nvSpPr>
                <p:cNvPr id="50" name="椭圆 49"/>
                <p:cNvSpPr/>
                <p:nvPr/>
              </p:nvSpPr>
              <p:spPr>
                <a:xfrm>
                  <a:off x="1401172" y="1433962"/>
                  <a:ext cx="583809" cy="583809"/>
                </a:xfrm>
                <a:prstGeom prst="ellipse">
                  <a:avLst/>
                </a:prstGeom>
                <a:solidFill>
                  <a:srgbClr val="BC1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综艺体简" panose="02010600000101010101" pitchFamily="2" charset="-122"/>
                    <a:ea typeface="汉仪综艺体简" panose="02010600000101010101" pitchFamily="2" charset="-122"/>
                    <a:cs typeface="+mn-ea"/>
                    <a:sym typeface="+mn-lt"/>
                  </a:endParaRPr>
                </a:p>
              </p:txBody>
            </p:sp>
            <p:grpSp>
              <p:nvGrpSpPr>
                <p:cNvPr id="51" name="组合 50"/>
                <p:cNvGrpSpPr/>
                <p:nvPr/>
              </p:nvGrpSpPr>
              <p:grpSpPr>
                <a:xfrm>
                  <a:off x="1051129" y="1660509"/>
                  <a:ext cx="295008" cy="179584"/>
                  <a:chOff x="1014522" y="2087880"/>
                  <a:chExt cx="295008" cy="179584"/>
                </a:xfrm>
              </p:grpSpPr>
              <p:sp>
                <p:nvSpPr>
                  <p:cNvPr id="52" name="椭圆 51"/>
                  <p:cNvSpPr/>
                  <p:nvPr/>
                </p:nvSpPr>
                <p:spPr>
                  <a:xfrm>
                    <a:off x="1014522" y="2087880"/>
                    <a:ext cx="179584" cy="179584"/>
                  </a:xfrm>
                  <a:prstGeom prst="ellipse">
                    <a:avLst/>
                  </a:prstGeom>
                  <a:solidFill>
                    <a:srgbClr val="BC101A"/>
                  </a:solidFill>
                  <a:ln w="41275">
                    <a:solidFill>
                      <a:srgbClr val="FFF9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综艺体简" panose="02010600000101010101" pitchFamily="2" charset="-122"/>
                      <a:ea typeface="汉仪综艺体简" panose="02010600000101010101" pitchFamily="2" charset="-122"/>
                      <a:cs typeface="+mn-ea"/>
                      <a:sym typeface="+mn-lt"/>
                    </a:endParaRPr>
                  </a:p>
                </p:txBody>
              </p:sp>
              <p:cxnSp>
                <p:nvCxnSpPr>
                  <p:cNvPr id="53" name="直接连接符 52"/>
                  <p:cNvCxnSpPr/>
                  <p:nvPr/>
                </p:nvCxnSpPr>
                <p:spPr>
                  <a:xfrm>
                    <a:off x="1194106" y="2187918"/>
                    <a:ext cx="115424" cy="0"/>
                  </a:xfrm>
                  <a:prstGeom prst="line">
                    <a:avLst/>
                  </a:prstGeom>
                  <a:ln w="12700">
                    <a:solidFill>
                      <a:srgbClr val="BC101A"/>
                    </a:solidFill>
                  </a:ln>
                </p:spPr>
                <p:style>
                  <a:lnRef idx="1">
                    <a:schemeClr val="accent1"/>
                  </a:lnRef>
                  <a:fillRef idx="0">
                    <a:schemeClr val="accent1"/>
                  </a:fillRef>
                  <a:effectRef idx="0">
                    <a:schemeClr val="accent1"/>
                  </a:effectRef>
                  <a:fontRef idx="minor">
                    <a:schemeClr val="tx1"/>
                  </a:fontRef>
                </p:style>
              </p:cxnSp>
            </p:grpSp>
          </p:grpSp>
          <p:sp>
            <p:nvSpPr>
              <p:cNvPr id="61" name="文本框 60"/>
              <p:cNvSpPr txBox="1"/>
              <p:nvPr/>
            </p:nvSpPr>
            <p:spPr>
              <a:xfrm>
                <a:off x="1339847" y="3889313"/>
                <a:ext cx="492443" cy="461665"/>
              </a:xfrm>
              <a:prstGeom prst="rect">
                <a:avLst/>
              </a:prstGeom>
              <a:noFill/>
            </p:spPr>
            <p:txBody>
              <a:bodyPr wrap="none" rtlCol="0">
                <a:spAutoFit/>
              </a:bodyPr>
              <a:lstStyle/>
              <a:p>
                <a:r>
                  <a:rPr lang="en-US" altLang="zh-CN" sz="2400" dirty="0">
                    <a:solidFill>
                      <a:schemeClr val="bg1"/>
                    </a:solidFill>
                    <a:effectLst>
                      <a:outerShdw blurRad="38100" dist="38100" dir="2700000" algn="tl">
                        <a:srgbClr val="000000">
                          <a:alpha val="43137"/>
                        </a:srgbClr>
                      </a:outerShdw>
                    </a:effectLst>
                    <a:latin typeface="汉仪综艺体简" panose="02010600000101010101" pitchFamily="2" charset="-122"/>
                    <a:ea typeface="汉仪综艺体简" panose="02010600000101010101" pitchFamily="2" charset="-122"/>
                  </a:rPr>
                  <a:t>04</a:t>
                </a:r>
                <a:endParaRPr lang="zh-CN" altLang="en-US" sz="2400" dirty="0">
                  <a:solidFill>
                    <a:schemeClr val="bg1"/>
                  </a:solidFill>
                  <a:effectLst>
                    <a:outerShdw blurRad="38100" dist="38100" dir="2700000" algn="tl">
                      <a:srgbClr val="000000">
                        <a:alpha val="43137"/>
                      </a:srgbClr>
                    </a:outerShdw>
                  </a:effectLst>
                  <a:latin typeface="汉仪综艺体简" panose="02010600000101010101" pitchFamily="2" charset="-122"/>
                  <a:ea typeface="汉仪综艺体简" panose="02010600000101010101" pitchFamily="2" charset="-122"/>
                </a:endParaRPr>
              </a:p>
            </p:txBody>
          </p:sp>
        </p:grpSp>
        <p:sp>
          <p:nvSpPr>
            <p:cNvPr id="72" name="文本框 71"/>
            <p:cNvSpPr txBox="1"/>
            <p:nvPr/>
          </p:nvSpPr>
          <p:spPr>
            <a:xfrm>
              <a:off x="3161673" y="4124747"/>
              <a:ext cx="3077077" cy="461665"/>
            </a:xfrm>
            <a:prstGeom prst="rect">
              <a:avLst/>
            </a:prstGeom>
            <a:noFill/>
          </p:spPr>
          <p:txBody>
            <a:bodyPr wrap="square">
              <a:spAutoFit/>
            </a:bodyPr>
            <a:lstStyle/>
            <a:p>
              <a:pPr fontAlgn="auto">
                <a:spcBef>
                  <a:spcPts val="0"/>
                </a:spcBef>
                <a:spcAft>
                  <a:spcPts val="0"/>
                </a:spcAft>
                <a:defRPr/>
              </a:pPr>
              <a:r>
                <a:rPr lang="zh-CN" altLang="en-US" sz="2400" spc="600" dirty="0">
                  <a:solidFill>
                    <a:schemeClr val="tx1">
                      <a:lumMod val="85000"/>
                      <a:lumOff val="15000"/>
                    </a:schemeClr>
                  </a:solidFill>
                  <a:latin typeface="汉仪综艺体简" panose="02010600000101010101" pitchFamily="2" charset="-122"/>
                  <a:ea typeface="汉仪综艺体简" panose="02010600000101010101" pitchFamily="2" charset="-122"/>
                </a:rPr>
                <a:t>全民抗日战争</a:t>
              </a:r>
            </a:p>
          </p:txBody>
        </p:sp>
      </p:grpSp>
      <p:grpSp>
        <p:nvGrpSpPr>
          <p:cNvPr id="118" name="组合 117"/>
          <p:cNvGrpSpPr/>
          <p:nvPr/>
        </p:nvGrpSpPr>
        <p:grpSpPr>
          <a:xfrm>
            <a:off x="2057363" y="4804611"/>
            <a:ext cx="3068997" cy="583809"/>
            <a:chOff x="2057363" y="4804611"/>
            <a:chExt cx="3068997" cy="583809"/>
          </a:xfrm>
        </p:grpSpPr>
        <p:grpSp>
          <p:nvGrpSpPr>
            <p:cNvPr id="67" name="组合 66"/>
            <p:cNvGrpSpPr/>
            <p:nvPr/>
          </p:nvGrpSpPr>
          <p:grpSpPr>
            <a:xfrm>
              <a:off x="2057363" y="4804611"/>
              <a:ext cx="933852" cy="583809"/>
              <a:chOff x="946956" y="4567642"/>
              <a:chExt cx="933852" cy="583809"/>
            </a:xfrm>
          </p:grpSpPr>
          <p:grpSp>
            <p:nvGrpSpPr>
              <p:cNvPr id="54" name="组合 53"/>
              <p:cNvGrpSpPr/>
              <p:nvPr/>
            </p:nvGrpSpPr>
            <p:grpSpPr>
              <a:xfrm>
                <a:off x="946956" y="4567642"/>
                <a:ext cx="933852" cy="583809"/>
                <a:chOff x="1051129" y="1433962"/>
                <a:chExt cx="933852" cy="583809"/>
              </a:xfrm>
            </p:grpSpPr>
            <p:sp>
              <p:nvSpPr>
                <p:cNvPr id="55" name="椭圆 54"/>
                <p:cNvSpPr/>
                <p:nvPr/>
              </p:nvSpPr>
              <p:spPr>
                <a:xfrm>
                  <a:off x="1401172" y="1433962"/>
                  <a:ext cx="583809" cy="583809"/>
                </a:xfrm>
                <a:prstGeom prst="ellipse">
                  <a:avLst/>
                </a:prstGeom>
                <a:solidFill>
                  <a:srgbClr val="BC1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综艺体简" panose="02010600000101010101" pitchFamily="2" charset="-122"/>
                    <a:ea typeface="汉仪综艺体简" panose="02010600000101010101" pitchFamily="2" charset="-122"/>
                    <a:cs typeface="+mn-ea"/>
                    <a:sym typeface="+mn-lt"/>
                  </a:endParaRPr>
                </a:p>
              </p:txBody>
            </p:sp>
            <p:grpSp>
              <p:nvGrpSpPr>
                <p:cNvPr id="56" name="组合 55"/>
                <p:cNvGrpSpPr/>
                <p:nvPr/>
              </p:nvGrpSpPr>
              <p:grpSpPr>
                <a:xfrm>
                  <a:off x="1051129" y="1660509"/>
                  <a:ext cx="295008" cy="179584"/>
                  <a:chOff x="1014522" y="2087880"/>
                  <a:chExt cx="295008" cy="179584"/>
                </a:xfrm>
              </p:grpSpPr>
              <p:sp>
                <p:nvSpPr>
                  <p:cNvPr id="57" name="椭圆 56"/>
                  <p:cNvSpPr/>
                  <p:nvPr/>
                </p:nvSpPr>
                <p:spPr>
                  <a:xfrm>
                    <a:off x="1014522" y="2087880"/>
                    <a:ext cx="179584" cy="179584"/>
                  </a:xfrm>
                  <a:prstGeom prst="ellipse">
                    <a:avLst/>
                  </a:prstGeom>
                  <a:solidFill>
                    <a:srgbClr val="BC101A"/>
                  </a:solidFill>
                  <a:ln w="41275">
                    <a:solidFill>
                      <a:srgbClr val="FFF9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综艺体简" panose="02010600000101010101" pitchFamily="2" charset="-122"/>
                      <a:ea typeface="汉仪综艺体简" panose="02010600000101010101" pitchFamily="2" charset="-122"/>
                      <a:cs typeface="+mn-ea"/>
                      <a:sym typeface="+mn-lt"/>
                    </a:endParaRPr>
                  </a:p>
                </p:txBody>
              </p:sp>
              <p:cxnSp>
                <p:nvCxnSpPr>
                  <p:cNvPr id="58" name="直接连接符 57"/>
                  <p:cNvCxnSpPr/>
                  <p:nvPr/>
                </p:nvCxnSpPr>
                <p:spPr>
                  <a:xfrm>
                    <a:off x="1194106" y="2187918"/>
                    <a:ext cx="115424" cy="0"/>
                  </a:xfrm>
                  <a:prstGeom prst="line">
                    <a:avLst/>
                  </a:prstGeom>
                  <a:ln w="12700">
                    <a:solidFill>
                      <a:srgbClr val="BC101A"/>
                    </a:solidFill>
                  </a:ln>
                </p:spPr>
                <p:style>
                  <a:lnRef idx="1">
                    <a:schemeClr val="accent1"/>
                  </a:lnRef>
                  <a:fillRef idx="0">
                    <a:schemeClr val="accent1"/>
                  </a:fillRef>
                  <a:effectRef idx="0">
                    <a:schemeClr val="accent1"/>
                  </a:effectRef>
                  <a:fontRef idx="minor">
                    <a:schemeClr val="tx1"/>
                  </a:fontRef>
                </p:style>
              </p:cxnSp>
            </p:grpSp>
          </p:grpSp>
          <p:sp>
            <p:nvSpPr>
              <p:cNvPr id="62" name="文本框 61"/>
              <p:cNvSpPr txBox="1"/>
              <p:nvPr/>
            </p:nvSpPr>
            <p:spPr>
              <a:xfrm>
                <a:off x="1340349" y="4655623"/>
                <a:ext cx="492443" cy="461665"/>
              </a:xfrm>
              <a:prstGeom prst="rect">
                <a:avLst/>
              </a:prstGeom>
              <a:noFill/>
            </p:spPr>
            <p:txBody>
              <a:bodyPr wrap="none" rtlCol="0">
                <a:spAutoFit/>
              </a:bodyPr>
              <a:lstStyle/>
              <a:p>
                <a:r>
                  <a:rPr lang="en-US" altLang="zh-CN" sz="2400" dirty="0">
                    <a:solidFill>
                      <a:schemeClr val="bg1"/>
                    </a:solidFill>
                    <a:effectLst>
                      <a:outerShdw blurRad="38100" dist="38100" dir="2700000" algn="tl">
                        <a:srgbClr val="000000">
                          <a:alpha val="43137"/>
                        </a:srgbClr>
                      </a:outerShdw>
                    </a:effectLst>
                    <a:latin typeface="汉仪综艺体简" panose="02010600000101010101" pitchFamily="2" charset="-122"/>
                    <a:ea typeface="汉仪综艺体简" panose="02010600000101010101" pitchFamily="2" charset="-122"/>
                  </a:rPr>
                  <a:t>05</a:t>
                </a:r>
                <a:endParaRPr lang="zh-CN" altLang="en-US" sz="2400" dirty="0">
                  <a:solidFill>
                    <a:schemeClr val="bg1"/>
                  </a:solidFill>
                  <a:effectLst>
                    <a:outerShdw blurRad="38100" dist="38100" dir="2700000" algn="tl">
                      <a:srgbClr val="000000">
                        <a:alpha val="43137"/>
                      </a:srgbClr>
                    </a:outerShdw>
                  </a:effectLst>
                  <a:latin typeface="汉仪综艺体简" panose="02010600000101010101" pitchFamily="2" charset="-122"/>
                  <a:ea typeface="汉仪综艺体简" panose="02010600000101010101" pitchFamily="2" charset="-122"/>
                </a:endParaRPr>
              </a:p>
            </p:txBody>
          </p:sp>
        </p:grpSp>
        <p:sp>
          <p:nvSpPr>
            <p:cNvPr id="73" name="文本框 72"/>
            <p:cNvSpPr txBox="1"/>
            <p:nvPr/>
          </p:nvSpPr>
          <p:spPr>
            <a:xfrm>
              <a:off x="3161673" y="4885781"/>
              <a:ext cx="1964687" cy="461665"/>
            </a:xfrm>
            <a:prstGeom prst="rect">
              <a:avLst/>
            </a:prstGeom>
            <a:noFill/>
          </p:spPr>
          <p:txBody>
            <a:bodyPr wrap="square">
              <a:spAutoFit/>
            </a:bodyPr>
            <a:lstStyle/>
            <a:p>
              <a:pPr fontAlgn="auto">
                <a:spcBef>
                  <a:spcPts val="0"/>
                </a:spcBef>
                <a:spcAft>
                  <a:spcPts val="0"/>
                </a:spcAft>
                <a:defRPr/>
              </a:pPr>
              <a:r>
                <a:rPr lang="zh-CN" altLang="en-US" sz="2400" spc="600" dirty="0">
                  <a:solidFill>
                    <a:schemeClr val="tx1">
                      <a:lumMod val="85000"/>
                      <a:lumOff val="15000"/>
                    </a:schemeClr>
                  </a:solidFill>
                  <a:latin typeface="汉仪综艺体简" panose="02010600000101010101" pitchFamily="2" charset="-122"/>
                  <a:ea typeface="汉仪综艺体简" panose="02010600000101010101" pitchFamily="2" charset="-122"/>
                </a:rPr>
                <a:t>国共和谈</a:t>
              </a:r>
            </a:p>
          </p:txBody>
        </p:sp>
      </p:grpSp>
      <p:grpSp>
        <p:nvGrpSpPr>
          <p:cNvPr id="119" name="组合 118"/>
          <p:cNvGrpSpPr/>
          <p:nvPr/>
        </p:nvGrpSpPr>
        <p:grpSpPr>
          <a:xfrm>
            <a:off x="6795779" y="1947105"/>
            <a:ext cx="4837863" cy="583809"/>
            <a:chOff x="6795779" y="1947105"/>
            <a:chExt cx="4837863" cy="583809"/>
          </a:xfrm>
        </p:grpSpPr>
        <p:grpSp>
          <p:nvGrpSpPr>
            <p:cNvPr id="74" name="组合 73"/>
            <p:cNvGrpSpPr/>
            <p:nvPr/>
          </p:nvGrpSpPr>
          <p:grpSpPr>
            <a:xfrm>
              <a:off x="6795779" y="1947105"/>
              <a:ext cx="933852" cy="583809"/>
              <a:chOff x="946956" y="1692359"/>
              <a:chExt cx="933852" cy="583809"/>
            </a:xfrm>
          </p:grpSpPr>
          <p:grpSp>
            <p:nvGrpSpPr>
              <p:cNvPr id="75" name="组合 74"/>
              <p:cNvGrpSpPr/>
              <p:nvPr/>
            </p:nvGrpSpPr>
            <p:grpSpPr>
              <a:xfrm>
                <a:off x="946956" y="1692359"/>
                <a:ext cx="933852" cy="583809"/>
                <a:chOff x="1051129" y="1433962"/>
                <a:chExt cx="933852" cy="583809"/>
              </a:xfrm>
            </p:grpSpPr>
            <p:sp>
              <p:nvSpPr>
                <p:cNvPr id="77" name="椭圆 76"/>
                <p:cNvSpPr/>
                <p:nvPr/>
              </p:nvSpPr>
              <p:spPr>
                <a:xfrm>
                  <a:off x="1401172" y="1433962"/>
                  <a:ext cx="583809" cy="583809"/>
                </a:xfrm>
                <a:prstGeom prst="ellipse">
                  <a:avLst/>
                </a:prstGeom>
                <a:solidFill>
                  <a:srgbClr val="BC1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综艺体简" panose="02010600000101010101" pitchFamily="2" charset="-122"/>
                    <a:ea typeface="汉仪综艺体简" panose="02010600000101010101" pitchFamily="2" charset="-122"/>
                    <a:cs typeface="+mn-ea"/>
                    <a:sym typeface="+mn-lt"/>
                  </a:endParaRPr>
                </a:p>
              </p:txBody>
            </p:sp>
            <p:grpSp>
              <p:nvGrpSpPr>
                <p:cNvPr id="78" name="组合 77"/>
                <p:cNvGrpSpPr/>
                <p:nvPr/>
              </p:nvGrpSpPr>
              <p:grpSpPr>
                <a:xfrm>
                  <a:off x="1051129" y="1660509"/>
                  <a:ext cx="295008" cy="179584"/>
                  <a:chOff x="1014522" y="2087880"/>
                  <a:chExt cx="295008" cy="179584"/>
                </a:xfrm>
              </p:grpSpPr>
              <p:sp>
                <p:nvSpPr>
                  <p:cNvPr id="79" name="椭圆 78"/>
                  <p:cNvSpPr/>
                  <p:nvPr/>
                </p:nvSpPr>
                <p:spPr>
                  <a:xfrm>
                    <a:off x="1014522" y="2087880"/>
                    <a:ext cx="179584" cy="179584"/>
                  </a:xfrm>
                  <a:prstGeom prst="ellipse">
                    <a:avLst/>
                  </a:prstGeom>
                  <a:solidFill>
                    <a:srgbClr val="BC101A"/>
                  </a:solidFill>
                  <a:ln w="41275">
                    <a:solidFill>
                      <a:srgbClr val="FFF9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综艺体简" panose="02010600000101010101" pitchFamily="2" charset="-122"/>
                      <a:ea typeface="汉仪综艺体简" panose="02010600000101010101" pitchFamily="2" charset="-122"/>
                      <a:cs typeface="+mn-ea"/>
                      <a:sym typeface="+mn-lt"/>
                    </a:endParaRPr>
                  </a:p>
                </p:txBody>
              </p:sp>
              <p:cxnSp>
                <p:nvCxnSpPr>
                  <p:cNvPr id="80" name="直接连接符 79"/>
                  <p:cNvCxnSpPr/>
                  <p:nvPr/>
                </p:nvCxnSpPr>
                <p:spPr>
                  <a:xfrm>
                    <a:off x="1194106" y="2187918"/>
                    <a:ext cx="115424" cy="0"/>
                  </a:xfrm>
                  <a:prstGeom prst="line">
                    <a:avLst/>
                  </a:prstGeom>
                  <a:ln w="12700">
                    <a:solidFill>
                      <a:srgbClr val="BC101A"/>
                    </a:solidFill>
                  </a:ln>
                </p:spPr>
                <p:style>
                  <a:lnRef idx="1">
                    <a:schemeClr val="accent1"/>
                  </a:lnRef>
                  <a:fillRef idx="0">
                    <a:schemeClr val="accent1"/>
                  </a:fillRef>
                  <a:effectRef idx="0">
                    <a:schemeClr val="accent1"/>
                  </a:effectRef>
                  <a:fontRef idx="minor">
                    <a:schemeClr val="tx1"/>
                  </a:fontRef>
                </p:style>
              </p:cxnSp>
            </p:grpSp>
          </p:grpSp>
          <p:sp>
            <p:nvSpPr>
              <p:cNvPr id="76" name="文本框 75"/>
              <p:cNvSpPr txBox="1"/>
              <p:nvPr/>
            </p:nvSpPr>
            <p:spPr>
              <a:xfrm>
                <a:off x="1342680" y="1763172"/>
                <a:ext cx="492443" cy="461665"/>
              </a:xfrm>
              <a:prstGeom prst="rect">
                <a:avLst/>
              </a:prstGeom>
              <a:noFill/>
            </p:spPr>
            <p:txBody>
              <a:bodyPr wrap="none" rtlCol="0">
                <a:spAutoFit/>
              </a:bodyPr>
              <a:lstStyle/>
              <a:p>
                <a:r>
                  <a:rPr lang="en-US" altLang="zh-CN" sz="2400" dirty="0">
                    <a:solidFill>
                      <a:schemeClr val="bg1"/>
                    </a:solidFill>
                    <a:effectLst>
                      <a:outerShdw blurRad="38100" dist="38100" dir="2700000" algn="tl">
                        <a:srgbClr val="000000">
                          <a:alpha val="43137"/>
                        </a:srgbClr>
                      </a:outerShdw>
                    </a:effectLst>
                    <a:latin typeface="汉仪综艺体简" panose="02010600000101010101" pitchFamily="2" charset="-122"/>
                    <a:ea typeface="汉仪综艺体简" panose="02010600000101010101" pitchFamily="2" charset="-122"/>
                  </a:rPr>
                  <a:t>06</a:t>
                </a:r>
                <a:endParaRPr lang="zh-CN" altLang="en-US" sz="2400" dirty="0">
                  <a:solidFill>
                    <a:schemeClr val="bg1"/>
                  </a:solidFill>
                  <a:effectLst>
                    <a:outerShdw blurRad="38100" dist="38100" dir="2700000" algn="tl">
                      <a:srgbClr val="000000">
                        <a:alpha val="43137"/>
                      </a:srgbClr>
                    </a:outerShdw>
                  </a:effectLst>
                  <a:latin typeface="汉仪综艺体简" panose="02010600000101010101" pitchFamily="2" charset="-122"/>
                  <a:ea typeface="汉仪综艺体简" panose="02010600000101010101" pitchFamily="2" charset="-122"/>
                </a:endParaRPr>
              </a:p>
            </p:txBody>
          </p:sp>
        </p:grpSp>
        <p:sp>
          <p:nvSpPr>
            <p:cNvPr id="109" name="文本框 108"/>
            <p:cNvSpPr txBox="1"/>
            <p:nvPr/>
          </p:nvSpPr>
          <p:spPr>
            <a:xfrm>
              <a:off x="7900090" y="2054343"/>
              <a:ext cx="3733552" cy="461665"/>
            </a:xfrm>
            <a:prstGeom prst="rect">
              <a:avLst/>
            </a:prstGeom>
            <a:noFill/>
          </p:spPr>
          <p:txBody>
            <a:bodyPr wrap="square">
              <a:spAutoFit/>
            </a:bodyPr>
            <a:lstStyle/>
            <a:p>
              <a:pPr fontAlgn="auto">
                <a:spcBef>
                  <a:spcPts val="0"/>
                </a:spcBef>
                <a:spcAft>
                  <a:spcPts val="0"/>
                </a:spcAft>
                <a:defRPr/>
              </a:pPr>
              <a:r>
                <a:rPr lang="zh-CN" altLang="en-US" sz="2400" spc="600" dirty="0">
                  <a:solidFill>
                    <a:schemeClr val="tx1">
                      <a:lumMod val="85000"/>
                      <a:lumOff val="15000"/>
                    </a:schemeClr>
                  </a:solidFill>
                  <a:latin typeface="汉仪综艺体简" panose="02010600000101010101" pitchFamily="2" charset="-122"/>
                  <a:ea typeface="汉仪综艺体简" panose="02010600000101010101" pitchFamily="2" charset="-122"/>
                </a:rPr>
                <a:t>解放战争时期</a:t>
              </a:r>
            </a:p>
          </p:txBody>
        </p:sp>
      </p:grpSp>
      <p:grpSp>
        <p:nvGrpSpPr>
          <p:cNvPr id="120" name="组合 119"/>
          <p:cNvGrpSpPr/>
          <p:nvPr/>
        </p:nvGrpSpPr>
        <p:grpSpPr>
          <a:xfrm>
            <a:off x="6795779" y="2632031"/>
            <a:ext cx="4181391" cy="583809"/>
            <a:chOff x="6795779" y="2632031"/>
            <a:chExt cx="4181391" cy="583809"/>
          </a:xfrm>
        </p:grpSpPr>
        <p:grpSp>
          <p:nvGrpSpPr>
            <p:cNvPr id="81" name="组合 80"/>
            <p:cNvGrpSpPr/>
            <p:nvPr/>
          </p:nvGrpSpPr>
          <p:grpSpPr>
            <a:xfrm>
              <a:off x="6795779" y="2632031"/>
              <a:ext cx="933852" cy="583809"/>
              <a:chOff x="946956" y="2377285"/>
              <a:chExt cx="933852" cy="583809"/>
            </a:xfrm>
          </p:grpSpPr>
          <p:grpSp>
            <p:nvGrpSpPr>
              <p:cNvPr id="82" name="组合 81"/>
              <p:cNvGrpSpPr/>
              <p:nvPr/>
            </p:nvGrpSpPr>
            <p:grpSpPr>
              <a:xfrm>
                <a:off x="946956" y="2377285"/>
                <a:ext cx="933852" cy="583809"/>
                <a:chOff x="1051129" y="1433962"/>
                <a:chExt cx="933852" cy="583809"/>
              </a:xfrm>
            </p:grpSpPr>
            <p:sp>
              <p:nvSpPr>
                <p:cNvPr id="84" name="椭圆 83"/>
                <p:cNvSpPr/>
                <p:nvPr/>
              </p:nvSpPr>
              <p:spPr>
                <a:xfrm>
                  <a:off x="1401172" y="1433962"/>
                  <a:ext cx="583809" cy="583809"/>
                </a:xfrm>
                <a:prstGeom prst="ellipse">
                  <a:avLst/>
                </a:prstGeom>
                <a:solidFill>
                  <a:srgbClr val="BC1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综艺体简" panose="02010600000101010101" pitchFamily="2" charset="-122"/>
                    <a:ea typeface="汉仪综艺体简" panose="02010600000101010101" pitchFamily="2" charset="-122"/>
                    <a:cs typeface="+mn-ea"/>
                    <a:sym typeface="+mn-lt"/>
                  </a:endParaRPr>
                </a:p>
              </p:txBody>
            </p:sp>
            <p:grpSp>
              <p:nvGrpSpPr>
                <p:cNvPr id="85" name="组合 84"/>
                <p:cNvGrpSpPr/>
                <p:nvPr/>
              </p:nvGrpSpPr>
              <p:grpSpPr>
                <a:xfrm>
                  <a:off x="1051129" y="1660509"/>
                  <a:ext cx="295008" cy="179584"/>
                  <a:chOff x="1014522" y="2087880"/>
                  <a:chExt cx="295008" cy="179584"/>
                </a:xfrm>
              </p:grpSpPr>
              <p:sp>
                <p:nvSpPr>
                  <p:cNvPr id="86" name="椭圆 85"/>
                  <p:cNvSpPr/>
                  <p:nvPr/>
                </p:nvSpPr>
                <p:spPr>
                  <a:xfrm>
                    <a:off x="1014522" y="2087880"/>
                    <a:ext cx="179584" cy="179584"/>
                  </a:xfrm>
                  <a:prstGeom prst="ellipse">
                    <a:avLst/>
                  </a:prstGeom>
                  <a:solidFill>
                    <a:srgbClr val="BC101A"/>
                  </a:solidFill>
                  <a:ln w="41275">
                    <a:solidFill>
                      <a:srgbClr val="FFF9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综艺体简" panose="02010600000101010101" pitchFamily="2" charset="-122"/>
                      <a:ea typeface="汉仪综艺体简" panose="02010600000101010101" pitchFamily="2" charset="-122"/>
                      <a:cs typeface="+mn-ea"/>
                      <a:sym typeface="+mn-lt"/>
                    </a:endParaRPr>
                  </a:p>
                </p:txBody>
              </p:sp>
              <p:cxnSp>
                <p:nvCxnSpPr>
                  <p:cNvPr id="87" name="直接连接符 86"/>
                  <p:cNvCxnSpPr/>
                  <p:nvPr/>
                </p:nvCxnSpPr>
                <p:spPr>
                  <a:xfrm>
                    <a:off x="1194106" y="2187918"/>
                    <a:ext cx="115424" cy="0"/>
                  </a:xfrm>
                  <a:prstGeom prst="line">
                    <a:avLst/>
                  </a:prstGeom>
                  <a:ln w="12700">
                    <a:solidFill>
                      <a:srgbClr val="BC101A"/>
                    </a:solidFill>
                  </a:ln>
                </p:spPr>
                <p:style>
                  <a:lnRef idx="1">
                    <a:schemeClr val="accent1"/>
                  </a:lnRef>
                  <a:fillRef idx="0">
                    <a:schemeClr val="accent1"/>
                  </a:fillRef>
                  <a:effectRef idx="0">
                    <a:schemeClr val="accent1"/>
                  </a:effectRef>
                  <a:fontRef idx="minor">
                    <a:schemeClr val="tx1"/>
                  </a:fontRef>
                </p:style>
              </p:cxnSp>
            </p:grpSp>
          </p:grpSp>
          <p:sp>
            <p:nvSpPr>
              <p:cNvPr id="83" name="文本框 82"/>
              <p:cNvSpPr txBox="1"/>
              <p:nvPr/>
            </p:nvSpPr>
            <p:spPr>
              <a:xfrm>
                <a:off x="1352695" y="2454978"/>
                <a:ext cx="492443" cy="461665"/>
              </a:xfrm>
              <a:prstGeom prst="rect">
                <a:avLst/>
              </a:prstGeom>
              <a:noFill/>
            </p:spPr>
            <p:txBody>
              <a:bodyPr wrap="none" rtlCol="0">
                <a:spAutoFit/>
              </a:bodyPr>
              <a:lstStyle/>
              <a:p>
                <a:r>
                  <a:rPr lang="en-US" altLang="zh-CN" sz="2400" dirty="0">
                    <a:solidFill>
                      <a:schemeClr val="bg1"/>
                    </a:solidFill>
                    <a:effectLst>
                      <a:outerShdw blurRad="38100" dist="38100" dir="2700000" algn="tl">
                        <a:srgbClr val="000000">
                          <a:alpha val="43137"/>
                        </a:srgbClr>
                      </a:outerShdw>
                    </a:effectLst>
                    <a:latin typeface="汉仪综艺体简" panose="02010600000101010101" pitchFamily="2" charset="-122"/>
                    <a:ea typeface="汉仪综艺体简" panose="02010600000101010101" pitchFamily="2" charset="-122"/>
                  </a:rPr>
                  <a:t>07</a:t>
                </a:r>
                <a:endParaRPr lang="zh-CN" altLang="en-US" sz="2400" dirty="0">
                  <a:solidFill>
                    <a:schemeClr val="bg1"/>
                  </a:solidFill>
                  <a:effectLst>
                    <a:outerShdw blurRad="38100" dist="38100" dir="2700000" algn="tl">
                      <a:srgbClr val="000000">
                        <a:alpha val="43137"/>
                      </a:srgbClr>
                    </a:outerShdw>
                  </a:effectLst>
                  <a:latin typeface="汉仪综艺体简" panose="02010600000101010101" pitchFamily="2" charset="-122"/>
                  <a:ea typeface="汉仪综艺体简" panose="02010600000101010101" pitchFamily="2" charset="-122"/>
                </a:endParaRPr>
              </a:p>
            </p:txBody>
          </p:sp>
        </p:grpSp>
        <p:sp>
          <p:nvSpPr>
            <p:cNvPr id="110" name="文本框 109"/>
            <p:cNvSpPr txBox="1"/>
            <p:nvPr/>
          </p:nvSpPr>
          <p:spPr>
            <a:xfrm>
              <a:off x="7900090" y="2682071"/>
              <a:ext cx="3077080" cy="461665"/>
            </a:xfrm>
            <a:prstGeom prst="rect">
              <a:avLst/>
            </a:prstGeom>
            <a:noFill/>
          </p:spPr>
          <p:txBody>
            <a:bodyPr wrap="square">
              <a:spAutoFit/>
            </a:bodyPr>
            <a:lstStyle/>
            <a:p>
              <a:pPr fontAlgn="auto">
                <a:spcBef>
                  <a:spcPts val="0"/>
                </a:spcBef>
                <a:spcAft>
                  <a:spcPts val="0"/>
                </a:spcAft>
                <a:defRPr/>
              </a:pPr>
              <a:r>
                <a:rPr lang="zh-CN" altLang="en-US" sz="2400" spc="600" dirty="0">
                  <a:solidFill>
                    <a:schemeClr val="tx1">
                      <a:lumMod val="85000"/>
                      <a:lumOff val="15000"/>
                    </a:schemeClr>
                  </a:solidFill>
                  <a:latin typeface="汉仪综艺体简" panose="02010600000101010101" pitchFamily="2" charset="-122"/>
                  <a:ea typeface="汉仪综艺体简" panose="02010600000101010101" pitchFamily="2" charset="-122"/>
                </a:rPr>
                <a:t>建国初期</a:t>
              </a:r>
            </a:p>
          </p:txBody>
        </p:sp>
      </p:grpSp>
      <p:grpSp>
        <p:nvGrpSpPr>
          <p:cNvPr id="121" name="组合 120"/>
          <p:cNvGrpSpPr/>
          <p:nvPr/>
        </p:nvGrpSpPr>
        <p:grpSpPr>
          <a:xfrm>
            <a:off x="6795779" y="3315878"/>
            <a:ext cx="4181389" cy="583809"/>
            <a:chOff x="6795779" y="3315878"/>
            <a:chExt cx="4181389" cy="583809"/>
          </a:xfrm>
        </p:grpSpPr>
        <p:grpSp>
          <p:nvGrpSpPr>
            <p:cNvPr id="88" name="组合 87"/>
            <p:cNvGrpSpPr/>
            <p:nvPr/>
          </p:nvGrpSpPr>
          <p:grpSpPr>
            <a:xfrm>
              <a:off x="6795779" y="3315878"/>
              <a:ext cx="933852" cy="583809"/>
              <a:chOff x="946956" y="3061132"/>
              <a:chExt cx="933852" cy="583809"/>
            </a:xfrm>
          </p:grpSpPr>
          <p:grpSp>
            <p:nvGrpSpPr>
              <p:cNvPr id="89" name="组合 88"/>
              <p:cNvGrpSpPr/>
              <p:nvPr/>
            </p:nvGrpSpPr>
            <p:grpSpPr>
              <a:xfrm>
                <a:off x="946956" y="3061132"/>
                <a:ext cx="933852" cy="583809"/>
                <a:chOff x="1051129" y="1433962"/>
                <a:chExt cx="933852" cy="583809"/>
              </a:xfrm>
            </p:grpSpPr>
            <p:sp>
              <p:nvSpPr>
                <p:cNvPr id="91" name="椭圆 90"/>
                <p:cNvSpPr/>
                <p:nvPr/>
              </p:nvSpPr>
              <p:spPr>
                <a:xfrm>
                  <a:off x="1401172" y="1433962"/>
                  <a:ext cx="583809" cy="583809"/>
                </a:xfrm>
                <a:prstGeom prst="ellipse">
                  <a:avLst/>
                </a:prstGeom>
                <a:solidFill>
                  <a:srgbClr val="BC1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综艺体简" panose="02010600000101010101" pitchFamily="2" charset="-122"/>
                    <a:ea typeface="汉仪综艺体简" panose="02010600000101010101" pitchFamily="2" charset="-122"/>
                    <a:cs typeface="+mn-ea"/>
                    <a:sym typeface="+mn-lt"/>
                  </a:endParaRPr>
                </a:p>
              </p:txBody>
            </p:sp>
            <p:grpSp>
              <p:nvGrpSpPr>
                <p:cNvPr id="92" name="组合 91"/>
                <p:cNvGrpSpPr/>
                <p:nvPr/>
              </p:nvGrpSpPr>
              <p:grpSpPr>
                <a:xfrm>
                  <a:off x="1051129" y="1660509"/>
                  <a:ext cx="295008" cy="179584"/>
                  <a:chOff x="1014522" y="2087880"/>
                  <a:chExt cx="295008" cy="179584"/>
                </a:xfrm>
              </p:grpSpPr>
              <p:sp>
                <p:nvSpPr>
                  <p:cNvPr id="93" name="椭圆 92"/>
                  <p:cNvSpPr/>
                  <p:nvPr/>
                </p:nvSpPr>
                <p:spPr>
                  <a:xfrm>
                    <a:off x="1014522" y="2087880"/>
                    <a:ext cx="179584" cy="179584"/>
                  </a:xfrm>
                  <a:prstGeom prst="ellipse">
                    <a:avLst/>
                  </a:prstGeom>
                  <a:solidFill>
                    <a:srgbClr val="BC101A"/>
                  </a:solidFill>
                  <a:ln w="41275">
                    <a:solidFill>
                      <a:srgbClr val="FFF9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综艺体简" panose="02010600000101010101" pitchFamily="2" charset="-122"/>
                      <a:ea typeface="汉仪综艺体简" panose="02010600000101010101" pitchFamily="2" charset="-122"/>
                      <a:cs typeface="+mn-ea"/>
                      <a:sym typeface="+mn-lt"/>
                    </a:endParaRPr>
                  </a:p>
                </p:txBody>
              </p:sp>
              <p:cxnSp>
                <p:nvCxnSpPr>
                  <p:cNvPr id="94" name="直接连接符 93"/>
                  <p:cNvCxnSpPr/>
                  <p:nvPr/>
                </p:nvCxnSpPr>
                <p:spPr>
                  <a:xfrm>
                    <a:off x="1194106" y="2187918"/>
                    <a:ext cx="115424" cy="0"/>
                  </a:xfrm>
                  <a:prstGeom prst="line">
                    <a:avLst/>
                  </a:prstGeom>
                  <a:ln w="12700">
                    <a:solidFill>
                      <a:srgbClr val="BC101A"/>
                    </a:solidFill>
                  </a:ln>
                </p:spPr>
                <p:style>
                  <a:lnRef idx="1">
                    <a:schemeClr val="accent1"/>
                  </a:lnRef>
                  <a:fillRef idx="0">
                    <a:schemeClr val="accent1"/>
                  </a:fillRef>
                  <a:effectRef idx="0">
                    <a:schemeClr val="accent1"/>
                  </a:effectRef>
                  <a:fontRef idx="minor">
                    <a:schemeClr val="tx1"/>
                  </a:fontRef>
                </p:style>
              </p:cxnSp>
            </p:grpSp>
          </p:grpSp>
          <p:sp>
            <p:nvSpPr>
              <p:cNvPr id="90" name="文本框 89"/>
              <p:cNvSpPr txBox="1"/>
              <p:nvPr/>
            </p:nvSpPr>
            <p:spPr>
              <a:xfrm>
                <a:off x="1331408" y="3149300"/>
                <a:ext cx="492443" cy="461665"/>
              </a:xfrm>
              <a:prstGeom prst="rect">
                <a:avLst/>
              </a:prstGeom>
              <a:noFill/>
            </p:spPr>
            <p:txBody>
              <a:bodyPr wrap="none" rtlCol="0">
                <a:spAutoFit/>
              </a:bodyPr>
              <a:lstStyle/>
              <a:p>
                <a:r>
                  <a:rPr lang="en-US" altLang="zh-CN" sz="2400" dirty="0">
                    <a:solidFill>
                      <a:schemeClr val="bg1"/>
                    </a:solidFill>
                    <a:effectLst>
                      <a:outerShdw blurRad="38100" dist="38100" dir="2700000" algn="tl">
                        <a:srgbClr val="000000">
                          <a:alpha val="43137"/>
                        </a:srgbClr>
                      </a:outerShdw>
                    </a:effectLst>
                    <a:latin typeface="汉仪综艺体简" panose="02010600000101010101" pitchFamily="2" charset="-122"/>
                    <a:ea typeface="汉仪综艺体简" panose="02010600000101010101" pitchFamily="2" charset="-122"/>
                  </a:rPr>
                  <a:t>08</a:t>
                </a:r>
                <a:endParaRPr lang="zh-CN" altLang="en-US" sz="2400" dirty="0">
                  <a:solidFill>
                    <a:schemeClr val="bg1"/>
                  </a:solidFill>
                  <a:effectLst>
                    <a:outerShdw blurRad="38100" dist="38100" dir="2700000" algn="tl">
                      <a:srgbClr val="000000">
                        <a:alpha val="43137"/>
                      </a:srgbClr>
                    </a:outerShdw>
                  </a:effectLst>
                  <a:latin typeface="汉仪综艺体简" panose="02010600000101010101" pitchFamily="2" charset="-122"/>
                  <a:ea typeface="汉仪综艺体简" panose="02010600000101010101" pitchFamily="2" charset="-122"/>
                </a:endParaRPr>
              </a:p>
            </p:txBody>
          </p:sp>
        </p:grpSp>
        <p:sp>
          <p:nvSpPr>
            <p:cNvPr id="111" name="文本框 110"/>
            <p:cNvSpPr txBox="1"/>
            <p:nvPr/>
          </p:nvSpPr>
          <p:spPr>
            <a:xfrm>
              <a:off x="7900089" y="3415144"/>
              <a:ext cx="3077079" cy="461665"/>
            </a:xfrm>
            <a:prstGeom prst="rect">
              <a:avLst/>
            </a:prstGeom>
            <a:noFill/>
          </p:spPr>
          <p:txBody>
            <a:bodyPr wrap="square">
              <a:spAutoFit/>
            </a:bodyPr>
            <a:lstStyle/>
            <a:p>
              <a:pPr fontAlgn="auto">
                <a:spcBef>
                  <a:spcPts val="0"/>
                </a:spcBef>
                <a:spcAft>
                  <a:spcPts val="0"/>
                </a:spcAft>
                <a:defRPr/>
              </a:pPr>
              <a:r>
                <a:rPr lang="zh-CN" altLang="en-US" sz="2400" spc="600" dirty="0">
                  <a:solidFill>
                    <a:schemeClr val="tx1">
                      <a:lumMod val="85000"/>
                      <a:lumOff val="15000"/>
                    </a:schemeClr>
                  </a:solidFill>
                  <a:latin typeface="汉仪综艺体简" panose="02010600000101010101" pitchFamily="2" charset="-122"/>
                  <a:ea typeface="汉仪综艺体简" panose="02010600000101010101" pitchFamily="2" charset="-122"/>
                </a:rPr>
                <a:t>文化大革命</a:t>
              </a:r>
            </a:p>
          </p:txBody>
        </p:sp>
      </p:grpSp>
      <p:grpSp>
        <p:nvGrpSpPr>
          <p:cNvPr id="122" name="组合 121"/>
          <p:cNvGrpSpPr/>
          <p:nvPr/>
        </p:nvGrpSpPr>
        <p:grpSpPr>
          <a:xfrm>
            <a:off x="6795779" y="4070446"/>
            <a:ext cx="4181387" cy="583809"/>
            <a:chOff x="6795779" y="4070446"/>
            <a:chExt cx="4181387" cy="583809"/>
          </a:xfrm>
        </p:grpSpPr>
        <p:grpSp>
          <p:nvGrpSpPr>
            <p:cNvPr id="95" name="组合 94"/>
            <p:cNvGrpSpPr/>
            <p:nvPr/>
          </p:nvGrpSpPr>
          <p:grpSpPr>
            <a:xfrm>
              <a:off x="6795779" y="4070446"/>
              <a:ext cx="933852" cy="583809"/>
              <a:chOff x="946956" y="3815700"/>
              <a:chExt cx="933852" cy="583809"/>
            </a:xfrm>
          </p:grpSpPr>
          <p:grpSp>
            <p:nvGrpSpPr>
              <p:cNvPr id="96" name="组合 95"/>
              <p:cNvGrpSpPr/>
              <p:nvPr/>
            </p:nvGrpSpPr>
            <p:grpSpPr>
              <a:xfrm>
                <a:off x="946956" y="3815700"/>
                <a:ext cx="933852" cy="583809"/>
                <a:chOff x="1051129" y="1433962"/>
                <a:chExt cx="933852" cy="583809"/>
              </a:xfrm>
            </p:grpSpPr>
            <p:sp>
              <p:nvSpPr>
                <p:cNvPr id="98" name="椭圆 97"/>
                <p:cNvSpPr/>
                <p:nvPr/>
              </p:nvSpPr>
              <p:spPr>
                <a:xfrm>
                  <a:off x="1401172" y="1433962"/>
                  <a:ext cx="583809" cy="583809"/>
                </a:xfrm>
                <a:prstGeom prst="ellipse">
                  <a:avLst/>
                </a:prstGeom>
                <a:solidFill>
                  <a:srgbClr val="BC1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综艺体简" panose="02010600000101010101" pitchFamily="2" charset="-122"/>
                    <a:ea typeface="汉仪综艺体简" panose="02010600000101010101" pitchFamily="2" charset="-122"/>
                    <a:cs typeface="+mn-ea"/>
                    <a:sym typeface="+mn-lt"/>
                  </a:endParaRPr>
                </a:p>
              </p:txBody>
            </p:sp>
            <p:grpSp>
              <p:nvGrpSpPr>
                <p:cNvPr id="99" name="组合 98"/>
                <p:cNvGrpSpPr/>
                <p:nvPr/>
              </p:nvGrpSpPr>
              <p:grpSpPr>
                <a:xfrm>
                  <a:off x="1051129" y="1660509"/>
                  <a:ext cx="295008" cy="179584"/>
                  <a:chOff x="1014522" y="2087880"/>
                  <a:chExt cx="295008" cy="179584"/>
                </a:xfrm>
              </p:grpSpPr>
              <p:sp>
                <p:nvSpPr>
                  <p:cNvPr id="100" name="椭圆 99"/>
                  <p:cNvSpPr/>
                  <p:nvPr/>
                </p:nvSpPr>
                <p:spPr>
                  <a:xfrm>
                    <a:off x="1014522" y="2087880"/>
                    <a:ext cx="179584" cy="179584"/>
                  </a:xfrm>
                  <a:prstGeom prst="ellipse">
                    <a:avLst/>
                  </a:prstGeom>
                  <a:solidFill>
                    <a:srgbClr val="BC101A"/>
                  </a:solidFill>
                  <a:ln w="41275">
                    <a:solidFill>
                      <a:srgbClr val="FFF9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综艺体简" panose="02010600000101010101" pitchFamily="2" charset="-122"/>
                      <a:ea typeface="汉仪综艺体简" panose="02010600000101010101" pitchFamily="2" charset="-122"/>
                      <a:cs typeface="+mn-ea"/>
                      <a:sym typeface="+mn-lt"/>
                    </a:endParaRPr>
                  </a:p>
                </p:txBody>
              </p:sp>
              <p:cxnSp>
                <p:nvCxnSpPr>
                  <p:cNvPr id="101" name="直接连接符 100"/>
                  <p:cNvCxnSpPr/>
                  <p:nvPr/>
                </p:nvCxnSpPr>
                <p:spPr>
                  <a:xfrm>
                    <a:off x="1194106" y="2187918"/>
                    <a:ext cx="115424" cy="0"/>
                  </a:xfrm>
                  <a:prstGeom prst="line">
                    <a:avLst/>
                  </a:prstGeom>
                  <a:ln w="12700">
                    <a:solidFill>
                      <a:srgbClr val="BC101A"/>
                    </a:solidFill>
                  </a:ln>
                </p:spPr>
                <p:style>
                  <a:lnRef idx="1">
                    <a:schemeClr val="accent1"/>
                  </a:lnRef>
                  <a:fillRef idx="0">
                    <a:schemeClr val="accent1"/>
                  </a:fillRef>
                  <a:effectRef idx="0">
                    <a:schemeClr val="accent1"/>
                  </a:effectRef>
                  <a:fontRef idx="minor">
                    <a:schemeClr val="tx1"/>
                  </a:fontRef>
                </p:style>
              </p:cxnSp>
            </p:grpSp>
          </p:grpSp>
          <p:sp>
            <p:nvSpPr>
              <p:cNvPr id="97" name="文本框 96"/>
              <p:cNvSpPr txBox="1"/>
              <p:nvPr/>
            </p:nvSpPr>
            <p:spPr>
              <a:xfrm>
                <a:off x="1342681" y="3889010"/>
                <a:ext cx="492443" cy="461665"/>
              </a:xfrm>
              <a:prstGeom prst="rect">
                <a:avLst/>
              </a:prstGeom>
              <a:noFill/>
            </p:spPr>
            <p:txBody>
              <a:bodyPr wrap="none" rtlCol="0">
                <a:spAutoFit/>
              </a:bodyPr>
              <a:lstStyle/>
              <a:p>
                <a:r>
                  <a:rPr lang="en-US" altLang="zh-CN" sz="2400" dirty="0">
                    <a:solidFill>
                      <a:schemeClr val="bg1"/>
                    </a:solidFill>
                    <a:effectLst>
                      <a:outerShdw blurRad="38100" dist="38100" dir="2700000" algn="tl">
                        <a:srgbClr val="000000">
                          <a:alpha val="43137"/>
                        </a:srgbClr>
                      </a:outerShdw>
                    </a:effectLst>
                    <a:latin typeface="汉仪综艺体简" panose="02010600000101010101" pitchFamily="2" charset="-122"/>
                    <a:ea typeface="汉仪综艺体简" panose="02010600000101010101" pitchFamily="2" charset="-122"/>
                  </a:rPr>
                  <a:t>09</a:t>
                </a:r>
                <a:endParaRPr lang="zh-CN" altLang="en-US" sz="2400" dirty="0">
                  <a:solidFill>
                    <a:schemeClr val="bg1"/>
                  </a:solidFill>
                  <a:effectLst>
                    <a:outerShdw blurRad="38100" dist="38100" dir="2700000" algn="tl">
                      <a:srgbClr val="000000">
                        <a:alpha val="43137"/>
                      </a:srgbClr>
                    </a:outerShdw>
                  </a:effectLst>
                  <a:latin typeface="汉仪综艺体简" panose="02010600000101010101" pitchFamily="2" charset="-122"/>
                  <a:ea typeface="汉仪综艺体简" panose="02010600000101010101" pitchFamily="2" charset="-122"/>
                </a:endParaRPr>
              </a:p>
            </p:txBody>
          </p:sp>
        </p:grpSp>
        <p:sp>
          <p:nvSpPr>
            <p:cNvPr id="112" name="文本框 111"/>
            <p:cNvSpPr txBox="1"/>
            <p:nvPr/>
          </p:nvSpPr>
          <p:spPr>
            <a:xfrm>
              <a:off x="7900089" y="4142524"/>
              <a:ext cx="3077077" cy="461665"/>
            </a:xfrm>
            <a:prstGeom prst="rect">
              <a:avLst/>
            </a:prstGeom>
            <a:noFill/>
          </p:spPr>
          <p:txBody>
            <a:bodyPr wrap="square">
              <a:spAutoFit/>
            </a:bodyPr>
            <a:lstStyle/>
            <a:p>
              <a:pPr fontAlgn="auto">
                <a:spcBef>
                  <a:spcPts val="0"/>
                </a:spcBef>
                <a:spcAft>
                  <a:spcPts val="0"/>
                </a:spcAft>
                <a:defRPr/>
              </a:pPr>
              <a:r>
                <a:rPr lang="zh-CN" altLang="en-US" sz="2400" spc="600" dirty="0">
                  <a:solidFill>
                    <a:schemeClr val="tx1">
                      <a:lumMod val="85000"/>
                      <a:lumOff val="15000"/>
                    </a:schemeClr>
                  </a:solidFill>
                  <a:latin typeface="汉仪综艺体简" panose="02010600000101010101" pitchFamily="2" charset="-122"/>
                  <a:ea typeface="汉仪综艺体简" panose="02010600000101010101" pitchFamily="2" charset="-122"/>
                </a:rPr>
                <a:t>过渡时期</a:t>
              </a:r>
            </a:p>
          </p:txBody>
        </p:sp>
      </p:grpSp>
      <p:grpSp>
        <p:nvGrpSpPr>
          <p:cNvPr id="123" name="组合 122"/>
          <p:cNvGrpSpPr/>
          <p:nvPr/>
        </p:nvGrpSpPr>
        <p:grpSpPr>
          <a:xfrm>
            <a:off x="6795779" y="4822388"/>
            <a:ext cx="3068997" cy="583809"/>
            <a:chOff x="6795779" y="4822388"/>
            <a:chExt cx="3068997" cy="583809"/>
          </a:xfrm>
        </p:grpSpPr>
        <p:grpSp>
          <p:nvGrpSpPr>
            <p:cNvPr id="102" name="组合 101"/>
            <p:cNvGrpSpPr/>
            <p:nvPr/>
          </p:nvGrpSpPr>
          <p:grpSpPr>
            <a:xfrm>
              <a:off x="6795779" y="4822388"/>
              <a:ext cx="933852" cy="583809"/>
              <a:chOff x="946956" y="4567642"/>
              <a:chExt cx="933852" cy="583809"/>
            </a:xfrm>
          </p:grpSpPr>
          <p:grpSp>
            <p:nvGrpSpPr>
              <p:cNvPr id="103" name="组合 102"/>
              <p:cNvGrpSpPr/>
              <p:nvPr/>
            </p:nvGrpSpPr>
            <p:grpSpPr>
              <a:xfrm>
                <a:off x="946956" y="4567642"/>
                <a:ext cx="933852" cy="583809"/>
                <a:chOff x="1051129" y="1433962"/>
                <a:chExt cx="933852" cy="583809"/>
              </a:xfrm>
            </p:grpSpPr>
            <p:sp>
              <p:nvSpPr>
                <p:cNvPr id="105" name="椭圆 104"/>
                <p:cNvSpPr/>
                <p:nvPr/>
              </p:nvSpPr>
              <p:spPr>
                <a:xfrm>
                  <a:off x="1401172" y="1433962"/>
                  <a:ext cx="583809" cy="583809"/>
                </a:xfrm>
                <a:prstGeom prst="ellipse">
                  <a:avLst/>
                </a:prstGeom>
                <a:solidFill>
                  <a:srgbClr val="BC1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综艺体简" panose="02010600000101010101" pitchFamily="2" charset="-122"/>
                    <a:ea typeface="汉仪综艺体简" panose="02010600000101010101" pitchFamily="2" charset="-122"/>
                    <a:cs typeface="+mn-ea"/>
                    <a:sym typeface="+mn-lt"/>
                  </a:endParaRPr>
                </a:p>
              </p:txBody>
            </p:sp>
            <p:grpSp>
              <p:nvGrpSpPr>
                <p:cNvPr id="106" name="组合 105"/>
                <p:cNvGrpSpPr/>
                <p:nvPr/>
              </p:nvGrpSpPr>
              <p:grpSpPr>
                <a:xfrm>
                  <a:off x="1051129" y="1660509"/>
                  <a:ext cx="295008" cy="179584"/>
                  <a:chOff x="1014522" y="2087880"/>
                  <a:chExt cx="295008" cy="179584"/>
                </a:xfrm>
              </p:grpSpPr>
              <p:sp>
                <p:nvSpPr>
                  <p:cNvPr id="107" name="椭圆 106"/>
                  <p:cNvSpPr/>
                  <p:nvPr/>
                </p:nvSpPr>
                <p:spPr>
                  <a:xfrm>
                    <a:off x="1014522" y="2087880"/>
                    <a:ext cx="179584" cy="179584"/>
                  </a:xfrm>
                  <a:prstGeom prst="ellipse">
                    <a:avLst/>
                  </a:prstGeom>
                  <a:solidFill>
                    <a:srgbClr val="BC101A"/>
                  </a:solidFill>
                  <a:ln w="41275">
                    <a:solidFill>
                      <a:srgbClr val="FFF9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综艺体简" panose="02010600000101010101" pitchFamily="2" charset="-122"/>
                      <a:ea typeface="汉仪综艺体简" panose="02010600000101010101" pitchFamily="2" charset="-122"/>
                      <a:cs typeface="+mn-ea"/>
                      <a:sym typeface="+mn-lt"/>
                    </a:endParaRPr>
                  </a:p>
                </p:txBody>
              </p:sp>
              <p:cxnSp>
                <p:nvCxnSpPr>
                  <p:cNvPr id="108" name="直接连接符 107"/>
                  <p:cNvCxnSpPr/>
                  <p:nvPr/>
                </p:nvCxnSpPr>
                <p:spPr>
                  <a:xfrm>
                    <a:off x="1194106" y="2187918"/>
                    <a:ext cx="115424" cy="0"/>
                  </a:xfrm>
                  <a:prstGeom prst="line">
                    <a:avLst/>
                  </a:prstGeom>
                  <a:ln w="12700">
                    <a:solidFill>
                      <a:srgbClr val="BC101A"/>
                    </a:solidFill>
                  </a:ln>
                </p:spPr>
                <p:style>
                  <a:lnRef idx="1">
                    <a:schemeClr val="accent1"/>
                  </a:lnRef>
                  <a:fillRef idx="0">
                    <a:schemeClr val="accent1"/>
                  </a:fillRef>
                  <a:effectRef idx="0">
                    <a:schemeClr val="accent1"/>
                  </a:effectRef>
                  <a:fontRef idx="minor">
                    <a:schemeClr val="tx1"/>
                  </a:fontRef>
                </p:style>
              </p:cxnSp>
            </p:grpSp>
          </p:grpSp>
          <p:sp>
            <p:nvSpPr>
              <p:cNvPr id="104" name="文本框 103"/>
              <p:cNvSpPr txBox="1"/>
              <p:nvPr/>
            </p:nvSpPr>
            <p:spPr>
              <a:xfrm>
                <a:off x="1324679" y="4637846"/>
                <a:ext cx="492443" cy="461665"/>
              </a:xfrm>
              <a:prstGeom prst="rect">
                <a:avLst/>
              </a:prstGeom>
              <a:noFill/>
            </p:spPr>
            <p:txBody>
              <a:bodyPr wrap="none" rtlCol="0">
                <a:spAutoFit/>
              </a:bodyPr>
              <a:lstStyle/>
              <a:p>
                <a:r>
                  <a:rPr lang="en-US" altLang="zh-CN" sz="2400" dirty="0">
                    <a:solidFill>
                      <a:schemeClr val="bg1"/>
                    </a:solidFill>
                    <a:effectLst>
                      <a:outerShdw blurRad="38100" dist="38100" dir="2700000" algn="tl">
                        <a:srgbClr val="000000">
                          <a:alpha val="43137"/>
                        </a:srgbClr>
                      </a:outerShdw>
                    </a:effectLst>
                    <a:latin typeface="汉仪综艺体简" panose="02010600000101010101" pitchFamily="2" charset="-122"/>
                    <a:ea typeface="汉仪综艺体简" panose="02010600000101010101" pitchFamily="2" charset="-122"/>
                  </a:rPr>
                  <a:t>10</a:t>
                </a:r>
                <a:endParaRPr lang="zh-CN" altLang="en-US" sz="2400" dirty="0">
                  <a:solidFill>
                    <a:schemeClr val="bg1"/>
                  </a:solidFill>
                  <a:effectLst>
                    <a:outerShdw blurRad="38100" dist="38100" dir="2700000" algn="tl">
                      <a:srgbClr val="000000">
                        <a:alpha val="43137"/>
                      </a:srgbClr>
                    </a:outerShdw>
                  </a:effectLst>
                  <a:latin typeface="汉仪综艺体简" panose="02010600000101010101" pitchFamily="2" charset="-122"/>
                  <a:ea typeface="汉仪综艺体简" panose="02010600000101010101" pitchFamily="2" charset="-122"/>
                </a:endParaRPr>
              </a:p>
            </p:txBody>
          </p:sp>
        </p:grpSp>
        <p:sp>
          <p:nvSpPr>
            <p:cNvPr id="113" name="文本框 112"/>
            <p:cNvSpPr txBox="1"/>
            <p:nvPr/>
          </p:nvSpPr>
          <p:spPr>
            <a:xfrm>
              <a:off x="7900089" y="4903558"/>
              <a:ext cx="1964687" cy="461665"/>
            </a:xfrm>
            <a:prstGeom prst="rect">
              <a:avLst/>
            </a:prstGeom>
            <a:noFill/>
          </p:spPr>
          <p:txBody>
            <a:bodyPr wrap="square">
              <a:spAutoFit/>
            </a:bodyPr>
            <a:lstStyle/>
            <a:p>
              <a:pPr fontAlgn="auto">
                <a:spcBef>
                  <a:spcPts val="0"/>
                </a:spcBef>
                <a:spcAft>
                  <a:spcPts val="0"/>
                </a:spcAft>
                <a:defRPr/>
              </a:pPr>
              <a:r>
                <a:rPr lang="zh-CN" altLang="en-US" sz="2400" spc="600" dirty="0">
                  <a:solidFill>
                    <a:schemeClr val="tx1">
                      <a:lumMod val="85000"/>
                      <a:lumOff val="15000"/>
                    </a:schemeClr>
                  </a:solidFill>
                  <a:latin typeface="汉仪综艺体简" panose="02010600000101010101" pitchFamily="2" charset="-122"/>
                  <a:ea typeface="汉仪综艺体简" panose="02010600000101010101" pitchFamily="2" charset="-122"/>
                </a:rPr>
                <a:t>改革开放</a:t>
              </a:r>
            </a:p>
          </p:txBody>
        </p:sp>
      </p:grpSp>
      <p:pic>
        <p:nvPicPr>
          <p:cNvPr id="124" name="图片 1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57916" y="3421129"/>
            <a:ext cx="2499421" cy="3130284"/>
          </a:xfrm>
          <a:prstGeom prst="rect">
            <a:avLst/>
          </a:prstGeom>
        </p:spPr>
      </p:pic>
      <p:pic>
        <p:nvPicPr>
          <p:cNvPr id="125" name="图片 1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1181" y="3921433"/>
            <a:ext cx="3769258" cy="2149346"/>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0" y="5409847"/>
            <a:ext cx="12191999" cy="1465930"/>
          </a:xfrm>
          <a:prstGeom prst="rect">
            <a:avLst/>
          </a:prstGeom>
        </p:spPr>
      </p:pic>
      <p:grpSp>
        <p:nvGrpSpPr>
          <p:cNvPr id="126" name="组合 125"/>
          <p:cNvGrpSpPr/>
          <p:nvPr/>
        </p:nvGrpSpPr>
        <p:grpSpPr>
          <a:xfrm>
            <a:off x="4985359" y="579421"/>
            <a:ext cx="2733751" cy="1273810"/>
            <a:chOff x="6817" y="-923"/>
            <a:chExt cx="6566" cy="2006"/>
          </a:xfrm>
        </p:grpSpPr>
        <p:sp>
          <p:nvSpPr>
            <p:cNvPr id="127" name="文本框 126"/>
            <p:cNvSpPr txBox="1"/>
            <p:nvPr/>
          </p:nvSpPr>
          <p:spPr>
            <a:xfrm>
              <a:off x="6817" y="501"/>
              <a:ext cx="747" cy="582"/>
            </a:xfrm>
            <a:prstGeom prst="rect">
              <a:avLst/>
            </a:prstGeom>
            <a:noFill/>
          </p:spPr>
          <p:txBody>
            <a:bodyPr>
              <a:spAutoFit/>
            </a:bodyPr>
            <a:lstStyle/>
            <a:p>
              <a:pPr fontAlgn="auto">
                <a:spcBef>
                  <a:spcPts val="0"/>
                </a:spcBef>
                <a:spcAft>
                  <a:spcPts val="0"/>
                </a:spcAft>
                <a:defRPr/>
              </a:pPr>
              <a:r>
                <a:rPr lang="en-US" altLang="zh-CN" dirty="0">
                  <a:solidFill>
                    <a:srgbClr val="C00000"/>
                  </a:solidFill>
                  <a:latin typeface="汉仪综艺体简" panose="02010600000101010101" pitchFamily="2" charset="-122"/>
                  <a:ea typeface="汉仪综艺体简" panose="02010600000101010101" pitchFamily="2" charset="-122"/>
                </a:rPr>
                <a:t>C</a:t>
              </a:r>
              <a:endParaRPr lang="zh-CN" altLang="en-US" dirty="0">
                <a:solidFill>
                  <a:srgbClr val="C00000"/>
                </a:solidFill>
                <a:latin typeface="汉仪综艺体简" panose="02010600000101010101" pitchFamily="2" charset="-122"/>
                <a:ea typeface="汉仪综艺体简" panose="02010600000101010101" pitchFamily="2" charset="-122"/>
              </a:endParaRPr>
            </a:p>
          </p:txBody>
        </p:sp>
        <p:sp>
          <p:nvSpPr>
            <p:cNvPr id="128" name="文本框 127"/>
            <p:cNvSpPr txBox="1"/>
            <p:nvPr/>
          </p:nvSpPr>
          <p:spPr>
            <a:xfrm>
              <a:off x="7619" y="501"/>
              <a:ext cx="747" cy="582"/>
            </a:xfrm>
            <a:prstGeom prst="rect">
              <a:avLst/>
            </a:prstGeom>
            <a:noFill/>
          </p:spPr>
          <p:txBody>
            <a:bodyPr>
              <a:spAutoFit/>
            </a:bodyPr>
            <a:lstStyle/>
            <a:p>
              <a:pPr fontAlgn="auto">
                <a:spcBef>
                  <a:spcPts val="0"/>
                </a:spcBef>
                <a:spcAft>
                  <a:spcPts val="0"/>
                </a:spcAft>
                <a:defRPr/>
              </a:pPr>
              <a:r>
                <a:rPr lang="en-US" altLang="zh-CN" dirty="0">
                  <a:solidFill>
                    <a:srgbClr val="C00000"/>
                  </a:solidFill>
                  <a:latin typeface="汉仪综艺体简" panose="02010600000101010101" pitchFamily="2" charset="-122"/>
                  <a:ea typeface="汉仪综艺体简" panose="02010600000101010101" pitchFamily="2" charset="-122"/>
                </a:rPr>
                <a:t>O</a:t>
              </a:r>
              <a:endParaRPr lang="zh-CN" altLang="en-US" dirty="0">
                <a:solidFill>
                  <a:srgbClr val="C00000"/>
                </a:solidFill>
                <a:latin typeface="汉仪综艺体简" panose="02010600000101010101" pitchFamily="2" charset="-122"/>
                <a:ea typeface="汉仪综艺体简" panose="02010600000101010101" pitchFamily="2" charset="-122"/>
              </a:endParaRPr>
            </a:p>
          </p:txBody>
        </p:sp>
        <p:sp>
          <p:nvSpPr>
            <p:cNvPr id="129" name="文本框 128"/>
            <p:cNvSpPr txBox="1"/>
            <p:nvPr/>
          </p:nvSpPr>
          <p:spPr>
            <a:xfrm>
              <a:off x="8421" y="501"/>
              <a:ext cx="747" cy="582"/>
            </a:xfrm>
            <a:prstGeom prst="rect">
              <a:avLst/>
            </a:prstGeom>
            <a:noFill/>
          </p:spPr>
          <p:txBody>
            <a:bodyPr>
              <a:spAutoFit/>
            </a:bodyPr>
            <a:lstStyle/>
            <a:p>
              <a:pPr fontAlgn="auto">
                <a:spcBef>
                  <a:spcPts val="0"/>
                </a:spcBef>
                <a:spcAft>
                  <a:spcPts val="0"/>
                </a:spcAft>
                <a:defRPr/>
              </a:pPr>
              <a:r>
                <a:rPr lang="en-US" altLang="zh-CN" dirty="0">
                  <a:solidFill>
                    <a:srgbClr val="C00000"/>
                  </a:solidFill>
                  <a:latin typeface="汉仪综艺体简" panose="02010600000101010101" pitchFamily="2" charset="-122"/>
                  <a:ea typeface="汉仪综艺体简" panose="02010600000101010101" pitchFamily="2" charset="-122"/>
                </a:rPr>
                <a:t>N</a:t>
              </a:r>
              <a:endParaRPr lang="zh-CN" altLang="en-US" dirty="0">
                <a:solidFill>
                  <a:srgbClr val="C00000"/>
                </a:solidFill>
                <a:latin typeface="汉仪综艺体简" panose="02010600000101010101" pitchFamily="2" charset="-122"/>
                <a:ea typeface="汉仪综艺体简" panose="02010600000101010101" pitchFamily="2" charset="-122"/>
              </a:endParaRPr>
            </a:p>
          </p:txBody>
        </p:sp>
        <p:sp>
          <p:nvSpPr>
            <p:cNvPr id="130" name="文本框 129"/>
            <p:cNvSpPr txBox="1"/>
            <p:nvPr/>
          </p:nvSpPr>
          <p:spPr>
            <a:xfrm>
              <a:off x="9223" y="501"/>
              <a:ext cx="747" cy="582"/>
            </a:xfrm>
            <a:prstGeom prst="rect">
              <a:avLst/>
            </a:prstGeom>
            <a:noFill/>
          </p:spPr>
          <p:txBody>
            <a:bodyPr>
              <a:spAutoFit/>
            </a:bodyPr>
            <a:lstStyle/>
            <a:p>
              <a:pPr fontAlgn="auto">
                <a:spcBef>
                  <a:spcPts val="0"/>
                </a:spcBef>
                <a:spcAft>
                  <a:spcPts val="0"/>
                </a:spcAft>
                <a:defRPr/>
              </a:pPr>
              <a:r>
                <a:rPr lang="en-US" altLang="zh-CN" dirty="0">
                  <a:solidFill>
                    <a:srgbClr val="C00000"/>
                  </a:solidFill>
                  <a:latin typeface="汉仪综艺体简" panose="02010600000101010101" pitchFamily="2" charset="-122"/>
                  <a:ea typeface="汉仪综艺体简" panose="02010600000101010101" pitchFamily="2" charset="-122"/>
                </a:rPr>
                <a:t>T</a:t>
              </a:r>
              <a:endParaRPr lang="zh-CN" altLang="en-US" dirty="0">
                <a:solidFill>
                  <a:srgbClr val="C00000"/>
                </a:solidFill>
                <a:latin typeface="汉仪综艺体简" panose="02010600000101010101" pitchFamily="2" charset="-122"/>
                <a:ea typeface="汉仪综艺体简" panose="02010600000101010101" pitchFamily="2" charset="-122"/>
              </a:endParaRPr>
            </a:p>
          </p:txBody>
        </p:sp>
        <p:sp>
          <p:nvSpPr>
            <p:cNvPr id="131" name="文本框 130"/>
            <p:cNvSpPr txBox="1"/>
            <p:nvPr/>
          </p:nvSpPr>
          <p:spPr>
            <a:xfrm>
              <a:off x="10025" y="501"/>
              <a:ext cx="747" cy="582"/>
            </a:xfrm>
            <a:prstGeom prst="rect">
              <a:avLst/>
            </a:prstGeom>
            <a:noFill/>
          </p:spPr>
          <p:txBody>
            <a:bodyPr>
              <a:spAutoFit/>
            </a:bodyPr>
            <a:lstStyle/>
            <a:p>
              <a:pPr fontAlgn="auto">
                <a:spcBef>
                  <a:spcPts val="0"/>
                </a:spcBef>
                <a:spcAft>
                  <a:spcPts val="0"/>
                </a:spcAft>
                <a:defRPr/>
              </a:pPr>
              <a:r>
                <a:rPr lang="en-US" altLang="zh-CN" dirty="0">
                  <a:solidFill>
                    <a:srgbClr val="C00000"/>
                  </a:solidFill>
                  <a:latin typeface="汉仪综艺体简" panose="02010600000101010101" pitchFamily="2" charset="-122"/>
                  <a:ea typeface="汉仪综艺体简" panose="02010600000101010101" pitchFamily="2" charset="-122"/>
                </a:rPr>
                <a:t>E</a:t>
              </a:r>
              <a:endParaRPr lang="zh-CN" altLang="en-US" dirty="0">
                <a:solidFill>
                  <a:srgbClr val="C00000"/>
                </a:solidFill>
                <a:latin typeface="汉仪综艺体简" panose="02010600000101010101" pitchFamily="2" charset="-122"/>
                <a:ea typeface="汉仪综艺体简" panose="02010600000101010101" pitchFamily="2" charset="-122"/>
              </a:endParaRPr>
            </a:p>
          </p:txBody>
        </p:sp>
        <p:sp>
          <p:nvSpPr>
            <p:cNvPr id="132" name="文本框 131"/>
            <p:cNvSpPr txBox="1"/>
            <p:nvPr/>
          </p:nvSpPr>
          <p:spPr>
            <a:xfrm>
              <a:off x="10827" y="501"/>
              <a:ext cx="747" cy="582"/>
            </a:xfrm>
            <a:prstGeom prst="rect">
              <a:avLst/>
            </a:prstGeom>
            <a:noFill/>
          </p:spPr>
          <p:txBody>
            <a:bodyPr>
              <a:spAutoFit/>
            </a:bodyPr>
            <a:lstStyle/>
            <a:p>
              <a:pPr fontAlgn="auto">
                <a:spcBef>
                  <a:spcPts val="0"/>
                </a:spcBef>
                <a:spcAft>
                  <a:spcPts val="0"/>
                </a:spcAft>
                <a:defRPr/>
              </a:pPr>
              <a:r>
                <a:rPr lang="en-US" altLang="zh-CN" dirty="0">
                  <a:solidFill>
                    <a:srgbClr val="C00000"/>
                  </a:solidFill>
                  <a:latin typeface="汉仪综艺体简" panose="02010600000101010101" pitchFamily="2" charset="-122"/>
                  <a:ea typeface="汉仪综艺体简" panose="02010600000101010101" pitchFamily="2" charset="-122"/>
                </a:rPr>
                <a:t>N</a:t>
              </a:r>
              <a:endParaRPr lang="zh-CN" altLang="en-US" dirty="0">
                <a:solidFill>
                  <a:srgbClr val="C00000"/>
                </a:solidFill>
                <a:latin typeface="汉仪综艺体简" panose="02010600000101010101" pitchFamily="2" charset="-122"/>
                <a:ea typeface="汉仪综艺体简" panose="02010600000101010101" pitchFamily="2" charset="-122"/>
              </a:endParaRPr>
            </a:p>
          </p:txBody>
        </p:sp>
        <p:sp>
          <p:nvSpPr>
            <p:cNvPr id="133" name="文本框 132"/>
            <p:cNvSpPr txBox="1"/>
            <p:nvPr/>
          </p:nvSpPr>
          <p:spPr>
            <a:xfrm>
              <a:off x="11629" y="501"/>
              <a:ext cx="747" cy="582"/>
            </a:xfrm>
            <a:prstGeom prst="rect">
              <a:avLst/>
            </a:prstGeom>
            <a:noFill/>
          </p:spPr>
          <p:txBody>
            <a:bodyPr>
              <a:spAutoFit/>
            </a:bodyPr>
            <a:lstStyle/>
            <a:p>
              <a:pPr fontAlgn="auto">
                <a:spcBef>
                  <a:spcPts val="0"/>
                </a:spcBef>
                <a:spcAft>
                  <a:spcPts val="0"/>
                </a:spcAft>
                <a:defRPr/>
              </a:pPr>
              <a:r>
                <a:rPr lang="en-US" altLang="zh-CN" dirty="0">
                  <a:solidFill>
                    <a:srgbClr val="C00000"/>
                  </a:solidFill>
                  <a:latin typeface="汉仪综艺体简" panose="02010600000101010101" pitchFamily="2" charset="-122"/>
                  <a:ea typeface="汉仪综艺体简" panose="02010600000101010101" pitchFamily="2" charset="-122"/>
                </a:rPr>
                <a:t>T</a:t>
              </a:r>
              <a:endParaRPr lang="zh-CN" altLang="en-US" dirty="0">
                <a:solidFill>
                  <a:srgbClr val="C00000"/>
                </a:solidFill>
                <a:latin typeface="汉仪综艺体简" panose="02010600000101010101" pitchFamily="2" charset="-122"/>
                <a:ea typeface="汉仪综艺体简" panose="02010600000101010101" pitchFamily="2" charset="-122"/>
              </a:endParaRPr>
            </a:p>
          </p:txBody>
        </p:sp>
        <p:sp>
          <p:nvSpPr>
            <p:cNvPr id="134" name="文本框 133"/>
            <p:cNvSpPr txBox="1"/>
            <p:nvPr/>
          </p:nvSpPr>
          <p:spPr>
            <a:xfrm>
              <a:off x="7376" y="-923"/>
              <a:ext cx="6007" cy="1454"/>
            </a:xfrm>
            <a:prstGeom prst="rect">
              <a:avLst/>
            </a:prstGeom>
            <a:noFill/>
          </p:spPr>
          <p:txBody>
            <a:bodyPr wrap="square">
              <a:spAutoFit/>
            </a:bodyPr>
            <a:lstStyle>
              <a:defPPr>
                <a:defRPr lang="zh-CN"/>
              </a:defPPr>
              <a:lvl1pPr>
                <a:defRPr sz="2800" b="1" spc="600">
                  <a:solidFill>
                    <a:schemeClr val="tx1">
                      <a:lumMod val="95000"/>
                      <a:lumOff val="5000"/>
                    </a:schemeClr>
                  </a:solidFill>
                  <a:effectLst>
                    <a:outerShdw blurRad="63500" dist="50800" dir="2700000" algn="tl" rotWithShape="0">
                      <a:prstClr val="black">
                        <a:alpha val="15000"/>
                      </a:prstClr>
                    </a:outerShdw>
                  </a:effectLst>
                  <a:latin typeface="微软雅黑" panose="020B0503020204020204" pitchFamily="34" charset="-122"/>
                  <a:ea typeface="微软雅黑" panose="020B0503020204020204" pitchFamily="34" charset="-122"/>
                </a:defRPr>
              </a:lvl1pPr>
            </a:lstStyle>
            <a:p>
              <a:pPr fontAlgn="auto">
                <a:spcBef>
                  <a:spcPts val="0"/>
                </a:spcBef>
                <a:spcAft>
                  <a:spcPts val="0"/>
                </a:spcAft>
                <a:defRPr/>
              </a:pPr>
              <a:r>
                <a:rPr lang="zh-CN" altLang="en-US" sz="5400" dirty="0">
                  <a:solidFill>
                    <a:srgbClr val="C00000"/>
                  </a:solidFill>
                  <a:effectLst/>
                  <a:latin typeface="汉仪综艺体简" panose="02010600000101010101" pitchFamily="2" charset="-122"/>
                  <a:ea typeface="汉仪综艺体简" panose="02010600000101010101" pitchFamily="2" charset="-122"/>
                </a:rPr>
                <a:t>目 录</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124"/>
                                        </p:tgtEl>
                                        <p:attrNameLst>
                                          <p:attrName>style.visibility</p:attrName>
                                        </p:attrNameLst>
                                      </p:cBhvr>
                                      <p:to>
                                        <p:strVal val="visible"/>
                                      </p:to>
                                    </p:set>
                                    <p:animEffect transition="in" filter="wipe(down)">
                                      <p:cBhvr>
                                        <p:cTn id="14" dur="500"/>
                                        <p:tgtEl>
                                          <p:spTgt spid="124"/>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500"/>
                                        <p:tgtEl>
                                          <p:spTgt spid="125"/>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26"/>
                                        </p:tgtEl>
                                        <p:attrNameLst>
                                          <p:attrName>style.visibility</p:attrName>
                                        </p:attrNameLst>
                                      </p:cBhvr>
                                      <p:to>
                                        <p:strVal val="visible"/>
                                      </p:to>
                                    </p:set>
                                    <p:animEffect transition="in" filter="fade">
                                      <p:cBhvr>
                                        <p:cTn id="22" dur="1000"/>
                                        <p:tgtEl>
                                          <p:spTgt spid="126"/>
                                        </p:tgtEl>
                                      </p:cBhvr>
                                    </p:animEffect>
                                    <p:anim calcmode="lin" valueType="num">
                                      <p:cBhvr>
                                        <p:cTn id="23" dur="1000" fill="hold"/>
                                        <p:tgtEl>
                                          <p:spTgt spid="126"/>
                                        </p:tgtEl>
                                        <p:attrNameLst>
                                          <p:attrName>ppt_x</p:attrName>
                                        </p:attrNameLst>
                                      </p:cBhvr>
                                      <p:tavLst>
                                        <p:tav tm="0">
                                          <p:val>
                                            <p:strVal val="#ppt_x"/>
                                          </p:val>
                                        </p:tav>
                                        <p:tav tm="100000">
                                          <p:val>
                                            <p:strVal val="#ppt_x"/>
                                          </p:val>
                                        </p:tav>
                                      </p:tavLst>
                                    </p:anim>
                                    <p:anim calcmode="lin" valueType="num">
                                      <p:cBhvr>
                                        <p:cTn id="24" dur="1000" fill="hold"/>
                                        <p:tgtEl>
                                          <p:spTgt spid="12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12" presetClass="entr" presetSubtype="8" fill="hold" nodeType="afterEffect">
                                  <p:stCondLst>
                                    <p:cond delay="0"/>
                                  </p:stCondLst>
                                  <p:childTnLst>
                                    <p:set>
                                      <p:cBhvr>
                                        <p:cTn id="27" dur="1" fill="hold">
                                          <p:stCondLst>
                                            <p:cond delay="0"/>
                                          </p:stCondLst>
                                        </p:cTn>
                                        <p:tgtEl>
                                          <p:spTgt spid="114"/>
                                        </p:tgtEl>
                                        <p:attrNameLst>
                                          <p:attrName>style.visibility</p:attrName>
                                        </p:attrNameLst>
                                      </p:cBhvr>
                                      <p:to>
                                        <p:strVal val="visible"/>
                                      </p:to>
                                    </p:set>
                                    <p:anim calcmode="lin" valueType="num">
                                      <p:cBhvr additive="base">
                                        <p:cTn id="28" dur="500"/>
                                        <p:tgtEl>
                                          <p:spTgt spid="114"/>
                                        </p:tgtEl>
                                        <p:attrNameLst>
                                          <p:attrName>ppt_x</p:attrName>
                                        </p:attrNameLst>
                                      </p:cBhvr>
                                      <p:tavLst>
                                        <p:tav tm="0">
                                          <p:val>
                                            <p:strVal val="#ppt_x-#ppt_w*1.125000"/>
                                          </p:val>
                                        </p:tav>
                                        <p:tav tm="100000">
                                          <p:val>
                                            <p:strVal val="#ppt_x"/>
                                          </p:val>
                                        </p:tav>
                                      </p:tavLst>
                                    </p:anim>
                                    <p:animEffect transition="in" filter="wipe(right)">
                                      <p:cBhvr>
                                        <p:cTn id="29" dur="500"/>
                                        <p:tgtEl>
                                          <p:spTgt spid="114"/>
                                        </p:tgtEl>
                                      </p:cBhvr>
                                    </p:animEffect>
                                  </p:childTnLst>
                                </p:cTn>
                              </p:par>
                            </p:childTnLst>
                          </p:cTn>
                        </p:par>
                        <p:par>
                          <p:cTn id="30" fill="hold">
                            <p:stCondLst>
                              <p:cond delay="3000"/>
                            </p:stCondLst>
                            <p:childTnLst>
                              <p:par>
                                <p:cTn id="31" presetID="12" presetClass="entr" presetSubtype="8" fill="hold" nodeType="afterEffect">
                                  <p:stCondLst>
                                    <p:cond delay="0"/>
                                  </p:stCondLst>
                                  <p:childTnLst>
                                    <p:set>
                                      <p:cBhvr>
                                        <p:cTn id="32" dur="1" fill="hold">
                                          <p:stCondLst>
                                            <p:cond delay="0"/>
                                          </p:stCondLst>
                                        </p:cTn>
                                        <p:tgtEl>
                                          <p:spTgt spid="115"/>
                                        </p:tgtEl>
                                        <p:attrNameLst>
                                          <p:attrName>style.visibility</p:attrName>
                                        </p:attrNameLst>
                                      </p:cBhvr>
                                      <p:to>
                                        <p:strVal val="visible"/>
                                      </p:to>
                                    </p:set>
                                    <p:anim calcmode="lin" valueType="num">
                                      <p:cBhvr additive="base">
                                        <p:cTn id="33" dur="500"/>
                                        <p:tgtEl>
                                          <p:spTgt spid="115"/>
                                        </p:tgtEl>
                                        <p:attrNameLst>
                                          <p:attrName>ppt_x</p:attrName>
                                        </p:attrNameLst>
                                      </p:cBhvr>
                                      <p:tavLst>
                                        <p:tav tm="0">
                                          <p:val>
                                            <p:strVal val="#ppt_x-#ppt_w*1.125000"/>
                                          </p:val>
                                        </p:tav>
                                        <p:tav tm="100000">
                                          <p:val>
                                            <p:strVal val="#ppt_x"/>
                                          </p:val>
                                        </p:tav>
                                      </p:tavLst>
                                    </p:anim>
                                    <p:animEffect transition="in" filter="wipe(right)">
                                      <p:cBhvr>
                                        <p:cTn id="34" dur="500"/>
                                        <p:tgtEl>
                                          <p:spTgt spid="115"/>
                                        </p:tgtEl>
                                      </p:cBhvr>
                                    </p:animEffect>
                                  </p:childTnLst>
                                </p:cTn>
                              </p:par>
                            </p:childTnLst>
                          </p:cTn>
                        </p:par>
                        <p:par>
                          <p:cTn id="35" fill="hold">
                            <p:stCondLst>
                              <p:cond delay="3500"/>
                            </p:stCondLst>
                            <p:childTnLst>
                              <p:par>
                                <p:cTn id="36" presetID="12" presetClass="entr" presetSubtype="8" fill="hold" nodeType="afterEffect">
                                  <p:stCondLst>
                                    <p:cond delay="0"/>
                                  </p:stCondLst>
                                  <p:childTnLst>
                                    <p:set>
                                      <p:cBhvr>
                                        <p:cTn id="37" dur="1" fill="hold">
                                          <p:stCondLst>
                                            <p:cond delay="0"/>
                                          </p:stCondLst>
                                        </p:cTn>
                                        <p:tgtEl>
                                          <p:spTgt spid="116"/>
                                        </p:tgtEl>
                                        <p:attrNameLst>
                                          <p:attrName>style.visibility</p:attrName>
                                        </p:attrNameLst>
                                      </p:cBhvr>
                                      <p:to>
                                        <p:strVal val="visible"/>
                                      </p:to>
                                    </p:set>
                                    <p:anim calcmode="lin" valueType="num">
                                      <p:cBhvr additive="base">
                                        <p:cTn id="38" dur="500"/>
                                        <p:tgtEl>
                                          <p:spTgt spid="116"/>
                                        </p:tgtEl>
                                        <p:attrNameLst>
                                          <p:attrName>ppt_x</p:attrName>
                                        </p:attrNameLst>
                                      </p:cBhvr>
                                      <p:tavLst>
                                        <p:tav tm="0">
                                          <p:val>
                                            <p:strVal val="#ppt_x-#ppt_w*1.125000"/>
                                          </p:val>
                                        </p:tav>
                                        <p:tav tm="100000">
                                          <p:val>
                                            <p:strVal val="#ppt_x"/>
                                          </p:val>
                                        </p:tav>
                                      </p:tavLst>
                                    </p:anim>
                                    <p:animEffect transition="in" filter="wipe(right)">
                                      <p:cBhvr>
                                        <p:cTn id="39" dur="500"/>
                                        <p:tgtEl>
                                          <p:spTgt spid="116"/>
                                        </p:tgtEl>
                                      </p:cBhvr>
                                    </p:animEffect>
                                  </p:childTnLst>
                                </p:cTn>
                              </p:par>
                            </p:childTnLst>
                          </p:cTn>
                        </p:par>
                        <p:par>
                          <p:cTn id="40" fill="hold">
                            <p:stCondLst>
                              <p:cond delay="4000"/>
                            </p:stCondLst>
                            <p:childTnLst>
                              <p:par>
                                <p:cTn id="41" presetID="12" presetClass="entr" presetSubtype="8" fill="hold" nodeType="afterEffect">
                                  <p:stCondLst>
                                    <p:cond delay="0"/>
                                  </p:stCondLst>
                                  <p:childTnLst>
                                    <p:set>
                                      <p:cBhvr>
                                        <p:cTn id="42" dur="1" fill="hold">
                                          <p:stCondLst>
                                            <p:cond delay="0"/>
                                          </p:stCondLst>
                                        </p:cTn>
                                        <p:tgtEl>
                                          <p:spTgt spid="117"/>
                                        </p:tgtEl>
                                        <p:attrNameLst>
                                          <p:attrName>style.visibility</p:attrName>
                                        </p:attrNameLst>
                                      </p:cBhvr>
                                      <p:to>
                                        <p:strVal val="visible"/>
                                      </p:to>
                                    </p:set>
                                    <p:anim calcmode="lin" valueType="num">
                                      <p:cBhvr additive="base">
                                        <p:cTn id="43" dur="500"/>
                                        <p:tgtEl>
                                          <p:spTgt spid="117"/>
                                        </p:tgtEl>
                                        <p:attrNameLst>
                                          <p:attrName>ppt_x</p:attrName>
                                        </p:attrNameLst>
                                      </p:cBhvr>
                                      <p:tavLst>
                                        <p:tav tm="0">
                                          <p:val>
                                            <p:strVal val="#ppt_x-#ppt_w*1.125000"/>
                                          </p:val>
                                        </p:tav>
                                        <p:tav tm="100000">
                                          <p:val>
                                            <p:strVal val="#ppt_x"/>
                                          </p:val>
                                        </p:tav>
                                      </p:tavLst>
                                    </p:anim>
                                    <p:animEffect transition="in" filter="wipe(right)">
                                      <p:cBhvr>
                                        <p:cTn id="44" dur="500"/>
                                        <p:tgtEl>
                                          <p:spTgt spid="117"/>
                                        </p:tgtEl>
                                      </p:cBhvr>
                                    </p:animEffect>
                                  </p:childTnLst>
                                </p:cTn>
                              </p:par>
                            </p:childTnLst>
                          </p:cTn>
                        </p:par>
                        <p:par>
                          <p:cTn id="45" fill="hold">
                            <p:stCondLst>
                              <p:cond delay="4500"/>
                            </p:stCondLst>
                            <p:childTnLst>
                              <p:par>
                                <p:cTn id="46" presetID="12" presetClass="entr" presetSubtype="8" fill="hold" nodeType="afterEffect">
                                  <p:stCondLst>
                                    <p:cond delay="0"/>
                                  </p:stCondLst>
                                  <p:childTnLst>
                                    <p:set>
                                      <p:cBhvr>
                                        <p:cTn id="47" dur="1" fill="hold">
                                          <p:stCondLst>
                                            <p:cond delay="0"/>
                                          </p:stCondLst>
                                        </p:cTn>
                                        <p:tgtEl>
                                          <p:spTgt spid="118"/>
                                        </p:tgtEl>
                                        <p:attrNameLst>
                                          <p:attrName>style.visibility</p:attrName>
                                        </p:attrNameLst>
                                      </p:cBhvr>
                                      <p:to>
                                        <p:strVal val="visible"/>
                                      </p:to>
                                    </p:set>
                                    <p:anim calcmode="lin" valueType="num">
                                      <p:cBhvr additive="base">
                                        <p:cTn id="48" dur="500"/>
                                        <p:tgtEl>
                                          <p:spTgt spid="118"/>
                                        </p:tgtEl>
                                        <p:attrNameLst>
                                          <p:attrName>ppt_x</p:attrName>
                                        </p:attrNameLst>
                                      </p:cBhvr>
                                      <p:tavLst>
                                        <p:tav tm="0">
                                          <p:val>
                                            <p:strVal val="#ppt_x-#ppt_w*1.125000"/>
                                          </p:val>
                                        </p:tav>
                                        <p:tav tm="100000">
                                          <p:val>
                                            <p:strVal val="#ppt_x"/>
                                          </p:val>
                                        </p:tav>
                                      </p:tavLst>
                                    </p:anim>
                                    <p:animEffect transition="in" filter="wipe(right)">
                                      <p:cBhvr>
                                        <p:cTn id="49" dur="500"/>
                                        <p:tgtEl>
                                          <p:spTgt spid="118"/>
                                        </p:tgtEl>
                                      </p:cBhvr>
                                    </p:animEffect>
                                  </p:childTnLst>
                                </p:cTn>
                              </p:par>
                            </p:childTnLst>
                          </p:cTn>
                        </p:par>
                        <p:par>
                          <p:cTn id="50" fill="hold">
                            <p:stCondLst>
                              <p:cond delay="5000"/>
                            </p:stCondLst>
                            <p:childTnLst>
                              <p:par>
                                <p:cTn id="51" presetID="12" presetClass="entr" presetSubtype="8" fill="hold" nodeType="afterEffect">
                                  <p:stCondLst>
                                    <p:cond delay="0"/>
                                  </p:stCondLst>
                                  <p:childTnLst>
                                    <p:set>
                                      <p:cBhvr>
                                        <p:cTn id="52" dur="1" fill="hold">
                                          <p:stCondLst>
                                            <p:cond delay="0"/>
                                          </p:stCondLst>
                                        </p:cTn>
                                        <p:tgtEl>
                                          <p:spTgt spid="119"/>
                                        </p:tgtEl>
                                        <p:attrNameLst>
                                          <p:attrName>style.visibility</p:attrName>
                                        </p:attrNameLst>
                                      </p:cBhvr>
                                      <p:to>
                                        <p:strVal val="visible"/>
                                      </p:to>
                                    </p:set>
                                    <p:anim calcmode="lin" valueType="num">
                                      <p:cBhvr additive="base">
                                        <p:cTn id="53" dur="500"/>
                                        <p:tgtEl>
                                          <p:spTgt spid="119"/>
                                        </p:tgtEl>
                                        <p:attrNameLst>
                                          <p:attrName>ppt_x</p:attrName>
                                        </p:attrNameLst>
                                      </p:cBhvr>
                                      <p:tavLst>
                                        <p:tav tm="0">
                                          <p:val>
                                            <p:strVal val="#ppt_x-#ppt_w*1.125000"/>
                                          </p:val>
                                        </p:tav>
                                        <p:tav tm="100000">
                                          <p:val>
                                            <p:strVal val="#ppt_x"/>
                                          </p:val>
                                        </p:tav>
                                      </p:tavLst>
                                    </p:anim>
                                    <p:animEffect transition="in" filter="wipe(right)">
                                      <p:cBhvr>
                                        <p:cTn id="54" dur="500"/>
                                        <p:tgtEl>
                                          <p:spTgt spid="119"/>
                                        </p:tgtEl>
                                      </p:cBhvr>
                                    </p:animEffect>
                                  </p:childTnLst>
                                </p:cTn>
                              </p:par>
                            </p:childTnLst>
                          </p:cTn>
                        </p:par>
                        <p:par>
                          <p:cTn id="55" fill="hold">
                            <p:stCondLst>
                              <p:cond delay="5500"/>
                            </p:stCondLst>
                            <p:childTnLst>
                              <p:par>
                                <p:cTn id="56" presetID="12" presetClass="entr" presetSubtype="8" fill="hold" nodeType="afterEffect">
                                  <p:stCondLst>
                                    <p:cond delay="0"/>
                                  </p:stCondLst>
                                  <p:childTnLst>
                                    <p:set>
                                      <p:cBhvr>
                                        <p:cTn id="57" dur="1" fill="hold">
                                          <p:stCondLst>
                                            <p:cond delay="0"/>
                                          </p:stCondLst>
                                        </p:cTn>
                                        <p:tgtEl>
                                          <p:spTgt spid="120"/>
                                        </p:tgtEl>
                                        <p:attrNameLst>
                                          <p:attrName>style.visibility</p:attrName>
                                        </p:attrNameLst>
                                      </p:cBhvr>
                                      <p:to>
                                        <p:strVal val="visible"/>
                                      </p:to>
                                    </p:set>
                                    <p:anim calcmode="lin" valueType="num">
                                      <p:cBhvr additive="base">
                                        <p:cTn id="58" dur="500"/>
                                        <p:tgtEl>
                                          <p:spTgt spid="120"/>
                                        </p:tgtEl>
                                        <p:attrNameLst>
                                          <p:attrName>ppt_x</p:attrName>
                                        </p:attrNameLst>
                                      </p:cBhvr>
                                      <p:tavLst>
                                        <p:tav tm="0">
                                          <p:val>
                                            <p:strVal val="#ppt_x-#ppt_w*1.125000"/>
                                          </p:val>
                                        </p:tav>
                                        <p:tav tm="100000">
                                          <p:val>
                                            <p:strVal val="#ppt_x"/>
                                          </p:val>
                                        </p:tav>
                                      </p:tavLst>
                                    </p:anim>
                                    <p:animEffect transition="in" filter="wipe(right)">
                                      <p:cBhvr>
                                        <p:cTn id="59" dur="500"/>
                                        <p:tgtEl>
                                          <p:spTgt spid="120"/>
                                        </p:tgtEl>
                                      </p:cBhvr>
                                    </p:animEffect>
                                  </p:childTnLst>
                                </p:cTn>
                              </p:par>
                            </p:childTnLst>
                          </p:cTn>
                        </p:par>
                        <p:par>
                          <p:cTn id="60" fill="hold">
                            <p:stCondLst>
                              <p:cond delay="6000"/>
                            </p:stCondLst>
                            <p:childTnLst>
                              <p:par>
                                <p:cTn id="61" presetID="12" presetClass="entr" presetSubtype="8"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 calcmode="lin" valueType="num">
                                      <p:cBhvr additive="base">
                                        <p:cTn id="63" dur="500"/>
                                        <p:tgtEl>
                                          <p:spTgt spid="121"/>
                                        </p:tgtEl>
                                        <p:attrNameLst>
                                          <p:attrName>ppt_x</p:attrName>
                                        </p:attrNameLst>
                                      </p:cBhvr>
                                      <p:tavLst>
                                        <p:tav tm="0">
                                          <p:val>
                                            <p:strVal val="#ppt_x-#ppt_w*1.125000"/>
                                          </p:val>
                                        </p:tav>
                                        <p:tav tm="100000">
                                          <p:val>
                                            <p:strVal val="#ppt_x"/>
                                          </p:val>
                                        </p:tav>
                                      </p:tavLst>
                                    </p:anim>
                                    <p:animEffect transition="in" filter="wipe(right)">
                                      <p:cBhvr>
                                        <p:cTn id="64" dur="500"/>
                                        <p:tgtEl>
                                          <p:spTgt spid="121"/>
                                        </p:tgtEl>
                                      </p:cBhvr>
                                    </p:animEffect>
                                  </p:childTnLst>
                                </p:cTn>
                              </p:par>
                            </p:childTnLst>
                          </p:cTn>
                        </p:par>
                        <p:par>
                          <p:cTn id="65" fill="hold">
                            <p:stCondLst>
                              <p:cond delay="6500"/>
                            </p:stCondLst>
                            <p:childTnLst>
                              <p:par>
                                <p:cTn id="66" presetID="12" presetClass="entr" presetSubtype="8" fill="hold" nodeType="afterEffect">
                                  <p:stCondLst>
                                    <p:cond delay="0"/>
                                  </p:stCondLst>
                                  <p:childTnLst>
                                    <p:set>
                                      <p:cBhvr>
                                        <p:cTn id="67" dur="1" fill="hold">
                                          <p:stCondLst>
                                            <p:cond delay="0"/>
                                          </p:stCondLst>
                                        </p:cTn>
                                        <p:tgtEl>
                                          <p:spTgt spid="122"/>
                                        </p:tgtEl>
                                        <p:attrNameLst>
                                          <p:attrName>style.visibility</p:attrName>
                                        </p:attrNameLst>
                                      </p:cBhvr>
                                      <p:to>
                                        <p:strVal val="visible"/>
                                      </p:to>
                                    </p:set>
                                    <p:anim calcmode="lin" valueType="num">
                                      <p:cBhvr additive="base">
                                        <p:cTn id="68" dur="500"/>
                                        <p:tgtEl>
                                          <p:spTgt spid="122"/>
                                        </p:tgtEl>
                                        <p:attrNameLst>
                                          <p:attrName>ppt_x</p:attrName>
                                        </p:attrNameLst>
                                      </p:cBhvr>
                                      <p:tavLst>
                                        <p:tav tm="0">
                                          <p:val>
                                            <p:strVal val="#ppt_x-#ppt_w*1.125000"/>
                                          </p:val>
                                        </p:tav>
                                        <p:tav tm="100000">
                                          <p:val>
                                            <p:strVal val="#ppt_x"/>
                                          </p:val>
                                        </p:tav>
                                      </p:tavLst>
                                    </p:anim>
                                    <p:animEffect transition="in" filter="wipe(right)">
                                      <p:cBhvr>
                                        <p:cTn id="69" dur="500"/>
                                        <p:tgtEl>
                                          <p:spTgt spid="122"/>
                                        </p:tgtEl>
                                      </p:cBhvr>
                                    </p:animEffect>
                                  </p:childTnLst>
                                </p:cTn>
                              </p:par>
                            </p:childTnLst>
                          </p:cTn>
                        </p:par>
                        <p:par>
                          <p:cTn id="70" fill="hold">
                            <p:stCondLst>
                              <p:cond delay="7000"/>
                            </p:stCondLst>
                            <p:childTnLst>
                              <p:par>
                                <p:cTn id="71" presetID="12" presetClass="entr" presetSubtype="8" fill="hold" nodeType="afterEffect">
                                  <p:stCondLst>
                                    <p:cond delay="0"/>
                                  </p:stCondLst>
                                  <p:childTnLst>
                                    <p:set>
                                      <p:cBhvr>
                                        <p:cTn id="72" dur="1" fill="hold">
                                          <p:stCondLst>
                                            <p:cond delay="0"/>
                                          </p:stCondLst>
                                        </p:cTn>
                                        <p:tgtEl>
                                          <p:spTgt spid="123"/>
                                        </p:tgtEl>
                                        <p:attrNameLst>
                                          <p:attrName>style.visibility</p:attrName>
                                        </p:attrNameLst>
                                      </p:cBhvr>
                                      <p:to>
                                        <p:strVal val="visible"/>
                                      </p:to>
                                    </p:set>
                                    <p:anim calcmode="lin" valueType="num">
                                      <p:cBhvr additive="base">
                                        <p:cTn id="73" dur="500"/>
                                        <p:tgtEl>
                                          <p:spTgt spid="123"/>
                                        </p:tgtEl>
                                        <p:attrNameLst>
                                          <p:attrName>ppt_x</p:attrName>
                                        </p:attrNameLst>
                                      </p:cBhvr>
                                      <p:tavLst>
                                        <p:tav tm="0">
                                          <p:val>
                                            <p:strVal val="#ppt_x-#ppt_w*1.125000"/>
                                          </p:val>
                                        </p:tav>
                                        <p:tav tm="100000">
                                          <p:val>
                                            <p:strVal val="#ppt_x"/>
                                          </p:val>
                                        </p:tav>
                                      </p:tavLst>
                                    </p:anim>
                                    <p:animEffect transition="in" filter="wipe(right)">
                                      <p:cBhvr>
                                        <p:cTn id="74"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第二次国内革命</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a:xfrm>
            <a:off x="496833" y="1546520"/>
            <a:ext cx="5599167" cy="601521"/>
            <a:chOff x="496833" y="1546520"/>
            <a:chExt cx="5599167" cy="601521"/>
          </a:xfrm>
        </p:grpSpPr>
        <p:grpSp>
          <p:nvGrpSpPr>
            <p:cNvPr id="3" name="组合 2"/>
            <p:cNvGrpSpPr/>
            <p:nvPr/>
          </p:nvGrpSpPr>
          <p:grpSpPr>
            <a:xfrm>
              <a:off x="496833" y="1546520"/>
              <a:ext cx="5599167" cy="601521"/>
              <a:chOff x="496833" y="1546520"/>
              <a:chExt cx="5599167" cy="601521"/>
            </a:xfrm>
          </p:grpSpPr>
          <p:sp>
            <p:nvSpPr>
              <p:cNvPr id="6" name="TextBox 41"/>
              <p:cNvSpPr txBox="1"/>
              <p:nvPr/>
            </p:nvSpPr>
            <p:spPr>
              <a:xfrm>
                <a:off x="1192864" y="1573372"/>
                <a:ext cx="4903136" cy="461665"/>
              </a:xfrm>
              <a:prstGeom prst="rect">
                <a:avLst/>
              </a:prstGeom>
              <a:noFill/>
            </p:spPr>
            <p:txBody>
              <a:bodyPr wrap="square" rtlCol="0">
                <a:spAutoFit/>
              </a:bodyPr>
              <a:lstStyle/>
              <a:p>
                <a:pPr fontAlgn="auto">
                  <a:spcBef>
                    <a:spcPts val="0"/>
                  </a:spcBef>
                  <a:spcAft>
                    <a:spcPts val="0"/>
                  </a:spcAft>
                  <a:defRPr/>
                </a:pPr>
                <a:r>
                  <a:rPr lang="zh-CN" altLang="en-US" sz="2400" b="1" spc="300" dirty="0">
                    <a:latin typeface="微软雅黑" panose="020B0503020204020204" pitchFamily="34" charset="-122"/>
                    <a:ea typeface="微软雅黑" panose="020B0503020204020204" pitchFamily="34" charset="-122"/>
                  </a:rPr>
                  <a:t>农村革命根据地的巩固和扩大</a:t>
                </a:r>
              </a:p>
            </p:txBody>
          </p:sp>
          <p:grpSp>
            <p:nvGrpSpPr>
              <p:cNvPr id="2" name="组合 1"/>
              <p:cNvGrpSpPr/>
              <p:nvPr/>
            </p:nvGrpSpPr>
            <p:grpSpPr>
              <a:xfrm>
                <a:off x="496833" y="1546520"/>
                <a:ext cx="617167" cy="601521"/>
                <a:chOff x="481593" y="1889760"/>
                <a:chExt cx="966207" cy="934534"/>
              </a:xfrm>
            </p:grpSpPr>
            <p:sp>
              <p:nvSpPr>
                <p:cNvPr id="5" name="矩形 4"/>
                <p:cNvSpPr/>
                <p:nvPr/>
              </p:nvSpPr>
              <p:spPr>
                <a:xfrm>
                  <a:off x="481593" y="1889760"/>
                  <a:ext cx="966207" cy="93453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cs typeface="+mn-ea"/>
                    <a:sym typeface="+mn-lt"/>
                  </a:endParaRPr>
                </a:p>
              </p:txBody>
            </p:sp>
            <p:pic>
              <p:nvPicPr>
                <p:cNvPr id="7" name="图片 6"/>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605061" y="2038553"/>
                  <a:ext cx="719269" cy="636947"/>
                </a:xfrm>
                <a:prstGeom prst="rect">
                  <a:avLst/>
                </a:prstGeom>
              </p:spPr>
            </p:pic>
          </p:grpSp>
        </p:grpSp>
        <p:cxnSp>
          <p:nvCxnSpPr>
            <p:cNvPr id="10" name="直接连接符 9"/>
            <p:cNvCxnSpPr/>
            <p:nvPr/>
          </p:nvCxnSpPr>
          <p:spPr>
            <a:xfrm>
              <a:off x="1317230" y="2111033"/>
              <a:ext cx="4489210" cy="37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488040" y="2477527"/>
            <a:ext cx="10743838" cy="496134"/>
            <a:chOff x="575698" y="3330319"/>
            <a:chExt cx="10743838" cy="496134"/>
          </a:xfrm>
        </p:grpSpPr>
        <p:sp>
          <p:nvSpPr>
            <p:cNvPr id="16" name="文本框 15"/>
            <p:cNvSpPr txBox="1"/>
            <p:nvPr/>
          </p:nvSpPr>
          <p:spPr>
            <a:xfrm>
              <a:off x="1192863" y="3330319"/>
              <a:ext cx="10126673" cy="461665"/>
            </a:xfrm>
            <a:prstGeom prst="rect">
              <a:avLst/>
            </a:prstGeom>
            <a:noFill/>
          </p:spPr>
          <p:txBody>
            <a:bodyPr wrap="square">
              <a:spAutoFit/>
            </a:bodyPr>
            <a:lstStyle/>
            <a:p>
              <a:pPr eaLnBrk="1" hangingPunct="1"/>
              <a:r>
                <a:rPr lang="zh-CN" altLang="en-US" sz="2400" b="1" dirty="0">
                  <a:solidFill>
                    <a:srgbClr val="C00000"/>
                  </a:solidFill>
                  <a:latin typeface="微软雅黑" panose="020B0503020204020204" pitchFamily="34" charset="-122"/>
                  <a:ea typeface="微软雅黑" panose="020B0503020204020204" pitchFamily="34" charset="-122"/>
                </a:rPr>
                <a:t>重大社会变革</a:t>
              </a:r>
              <a:endParaRPr lang="zh-CN" altLang="en-US" sz="2400" dirty="0">
                <a:solidFill>
                  <a:srgbClr val="C00000"/>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698" y="3339138"/>
              <a:ext cx="543999" cy="487315"/>
            </a:xfrm>
            <a:prstGeom prst="rect">
              <a:avLst/>
            </a:prstGeom>
          </p:spPr>
        </p:pic>
      </p:grpSp>
      <p:grpSp>
        <p:nvGrpSpPr>
          <p:cNvPr id="20" name="组合 19"/>
          <p:cNvGrpSpPr/>
          <p:nvPr/>
        </p:nvGrpSpPr>
        <p:grpSpPr>
          <a:xfrm>
            <a:off x="1032039" y="2978570"/>
            <a:ext cx="9763208" cy="1077218"/>
            <a:chOff x="1192862" y="3958790"/>
            <a:chExt cx="9763208" cy="1077218"/>
          </a:xfrm>
        </p:grpSpPr>
        <p:sp>
          <p:nvSpPr>
            <p:cNvPr id="24" name="文本框 23"/>
            <p:cNvSpPr txBox="1"/>
            <p:nvPr/>
          </p:nvSpPr>
          <p:spPr>
            <a:xfrm>
              <a:off x="1192864" y="4379595"/>
              <a:ext cx="6096000" cy="461665"/>
            </a:xfrm>
            <a:prstGeom prst="rect">
              <a:avLst/>
            </a:prstGeom>
            <a:noFill/>
          </p:spPr>
          <p:txBody>
            <a:bodyPr wrap="square">
              <a:spAutoFit/>
            </a:bodyPr>
            <a:lstStyle/>
            <a:p>
              <a:pPr marL="342900" indent="-342900" fontAlgn="auto">
                <a:spcBef>
                  <a:spcPts val="0"/>
                </a:spcBef>
                <a:spcAft>
                  <a:spcPts val="0"/>
                </a:spcAft>
                <a:buFont typeface="Wingdings" panose="05000000000000000000" pitchFamily="2" charset="2"/>
                <a:buChar char="Ø"/>
                <a:defRPr/>
              </a:pP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192862" y="3958790"/>
              <a:ext cx="9763208" cy="1077218"/>
            </a:xfrm>
            <a:prstGeom prst="rect">
              <a:avLst/>
            </a:prstGeom>
            <a:noFill/>
            <a:ln>
              <a:noFill/>
            </a:ln>
          </p:spPr>
          <p:txBody>
            <a:bodyPr wrap="square">
              <a:spAutoFit/>
            </a:bodyPr>
            <a:lstStyle/>
            <a:p>
              <a:pPr marL="285750" indent="-285750" eaLnBrk="1" hangingPunct="1">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到</a:t>
              </a:r>
              <a:r>
                <a:rPr lang="en-US" altLang="zh-CN" sz="1600" dirty="0">
                  <a:latin typeface="微软雅黑" panose="020B0503020204020204" pitchFamily="34" charset="-122"/>
                  <a:ea typeface="微软雅黑" panose="020B0503020204020204" pitchFamily="34" charset="-122"/>
                </a:rPr>
                <a:t>1930</a:t>
              </a:r>
              <a:r>
                <a:rPr lang="zh-CN" altLang="en-US" sz="1600" dirty="0">
                  <a:latin typeface="微软雅黑" panose="020B0503020204020204" pitchFamily="34" charset="-122"/>
                  <a:ea typeface="微软雅黑" panose="020B0503020204020204" pitchFamily="34" charset="-122"/>
                </a:rPr>
                <a:t>年夏，全国已建立大小十几块革命根据地，红军</a:t>
              </a:r>
              <a:r>
                <a:rPr lang="en-US" altLang="zh-CN" sz="1600" dirty="0">
                  <a:latin typeface="微软雅黑" panose="020B0503020204020204" pitchFamily="34" charset="-122"/>
                  <a:ea typeface="微软雅黑" panose="020B0503020204020204" pitchFamily="34" charset="-122"/>
                </a:rPr>
                <a:t>7</a:t>
              </a:r>
              <a:r>
                <a:rPr lang="zh-CN" altLang="en-US" sz="1600" dirty="0">
                  <a:latin typeface="微软雅黑" panose="020B0503020204020204" pitchFamily="34" charset="-122"/>
                  <a:ea typeface="微软雅黑" panose="020B0503020204020204" pitchFamily="34" charset="-122"/>
                </a:rPr>
                <a:t>万人，加上地方革命武装共</a:t>
              </a:r>
              <a:r>
                <a:rPr lang="en-US" altLang="zh-CN" sz="1600" dirty="0">
                  <a:latin typeface="微软雅黑" panose="020B0503020204020204" pitchFamily="34" charset="-122"/>
                  <a:ea typeface="微软雅黑" panose="020B0503020204020204" pitchFamily="34" charset="-122"/>
                </a:rPr>
                <a:t>10</a:t>
              </a:r>
              <a:r>
                <a:rPr lang="zh-CN" altLang="en-US" sz="1600" dirty="0">
                  <a:latin typeface="微软雅黑" panose="020B0503020204020204" pitchFamily="34" charset="-122"/>
                  <a:ea typeface="微软雅黑" panose="020B0503020204020204" pitchFamily="34" charset="-122"/>
                </a:rPr>
                <a:t>万人</a:t>
              </a:r>
            </a:p>
            <a:p>
              <a:pPr marL="285750" indent="-285750" eaLnBrk="1" hangingPunct="1">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各个革命根据地，土地革命武装广泛开展起来</a:t>
              </a:r>
              <a:endParaRPr lang="en-US" altLang="zh-CN" sz="1600" dirty="0">
                <a:latin typeface="微软雅黑" panose="020B0503020204020204" pitchFamily="34" charset="-122"/>
                <a:ea typeface="微软雅黑" panose="020B0503020204020204" pitchFamily="34" charset="-122"/>
              </a:endParaRPr>
            </a:p>
            <a:p>
              <a:pPr marL="285750" indent="-285750" eaLnBrk="1" hangingPunct="1">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消灭封建土地所有制，实行“耕者有其田”</a:t>
              </a:r>
            </a:p>
            <a:p>
              <a:pPr marL="285750" indent="-285750" eaLnBrk="1" hangingPunct="1">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走农村包围城市，武装夺取政权的道路</a:t>
              </a:r>
            </a:p>
          </p:txBody>
        </p:sp>
      </p:grpSp>
      <p:grpSp>
        <p:nvGrpSpPr>
          <p:cNvPr id="21" name="组合 20"/>
          <p:cNvGrpSpPr/>
          <p:nvPr/>
        </p:nvGrpSpPr>
        <p:grpSpPr>
          <a:xfrm>
            <a:off x="496833" y="4175745"/>
            <a:ext cx="10743838" cy="496134"/>
            <a:chOff x="575698" y="3330319"/>
            <a:chExt cx="10743838" cy="496134"/>
          </a:xfrm>
        </p:grpSpPr>
        <p:sp>
          <p:nvSpPr>
            <p:cNvPr id="22" name="文本框 21"/>
            <p:cNvSpPr txBox="1"/>
            <p:nvPr/>
          </p:nvSpPr>
          <p:spPr>
            <a:xfrm>
              <a:off x="1192863" y="3330319"/>
              <a:ext cx="10126673" cy="461665"/>
            </a:xfrm>
            <a:prstGeom prst="rect">
              <a:avLst/>
            </a:prstGeom>
            <a:noFill/>
          </p:spPr>
          <p:txBody>
            <a:bodyPr wrap="square">
              <a:spAutoFit/>
            </a:bodyPr>
            <a:lstStyle/>
            <a:p>
              <a:pPr eaLnBrk="1" hangingPunct="1"/>
              <a:r>
                <a:rPr lang="zh-CN" altLang="en-US" sz="2400" b="1" dirty="0">
                  <a:solidFill>
                    <a:srgbClr val="C00000"/>
                  </a:solidFill>
                  <a:latin typeface="微软雅黑" panose="020B0503020204020204" pitchFamily="34" charset="-122"/>
                  <a:ea typeface="微软雅黑" panose="020B0503020204020204" pitchFamily="34" charset="-122"/>
                </a:rPr>
                <a:t>中华苏维埃共和国临时中央政府成立</a:t>
              </a:r>
              <a:endParaRPr lang="en-US" altLang="zh-CN" sz="2400" b="1" dirty="0">
                <a:solidFill>
                  <a:srgbClr val="C00000"/>
                </a:solidFill>
                <a:latin typeface="微软雅黑" panose="020B0503020204020204" pitchFamily="34" charset="-122"/>
                <a:ea typeface="微软雅黑" panose="020B0503020204020204" pitchFamily="34" charset="-122"/>
              </a:endParaRPr>
            </a:p>
          </p:txBody>
        </p:sp>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698" y="3339138"/>
              <a:ext cx="543999" cy="487315"/>
            </a:xfrm>
            <a:prstGeom prst="rect">
              <a:avLst/>
            </a:prstGeom>
          </p:spPr>
        </p:pic>
      </p:grpSp>
      <p:grpSp>
        <p:nvGrpSpPr>
          <p:cNvPr id="29" name="组合 28"/>
          <p:cNvGrpSpPr/>
          <p:nvPr/>
        </p:nvGrpSpPr>
        <p:grpSpPr>
          <a:xfrm>
            <a:off x="1040832" y="4782888"/>
            <a:ext cx="6798151" cy="1021433"/>
            <a:chOff x="1192862" y="3958790"/>
            <a:chExt cx="6798151" cy="1021433"/>
          </a:xfrm>
        </p:grpSpPr>
        <p:sp>
          <p:nvSpPr>
            <p:cNvPr id="30" name="文本框 29"/>
            <p:cNvSpPr txBox="1"/>
            <p:nvPr/>
          </p:nvSpPr>
          <p:spPr>
            <a:xfrm>
              <a:off x="1192864" y="4379595"/>
              <a:ext cx="6096000" cy="461665"/>
            </a:xfrm>
            <a:prstGeom prst="rect">
              <a:avLst/>
            </a:prstGeom>
            <a:noFill/>
          </p:spPr>
          <p:txBody>
            <a:bodyPr wrap="square">
              <a:spAutoFit/>
            </a:bodyPr>
            <a:lstStyle/>
            <a:p>
              <a:pPr marL="342900" indent="-342900" fontAlgn="auto">
                <a:spcBef>
                  <a:spcPts val="0"/>
                </a:spcBef>
                <a:spcAft>
                  <a:spcPts val="0"/>
                </a:spcAft>
                <a:buFont typeface="Wingdings" panose="05000000000000000000" pitchFamily="2" charset="2"/>
                <a:buChar char="Ø"/>
                <a:defRPr/>
              </a:pP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1192862" y="3958790"/>
              <a:ext cx="6798151" cy="1021433"/>
            </a:xfrm>
            <a:prstGeom prst="rect">
              <a:avLst/>
            </a:prstGeom>
            <a:noFill/>
            <a:ln>
              <a:noFill/>
            </a:ln>
          </p:spPr>
          <p:txBody>
            <a:bodyPr wrap="square">
              <a:spAutoFit/>
            </a:bodyPr>
            <a:lstStyle/>
            <a:p>
              <a:pPr eaLnBrk="1" hangingPunct="1">
                <a:lnSpc>
                  <a:spcPct val="130000"/>
                </a:lnSpc>
              </a:pPr>
              <a:r>
                <a:rPr lang="en-US" altLang="zh-CN" sz="1600" dirty="0">
                  <a:latin typeface="微软雅黑" panose="020B0503020204020204" pitchFamily="34" charset="-122"/>
                  <a:ea typeface="微软雅黑" panose="020B0503020204020204" pitchFamily="34" charset="-122"/>
                </a:rPr>
                <a:t>1931</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11</a:t>
              </a:r>
              <a:r>
                <a:rPr lang="zh-CN" altLang="en-US" sz="1600" dirty="0">
                  <a:latin typeface="微软雅黑" panose="020B0503020204020204" pitchFamily="34" charset="-122"/>
                  <a:ea typeface="微软雅黑" panose="020B0503020204020204" pitchFamily="34" charset="-122"/>
                </a:rPr>
                <a:t>月，中华苏维埃第一次全国代表大会，选举产生了同国民党政权性质不同的工农民主专政的新型政权</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中华苏维埃共和国临时中央政府。毛泽东任中央政府主席和人民委员会主席以及中央执行委员会主席</a:t>
              </a:r>
            </a:p>
          </p:txBody>
        </p:sp>
      </p:grpSp>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7912149" y="2991712"/>
            <a:ext cx="3610379" cy="361037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22" presetClass="entr" presetSubtype="4"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down)">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第二次国内革命</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a:xfrm>
            <a:off x="496833" y="1546520"/>
            <a:ext cx="5599167" cy="601521"/>
            <a:chOff x="496833" y="1546520"/>
            <a:chExt cx="5599167" cy="601521"/>
          </a:xfrm>
        </p:grpSpPr>
        <p:grpSp>
          <p:nvGrpSpPr>
            <p:cNvPr id="3" name="组合 2"/>
            <p:cNvGrpSpPr/>
            <p:nvPr/>
          </p:nvGrpSpPr>
          <p:grpSpPr>
            <a:xfrm>
              <a:off x="496833" y="1546520"/>
              <a:ext cx="5599167" cy="601521"/>
              <a:chOff x="496833" y="1546520"/>
              <a:chExt cx="5599167" cy="601521"/>
            </a:xfrm>
          </p:grpSpPr>
          <p:sp>
            <p:nvSpPr>
              <p:cNvPr id="6" name="TextBox 41"/>
              <p:cNvSpPr txBox="1"/>
              <p:nvPr/>
            </p:nvSpPr>
            <p:spPr>
              <a:xfrm>
                <a:off x="1192864" y="1573372"/>
                <a:ext cx="4903136" cy="461665"/>
              </a:xfrm>
              <a:prstGeom prst="rect">
                <a:avLst/>
              </a:prstGeom>
              <a:noFill/>
            </p:spPr>
            <p:txBody>
              <a:bodyPr wrap="square" rtlCol="0">
                <a:spAutoFit/>
              </a:bodyPr>
              <a:lstStyle/>
              <a:p>
                <a:pPr eaLnBrk="1" hangingPunct="1"/>
                <a:r>
                  <a:rPr lang="zh-CN" altLang="en-US" sz="2400" b="1" dirty="0">
                    <a:latin typeface="微软雅黑" panose="020B0503020204020204" pitchFamily="34" charset="-122"/>
                    <a:ea typeface="微软雅黑" panose="020B0503020204020204" pitchFamily="34" charset="-122"/>
                  </a:rPr>
                  <a:t>蒋介石的不抵抗政策</a:t>
                </a:r>
                <a:endParaRPr lang="en-US" altLang="zh-CN" sz="2400" b="1"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496833" y="1546520"/>
                <a:ext cx="617167" cy="601521"/>
                <a:chOff x="481593" y="1889760"/>
                <a:chExt cx="966207" cy="934534"/>
              </a:xfrm>
            </p:grpSpPr>
            <p:sp>
              <p:nvSpPr>
                <p:cNvPr id="5" name="矩形 4"/>
                <p:cNvSpPr/>
                <p:nvPr/>
              </p:nvSpPr>
              <p:spPr>
                <a:xfrm>
                  <a:off x="481593" y="1889760"/>
                  <a:ext cx="966207" cy="93453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cs typeface="+mn-ea"/>
                    <a:sym typeface="+mn-lt"/>
                  </a:endParaRPr>
                </a:p>
              </p:txBody>
            </p:sp>
            <p:pic>
              <p:nvPicPr>
                <p:cNvPr id="7" name="图片 6"/>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605061" y="2038553"/>
                  <a:ext cx="719269" cy="636947"/>
                </a:xfrm>
                <a:prstGeom prst="rect">
                  <a:avLst/>
                </a:prstGeom>
              </p:spPr>
            </p:pic>
          </p:grpSp>
        </p:grpSp>
        <p:cxnSp>
          <p:nvCxnSpPr>
            <p:cNvPr id="10" name="直接连接符 9"/>
            <p:cNvCxnSpPr/>
            <p:nvPr/>
          </p:nvCxnSpPr>
          <p:spPr>
            <a:xfrm>
              <a:off x="1317230" y="2111033"/>
              <a:ext cx="4489210" cy="37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496832" y="3273035"/>
            <a:ext cx="10743838" cy="496134"/>
            <a:chOff x="575698" y="3330319"/>
            <a:chExt cx="10743838" cy="496134"/>
          </a:xfrm>
        </p:grpSpPr>
        <p:sp>
          <p:nvSpPr>
            <p:cNvPr id="16" name="文本框 15"/>
            <p:cNvSpPr txBox="1"/>
            <p:nvPr/>
          </p:nvSpPr>
          <p:spPr>
            <a:xfrm>
              <a:off x="1192863" y="3330319"/>
              <a:ext cx="10126673" cy="461665"/>
            </a:xfrm>
            <a:prstGeom prst="rect">
              <a:avLst/>
            </a:prstGeom>
            <a:noFill/>
          </p:spPr>
          <p:txBody>
            <a:bodyPr wrap="square">
              <a:spAutoFit/>
            </a:bodyPr>
            <a:lstStyle/>
            <a:p>
              <a:pPr fontAlgn="auto">
                <a:spcBef>
                  <a:spcPts val="0"/>
                </a:spcBef>
                <a:spcAft>
                  <a:spcPts val="0"/>
                </a:spcAft>
                <a:defRPr/>
              </a:pPr>
              <a:r>
                <a:rPr lang="zh-CN" altLang="en-US" sz="2400" b="1" spc="600" dirty="0">
                  <a:solidFill>
                    <a:srgbClr val="C00000"/>
                  </a:solidFill>
                  <a:latin typeface="微软雅黑" panose="020B0503020204020204" pitchFamily="34" charset="-122"/>
                  <a:ea typeface="微软雅黑" panose="020B0503020204020204" pitchFamily="34" charset="-122"/>
                </a:rPr>
                <a:t>蒋介石不抵抗政策</a:t>
              </a: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698" y="3339138"/>
              <a:ext cx="543999" cy="487315"/>
            </a:xfrm>
            <a:prstGeom prst="rect">
              <a:avLst/>
            </a:prstGeom>
          </p:spPr>
        </p:pic>
      </p:grpSp>
      <p:grpSp>
        <p:nvGrpSpPr>
          <p:cNvPr id="20" name="组合 19"/>
          <p:cNvGrpSpPr/>
          <p:nvPr/>
        </p:nvGrpSpPr>
        <p:grpSpPr>
          <a:xfrm>
            <a:off x="1192864" y="3769169"/>
            <a:ext cx="9763208" cy="790137"/>
            <a:chOff x="1192862" y="3958790"/>
            <a:chExt cx="9763208" cy="790137"/>
          </a:xfrm>
        </p:grpSpPr>
        <p:sp>
          <p:nvSpPr>
            <p:cNvPr id="24" name="文本框 23"/>
            <p:cNvSpPr txBox="1"/>
            <p:nvPr/>
          </p:nvSpPr>
          <p:spPr>
            <a:xfrm>
              <a:off x="1192864" y="4379595"/>
              <a:ext cx="6096000" cy="369332"/>
            </a:xfrm>
            <a:prstGeom prst="rect">
              <a:avLst/>
            </a:prstGeom>
            <a:noFill/>
          </p:spPr>
          <p:txBody>
            <a:bodyPr wrap="square">
              <a:spAutoFit/>
            </a:bodyPr>
            <a:lstStyle/>
            <a:p>
              <a:pPr marL="342900" indent="-342900" fontAlgn="auto">
                <a:spcBef>
                  <a:spcPts val="0"/>
                </a:spcBef>
                <a:spcAft>
                  <a:spcPts val="0"/>
                </a:spcAft>
                <a:buFont typeface="Wingdings" panose="05000000000000000000" pitchFamily="2" charset="2"/>
                <a:buChar char="Ø"/>
                <a:defRPr/>
              </a:pP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192862" y="3958790"/>
              <a:ext cx="9763208" cy="777457"/>
            </a:xfrm>
            <a:prstGeom prst="rect">
              <a:avLst/>
            </a:prstGeom>
            <a:noFill/>
            <a:ln>
              <a:noFill/>
            </a:ln>
          </p:spPr>
          <p:txBody>
            <a:bodyPr wrap="square">
              <a:spAutoFit/>
            </a:bodyPr>
            <a:lstStyle/>
            <a:p>
              <a:pPr marL="285750" indent="-285750" eaLnBrk="1" hangingPunct="1">
                <a:lnSpc>
                  <a:spcPct val="13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攘外必先安内，统一方能御侮</a:t>
              </a:r>
            </a:p>
            <a:p>
              <a:pPr marL="285750" indent="-285750" eaLnBrk="1" hangingPunct="1">
                <a:lnSpc>
                  <a:spcPct val="13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先清内匪再言抗日</a:t>
              </a:r>
            </a:p>
          </p:txBody>
        </p:sp>
      </p:grpSp>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5489925" y="3769169"/>
            <a:ext cx="5902778" cy="2066830"/>
          </a:xfrm>
          <a:prstGeom prst="rect">
            <a:avLst/>
          </a:prstGeom>
        </p:spPr>
      </p:pic>
      <p:sp>
        <p:nvSpPr>
          <p:cNvPr id="25" name="文本框 24"/>
          <p:cNvSpPr txBox="1"/>
          <p:nvPr/>
        </p:nvSpPr>
        <p:spPr>
          <a:xfrm>
            <a:off x="496832" y="2258681"/>
            <a:ext cx="11025695" cy="777457"/>
          </a:xfrm>
          <a:prstGeom prst="rect">
            <a:avLst/>
          </a:prstGeom>
          <a:noFill/>
        </p:spPr>
        <p:txBody>
          <a:bodyPr wrap="square">
            <a:spAutoFit/>
          </a:bodyPr>
          <a:lstStyle/>
          <a:p>
            <a:pPr eaLnBrk="1" hangingPunct="1">
              <a:lnSpc>
                <a:spcPct val="130000"/>
              </a:lnSpc>
            </a:pPr>
            <a:r>
              <a:rPr lang="en-US" altLang="zh-CN" dirty="0">
                <a:latin typeface="微软雅黑" panose="020B0503020204020204" pitchFamily="34" charset="-122"/>
                <a:ea typeface="微软雅黑" panose="020B0503020204020204" pitchFamily="34" charset="-122"/>
              </a:rPr>
              <a:t>1931</a:t>
            </a:r>
            <a:r>
              <a:rPr lang="zh-TW"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9</a:t>
            </a:r>
            <a:r>
              <a:rPr lang="zh-TW"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18</a:t>
            </a:r>
            <a:r>
              <a:rPr lang="zh-TW" altLang="en-US" dirty="0">
                <a:latin typeface="微软雅黑" panose="020B0503020204020204" pitchFamily="34" charset="-122"/>
                <a:ea typeface="微软雅黑" panose="020B0503020204020204" pitchFamily="34" charset="-122"/>
              </a:rPr>
              <a:t>日夜，日</a:t>
            </a:r>
            <a:r>
              <a:rPr lang="zh-CN" altLang="en-US" dirty="0">
                <a:latin typeface="微软雅黑" panose="020B0503020204020204" pitchFamily="34" charset="-122"/>
                <a:ea typeface="微软雅黑" panose="020B0503020204020204" pitchFamily="34" charset="-122"/>
              </a:rPr>
              <a:t>军</a:t>
            </a:r>
            <a:r>
              <a:rPr lang="zh-TW" altLang="en-US" dirty="0">
                <a:latin typeface="微软雅黑" panose="020B0503020204020204" pitchFamily="34" charset="-122"/>
                <a:ea typeface="微软雅黑" panose="020B0503020204020204" pitchFamily="34" charset="-122"/>
              </a:rPr>
              <a:t>自行炸毀一段南滿</a:t>
            </a:r>
            <a:r>
              <a:rPr lang="zh-CN" altLang="en-US" dirty="0">
                <a:latin typeface="微软雅黑" panose="020B0503020204020204" pitchFamily="34" charset="-122"/>
                <a:ea typeface="微软雅黑" panose="020B0503020204020204" pitchFamily="34" charset="-122"/>
              </a:rPr>
              <a:t>铁</a:t>
            </a:r>
            <a:r>
              <a:rPr lang="zh-TW" altLang="en-US" dirty="0">
                <a:latin typeface="微软雅黑" panose="020B0503020204020204" pitchFamily="34" charset="-122"/>
                <a:ea typeface="微软雅黑" panose="020B0503020204020204" pitchFamily="34" charset="-122"/>
              </a:rPr>
              <a:t>路，</a:t>
            </a:r>
            <a:r>
              <a:rPr lang="zh-CN" altLang="en-US" dirty="0">
                <a:latin typeface="微软雅黑" panose="020B0503020204020204" pitchFamily="34" charset="-122"/>
                <a:ea typeface="微软雅黑" panose="020B0503020204020204" pitchFamily="34" charset="-122"/>
              </a:rPr>
              <a:t>却诬</a:t>
            </a:r>
            <a:r>
              <a:rPr lang="zh-TW" altLang="en-US" dirty="0">
                <a:latin typeface="微软雅黑" panose="020B0503020204020204" pitchFamily="34" charset="-122"/>
                <a:ea typeface="微软雅黑" panose="020B0503020204020204" pitchFamily="34" charset="-122"/>
              </a:rPr>
              <a:t>指</a:t>
            </a:r>
            <a:r>
              <a:rPr lang="zh-CN" altLang="en-US" dirty="0">
                <a:latin typeface="微软雅黑" panose="020B0503020204020204" pitchFamily="34" charset="-122"/>
                <a:ea typeface="微软雅黑" panose="020B0503020204020204" pitchFamily="34" charset="-122"/>
              </a:rPr>
              <a:t>为</a:t>
            </a:r>
            <a:r>
              <a:rPr lang="zh-TW" altLang="en-US" dirty="0">
                <a:latin typeface="微软雅黑" panose="020B0503020204020204" pitchFamily="34" charset="-122"/>
                <a:ea typeface="微软雅黑" panose="020B0503020204020204" pitchFamily="34" charset="-122"/>
              </a:rPr>
              <a:t>中</a:t>
            </a:r>
            <a:r>
              <a:rPr lang="zh-CN" altLang="en-US" dirty="0">
                <a:latin typeface="微软雅黑" panose="020B0503020204020204" pitchFamily="34" charset="-122"/>
                <a:ea typeface="微软雅黑" panose="020B0503020204020204" pitchFamily="34" charset="-122"/>
              </a:rPr>
              <a:t>国东</a:t>
            </a:r>
            <a:r>
              <a:rPr lang="zh-TW" altLang="en-US" dirty="0">
                <a:latin typeface="微软雅黑" panose="020B0503020204020204" pitchFamily="34" charset="-122"/>
                <a:ea typeface="微软雅黑" panose="020B0503020204020204" pitchFamily="34" charset="-122"/>
              </a:rPr>
              <a:t>北</a:t>
            </a:r>
            <a:r>
              <a:rPr lang="zh-CN" altLang="en-US" dirty="0">
                <a:latin typeface="微软雅黑" panose="020B0503020204020204" pitchFamily="34" charset="-122"/>
                <a:ea typeface="微软雅黑" panose="020B0503020204020204" pitchFamily="34" charset="-122"/>
              </a:rPr>
              <a:t>军</a:t>
            </a:r>
            <a:r>
              <a:rPr lang="zh-TW" altLang="en-US" dirty="0">
                <a:latin typeface="微软雅黑" panose="020B0503020204020204" pitchFamily="34" charset="-122"/>
                <a:ea typeface="微软雅黑" panose="020B0503020204020204" pitchFamily="34" charset="-122"/>
              </a:rPr>
              <a:t>所</a:t>
            </a:r>
            <a:r>
              <a:rPr lang="zh-CN" altLang="en-US" dirty="0">
                <a:latin typeface="微软雅黑" panose="020B0503020204020204" pitchFamily="34" charset="-122"/>
                <a:ea typeface="微软雅黑" panose="020B0503020204020204" pitchFamily="34" charset="-122"/>
              </a:rPr>
              <a:t>为</a:t>
            </a:r>
            <a:r>
              <a:rPr lang="zh-TW" altLang="en-US" dirty="0">
                <a:latin typeface="微软雅黑" panose="020B0503020204020204" pitchFamily="34" charset="-122"/>
                <a:ea typeface="微软雅黑" panose="020B0503020204020204" pitchFamily="34" charset="-122"/>
              </a:rPr>
              <a:t>。 日</a:t>
            </a:r>
            <a:r>
              <a:rPr lang="zh-CN" altLang="en-US" dirty="0">
                <a:latin typeface="微软雅黑" panose="020B0503020204020204" pitchFamily="34" charset="-122"/>
                <a:ea typeface="微软雅黑" panose="020B0503020204020204" pitchFamily="34" charset="-122"/>
              </a:rPr>
              <a:t>军</a:t>
            </a:r>
            <a:r>
              <a:rPr lang="zh-TW" altLang="en-US" dirty="0">
                <a:latin typeface="微软雅黑" panose="020B0503020204020204" pitchFamily="34" charset="-122"/>
                <a:ea typeface="微软雅黑" panose="020B0503020204020204" pitchFamily="34" charset="-122"/>
              </a:rPr>
              <a:t>遂以此</a:t>
            </a:r>
            <a:r>
              <a:rPr lang="zh-CN" altLang="en-US" dirty="0">
                <a:latin typeface="微软雅黑" panose="020B0503020204020204" pitchFamily="34" charset="-122"/>
                <a:ea typeface="微软雅黑" panose="020B0503020204020204" pitchFamily="34" charset="-122"/>
              </a:rPr>
              <a:t>为</a:t>
            </a:r>
            <a:r>
              <a:rPr lang="zh-TW" altLang="en-US" dirty="0">
                <a:latin typeface="微软雅黑" panose="020B0503020204020204" pitchFamily="34" charset="-122"/>
                <a:ea typeface="微软雅黑" panose="020B0503020204020204" pitchFamily="34" charset="-122"/>
              </a:rPr>
              <a:t>藉口，</a:t>
            </a:r>
            <a:r>
              <a:rPr lang="zh-CN" altLang="en-US" dirty="0">
                <a:latin typeface="微软雅黑" panose="020B0503020204020204" pitchFamily="34" charset="-122"/>
                <a:ea typeface="微软雅黑" panose="020B0503020204020204" pitchFamily="34" charset="-122"/>
              </a:rPr>
              <a:t>于当</a:t>
            </a:r>
            <a:r>
              <a:rPr lang="zh-TW" altLang="en-US" dirty="0">
                <a:latin typeface="微软雅黑" panose="020B0503020204020204" pitchFamily="34" charset="-122"/>
                <a:ea typeface="微软雅黑" panose="020B0503020204020204" pitchFamily="34" charset="-122"/>
              </a:rPr>
              <a:t>夜</a:t>
            </a:r>
            <a:r>
              <a:rPr lang="zh-CN" altLang="en-US" dirty="0">
                <a:latin typeface="微软雅黑" panose="020B0503020204020204" pitchFamily="34" charset="-122"/>
                <a:ea typeface="微软雅黑" panose="020B0503020204020204" pitchFamily="34" charset="-122"/>
              </a:rPr>
              <a:t>攻击东</a:t>
            </a:r>
            <a:r>
              <a:rPr lang="zh-TW" altLang="en-US" dirty="0">
                <a:latin typeface="微软雅黑" panose="020B0503020204020204" pitchFamily="34" charset="-122"/>
                <a:ea typeface="微软雅黑" panose="020B0503020204020204" pitchFamily="34" charset="-122"/>
              </a:rPr>
              <a:t>北</a:t>
            </a:r>
            <a:r>
              <a:rPr lang="zh-CN" altLang="en-US" dirty="0">
                <a:latin typeface="微软雅黑" panose="020B0503020204020204" pitchFamily="34" charset="-122"/>
                <a:ea typeface="微软雅黑" panose="020B0503020204020204" pitchFamily="34" charset="-122"/>
              </a:rPr>
              <a:t>军</a:t>
            </a:r>
            <a:r>
              <a:rPr lang="zh-TW" altLang="en-US" dirty="0">
                <a:latin typeface="微软雅黑" panose="020B0503020204020204" pitchFamily="34" charset="-122"/>
                <a:ea typeface="微软雅黑" panose="020B0503020204020204" pitchFamily="34" charset="-122"/>
              </a:rPr>
              <a:t>，同時炮</a:t>
            </a:r>
            <a:r>
              <a:rPr lang="zh-CN" altLang="en-US" dirty="0">
                <a:latin typeface="微软雅黑" panose="020B0503020204020204" pitchFamily="34" charset="-122"/>
                <a:ea typeface="微软雅黑" panose="020B0503020204020204" pitchFamily="34" charset="-122"/>
              </a:rPr>
              <a:t>轰沈阳</a:t>
            </a:r>
            <a:r>
              <a:rPr lang="zh-TW" altLang="en-US" dirty="0">
                <a:latin typeface="微软雅黑" panose="020B0503020204020204" pitchFamily="34" charset="-122"/>
                <a:ea typeface="微软雅黑" panose="020B0503020204020204" pitchFamily="34" charset="-122"/>
              </a:rPr>
              <a:t>城，</a:t>
            </a:r>
            <a:r>
              <a:rPr lang="zh-CN" altLang="en-US" dirty="0">
                <a:latin typeface="微软雅黑" panose="020B0503020204020204" pitchFamily="34" charset="-122"/>
                <a:ea typeface="微软雅黑" panose="020B0503020204020204" pitchFamily="34" charset="-122"/>
              </a:rPr>
              <a:t>导</a:t>
            </a:r>
            <a:r>
              <a:rPr lang="zh-TW" altLang="en-US" dirty="0">
                <a:latin typeface="微软雅黑" panose="020B0503020204020204" pitchFamily="34" charset="-122"/>
                <a:ea typeface="微软雅黑" panose="020B0503020204020204" pitchFamily="34" charset="-122"/>
              </a:rPr>
              <a:t>致「九一八事</a:t>
            </a:r>
            <a:r>
              <a:rPr lang="zh-CN" altLang="en-US" dirty="0">
                <a:latin typeface="微软雅黑" panose="020B0503020204020204" pitchFamily="34" charset="-122"/>
                <a:ea typeface="微软雅黑" panose="020B0503020204020204" pitchFamily="34" charset="-122"/>
              </a:rPr>
              <a:t>变</a:t>
            </a:r>
            <a:r>
              <a:rPr lang="zh-TW" altLang="en-US"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grpSp>
        <p:nvGrpSpPr>
          <p:cNvPr id="26" name="组合 25"/>
          <p:cNvGrpSpPr/>
          <p:nvPr/>
        </p:nvGrpSpPr>
        <p:grpSpPr>
          <a:xfrm>
            <a:off x="496832" y="4719574"/>
            <a:ext cx="10743838" cy="496134"/>
            <a:chOff x="575698" y="3330319"/>
            <a:chExt cx="10743838" cy="496134"/>
          </a:xfrm>
        </p:grpSpPr>
        <p:sp>
          <p:nvSpPr>
            <p:cNvPr id="33" name="文本框 32"/>
            <p:cNvSpPr txBox="1"/>
            <p:nvPr/>
          </p:nvSpPr>
          <p:spPr>
            <a:xfrm>
              <a:off x="1192863" y="3330319"/>
              <a:ext cx="10126673" cy="461665"/>
            </a:xfrm>
            <a:prstGeom prst="rect">
              <a:avLst/>
            </a:prstGeom>
            <a:noFill/>
          </p:spPr>
          <p:txBody>
            <a:bodyPr wrap="square">
              <a:spAutoFit/>
            </a:bodyPr>
            <a:lstStyle/>
            <a:p>
              <a:pPr fontAlgn="auto">
                <a:spcBef>
                  <a:spcPts val="0"/>
                </a:spcBef>
                <a:spcAft>
                  <a:spcPts val="0"/>
                </a:spcAft>
                <a:defRPr/>
              </a:pPr>
              <a:r>
                <a:rPr lang="zh-CN" altLang="en-US" sz="2400" b="1" spc="600" dirty="0">
                  <a:solidFill>
                    <a:srgbClr val="C00000"/>
                  </a:solidFill>
                  <a:latin typeface="微软雅黑" panose="020B0503020204020204" pitchFamily="34" charset="-122"/>
                  <a:ea typeface="微软雅黑" panose="020B0503020204020204" pitchFamily="34" charset="-122"/>
                </a:rPr>
                <a:t>抗日救亡运动兴起</a:t>
              </a:r>
            </a:p>
          </p:txBody>
        </p:sp>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698" y="3339138"/>
              <a:ext cx="543999" cy="487315"/>
            </a:xfrm>
            <a:prstGeom prst="rect">
              <a:avLst/>
            </a:prstGeom>
          </p:spPr>
        </p:pic>
      </p:grpSp>
      <p:grpSp>
        <p:nvGrpSpPr>
          <p:cNvPr id="35" name="组合 34"/>
          <p:cNvGrpSpPr/>
          <p:nvPr/>
        </p:nvGrpSpPr>
        <p:grpSpPr>
          <a:xfrm>
            <a:off x="1192864" y="5215708"/>
            <a:ext cx="9763208" cy="790137"/>
            <a:chOff x="1192862" y="3958790"/>
            <a:chExt cx="9763208" cy="790137"/>
          </a:xfrm>
        </p:grpSpPr>
        <p:sp>
          <p:nvSpPr>
            <p:cNvPr id="36" name="文本框 35"/>
            <p:cNvSpPr txBox="1"/>
            <p:nvPr/>
          </p:nvSpPr>
          <p:spPr>
            <a:xfrm>
              <a:off x="1192864" y="4379595"/>
              <a:ext cx="6096000" cy="369332"/>
            </a:xfrm>
            <a:prstGeom prst="rect">
              <a:avLst/>
            </a:prstGeom>
            <a:noFill/>
          </p:spPr>
          <p:txBody>
            <a:bodyPr wrap="square">
              <a:spAutoFit/>
            </a:bodyPr>
            <a:lstStyle/>
            <a:p>
              <a:pPr marL="342900" indent="-342900" fontAlgn="auto">
                <a:spcBef>
                  <a:spcPts val="0"/>
                </a:spcBef>
                <a:spcAft>
                  <a:spcPts val="0"/>
                </a:spcAft>
                <a:buFont typeface="Wingdings" panose="05000000000000000000" pitchFamily="2" charset="2"/>
                <a:buChar char="Ø"/>
                <a:defRPr/>
              </a:pP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1192862" y="3958790"/>
              <a:ext cx="9763208" cy="777457"/>
            </a:xfrm>
            <a:prstGeom prst="rect">
              <a:avLst/>
            </a:prstGeom>
            <a:noFill/>
            <a:ln>
              <a:noFill/>
            </a:ln>
          </p:spPr>
          <p:txBody>
            <a:bodyPr wrap="square">
              <a:spAutoFit/>
            </a:bodyPr>
            <a:lstStyle/>
            <a:p>
              <a:pPr marL="285750" indent="-285750" eaLnBrk="1" hangingPunct="1">
                <a:lnSpc>
                  <a:spcPct val="13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12.8淞沪抗战</a:t>
              </a:r>
            </a:p>
            <a:p>
              <a:pPr marL="285750" indent="-285750" eaLnBrk="1" hangingPunct="1">
                <a:lnSpc>
                  <a:spcPct val="13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长城抗战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down)">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第二次国内革命</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a:xfrm>
            <a:off x="496833" y="1546520"/>
            <a:ext cx="6713167" cy="601521"/>
            <a:chOff x="496833" y="1546520"/>
            <a:chExt cx="6713167" cy="601521"/>
          </a:xfrm>
        </p:grpSpPr>
        <p:grpSp>
          <p:nvGrpSpPr>
            <p:cNvPr id="3" name="组合 2"/>
            <p:cNvGrpSpPr/>
            <p:nvPr/>
          </p:nvGrpSpPr>
          <p:grpSpPr>
            <a:xfrm>
              <a:off x="496833" y="1546520"/>
              <a:ext cx="6713167" cy="601521"/>
              <a:chOff x="496833" y="1546520"/>
              <a:chExt cx="6713167" cy="601521"/>
            </a:xfrm>
          </p:grpSpPr>
          <p:sp>
            <p:nvSpPr>
              <p:cNvPr id="6" name="TextBox 41"/>
              <p:cNvSpPr txBox="1"/>
              <p:nvPr/>
            </p:nvSpPr>
            <p:spPr>
              <a:xfrm>
                <a:off x="1192864" y="1573372"/>
                <a:ext cx="6017136" cy="461665"/>
              </a:xfrm>
              <a:prstGeom prst="rect">
                <a:avLst/>
              </a:prstGeom>
              <a:noFill/>
            </p:spPr>
            <p:txBody>
              <a:bodyPr wrap="square" rtlCol="0">
                <a:spAutoFit/>
              </a:bodyPr>
              <a:lstStyle/>
              <a:p>
                <a:pPr eaLnBrk="1" hangingPunct="1"/>
                <a:r>
                  <a:rPr lang="zh-CN" altLang="en-US" sz="2400" b="1" dirty="0">
                    <a:latin typeface="微软雅黑" panose="020B0503020204020204" pitchFamily="34" charset="-122"/>
                    <a:ea typeface="微软雅黑" panose="020B0503020204020204" pitchFamily="34" charset="-122"/>
                  </a:rPr>
                  <a:t>第五次反“围剿”的失败及红军的被迫长征</a:t>
                </a:r>
                <a:endParaRPr lang="en-US" altLang="zh-CN" sz="2400" b="1"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496833" y="1546520"/>
                <a:ext cx="617167" cy="601521"/>
                <a:chOff x="481593" y="1889760"/>
                <a:chExt cx="966207" cy="934534"/>
              </a:xfrm>
            </p:grpSpPr>
            <p:sp>
              <p:nvSpPr>
                <p:cNvPr id="5" name="矩形 4"/>
                <p:cNvSpPr/>
                <p:nvPr/>
              </p:nvSpPr>
              <p:spPr>
                <a:xfrm>
                  <a:off x="481593" y="1889760"/>
                  <a:ext cx="966207" cy="93453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cs typeface="+mn-ea"/>
                    <a:sym typeface="+mn-lt"/>
                  </a:endParaRPr>
                </a:p>
              </p:txBody>
            </p:sp>
            <p:pic>
              <p:nvPicPr>
                <p:cNvPr id="7" name="图片 6"/>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605061" y="2038553"/>
                  <a:ext cx="719269" cy="636947"/>
                </a:xfrm>
                <a:prstGeom prst="rect">
                  <a:avLst/>
                </a:prstGeom>
              </p:spPr>
            </p:pic>
          </p:grpSp>
        </p:grpSp>
        <p:cxnSp>
          <p:nvCxnSpPr>
            <p:cNvPr id="10" name="直接连接符 9"/>
            <p:cNvCxnSpPr/>
            <p:nvPr/>
          </p:nvCxnSpPr>
          <p:spPr>
            <a:xfrm>
              <a:off x="1317230" y="2111033"/>
              <a:ext cx="4489210" cy="37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496833" y="3638048"/>
            <a:ext cx="6342117" cy="1497654"/>
            <a:chOff x="1192862" y="3958790"/>
            <a:chExt cx="9763208" cy="1497654"/>
          </a:xfrm>
        </p:grpSpPr>
        <p:sp>
          <p:nvSpPr>
            <p:cNvPr id="24" name="文本框 23"/>
            <p:cNvSpPr txBox="1"/>
            <p:nvPr/>
          </p:nvSpPr>
          <p:spPr>
            <a:xfrm>
              <a:off x="1192864" y="4379595"/>
              <a:ext cx="6096000" cy="369332"/>
            </a:xfrm>
            <a:prstGeom prst="rect">
              <a:avLst/>
            </a:prstGeom>
            <a:noFill/>
          </p:spPr>
          <p:txBody>
            <a:bodyPr wrap="square">
              <a:spAutoFit/>
            </a:bodyPr>
            <a:lstStyle/>
            <a:p>
              <a:pPr marL="342900" indent="-342900" fontAlgn="auto">
                <a:spcBef>
                  <a:spcPts val="0"/>
                </a:spcBef>
                <a:spcAft>
                  <a:spcPts val="0"/>
                </a:spcAft>
                <a:buFont typeface="Wingdings" panose="05000000000000000000" pitchFamily="2" charset="2"/>
                <a:buChar char="Ø"/>
                <a:defRPr/>
              </a:pP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192862" y="3958790"/>
              <a:ext cx="9763208" cy="1497654"/>
            </a:xfrm>
            <a:prstGeom prst="rect">
              <a:avLst/>
            </a:prstGeom>
            <a:noFill/>
            <a:ln>
              <a:noFill/>
            </a:ln>
          </p:spPr>
          <p:txBody>
            <a:bodyPr wrap="square">
              <a:spAutoFit/>
            </a:bodyPr>
            <a:lstStyle/>
            <a:p>
              <a:pPr marL="285750" indent="-285750" eaLnBrk="1" hangingPunct="1">
                <a:lnSpc>
                  <a:spcPct val="13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毛泽东被王明左倾机会主义路线排挤已经离开红军的领导岗位，由李德负责指挥，实行军事冒险主义，最终失败</a:t>
              </a:r>
            </a:p>
            <a:p>
              <a:pPr marL="285750" indent="-285750" eaLnBrk="1" hangingPunct="1">
                <a:lnSpc>
                  <a:spcPct val="13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日晚，中央红军</a:t>
              </a:r>
              <a:r>
                <a:rPr lang="en-US" altLang="zh-CN" dirty="0">
                  <a:latin typeface="微软雅黑" panose="020B0503020204020204" pitchFamily="34" charset="-122"/>
                  <a:ea typeface="微软雅黑" panose="020B0503020204020204" pitchFamily="34" charset="-122"/>
                </a:rPr>
                <a:t>8.6</a:t>
              </a:r>
              <a:r>
                <a:rPr lang="zh-CN" altLang="en-US" dirty="0">
                  <a:latin typeface="微软雅黑" panose="020B0503020204020204" pitchFamily="34" charset="-122"/>
                  <a:ea typeface="微软雅黑" panose="020B0503020204020204" pitchFamily="34" charset="-122"/>
                </a:rPr>
                <a:t>万人开始实行战略转移</a:t>
              </a:r>
              <a:endParaRPr lang="en-US" altLang="zh-CN" dirty="0">
                <a:latin typeface="微软雅黑" panose="020B0503020204020204" pitchFamily="34" charset="-122"/>
                <a:ea typeface="微软雅黑" panose="020B0503020204020204" pitchFamily="34" charset="-122"/>
              </a:endParaRPr>
            </a:p>
            <a:p>
              <a:pPr marL="285750" indent="-285750" eaLnBrk="1" hangingPunct="1">
                <a:lnSpc>
                  <a:spcPct val="13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被迫长征</a:t>
              </a:r>
            </a:p>
          </p:txBody>
        </p:sp>
      </p:grpSp>
      <p:pic>
        <p:nvPicPr>
          <p:cNvPr id="32" name="图片 3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305551" y="2095050"/>
            <a:ext cx="5534024" cy="4541049"/>
          </a:xfrm>
          <a:prstGeom prst="rect">
            <a:avLst/>
          </a:prstGeom>
        </p:spPr>
      </p:pic>
      <p:sp>
        <p:nvSpPr>
          <p:cNvPr id="25" name="文本框 24"/>
          <p:cNvSpPr txBox="1"/>
          <p:nvPr/>
        </p:nvSpPr>
        <p:spPr>
          <a:xfrm>
            <a:off x="485069" y="2475741"/>
            <a:ext cx="11025695" cy="777457"/>
          </a:xfrm>
          <a:prstGeom prst="rect">
            <a:avLst/>
          </a:prstGeom>
          <a:noFill/>
        </p:spPr>
        <p:txBody>
          <a:bodyPr wrap="square">
            <a:spAutoFit/>
          </a:bodyPr>
          <a:lstStyle/>
          <a:p>
            <a:pPr marL="285750" indent="-285750">
              <a:lnSpc>
                <a:spcPct val="13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1933</a:t>
            </a:r>
            <a:r>
              <a:rPr lang="zh-CN" altLang="en-US" dirty="0">
                <a:latin typeface="微软雅黑" panose="020B0503020204020204" pitchFamily="34" charset="-122"/>
                <a:ea typeface="微软雅黑" panose="020B0503020204020204" pitchFamily="34" charset="-122"/>
              </a:rPr>
              <a:t>年 </a:t>
            </a:r>
            <a:r>
              <a:rPr lang="en-US" altLang="zh-CN" dirty="0">
                <a:latin typeface="微软雅黑" panose="020B0503020204020204" pitchFamily="34" charset="-122"/>
                <a:ea typeface="微软雅黑" panose="020B0503020204020204" pitchFamily="34" charset="-122"/>
              </a:rPr>
              <a:t>9</a:t>
            </a:r>
            <a:r>
              <a:rPr lang="zh-CN" altLang="en-US" dirty="0">
                <a:latin typeface="微软雅黑" panose="020B0503020204020204" pitchFamily="34" charset="-122"/>
                <a:ea typeface="微软雅黑" panose="020B0503020204020204" pitchFamily="34" charset="-122"/>
              </a:rPr>
              <a:t>月下旬，蒋介石调集了近</a:t>
            </a:r>
            <a:r>
              <a:rPr lang="en-US" altLang="zh-CN" dirty="0">
                <a:latin typeface="微软雅黑" panose="020B0503020204020204" pitchFamily="34" charset="-122"/>
                <a:ea typeface="微软雅黑" panose="020B0503020204020204" pitchFamily="34" charset="-122"/>
              </a:rPr>
              <a:t>100</a:t>
            </a:r>
            <a:r>
              <a:rPr lang="zh-CN" altLang="en-US" dirty="0">
                <a:latin typeface="微软雅黑" panose="020B0503020204020204" pitchFamily="34" charset="-122"/>
                <a:ea typeface="微软雅黑" panose="020B0503020204020204" pitchFamily="34" charset="-122"/>
              </a:rPr>
              <a:t>万大军，自任总司令进攻中央根据地</a:t>
            </a:r>
          </a:p>
          <a:p>
            <a:pPr marL="285750" indent="-285750">
              <a:lnSpc>
                <a:spcPct val="13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1934</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月初，国民党军队推进到中央根据地的腹地</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第二次国内革命</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a:xfrm>
            <a:off x="496833" y="1546520"/>
            <a:ext cx="5475341" cy="601521"/>
            <a:chOff x="496833" y="1546520"/>
            <a:chExt cx="5475341" cy="601521"/>
          </a:xfrm>
        </p:grpSpPr>
        <p:grpSp>
          <p:nvGrpSpPr>
            <p:cNvPr id="3" name="组合 2"/>
            <p:cNvGrpSpPr/>
            <p:nvPr/>
          </p:nvGrpSpPr>
          <p:grpSpPr>
            <a:xfrm>
              <a:off x="496833" y="1546520"/>
              <a:ext cx="5475341" cy="601521"/>
              <a:chOff x="496833" y="1546520"/>
              <a:chExt cx="5475341" cy="601521"/>
            </a:xfrm>
          </p:grpSpPr>
          <p:sp>
            <p:nvSpPr>
              <p:cNvPr id="6" name="TextBox 41"/>
              <p:cNvSpPr txBox="1"/>
              <p:nvPr/>
            </p:nvSpPr>
            <p:spPr>
              <a:xfrm>
                <a:off x="1192863" y="1573372"/>
                <a:ext cx="4779311" cy="461665"/>
              </a:xfrm>
              <a:prstGeom prst="rect">
                <a:avLst/>
              </a:prstGeom>
              <a:noFill/>
            </p:spPr>
            <p:txBody>
              <a:bodyPr wrap="square" rtlCol="0">
                <a:spAutoFit/>
              </a:bodyPr>
              <a:lstStyle/>
              <a:p>
                <a:pPr fontAlgn="auto">
                  <a:spcBef>
                    <a:spcPts val="0"/>
                  </a:spcBef>
                  <a:spcAft>
                    <a:spcPts val="0"/>
                  </a:spcAft>
                  <a:defRPr/>
                </a:pPr>
                <a:r>
                  <a:rPr lang="en-US" altLang="zh-CN" sz="2400" b="1" spc="300" dirty="0">
                    <a:latin typeface="微软雅黑" panose="020B0503020204020204" pitchFamily="34" charset="-122"/>
                    <a:ea typeface="微软雅黑" panose="020B0503020204020204" pitchFamily="34" charset="-122"/>
                  </a:rPr>
                  <a:t>1935</a:t>
                </a:r>
                <a:r>
                  <a:rPr lang="zh-CN" altLang="en-US" sz="2400" b="1" spc="300" dirty="0">
                    <a:latin typeface="微软雅黑" panose="020B0503020204020204" pitchFamily="34" charset="-122"/>
                    <a:ea typeface="微软雅黑" panose="020B0503020204020204" pitchFamily="34" charset="-122"/>
                  </a:rPr>
                  <a:t>年</a:t>
                </a:r>
                <a:r>
                  <a:rPr lang="en-US" altLang="zh-CN" sz="2400" b="1" spc="300" dirty="0">
                    <a:latin typeface="微软雅黑" panose="020B0503020204020204" pitchFamily="34" charset="-122"/>
                    <a:ea typeface="微软雅黑" panose="020B0503020204020204" pitchFamily="34" charset="-122"/>
                  </a:rPr>
                  <a:t>1</a:t>
                </a:r>
                <a:r>
                  <a:rPr lang="zh-CN" altLang="en-US" sz="2400" b="1" spc="300" dirty="0">
                    <a:latin typeface="微软雅黑" panose="020B0503020204020204" pitchFamily="34" charset="-122"/>
                    <a:ea typeface="微软雅黑" panose="020B0503020204020204" pitchFamily="34" charset="-122"/>
                  </a:rPr>
                  <a:t>月</a:t>
                </a:r>
                <a:r>
                  <a:rPr lang="en-US" altLang="zh-CN" sz="2400" b="1" spc="300" dirty="0">
                    <a:latin typeface="微软雅黑" panose="020B0503020204020204" pitchFamily="34" charset="-122"/>
                    <a:ea typeface="微软雅黑" panose="020B0503020204020204" pitchFamily="34" charset="-122"/>
                  </a:rPr>
                  <a:t>15</a:t>
                </a:r>
                <a:r>
                  <a:rPr lang="zh-CN" altLang="en-US" sz="2400" b="1" spc="300" dirty="0">
                    <a:latin typeface="微软雅黑" panose="020B0503020204020204" pitchFamily="34" charset="-122"/>
                    <a:ea typeface="微软雅黑" panose="020B0503020204020204" pitchFamily="34" charset="-122"/>
                  </a:rPr>
                  <a:t>日遵义会议</a:t>
                </a:r>
              </a:p>
            </p:txBody>
          </p:sp>
          <p:grpSp>
            <p:nvGrpSpPr>
              <p:cNvPr id="2" name="组合 1"/>
              <p:cNvGrpSpPr/>
              <p:nvPr/>
            </p:nvGrpSpPr>
            <p:grpSpPr>
              <a:xfrm>
                <a:off x="496833" y="1546520"/>
                <a:ext cx="617167" cy="601521"/>
                <a:chOff x="481593" y="1889760"/>
                <a:chExt cx="966207" cy="934534"/>
              </a:xfrm>
            </p:grpSpPr>
            <p:sp>
              <p:nvSpPr>
                <p:cNvPr id="5" name="矩形 4"/>
                <p:cNvSpPr/>
                <p:nvPr/>
              </p:nvSpPr>
              <p:spPr>
                <a:xfrm>
                  <a:off x="481593" y="1889760"/>
                  <a:ext cx="966207" cy="93453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pic>
              <p:nvPicPr>
                <p:cNvPr id="7" name="图片 6"/>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605061" y="2038553"/>
                  <a:ext cx="719269" cy="636947"/>
                </a:xfrm>
                <a:prstGeom prst="rect">
                  <a:avLst/>
                </a:prstGeom>
              </p:spPr>
            </p:pic>
          </p:grpSp>
        </p:grpSp>
        <p:cxnSp>
          <p:nvCxnSpPr>
            <p:cNvPr id="10" name="直接连接符 9"/>
            <p:cNvCxnSpPr/>
            <p:nvPr/>
          </p:nvCxnSpPr>
          <p:spPr>
            <a:xfrm>
              <a:off x="1317230" y="2111033"/>
              <a:ext cx="3969145" cy="37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575697" y="2543024"/>
            <a:ext cx="6713166" cy="487315"/>
            <a:chOff x="575698" y="3339138"/>
            <a:chExt cx="6713166" cy="487315"/>
          </a:xfrm>
        </p:grpSpPr>
        <p:sp>
          <p:nvSpPr>
            <p:cNvPr id="16" name="文本框 15"/>
            <p:cNvSpPr txBox="1"/>
            <p:nvPr/>
          </p:nvSpPr>
          <p:spPr>
            <a:xfrm>
              <a:off x="1192864" y="3421483"/>
              <a:ext cx="6096000" cy="400110"/>
            </a:xfrm>
            <a:prstGeom prst="rect">
              <a:avLst/>
            </a:prstGeom>
            <a:noFill/>
          </p:spPr>
          <p:txBody>
            <a:bodyPr wrap="square">
              <a:spAutoFit/>
            </a:bodyPr>
            <a:lstStyle/>
            <a:p>
              <a:pPr fontAlgn="auto">
                <a:spcBef>
                  <a:spcPts val="0"/>
                </a:spcBef>
                <a:spcAft>
                  <a:spcPts val="0"/>
                </a:spcAft>
                <a:defRPr/>
              </a:pPr>
              <a:endParaRPr lang="zh-CN" altLang="en-US" sz="2000" b="1" spc="300" dirty="0">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698" y="3339138"/>
              <a:ext cx="543999" cy="487315"/>
            </a:xfrm>
            <a:prstGeom prst="rect">
              <a:avLst/>
            </a:prstGeom>
          </p:spPr>
        </p:pic>
      </p:grpSp>
      <p:grpSp>
        <p:nvGrpSpPr>
          <p:cNvPr id="19" name="组合 18"/>
          <p:cNvGrpSpPr/>
          <p:nvPr/>
        </p:nvGrpSpPr>
        <p:grpSpPr>
          <a:xfrm>
            <a:off x="1192863" y="2570930"/>
            <a:ext cx="10120696" cy="646331"/>
            <a:chOff x="1192863" y="3629786"/>
            <a:chExt cx="10120696" cy="646331"/>
          </a:xfrm>
        </p:grpSpPr>
        <p:sp>
          <p:nvSpPr>
            <p:cNvPr id="21" name="文本框 20"/>
            <p:cNvSpPr txBox="1"/>
            <p:nvPr/>
          </p:nvSpPr>
          <p:spPr>
            <a:xfrm>
              <a:off x="1192863" y="3630878"/>
              <a:ext cx="6096000" cy="453457"/>
            </a:xfrm>
            <a:prstGeom prst="rect">
              <a:avLst/>
            </a:prstGeom>
            <a:noFill/>
          </p:spPr>
          <p:txBody>
            <a:bodyPr wrap="square">
              <a:spAutoFit/>
            </a:bodyPr>
            <a:lstStyle/>
            <a:p>
              <a:pPr eaLnBrk="1" hangingPunct="1">
                <a:lnSpc>
                  <a:spcPct val="130000"/>
                </a:lnSpc>
              </a:pPr>
              <a:r>
                <a:rPr lang="zh-CN" altLang="en-US" sz="2000" b="1" dirty="0">
                  <a:solidFill>
                    <a:srgbClr val="C00000"/>
                  </a:solidFill>
                  <a:latin typeface="微软雅黑" panose="020B0503020204020204" pitchFamily="34" charset="-122"/>
                  <a:ea typeface="微软雅黑" panose="020B0503020204020204" pitchFamily="34" charset="-122"/>
                </a:rPr>
                <a:t>遵义</a:t>
              </a:r>
              <a:r>
                <a:rPr lang="zh-CN" altLang="en-US" sz="2000" b="1" dirty="0">
                  <a:latin typeface="微软雅黑" panose="020B0503020204020204" pitchFamily="34" charset="-122"/>
                  <a:ea typeface="微软雅黑" panose="020B0503020204020204" pitchFamily="34" charset="-122"/>
                </a:rPr>
                <a:t>贵州遵义</a:t>
              </a:r>
            </a:p>
          </p:txBody>
        </p:sp>
        <p:sp>
          <p:nvSpPr>
            <p:cNvPr id="22" name="文本框 21"/>
            <p:cNvSpPr txBox="1"/>
            <p:nvPr/>
          </p:nvSpPr>
          <p:spPr>
            <a:xfrm>
              <a:off x="2948705" y="3629786"/>
              <a:ext cx="8364854" cy="646331"/>
            </a:xfrm>
            <a:prstGeom prst="rect">
              <a:avLst/>
            </a:prstGeom>
            <a:noFill/>
            <a:ln>
              <a:noFill/>
            </a:ln>
          </p:spPr>
          <p:txBody>
            <a:bodyPr wrap="square">
              <a:spAutoFit/>
            </a:bodyPr>
            <a:lstStyle/>
            <a:p>
              <a:pPr eaLnBrk="1" hangingPunct="1"/>
              <a:r>
                <a:rPr lang="zh-CN" altLang="en-US" sz="1800" dirty="0">
                  <a:latin typeface="微软雅黑" panose="020B0503020204020204" pitchFamily="34" charset="-122"/>
                  <a:ea typeface="微软雅黑" panose="020B0503020204020204" pitchFamily="34" charset="-122"/>
                </a:rPr>
                <a:t>遵义会议结束了“左”倾教条主义错误在中央的统治确立了毛泽东的领导地位，是革命的转折点，也是党开始走向成熟</a:t>
              </a:r>
            </a:p>
          </p:txBody>
        </p:sp>
      </p:grpSp>
      <p:grpSp>
        <p:nvGrpSpPr>
          <p:cNvPr id="20" name="组合 19"/>
          <p:cNvGrpSpPr/>
          <p:nvPr/>
        </p:nvGrpSpPr>
        <p:grpSpPr>
          <a:xfrm>
            <a:off x="575697" y="3335958"/>
            <a:ext cx="10568070" cy="2932021"/>
            <a:chOff x="575698" y="4323025"/>
            <a:chExt cx="10568070" cy="2932021"/>
          </a:xfrm>
        </p:grpSpPr>
        <p:grpSp>
          <p:nvGrpSpPr>
            <p:cNvPr id="23" name="组合 22"/>
            <p:cNvGrpSpPr/>
            <p:nvPr/>
          </p:nvGrpSpPr>
          <p:grpSpPr>
            <a:xfrm>
              <a:off x="575698" y="4323025"/>
              <a:ext cx="6713166" cy="487315"/>
              <a:chOff x="575698" y="3339138"/>
              <a:chExt cx="6713166" cy="487315"/>
            </a:xfrm>
          </p:grpSpPr>
          <p:sp>
            <p:nvSpPr>
              <p:cNvPr id="24" name="文本框 23"/>
              <p:cNvSpPr txBox="1"/>
              <p:nvPr/>
            </p:nvSpPr>
            <p:spPr>
              <a:xfrm>
                <a:off x="1192864" y="3356224"/>
                <a:ext cx="6096000" cy="400110"/>
              </a:xfrm>
              <a:prstGeom prst="rect">
                <a:avLst/>
              </a:prstGeom>
              <a:noFill/>
            </p:spPr>
            <p:txBody>
              <a:bodyPr wrap="square">
                <a:spAutoFit/>
              </a:bodyPr>
              <a:lstStyle/>
              <a:p>
                <a:pPr eaLnBrk="1" hangingPunct="1"/>
                <a:r>
                  <a:rPr lang="zh-CN" altLang="en-US" sz="2000" b="1" dirty="0">
                    <a:latin typeface="微软雅黑" panose="020B0503020204020204" pitchFamily="34" charset="-122"/>
                    <a:ea typeface="微软雅黑" panose="020B0503020204020204" pitchFamily="34" charset="-122"/>
                  </a:rPr>
                  <a:t>为建立抗日民族统一战线而斗争</a:t>
                </a:r>
                <a:endParaRPr lang="en-US" altLang="zh-CN" sz="2000" b="1" dirty="0">
                  <a:latin typeface="微软雅黑" panose="020B0503020204020204" pitchFamily="34" charset="-122"/>
                  <a:ea typeface="微软雅黑" panose="020B0503020204020204" pitchFamily="34" charset="-122"/>
                </a:endParaRPr>
              </a:p>
            </p:txBody>
          </p:sp>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698" y="3339138"/>
                <a:ext cx="543999" cy="487315"/>
              </a:xfrm>
              <a:prstGeom prst="rect">
                <a:avLst/>
              </a:prstGeom>
            </p:spPr>
          </p:pic>
        </p:grpSp>
        <p:sp>
          <p:nvSpPr>
            <p:cNvPr id="26" name="文本框 25"/>
            <p:cNvSpPr txBox="1"/>
            <p:nvPr/>
          </p:nvSpPr>
          <p:spPr>
            <a:xfrm>
              <a:off x="688562" y="4865426"/>
              <a:ext cx="6096000" cy="400110"/>
            </a:xfrm>
            <a:prstGeom prst="rect">
              <a:avLst/>
            </a:prstGeom>
            <a:noFill/>
          </p:spPr>
          <p:txBody>
            <a:bodyPr wrap="square">
              <a:spAutoFit/>
            </a:bodyPr>
            <a:lstStyle/>
            <a:p>
              <a:pPr marL="342900" indent="-342900" eaLnBrk="1" hangingPunct="1">
                <a:buFont typeface="Arial" panose="020B0604020202020204" pitchFamily="34" charset="0"/>
                <a:buChar char="•"/>
              </a:pPr>
              <a:r>
                <a:rPr lang="en-US" altLang="zh-CN" sz="2000" b="1" dirty="0">
                  <a:solidFill>
                    <a:srgbClr val="C00000"/>
                  </a:solidFill>
                  <a:latin typeface="微软雅黑" panose="020B0503020204020204" pitchFamily="34" charset="-122"/>
                  <a:ea typeface="微软雅黑" panose="020B0503020204020204" pitchFamily="34" charset="-122"/>
                </a:rPr>
                <a:t>1935</a:t>
              </a:r>
              <a:r>
                <a:rPr lang="zh-CN" altLang="en-US" sz="2000" b="1" dirty="0">
                  <a:solidFill>
                    <a:srgbClr val="C00000"/>
                  </a:solidFill>
                  <a:latin typeface="微软雅黑" panose="020B0503020204020204" pitchFamily="34" charset="-122"/>
                  <a:ea typeface="微软雅黑" panose="020B0503020204020204" pitchFamily="34" charset="-122"/>
                </a:rPr>
                <a:t>年</a:t>
              </a:r>
              <a:r>
                <a:rPr lang="en-US" altLang="zh-CN" sz="2000" b="1" dirty="0">
                  <a:solidFill>
                    <a:srgbClr val="C00000"/>
                  </a:solidFill>
                  <a:latin typeface="微软雅黑" panose="020B0503020204020204" pitchFamily="34" charset="-122"/>
                  <a:ea typeface="微软雅黑" panose="020B0503020204020204" pitchFamily="34" charset="-122"/>
                </a:rPr>
                <a:t>8</a:t>
              </a:r>
              <a:r>
                <a:rPr lang="zh-CN" altLang="en-US" sz="2000" b="1" dirty="0">
                  <a:solidFill>
                    <a:srgbClr val="C00000"/>
                  </a:solidFill>
                  <a:latin typeface="微软雅黑" panose="020B0503020204020204" pitchFamily="34" charset="-122"/>
                  <a:ea typeface="微软雅黑" panose="020B0503020204020204" pitchFamily="34" charset="-122"/>
                </a:rPr>
                <a:t>月八一宣言</a:t>
              </a:r>
            </a:p>
          </p:txBody>
        </p:sp>
        <p:sp>
          <p:nvSpPr>
            <p:cNvPr id="27" name="文本框 26"/>
            <p:cNvSpPr txBox="1"/>
            <p:nvPr/>
          </p:nvSpPr>
          <p:spPr>
            <a:xfrm>
              <a:off x="3580291" y="4770743"/>
              <a:ext cx="7563477" cy="646331"/>
            </a:xfrm>
            <a:prstGeom prst="rect">
              <a:avLst/>
            </a:prstGeom>
            <a:noFill/>
            <a:ln>
              <a:noFill/>
            </a:ln>
          </p:spPr>
          <p:txBody>
            <a:bodyPr wrap="square">
              <a:spAutoFit/>
            </a:bodyPr>
            <a:lstStyle/>
            <a:p>
              <a:pPr eaLnBrk="1" hangingPunct="1"/>
              <a:r>
                <a:rPr lang="zh-CN" altLang="en-US" dirty="0">
                  <a:latin typeface="微软雅黑" panose="020B0503020204020204" pitchFamily="34" charset="-122"/>
                  <a:ea typeface="微软雅黑" panose="020B0503020204020204" pitchFamily="34" charset="-122"/>
                </a:rPr>
                <a:t>中共驻共产国际代表草拟了</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八一宣言</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，号召各界同胞并呼吁各党派和军队首先停止内战，以便集中一切国力去为抗日救国的神圣事业而奋斗</a:t>
              </a:r>
            </a:p>
          </p:txBody>
        </p:sp>
        <p:sp>
          <p:nvSpPr>
            <p:cNvPr id="28" name="文本框 27"/>
            <p:cNvSpPr txBox="1"/>
            <p:nvPr/>
          </p:nvSpPr>
          <p:spPr>
            <a:xfrm>
              <a:off x="688562" y="5511757"/>
              <a:ext cx="6096000" cy="369332"/>
            </a:xfrm>
            <a:prstGeom prst="rect">
              <a:avLst/>
            </a:prstGeom>
            <a:noFill/>
          </p:spPr>
          <p:txBody>
            <a:bodyPr wrap="square">
              <a:spAutoFit/>
            </a:bodyPr>
            <a:lstStyle/>
            <a:p>
              <a:pPr marL="342900" indent="-342900" eaLnBrk="1" hangingPunct="1">
                <a:buFont typeface="Arial" panose="020B0604020202020204" pitchFamily="34" charset="0"/>
                <a:buChar char="•"/>
              </a:pPr>
              <a:r>
                <a:rPr lang="en-US" altLang="zh-CN" b="1" dirty="0">
                  <a:solidFill>
                    <a:srgbClr val="C00000"/>
                  </a:solidFill>
                  <a:latin typeface="微软雅黑" panose="020B0503020204020204" pitchFamily="34" charset="-122"/>
                  <a:ea typeface="微软雅黑" panose="020B0503020204020204" pitchFamily="34" charset="-122"/>
                </a:rPr>
                <a:t>1935</a:t>
              </a:r>
              <a:r>
                <a:rPr lang="zh-CN" altLang="en-US" b="1" dirty="0">
                  <a:solidFill>
                    <a:srgbClr val="C00000"/>
                  </a:solidFill>
                  <a:latin typeface="微软雅黑" panose="020B0503020204020204" pitchFamily="34" charset="-122"/>
                  <a:ea typeface="微软雅黑" panose="020B0503020204020204" pitchFamily="34" charset="-122"/>
                </a:rPr>
                <a:t>年</a:t>
              </a:r>
              <a:r>
                <a:rPr lang="en-US" altLang="zh-CN" b="1" dirty="0">
                  <a:solidFill>
                    <a:srgbClr val="C00000"/>
                  </a:solidFill>
                  <a:latin typeface="微软雅黑" panose="020B0503020204020204" pitchFamily="34" charset="-122"/>
                  <a:ea typeface="微软雅黑" panose="020B0503020204020204" pitchFamily="34" charset="-122"/>
                </a:rPr>
                <a:t>12</a:t>
              </a:r>
              <a:r>
                <a:rPr lang="zh-CN" altLang="en-US" b="1" dirty="0">
                  <a:solidFill>
                    <a:srgbClr val="C00000"/>
                  </a:solidFill>
                  <a:latin typeface="微软雅黑" panose="020B0503020204020204" pitchFamily="34" charset="-122"/>
                  <a:ea typeface="微软雅黑" panose="020B0503020204020204" pitchFamily="34" charset="-122"/>
                </a:rPr>
                <a:t>月瓦窑堡会议</a:t>
              </a:r>
            </a:p>
          </p:txBody>
        </p:sp>
        <p:sp>
          <p:nvSpPr>
            <p:cNvPr id="29" name="文本框 28"/>
            <p:cNvSpPr txBox="1"/>
            <p:nvPr/>
          </p:nvSpPr>
          <p:spPr>
            <a:xfrm>
              <a:off x="3580291" y="5511757"/>
              <a:ext cx="7563477" cy="777457"/>
            </a:xfrm>
            <a:prstGeom prst="rect">
              <a:avLst/>
            </a:prstGeom>
            <a:noFill/>
            <a:ln>
              <a:noFill/>
            </a:ln>
          </p:spPr>
          <p:txBody>
            <a:bodyPr wrap="square">
              <a:spAutoFit/>
            </a:bodyPr>
            <a:lstStyle/>
            <a:p>
              <a:pPr eaLnBrk="1" hangingPunct="1">
                <a:lnSpc>
                  <a:spcPct val="130000"/>
                </a:lnSpc>
              </a:pPr>
              <a:r>
                <a:rPr lang="en-US" altLang="zh-CN" dirty="0">
                  <a:latin typeface="微软雅黑" panose="020B0503020204020204" pitchFamily="34" charset="-122"/>
                  <a:ea typeface="微软雅黑" panose="020B0503020204020204" pitchFamily="34" charset="-122"/>
                </a:rPr>
                <a:t>1935</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12</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17</a:t>
              </a:r>
              <a:r>
                <a:rPr lang="zh-CN" altLang="en-US" dirty="0">
                  <a:latin typeface="微软雅黑" panose="020B0503020204020204" pitchFamily="34" charset="-122"/>
                  <a:ea typeface="微软雅黑" panose="020B0503020204020204" pitchFamily="34" charset="-122"/>
                </a:rPr>
                <a:t>日</a:t>
              </a:r>
              <a:r>
                <a:rPr lang="en-US" altLang="zh-CN" dirty="0">
                  <a:latin typeface="微软雅黑" panose="020B0503020204020204" pitchFamily="34" charset="-122"/>
                  <a:ea typeface="微软雅黑" panose="020B0503020204020204" pitchFamily="34" charset="-122"/>
                </a:rPr>
                <a:t>-25</a:t>
              </a:r>
              <a:r>
                <a:rPr lang="zh-CN" altLang="en-US" dirty="0">
                  <a:latin typeface="微软雅黑" panose="020B0503020204020204" pitchFamily="34" charset="-122"/>
                  <a:ea typeface="微软雅黑" panose="020B0503020204020204" pitchFamily="34" charset="-122"/>
                </a:rPr>
                <a:t>日，中共中央召开瓦窑堡会议，系统地提出了党的抗日民族统一战线的政策</a:t>
              </a:r>
            </a:p>
          </p:txBody>
        </p:sp>
        <p:sp>
          <p:nvSpPr>
            <p:cNvPr id="30" name="文本框 29"/>
            <p:cNvSpPr txBox="1"/>
            <p:nvPr/>
          </p:nvSpPr>
          <p:spPr>
            <a:xfrm>
              <a:off x="688562" y="6331716"/>
              <a:ext cx="6096000" cy="369332"/>
            </a:xfrm>
            <a:prstGeom prst="rect">
              <a:avLst/>
            </a:prstGeom>
            <a:noFill/>
          </p:spPr>
          <p:txBody>
            <a:bodyPr wrap="square">
              <a:spAutoFit/>
            </a:bodyPr>
            <a:lstStyle/>
            <a:p>
              <a:pPr marL="285750" indent="-285750" eaLnBrk="1" hangingPunct="1">
                <a:buFont typeface="Arial" panose="020B0604020202020204" pitchFamily="34" charset="0"/>
                <a:buChar char="•"/>
              </a:pPr>
              <a:r>
                <a:rPr lang="en-US" altLang="zh-CN" b="1" dirty="0">
                  <a:solidFill>
                    <a:srgbClr val="C00000"/>
                  </a:solidFill>
                  <a:latin typeface="微软雅黑" panose="020B0503020204020204" pitchFamily="34" charset="-122"/>
                  <a:ea typeface="微软雅黑" panose="020B0503020204020204" pitchFamily="34" charset="-122"/>
                </a:rPr>
                <a:t>1936</a:t>
              </a:r>
              <a:r>
                <a:rPr lang="zh-CN" altLang="en-US" b="1" dirty="0">
                  <a:solidFill>
                    <a:srgbClr val="C00000"/>
                  </a:solidFill>
                  <a:latin typeface="微软雅黑" panose="020B0503020204020204" pitchFamily="34" charset="-122"/>
                  <a:ea typeface="微软雅黑" panose="020B0503020204020204" pitchFamily="34" charset="-122"/>
                </a:rPr>
                <a:t>年</a:t>
              </a:r>
              <a:r>
                <a:rPr lang="en-US" altLang="zh-CN" b="1" dirty="0">
                  <a:solidFill>
                    <a:srgbClr val="C00000"/>
                  </a:solidFill>
                  <a:latin typeface="微软雅黑" panose="020B0503020204020204" pitchFamily="34" charset="-122"/>
                  <a:ea typeface="微软雅黑" panose="020B0503020204020204" pitchFamily="34" charset="-122"/>
                </a:rPr>
                <a:t>12</a:t>
              </a:r>
              <a:r>
                <a:rPr lang="zh-CN" altLang="en-US" b="1" dirty="0">
                  <a:solidFill>
                    <a:srgbClr val="C00000"/>
                  </a:solidFill>
                  <a:latin typeface="微软雅黑" panose="020B0503020204020204" pitchFamily="34" charset="-122"/>
                  <a:ea typeface="微软雅黑" panose="020B0503020204020204" pitchFamily="34" charset="-122"/>
                </a:rPr>
                <a:t>月西安事变</a:t>
              </a:r>
            </a:p>
          </p:txBody>
        </p:sp>
        <p:sp>
          <p:nvSpPr>
            <p:cNvPr id="31" name="文本框 30"/>
            <p:cNvSpPr txBox="1"/>
            <p:nvPr/>
          </p:nvSpPr>
          <p:spPr>
            <a:xfrm>
              <a:off x="3580291" y="6331716"/>
              <a:ext cx="7563477" cy="923330"/>
            </a:xfrm>
            <a:prstGeom prst="rect">
              <a:avLst/>
            </a:prstGeom>
            <a:noFill/>
            <a:ln>
              <a:noFill/>
            </a:ln>
          </p:spPr>
          <p:txBody>
            <a:bodyPr wrap="square">
              <a:spAutoFit/>
            </a:bodyPr>
            <a:lstStyle/>
            <a:p>
              <a:pPr eaLnBrk="1" hangingPunct="1"/>
              <a:r>
                <a:rPr lang="zh-CN" altLang="en-US" dirty="0">
                  <a:latin typeface="微软雅黑" panose="020B0503020204020204" pitchFamily="34" charset="-122"/>
                  <a:ea typeface="微软雅黑" panose="020B0503020204020204" pitchFamily="34" charset="-122"/>
                </a:rPr>
                <a:t>“西安事变”爆发，中国共产党迅速确定了“和平解决”的方针，并应张学良、杨虎城的邀请，派周恩来、叶剑英等人赴西安谈判，迫使蒋介石接受停止内战、联共抗日等６项条件</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3026" y="5156380"/>
            <a:ext cx="12191999" cy="1739501"/>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 y="3910620"/>
            <a:ext cx="4757196" cy="2985261"/>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656785" y="-17777"/>
            <a:ext cx="3535214" cy="1451739"/>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3028" y="5587853"/>
            <a:ext cx="12225028" cy="1308028"/>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130367" y="3283913"/>
            <a:ext cx="4045120" cy="3611968"/>
          </a:xfrm>
          <a:prstGeom prst="rect">
            <a:avLst/>
          </a:prstGeom>
        </p:spPr>
      </p:pic>
      <p:grpSp>
        <p:nvGrpSpPr>
          <p:cNvPr id="19" name="Aitds4"/>
          <p:cNvGrpSpPr/>
          <p:nvPr/>
        </p:nvGrpSpPr>
        <p:grpSpPr>
          <a:xfrm>
            <a:off x="7961903" y="2233900"/>
            <a:ext cx="1230917" cy="252000"/>
            <a:chOff x="1993305" y="2363731"/>
            <a:chExt cx="1480438" cy="290589"/>
          </a:xfrm>
          <a:solidFill>
            <a:srgbClr val="C00000"/>
          </a:solidFill>
        </p:grpSpPr>
        <p:sp>
          <p:nvSpPr>
            <p:cNvPr id="20" name="星形: 五角 28"/>
            <p:cNvSpPr/>
            <p:nvPr/>
          </p:nvSpPr>
          <p:spPr>
            <a:xfrm>
              <a:off x="2875998"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1" name="星形: 五角 20"/>
            <p:cNvSpPr/>
            <p:nvPr/>
          </p:nvSpPr>
          <p:spPr>
            <a:xfrm>
              <a:off x="3170230"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2" name="星形: 五角 21"/>
            <p:cNvSpPr/>
            <p:nvPr/>
          </p:nvSpPr>
          <p:spPr>
            <a:xfrm>
              <a:off x="2287536"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3" name="星形: 五角 28"/>
            <p:cNvSpPr/>
            <p:nvPr/>
          </p:nvSpPr>
          <p:spPr>
            <a:xfrm>
              <a:off x="2581767"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4" name="星形: 五角 28"/>
            <p:cNvSpPr/>
            <p:nvPr/>
          </p:nvSpPr>
          <p:spPr>
            <a:xfrm>
              <a:off x="1993305"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grpSp>
      <p:sp>
        <p:nvSpPr>
          <p:cNvPr id="25" name="Aitds5"/>
          <p:cNvSpPr/>
          <p:nvPr/>
        </p:nvSpPr>
        <p:spPr>
          <a:xfrm>
            <a:off x="4942237" y="2080687"/>
            <a:ext cx="2676562" cy="558426"/>
          </a:xfrm>
          <a:prstGeom prst="roundRect">
            <a:avLst>
              <a:gd name="adj" fmla="val 50000"/>
            </a:avLst>
          </a:prstGeom>
          <a:solidFill>
            <a:srgbClr val="C00000"/>
          </a:solidFill>
          <a:ln w="12700" cap="flat" cmpd="sng" algn="ctr">
            <a:noFill/>
            <a:prstDash val="solid"/>
            <a:miter lim="800000"/>
          </a:ln>
          <a:effectLst/>
        </p:spPr>
        <p:txBody>
          <a:bodyPr rtlCol="0" anchor="ctr"/>
          <a:lstStyle/>
          <a:p>
            <a:pPr lvl="0" algn="ctr"/>
            <a:r>
              <a:rPr lang="zh-CN" altLang="en-US" sz="3200" dirty="0">
                <a:solidFill>
                  <a:srgbClr val="FFFFFF"/>
                </a:solidFill>
                <a:latin typeface="汉仪综艺体简" panose="02010600000101010101" pitchFamily="2" charset="-122"/>
                <a:ea typeface="汉仪综艺体简" panose="02010600000101010101" pitchFamily="2" charset="-122"/>
                <a:cs typeface="阿里巴巴普惠体 Light" panose="00020600040101010101" pitchFamily="18" charset="-122"/>
                <a:sym typeface="思源黑体" panose="020B0500000000000000" pitchFamily="34" charset="-122"/>
              </a:rPr>
              <a:t>第四部分</a:t>
            </a:r>
          </a:p>
        </p:txBody>
      </p:sp>
      <p:sp>
        <p:nvSpPr>
          <p:cNvPr id="26" name="Aitds6"/>
          <p:cNvSpPr txBox="1"/>
          <p:nvPr/>
        </p:nvSpPr>
        <p:spPr>
          <a:xfrm>
            <a:off x="2325435" y="2897433"/>
            <a:ext cx="7827492" cy="1200329"/>
          </a:xfrm>
          <a:prstGeom prst="rect">
            <a:avLst/>
          </a:prstGeom>
          <a:noFill/>
        </p:spPr>
        <p:txBody>
          <a:bodyPr wrap="square" rtlCol="0">
            <a:spAutoFit/>
          </a:bodyPr>
          <a:lstStyle>
            <a:defPPr>
              <a:defRPr lang="zh-CN"/>
            </a:defPPr>
            <a:lvl1pPr algn="ctr">
              <a:defRPr kumimoji="1" sz="6000" b="1">
                <a:solidFill>
                  <a:srgbClr val="C73018"/>
                </a:solidFill>
                <a:effectLst>
                  <a:outerShdw blurRad="50800" dist="38100" dir="2700000" algn="tl" rotWithShape="0">
                    <a:prstClr val="black">
                      <a:alpha val="6000"/>
                    </a:prstClr>
                  </a:outerShdw>
                </a:effectLst>
                <a:latin typeface="字魂35号-经典雅黑" panose="00000500000000000000" pitchFamily="2" charset="-122"/>
                <a:ea typeface="字魂35号-经典雅黑" panose="00000500000000000000" pitchFamily="2" charset="-122"/>
              </a:defRPr>
            </a:lvl1pPr>
          </a:lstStyle>
          <a:p>
            <a:pPr fontAlgn="auto">
              <a:spcBef>
                <a:spcPts val="0"/>
              </a:spcBef>
              <a:spcAft>
                <a:spcPts val="0"/>
              </a:spcAft>
              <a:defRPr/>
            </a:pPr>
            <a:r>
              <a:rPr lang="zh-CN" altLang="en-US" sz="7200" spc="600" dirty="0">
                <a:solidFill>
                  <a:srgbClr val="C00000"/>
                </a:solidFill>
                <a:latin typeface="汉仪综艺体简" panose="02010600000101010101" pitchFamily="2" charset="-122"/>
                <a:ea typeface="汉仪综艺体简" panose="02010600000101010101" pitchFamily="2" charset="-122"/>
              </a:rPr>
              <a:t>全民抗日战争</a:t>
            </a:r>
          </a:p>
        </p:txBody>
      </p:sp>
      <p:grpSp>
        <p:nvGrpSpPr>
          <p:cNvPr id="27" name="Aitds8"/>
          <p:cNvGrpSpPr/>
          <p:nvPr/>
        </p:nvGrpSpPr>
        <p:grpSpPr>
          <a:xfrm>
            <a:off x="3368217" y="2233900"/>
            <a:ext cx="1230917" cy="252000"/>
            <a:chOff x="1993305" y="2363731"/>
            <a:chExt cx="1480438" cy="290589"/>
          </a:xfrm>
          <a:solidFill>
            <a:srgbClr val="C00000"/>
          </a:solidFill>
        </p:grpSpPr>
        <p:sp>
          <p:nvSpPr>
            <p:cNvPr id="28" name="星形: 五角 28"/>
            <p:cNvSpPr/>
            <p:nvPr/>
          </p:nvSpPr>
          <p:spPr>
            <a:xfrm>
              <a:off x="2875998"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9" name="星形: 五角 30"/>
            <p:cNvSpPr/>
            <p:nvPr/>
          </p:nvSpPr>
          <p:spPr>
            <a:xfrm>
              <a:off x="3170230"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30" name="星形: 五角 31"/>
            <p:cNvSpPr/>
            <p:nvPr/>
          </p:nvSpPr>
          <p:spPr>
            <a:xfrm>
              <a:off x="2287536"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31" name="星形: 五角 28"/>
            <p:cNvSpPr/>
            <p:nvPr/>
          </p:nvSpPr>
          <p:spPr>
            <a:xfrm>
              <a:off x="2581767"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32" name="星形: 五角 31"/>
            <p:cNvSpPr/>
            <p:nvPr/>
          </p:nvSpPr>
          <p:spPr>
            <a:xfrm>
              <a:off x="1993305"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grpSp>
      <p:grpSp>
        <p:nvGrpSpPr>
          <p:cNvPr id="33" name="组合 32"/>
          <p:cNvGrpSpPr/>
          <p:nvPr/>
        </p:nvGrpSpPr>
        <p:grpSpPr>
          <a:xfrm>
            <a:off x="2779256" y="4183040"/>
            <a:ext cx="6946035" cy="584775"/>
            <a:chOff x="2608033" y="4354330"/>
            <a:chExt cx="6946035" cy="584775"/>
          </a:xfrm>
        </p:grpSpPr>
        <p:sp>
          <p:nvSpPr>
            <p:cNvPr id="34" name="Aitds7"/>
            <p:cNvSpPr txBox="1"/>
            <p:nvPr/>
          </p:nvSpPr>
          <p:spPr>
            <a:xfrm>
              <a:off x="2714005" y="4354330"/>
              <a:ext cx="6740198" cy="584775"/>
            </a:xfrm>
            <a:prstGeom prst="rect">
              <a:avLst/>
            </a:prstGeom>
            <a:noFill/>
          </p:spPr>
          <p:txBody>
            <a:bodyPr wrap="square" rtlCol="0">
              <a:spAutoFit/>
            </a:bodyPr>
            <a:lstStyle>
              <a:defPPr>
                <a:defRPr lang="zh-CN"/>
              </a:defPPr>
              <a:lvl1pPr algn="ctr">
                <a:defRPr kumimoji="1" sz="5000" b="1">
                  <a:solidFill>
                    <a:srgbClr val="C73018"/>
                  </a:solidFill>
                  <a:effectLst>
                    <a:outerShdw blurRad="50800" dist="38100" dir="2700000" algn="tl" rotWithShape="0">
                      <a:prstClr val="black">
                        <a:alpha val="6000"/>
                      </a:prstClr>
                    </a:outerShdw>
                  </a:effectLst>
                  <a:latin typeface="字魂35号-经典雅黑" panose="00000500000000000000" pitchFamily="2" charset="-122"/>
                  <a:ea typeface="字魂35号-经典雅黑" panose="00000500000000000000" pitchFamily="2" charset="-122"/>
                </a:defRPr>
              </a:lvl1pPr>
            </a:lstStyle>
            <a:p>
              <a:r>
                <a:rPr kumimoji="0" lang="zh-CN" altLang="en-US" sz="3200" b="0" i="0" u="none" strike="noStrike" kern="0" cap="none" spc="0" normalizeH="0" baseline="0" noProof="0" dirty="0">
                  <a:ln>
                    <a:noFill/>
                  </a:ln>
                  <a:solidFill>
                    <a:srgbClr val="C00000"/>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rPr>
                <a:t>回顾百年辉煌党史献礼</a:t>
              </a:r>
              <a:endParaRPr lang="zh-CN" altLang="en-US" sz="3000" dirty="0">
                <a:solidFill>
                  <a:srgbClr val="C00000"/>
                </a:solidFill>
                <a:latin typeface="汉仪综艺体简" panose="02010600000101010101" pitchFamily="2" charset="-122"/>
                <a:ea typeface="汉仪综艺体简" panose="02010600000101010101" pitchFamily="2" charset="-122"/>
                <a:sym typeface="思源黑体" panose="020B0500000000000000" pitchFamily="34" charset="-122"/>
              </a:endParaRPr>
            </a:p>
          </p:txBody>
        </p:sp>
        <p:pic>
          <p:nvPicPr>
            <p:cNvPr id="35" name="Aitds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85210" y="4593863"/>
              <a:ext cx="968858" cy="133160"/>
            </a:xfrm>
            <a:prstGeom prst="rect">
              <a:avLst/>
            </a:prstGeom>
          </p:spPr>
        </p:pic>
        <p:pic>
          <p:nvPicPr>
            <p:cNvPr id="36" name="Aitds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2608033" y="4605922"/>
              <a:ext cx="968858" cy="133160"/>
            </a:xfrm>
            <a:prstGeom prst="rect">
              <a:avLst/>
            </a:prstGeom>
          </p:spPr>
        </p:pic>
      </p:grpSp>
      <p:pic>
        <p:nvPicPr>
          <p:cNvPr id="37" name="图片 1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3281" y="596855"/>
            <a:ext cx="1950817" cy="159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3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948177" y="867010"/>
            <a:ext cx="1460761" cy="101206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700"/>
                                        <p:tgtEl>
                                          <p:spTgt spid="27"/>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childTnLst>
                          </p:cTn>
                        </p:par>
                        <p:par>
                          <p:cTn id="47" fill="hold">
                            <p:stCondLst>
                              <p:cond delay="5500"/>
                            </p:stCondLst>
                            <p:childTnLst>
                              <p:par>
                                <p:cTn id="48" presetID="52"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Scale>
                                      <p:cBhvr>
                                        <p:cTn id="50"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6"/>
                                        </p:tgtEl>
                                        <p:attrNameLst>
                                          <p:attrName>ppt_x</p:attrName>
                                          <p:attrName>ppt_y</p:attrName>
                                        </p:attrNameLst>
                                      </p:cBhvr>
                                    </p:animMotion>
                                    <p:animEffect transition="in" filter="fade">
                                      <p:cBhvr>
                                        <p:cTn id="52" dur="1000"/>
                                        <p:tgtEl>
                                          <p:spTgt spid="26"/>
                                        </p:tgtEl>
                                      </p:cBhvr>
                                    </p:animEffect>
                                  </p:childTnLst>
                                </p:cTn>
                              </p:par>
                            </p:childTnLst>
                          </p:cTn>
                        </p:par>
                        <p:par>
                          <p:cTn id="53" fill="hold">
                            <p:stCondLst>
                              <p:cond delay="6500"/>
                            </p:stCondLst>
                            <p:childTnLst>
                              <p:par>
                                <p:cTn id="54" presetID="42" presetClass="entr" presetSubtype="0"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anim calcmode="lin" valueType="num">
                                      <p:cBhvr>
                                        <p:cTn id="57" dur="1000" fill="hold"/>
                                        <p:tgtEl>
                                          <p:spTgt spid="33"/>
                                        </p:tgtEl>
                                        <p:attrNameLst>
                                          <p:attrName>ppt_x</p:attrName>
                                        </p:attrNameLst>
                                      </p:cBhvr>
                                      <p:tavLst>
                                        <p:tav tm="0">
                                          <p:val>
                                            <p:strVal val="#ppt_x"/>
                                          </p:val>
                                        </p:tav>
                                        <p:tav tm="100000">
                                          <p:val>
                                            <p:strVal val="#ppt_x"/>
                                          </p:val>
                                        </p:tav>
                                      </p:tavLst>
                                    </p:anim>
                                    <p:anim calcmode="lin" valueType="num">
                                      <p:cBhvr>
                                        <p:cTn id="58" dur="1000" fill="hold"/>
                                        <p:tgtEl>
                                          <p:spTgt spid="33"/>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12" fill="hold" nodeType="after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0-#ppt_w/2"/>
                                          </p:val>
                                        </p:tav>
                                        <p:tav tm="100000">
                                          <p:val>
                                            <p:strVal val="#ppt_x"/>
                                          </p:val>
                                        </p:tav>
                                      </p:tavLst>
                                    </p:anim>
                                    <p:anim calcmode="lin" valueType="num">
                                      <p:cBhvr additive="base">
                                        <p:cTn id="6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全民抗日战争</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1715440" y="1295401"/>
            <a:ext cx="9870156" cy="646284"/>
            <a:chOff x="1651" y="3520"/>
            <a:chExt cx="1541" cy="1284"/>
          </a:xfrm>
        </p:grpSpPr>
        <p:sp>
          <p:nvSpPr>
            <p:cNvPr id="5" name="圆角矩形 8"/>
            <p:cNvSpPr/>
            <p:nvPr/>
          </p:nvSpPr>
          <p:spPr>
            <a:xfrm>
              <a:off x="1708" y="3520"/>
              <a:ext cx="1449" cy="1282"/>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C00000"/>
                </a:solidFill>
                <a:cs typeface="+mn-ea"/>
                <a:sym typeface="+mn-lt"/>
              </a:endParaRPr>
            </a:p>
          </p:txBody>
        </p:sp>
        <p:sp>
          <p:nvSpPr>
            <p:cNvPr id="6" name="文本框 5"/>
            <p:cNvSpPr txBox="1"/>
            <p:nvPr/>
          </p:nvSpPr>
          <p:spPr>
            <a:xfrm>
              <a:off x="1651" y="3520"/>
              <a:ext cx="1541" cy="1284"/>
            </a:xfrm>
            <a:prstGeom prst="rect">
              <a:avLst/>
            </a:prstGeom>
            <a:noFill/>
          </p:spPr>
          <p:txBody>
            <a:bodyPr wrap="square" rtlCol="0">
              <a:spAutoFit/>
            </a:bodyPr>
            <a:lstStyle/>
            <a:p>
              <a:pPr algn="ctr" fontAlgn="auto">
                <a:spcBef>
                  <a:spcPts val="0"/>
                </a:spcBef>
                <a:spcAft>
                  <a:spcPts val="0"/>
                </a:spcAft>
                <a:defRPr/>
              </a:pPr>
              <a:r>
                <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卢沟桥事变</a:t>
              </a:r>
            </a:p>
          </p:txBody>
        </p:sp>
      </p:grpSp>
      <p:sp>
        <p:nvSpPr>
          <p:cNvPr id="7" name="文本框 6"/>
          <p:cNvSpPr txBox="1"/>
          <p:nvPr/>
        </p:nvSpPr>
        <p:spPr>
          <a:xfrm>
            <a:off x="885719" y="1113958"/>
            <a:ext cx="958215" cy="923330"/>
          </a:xfrm>
          <a:prstGeom prst="rect">
            <a:avLst/>
          </a:prstGeom>
          <a:solidFill>
            <a:srgbClr val="C00000"/>
          </a:solidFill>
          <a:effectLst>
            <a:outerShdw blurRad="50800" dist="38100" dir="5400000" algn="t" rotWithShape="0">
              <a:prstClr val="black">
                <a:alpha val="40000"/>
              </a:prstClr>
            </a:outerShdw>
          </a:effectLst>
        </p:spPr>
        <p:txBody>
          <a:bodyPr wrap="square" rtlCol="0">
            <a:spAutoFit/>
          </a:bodyPr>
          <a:lstStyle/>
          <a:p>
            <a:pPr algn="ctr"/>
            <a:r>
              <a:rPr lang="zh-CN" altLang="en-US" sz="5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1</a:t>
            </a:r>
          </a:p>
        </p:txBody>
      </p:sp>
      <p:sp>
        <p:nvSpPr>
          <p:cNvPr id="8" name="文本框 7"/>
          <p:cNvSpPr txBox="1"/>
          <p:nvPr/>
        </p:nvSpPr>
        <p:spPr>
          <a:xfrm>
            <a:off x="885719" y="2213972"/>
            <a:ext cx="10475701" cy="646331"/>
          </a:xfrm>
          <a:prstGeom prst="rect">
            <a:avLst/>
          </a:prstGeom>
          <a:noFill/>
          <a:ln w="6350">
            <a:noFill/>
            <a:prstDash val="sysDash"/>
          </a:ln>
        </p:spPr>
        <p:txBody>
          <a:bodyPr wrap="square" rtlCol="0" anchor="t">
            <a:spAutoFit/>
          </a:bodyPr>
          <a:lstStyle/>
          <a:p>
            <a:r>
              <a:rPr lang="en-US" altLang="zh-CN" dirty="0">
                <a:latin typeface="微软雅黑" panose="020B0503020204020204" pitchFamily="34" charset="-122"/>
                <a:ea typeface="微软雅黑" panose="020B0503020204020204" pitchFamily="34" charset="-122"/>
              </a:rPr>
              <a:t>1937</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日，日本进军卢沟桥，日本帝国主义者以制造卢沟桥事变为起点发动了全面的侵华战争这标志着全面抗战的开始</a:t>
            </a:r>
          </a:p>
        </p:txBody>
      </p:sp>
      <p:sp>
        <p:nvSpPr>
          <p:cNvPr id="10" name="矩形 9"/>
          <p:cNvSpPr/>
          <p:nvPr/>
        </p:nvSpPr>
        <p:spPr>
          <a:xfrm>
            <a:off x="885719" y="2935186"/>
            <a:ext cx="2801937" cy="5095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spc="600" dirty="0">
                <a:latin typeface="微软雅黑" panose="020B0503020204020204" pitchFamily="34" charset="-122"/>
                <a:ea typeface="微软雅黑" panose="020B0503020204020204" pitchFamily="34" charset="-122"/>
              </a:rPr>
              <a:t>第二次国共合作</a:t>
            </a:r>
          </a:p>
        </p:txBody>
      </p:sp>
      <p:cxnSp>
        <p:nvCxnSpPr>
          <p:cNvPr id="11" name="直接连接符 10"/>
          <p:cNvCxnSpPr/>
          <p:nvPr/>
        </p:nvCxnSpPr>
        <p:spPr>
          <a:xfrm>
            <a:off x="1033356" y="3667760"/>
            <a:ext cx="0" cy="2638324"/>
          </a:xfrm>
          <a:prstGeom prst="line">
            <a:avLst/>
          </a:prstGeom>
          <a:ln>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bwMode="auto">
          <a:xfrm>
            <a:off x="1182580" y="3529446"/>
            <a:ext cx="7097819" cy="679165"/>
            <a:chOff x="6095999" y="3244334"/>
            <a:chExt cx="7097819" cy="679859"/>
          </a:xfrm>
        </p:grpSpPr>
        <p:sp>
          <p:nvSpPr>
            <p:cNvPr id="13" name="文本框 12"/>
            <p:cNvSpPr txBox="1">
              <a:spLocks noChangeArrowheads="1"/>
            </p:cNvSpPr>
            <p:nvPr/>
          </p:nvSpPr>
          <p:spPr bwMode="auto">
            <a:xfrm>
              <a:off x="6096000" y="3244334"/>
              <a:ext cx="13789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r>
                <a:rPr lang="en-US" altLang="zh-CN" b="1" dirty="0">
                  <a:solidFill>
                    <a:srgbClr val="C00000"/>
                  </a:solidFill>
                  <a:latin typeface="微软雅黑" panose="020B0503020204020204" pitchFamily="34" charset="-122"/>
                  <a:ea typeface="微软雅黑" panose="020B0503020204020204" pitchFamily="34" charset="-122"/>
                </a:rPr>
                <a:t>1937</a:t>
              </a:r>
              <a:r>
                <a:rPr lang="zh-CN" altLang="en-US" b="1" dirty="0">
                  <a:solidFill>
                    <a:srgbClr val="C00000"/>
                  </a:solidFill>
                  <a:latin typeface="微软雅黑" panose="020B0503020204020204" pitchFamily="34" charset="-122"/>
                  <a:ea typeface="微软雅黑" panose="020B0503020204020204" pitchFamily="34" charset="-122"/>
                </a:rPr>
                <a:t>年</a:t>
              </a:r>
              <a:r>
                <a:rPr lang="en-US" altLang="zh-CN" b="1" dirty="0">
                  <a:solidFill>
                    <a:srgbClr val="C00000"/>
                  </a:solidFill>
                  <a:latin typeface="微软雅黑" panose="020B0503020204020204" pitchFamily="34" charset="-122"/>
                  <a:ea typeface="微软雅黑" panose="020B0503020204020204" pitchFamily="34" charset="-122"/>
                </a:rPr>
                <a:t>7</a:t>
              </a:r>
              <a:r>
                <a:rPr lang="zh-CN" altLang="en-US" b="1" dirty="0">
                  <a:solidFill>
                    <a:srgbClr val="C00000"/>
                  </a:solidFill>
                  <a:latin typeface="微软雅黑" panose="020B0503020204020204" pitchFamily="34" charset="-122"/>
                  <a:ea typeface="微软雅黑" panose="020B0503020204020204" pitchFamily="34" charset="-122"/>
                </a:rPr>
                <a:t>月</a:t>
              </a:r>
            </a:p>
          </p:txBody>
        </p:sp>
        <p:sp>
          <p:nvSpPr>
            <p:cNvPr id="14" name="文本框 11"/>
            <p:cNvSpPr txBox="1">
              <a:spLocks noChangeArrowheads="1"/>
            </p:cNvSpPr>
            <p:nvPr/>
          </p:nvSpPr>
          <p:spPr bwMode="auto">
            <a:xfrm>
              <a:off x="6095999" y="3542546"/>
              <a:ext cx="7097819" cy="38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lnSpc>
                  <a:spcPct val="130000"/>
                </a:lnSpc>
              </a:pPr>
              <a:r>
                <a:rPr lang="zh-CN" altLang="en-US" sz="1600" dirty="0">
                  <a:latin typeface="微软雅黑" panose="020B0503020204020204" pitchFamily="34" charset="-122"/>
                  <a:ea typeface="微软雅黑" panose="020B0503020204020204" pitchFamily="34" charset="-122"/>
                </a:rPr>
                <a:t>中共中央发表</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国共合作宣言</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，国民党表示愿意合作但对宣言态度冷淡</a:t>
              </a:r>
            </a:p>
          </p:txBody>
        </p:sp>
      </p:grpSp>
      <p:grpSp>
        <p:nvGrpSpPr>
          <p:cNvPr id="15" name="组合 14"/>
          <p:cNvGrpSpPr/>
          <p:nvPr/>
        </p:nvGrpSpPr>
        <p:grpSpPr bwMode="auto">
          <a:xfrm>
            <a:off x="1182580" y="4261085"/>
            <a:ext cx="6671087" cy="1000125"/>
            <a:chOff x="6095999" y="4250174"/>
            <a:chExt cx="6671087" cy="999558"/>
          </a:xfrm>
        </p:grpSpPr>
        <p:sp>
          <p:nvSpPr>
            <p:cNvPr id="16" name="文本框 14"/>
            <p:cNvSpPr txBox="1">
              <a:spLocks noChangeArrowheads="1"/>
            </p:cNvSpPr>
            <p:nvPr/>
          </p:nvSpPr>
          <p:spPr bwMode="auto">
            <a:xfrm>
              <a:off x="6095999" y="4548386"/>
              <a:ext cx="6671087" cy="70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lnSpc>
                  <a:spcPct val="130000"/>
                </a:lnSpc>
              </a:pPr>
              <a:r>
                <a:rPr lang="zh-CN" altLang="en-US" sz="1600" dirty="0">
                  <a:latin typeface="微软雅黑" panose="020B0503020204020204" pitchFamily="34" charset="-122"/>
                  <a:ea typeface="微软雅黑" panose="020B0503020204020204" pitchFamily="34" charset="-122"/>
                </a:rPr>
                <a:t>8月中旬经过艰苦谈判和日军侵华形势所迫，双方达成协议，</a:t>
              </a:r>
              <a:r>
                <a:rPr lang="en-US" altLang="zh-CN" sz="1600" dirty="0">
                  <a:latin typeface="微软雅黑" panose="020B0503020204020204" pitchFamily="34" charset="-122"/>
                  <a:ea typeface="微软雅黑" panose="020B0503020204020204" pitchFamily="34" charset="-122"/>
                </a:rPr>
                <a:t>23</a:t>
              </a:r>
              <a:r>
                <a:rPr lang="zh-CN" altLang="en-US" sz="1600" dirty="0">
                  <a:latin typeface="微软雅黑" panose="020B0503020204020204" pitchFamily="34" charset="-122"/>
                  <a:ea typeface="微软雅黑" panose="020B0503020204020204" pitchFamily="34" charset="-122"/>
                </a:rPr>
                <a:t>日蒋介石发表谈话，承认了共产党的合法地位</a:t>
              </a:r>
            </a:p>
          </p:txBody>
        </p:sp>
        <p:sp>
          <p:nvSpPr>
            <p:cNvPr id="17" name="文本框 15"/>
            <p:cNvSpPr txBox="1">
              <a:spLocks noChangeArrowheads="1"/>
            </p:cNvSpPr>
            <p:nvPr/>
          </p:nvSpPr>
          <p:spPr bwMode="auto">
            <a:xfrm>
              <a:off x="6096000" y="4250174"/>
              <a:ext cx="13789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r>
                <a:rPr lang="en-US" altLang="zh-CN" b="1" dirty="0">
                  <a:solidFill>
                    <a:srgbClr val="C00000"/>
                  </a:solidFill>
                  <a:latin typeface="微软雅黑" panose="020B0503020204020204" pitchFamily="34" charset="-122"/>
                  <a:ea typeface="微软雅黑" panose="020B0503020204020204" pitchFamily="34" charset="-122"/>
                </a:rPr>
                <a:t>1937</a:t>
              </a:r>
              <a:r>
                <a:rPr lang="zh-CN" altLang="en-US" b="1" dirty="0">
                  <a:solidFill>
                    <a:srgbClr val="C00000"/>
                  </a:solidFill>
                  <a:latin typeface="微软雅黑" panose="020B0503020204020204" pitchFamily="34" charset="-122"/>
                  <a:ea typeface="微软雅黑" panose="020B0503020204020204" pitchFamily="34" charset="-122"/>
                </a:rPr>
                <a:t>年</a:t>
              </a:r>
              <a:r>
                <a:rPr lang="en-US" altLang="zh-CN" b="1" dirty="0">
                  <a:solidFill>
                    <a:srgbClr val="C00000"/>
                  </a:solidFill>
                  <a:latin typeface="微软雅黑" panose="020B0503020204020204" pitchFamily="34" charset="-122"/>
                  <a:ea typeface="微软雅黑" panose="020B0503020204020204" pitchFamily="34" charset="-122"/>
                </a:rPr>
                <a:t>8</a:t>
              </a:r>
              <a:r>
                <a:rPr lang="zh-CN" altLang="en-US" b="1" dirty="0">
                  <a:solidFill>
                    <a:srgbClr val="C00000"/>
                  </a:solidFill>
                  <a:latin typeface="微软雅黑" panose="020B0503020204020204" pitchFamily="34" charset="-122"/>
                  <a:ea typeface="微软雅黑" panose="020B0503020204020204" pitchFamily="34" charset="-122"/>
                </a:rPr>
                <a:t>月</a:t>
              </a:r>
            </a:p>
          </p:txBody>
        </p:sp>
      </p:grpSp>
      <p:grpSp>
        <p:nvGrpSpPr>
          <p:cNvPr id="18" name="组合 16"/>
          <p:cNvGrpSpPr/>
          <p:nvPr/>
        </p:nvGrpSpPr>
        <p:grpSpPr bwMode="auto">
          <a:xfrm>
            <a:off x="1341331" y="5458359"/>
            <a:ext cx="2700338" cy="847725"/>
            <a:chOff x="6255087" y="5289887"/>
            <a:chExt cx="2699847" cy="846753"/>
          </a:xfrm>
        </p:grpSpPr>
        <p:sp>
          <p:nvSpPr>
            <p:cNvPr id="19" name="椭圆 18"/>
            <p:cNvSpPr/>
            <p:nvPr/>
          </p:nvSpPr>
          <p:spPr>
            <a:xfrm>
              <a:off x="6255087" y="5289887"/>
              <a:ext cx="845984" cy="846753"/>
            </a:xfrm>
            <a:prstGeom prst="ellipse">
              <a:avLst/>
            </a:prstGeom>
            <a:solidFill>
              <a:srgbClr val="C00000"/>
            </a:solidFill>
            <a:ln>
              <a:solidFill>
                <a:srgbClr val="C00000"/>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30000"/>
                </a:lnSpc>
                <a:spcBef>
                  <a:spcPts val="0"/>
                </a:spcBef>
                <a:spcAft>
                  <a:spcPts val="0"/>
                </a:spcAft>
                <a:defRPr/>
              </a:pPr>
              <a:r>
                <a:rPr lang="zh-CN" altLang="en-US" sz="1400" b="1" dirty="0">
                  <a:latin typeface="微软雅黑" panose="020B0503020204020204" pitchFamily="34" charset="-122"/>
                  <a:ea typeface="微软雅黑" panose="020B0503020204020204" pitchFamily="34" charset="-122"/>
                </a:rPr>
                <a:t>八路军</a:t>
              </a:r>
            </a:p>
          </p:txBody>
        </p:sp>
        <p:sp>
          <p:nvSpPr>
            <p:cNvPr id="20" name="文本框 13"/>
            <p:cNvSpPr txBox="1">
              <a:spLocks noChangeArrowheads="1"/>
            </p:cNvSpPr>
            <p:nvPr/>
          </p:nvSpPr>
          <p:spPr bwMode="auto">
            <a:xfrm>
              <a:off x="7081520" y="5390097"/>
              <a:ext cx="18734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algn="ctr" eaLnBrk="1" hangingPunct="1"/>
              <a:r>
                <a:rPr lang="zh-CN" altLang="en-US">
                  <a:latin typeface="微软雅黑" panose="020B0503020204020204" pitchFamily="34" charset="-122"/>
                  <a:ea typeface="微软雅黑" panose="020B0503020204020204" pitchFamily="34" charset="-122"/>
                </a:rPr>
                <a:t>朱德、彭德怀为正、副总指挥</a:t>
              </a:r>
            </a:p>
          </p:txBody>
        </p:sp>
      </p:grpSp>
      <p:grpSp>
        <p:nvGrpSpPr>
          <p:cNvPr id="21" name="组合 17"/>
          <p:cNvGrpSpPr/>
          <p:nvPr/>
        </p:nvGrpSpPr>
        <p:grpSpPr bwMode="auto">
          <a:xfrm>
            <a:off x="4013094" y="5458359"/>
            <a:ext cx="2254250" cy="847725"/>
            <a:chOff x="8927167" y="5289887"/>
            <a:chExt cx="2254221" cy="846753"/>
          </a:xfrm>
        </p:grpSpPr>
        <p:sp>
          <p:nvSpPr>
            <p:cNvPr id="22" name="椭圆 21"/>
            <p:cNvSpPr/>
            <p:nvPr/>
          </p:nvSpPr>
          <p:spPr>
            <a:xfrm>
              <a:off x="8927167" y="5289887"/>
              <a:ext cx="846126" cy="846753"/>
            </a:xfrm>
            <a:prstGeom prst="ellipse">
              <a:avLst/>
            </a:prstGeom>
            <a:solidFill>
              <a:srgbClr val="C00000"/>
            </a:solidFill>
            <a:ln>
              <a:solidFill>
                <a:srgbClr val="C00000"/>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30000"/>
                </a:lnSpc>
                <a:spcBef>
                  <a:spcPts val="0"/>
                </a:spcBef>
                <a:spcAft>
                  <a:spcPts val="0"/>
                </a:spcAft>
                <a:defRPr/>
              </a:pPr>
              <a:r>
                <a:rPr lang="zh-CN" altLang="en-US" sz="1400" b="1" dirty="0">
                  <a:latin typeface="微软雅黑" panose="020B0503020204020204" pitchFamily="34" charset="-122"/>
                  <a:ea typeface="微软雅黑" panose="020B0503020204020204" pitchFamily="34" charset="-122"/>
                </a:rPr>
                <a:t>新四军</a:t>
              </a:r>
            </a:p>
          </p:txBody>
        </p:sp>
        <p:sp>
          <p:nvSpPr>
            <p:cNvPr id="23" name="文本框 21"/>
            <p:cNvSpPr txBox="1">
              <a:spLocks noChangeArrowheads="1"/>
            </p:cNvSpPr>
            <p:nvPr/>
          </p:nvSpPr>
          <p:spPr bwMode="auto">
            <a:xfrm>
              <a:off x="9781367" y="5516733"/>
              <a:ext cx="14000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r>
                <a:rPr lang="zh-CN" altLang="en-US">
                  <a:latin typeface="微软雅黑" panose="020B0503020204020204" pitchFamily="34" charset="-122"/>
                  <a:ea typeface="微软雅黑" panose="020B0503020204020204" pitchFamily="34" charset="-122"/>
                </a:rPr>
                <a:t>南方游击队</a:t>
              </a:r>
            </a:p>
          </p:txBody>
        </p:sp>
      </p:gr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102628" y="2726715"/>
            <a:ext cx="3482968" cy="34829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ppt_x</p:attrName>
                                        </p:attrNameLst>
                                      </p:cBhvr>
                                      <p:tavLst>
                                        <p:tav tm="0">
                                          <p:val>
                                            <p:strVal val="#ppt_x-#ppt_w*1.125000"/>
                                          </p:val>
                                        </p:tav>
                                        <p:tav tm="100000">
                                          <p:val>
                                            <p:strVal val="#ppt_x"/>
                                          </p:val>
                                        </p:tav>
                                      </p:tavLst>
                                    </p:anim>
                                    <p:animEffect transition="in" filter="wipe(right)">
                                      <p:cBhvr>
                                        <p:cTn id="14" dur="50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p:tgtEl>
                                          <p:spTgt spid="10"/>
                                        </p:tgtEl>
                                        <p:attrNameLst>
                                          <p:attrName>ppt_x</p:attrName>
                                        </p:attrNameLst>
                                      </p:cBhvr>
                                      <p:tavLst>
                                        <p:tav tm="0">
                                          <p:val>
                                            <p:strVal val="#ppt_x-#ppt_w*1.125000"/>
                                          </p:val>
                                        </p:tav>
                                        <p:tav tm="100000">
                                          <p:val>
                                            <p:strVal val="#ppt_x"/>
                                          </p:val>
                                        </p:tav>
                                      </p:tavLst>
                                    </p:anim>
                                    <p:animEffect transition="in" filter="wipe(right)">
                                      <p:cBhvr>
                                        <p:cTn id="23" dur="500"/>
                                        <p:tgtEl>
                                          <p:spTgt spid="10"/>
                                        </p:tgtEl>
                                      </p:cBhvr>
                                    </p:animEffect>
                                  </p:childTnLst>
                                </p:cTn>
                              </p:par>
                            </p:childTnLst>
                          </p:cTn>
                        </p:par>
                        <p:par>
                          <p:cTn id="24" fill="hold">
                            <p:stCondLst>
                              <p:cond delay="2000"/>
                            </p:stCondLst>
                            <p:childTnLst>
                              <p:par>
                                <p:cTn id="25" presetID="16" presetClass="entr" presetSubtype="42"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outHorizontal)">
                                      <p:cBhvr>
                                        <p:cTn id="27" dur="500"/>
                                        <p:tgtEl>
                                          <p:spTgt spid="11"/>
                                        </p:tgtEl>
                                      </p:cBhvr>
                                    </p:animEffect>
                                  </p:childTnLst>
                                </p:cTn>
                              </p:par>
                            </p:childTnLst>
                          </p:cTn>
                        </p:par>
                        <p:par>
                          <p:cTn id="28" fill="hold">
                            <p:stCondLst>
                              <p:cond delay="2500"/>
                            </p:stCondLst>
                            <p:childTnLst>
                              <p:par>
                                <p:cTn id="29" presetID="12" presetClass="entr" presetSubtype="8"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p:tgtEl>
                                          <p:spTgt spid="12"/>
                                        </p:tgtEl>
                                        <p:attrNameLst>
                                          <p:attrName>ppt_x</p:attrName>
                                        </p:attrNameLst>
                                      </p:cBhvr>
                                      <p:tavLst>
                                        <p:tav tm="0">
                                          <p:val>
                                            <p:strVal val="#ppt_x-#ppt_w*1.125000"/>
                                          </p:val>
                                        </p:tav>
                                        <p:tav tm="100000">
                                          <p:val>
                                            <p:strVal val="#ppt_x"/>
                                          </p:val>
                                        </p:tav>
                                      </p:tavLst>
                                    </p:anim>
                                    <p:animEffect transition="in" filter="wipe(right)">
                                      <p:cBhvr>
                                        <p:cTn id="32" dur="750"/>
                                        <p:tgtEl>
                                          <p:spTgt spid="12"/>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750"/>
                                        <p:tgtEl>
                                          <p:spTgt spid="15"/>
                                        </p:tgtEl>
                                        <p:attrNameLst>
                                          <p:attrName>ppt_x</p:attrName>
                                        </p:attrNameLst>
                                      </p:cBhvr>
                                      <p:tavLst>
                                        <p:tav tm="0">
                                          <p:val>
                                            <p:strVal val="#ppt_x-#ppt_w*1.125000"/>
                                          </p:val>
                                        </p:tav>
                                        <p:tav tm="100000">
                                          <p:val>
                                            <p:strVal val="#ppt_x"/>
                                          </p:val>
                                        </p:tav>
                                      </p:tavLst>
                                    </p:anim>
                                    <p:animEffect transition="in" filter="wipe(right)">
                                      <p:cBhvr>
                                        <p:cTn id="37" dur="750"/>
                                        <p:tgtEl>
                                          <p:spTgt spid="15"/>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750"/>
                                        <p:tgtEl>
                                          <p:spTgt spid="18"/>
                                        </p:tgtEl>
                                      </p:cBhvr>
                                    </p:animEffect>
                                  </p:childTnLst>
                                </p:cTn>
                              </p:par>
                            </p:childTnLst>
                          </p:cTn>
                        </p:par>
                        <p:par>
                          <p:cTn id="42" fill="hold">
                            <p:stCondLst>
                              <p:cond delay="5500"/>
                            </p:stCondLst>
                            <p:childTnLst>
                              <p:par>
                                <p:cTn id="43" presetID="10" presetClass="entr" presetSubtype="0"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750"/>
                                        <p:tgtEl>
                                          <p:spTgt spid="21"/>
                                        </p:tgtEl>
                                      </p:cBhvr>
                                    </p:animEffect>
                                  </p:childTnLst>
                                </p:cTn>
                              </p:par>
                            </p:childTnLst>
                          </p:cTn>
                        </p:par>
                        <p:par>
                          <p:cTn id="46" fill="hold">
                            <p:stCondLst>
                              <p:cond delay="6500"/>
                            </p:stCondLst>
                            <p:childTnLst>
                              <p:par>
                                <p:cTn id="47" presetID="42" presetClass="entr" presetSubtype="0"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8" grpId="0" bldLvl="0" animBg="1"/>
      <p:bldP spid="8" grpId="1"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全民抗日战争</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1715440" y="1295401"/>
            <a:ext cx="9870156" cy="646284"/>
            <a:chOff x="1651" y="3520"/>
            <a:chExt cx="1541" cy="1284"/>
          </a:xfrm>
        </p:grpSpPr>
        <p:sp>
          <p:nvSpPr>
            <p:cNvPr id="5" name="圆角矩形 8"/>
            <p:cNvSpPr/>
            <p:nvPr/>
          </p:nvSpPr>
          <p:spPr>
            <a:xfrm>
              <a:off x="1708" y="3520"/>
              <a:ext cx="1449" cy="1282"/>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C00000"/>
                </a:solidFill>
                <a:cs typeface="+mn-ea"/>
                <a:sym typeface="+mn-lt"/>
              </a:endParaRPr>
            </a:p>
          </p:txBody>
        </p:sp>
        <p:sp>
          <p:nvSpPr>
            <p:cNvPr id="6" name="文本框 5"/>
            <p:cNvSpPr txBox="1"/>
            <p:nvPr/>
          </p:nvSpPr>
          <p:spPr>
            <a:xfrm>
              <a:off x="1651" y="3520"/>
              <a:ext cx="1541" cy="1284"/>
            </a:xfrm>
            <a:prstGeom prst="rect">
              <a:avLst/>
            </a:prstGeom>
            <a:noFill/>
          </p:spPr>
          <p:txBody>
            <a:bodyPr wrap="square" rtlCol="0">
              <a:spAutoFit/>
            </a:bodyPr>
            <a:lstStyle/>
            <a:p>
              <a:pPr algn="ctr" eaLnBrk="1" hangingPunct="1"/>
              <a:r>
                <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国共军队配合作战</a:t>
              </a:r>
              <a:endParaRPr lang="en-US"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7" name="文本框 6"/>
          <p:cNvSpPr txBox="1"/>
          <p:nvPr/>
        </p:nvSpPr>
        <p:spPr>
          <a:xfrm>
            <a:off x="885719" y="1113958"/>
            <a:ext cx="958215" cy="923330"/>
          </a:xfrm>
          <a:prstGeom prst="rect">
            <a:avLst/>
          </a:prstGeom>
          <a:solidFill>
            <a:srgbClr val="C00000"/>
          </a:solidFill>
          <a:effectLst>
            <a:outerShdw blurRad="50800" dist="38100" dir="5400000" algn="t" rotWithShape="0">
              <a:prstClr val="black">
                <a:alpha val="40000"/>
              </a:prstClr>
            </a:outerShdw>
          </a:effectLst>
        </p:spPr>
        <p:txBody>
          <a:bodyPr wrap="square" rtlCol="0">
            <a:spAutoFit/>
          </a:bodyPr>
          <a:lstStyle/>
          <a:p>
            <a:pPr algn="ctr"/>
            <a:r>
              <a:rPr lang="en-US" altLang="zh-CN"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2</a:t>
            </a:r>
            <a:endPar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8" name="文本框 7"/>
          <p:cNvSpPr txBox="1"/>
          <p:nvPr/>
        </p:nvSpPr>
        <p:spPr>
          <a:xfrm>
            <a:off x="885719" y="2213972"/>
            <a:ext cx="10475701" cy="646331"/>
          </a:xfrm>
          <a:prstGeom prst="rect">
            <a:avLst/>
          </a:prstGeom>
          <a:noFill/>
          <a:ln w="6350">
            <a:noFill/>
            <a:prstDash val="sysDash"/>
          </a:ln>
        </p:spPr>
        <p:txBody>
          <a:bodyPr wrap="square" rtlCol="0" anchor="t">
            <a:spAutoFit/>
          </a:bodyPr>
          <a:lstStyle/>
          <a:p>
            <a:r>
              <a:rPr lang="zh-CN" altLang="en-US" dirty="0">
                <a:latin typeface="微软雅黑" panose="020B0503020204020204" pitchFamily="34" charset="-122"/>
                <a:ea typeface="微软雅黑" panose="020B0503020204020204" pitchFamily="34" charset="-122"/>
              </a:rPr>
              <a:t>国共合作</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抗日局面形成后，毛泽东在洛川会议上，提出了动员全国军民开展民族解放战争，实行全面持久抗战的方针，提出了独立自主的有机战争的方针</a:t>
            </a:r>
          </a:p>
        </p:txBody>
      </p:sp>
      <p:grpSp>
        <p:nvGrpSpPr>
          <p:cNvPr id="25" name="组合 24"/>
          <p:cNvGrpSpPr/>
          <p:nvPr/>
        </p:nvGrpSpPr>
        <p:grpSpPr bwMode="auto">
          <a:xfrm>
            <a:off x="5534256" y="3020427"/>
            <a:ext cx="5181600" cy="679450"/>
            <a:chOff x="4771726" y="2883186"/>
            <a:chExt cx="5181601" cy="679470"/>
          </a:xfrm>
        </p:grpSpPr>
        <p:sp>
          <p:nvSpPr>
            <p:cNvPr id="26" name="文本框 28"/>
            <p:cNvSpPr txBox="1">
              <a:spLocks noChangeArrowheads="1"/>
            </p:cNvSpPr>
            <p:nvPr/>
          </p:nvSpPr>
          <p:spPr bwMode="auto">
            <a:xfrm>
              <a:off x="4771726" y="2883186"/>
              <a:ext cx="4229733" cy="36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r>
                <a:rPr lang="en-US" altLang="zh-CN" b="1" dirty="0">
                  <a:solidFill>
                    <a:srgbClr val="C00000"/>
                  </a:solidFill>
                  <a:latin typeface="微软雅黑" panose="020B0503020204020204" pitchFamily="34" charset="-122"/>
                  <a:ea typeface="微软雅黑" panose="020B0503020204020204" pitchFamily="34" charset="-122"/>
                </a:rPr>
                <a:t>1937</a:t>
              </a:r>
              <a:r>
                <a:rPr lang="zh-CN" altLang="en-US" b="1" dirty="0">
                  <a:solidFill>
                    <a:srgbClr val="C00000"/>
                  </a:solidFill>
                  <a:latin typeface="微软雅黑" panose="020B0503020204020204" pitchFamily="34" charset="-122"/>
                  <a:ea typeface="微软雅黑" panose="020B0503020204020204" pitchFamily="34" charset="-122"/>
                </a:rPr>
                <a:t>年</a:t>
              </a:r>
              <a:r>
                <a:rPr lang="en-US" altLang="zh-CN" b="1" dirty="0">
                  <a:solidFill>
                    <a:srgbClr val="C00000"/>
                  </a:solidFill>
                  <a:latin typeface="微软雅黑" panose="020B0503020204020204" pitchFamily="34" charset="-122"/>
                  <a:ea typeface="微软雅黑" panose="020B0503020204020204" pitchFamily="34" charset="-122"/>
                </a:rPr>
                <a:t>9</a:t>
              </a:r>
              <a:r>
                <a:rPr lang="zh-CN" altLang="en-US" b="1" dirty="0">
                  <a:solidFill>
                    <a:srgbClr val="C00000"/>
                  </a:solidFill>
                  <a:latin typeface="微软雅黑" panose="020B0503020204020204" pitchFamily="34" charset="-122"/>
                  <a:ea typeface="微软雅黑" panose="020B0503020204020204" pitchFamily="34" charset="-122"/>
                </a:rPr>
                <a:t>月</a:t>
              </a:r>
              <a:r>
                <a:rPr lang="en-US" altLang="zh-CN" b="1" dirty="0">
                  <a:solidFill>
                    <a:srgbClr val="C00000"/>
                  </a:solidFill>
                  <a:latin typeface="微软雅黑" panose="020B0503020204020204" pitchFamily="34" charset="-122"/>
                  <a:ea typeface="微软雅黑" panose="020B0503020204020204" pitchFamily="34" charset="-122"/>
                </a:rPr>
                <a:t>24~25</a:t>
              </a:r>
              <a:r>
                <a:rPr lang="zh-CN" altLang="en-US" b="1" dirty="0">
                  <a:solidFill>
                    <a:srgbClr val="C00000"/>
                  </a:solidFill>
                  <a:latin typeface="微软雅黑" panose="020B0503020204020204" pitchFamily="34" charset="-122"/>
                  <a:ea typeface="微软雅黑" panose="020B0503020204020204" pitchFamily="34" charset="-122"/>
                </a:rPr>
                <a:t>日平型关战斗</a:t>
              </a:r>
            </a:p>
          </p:txBody>
        </p:sp>
        <p:sp>
          <p:nvSpPr>
            <p:cNvPr id="27" name="文本框 29"/>
            <p:cNvSpPr txBox="1">
              <a:spLocks noChangeArrowheads="1"/>
            </p:cNvSpPr>
            <p:nvPr/>
          </p:nvSpPr>
          <p:spPr bwMode="auto">
            <a:xfrm>
              <a:off x="4771727" y="3181398"/>
              <a:ext cx="5181600"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lnSpc>
                  <a:spcPct val="130000"/>
                </a:lnSpc>
              </a:pPr>
              <a:r>
                <a:rPr lang="zh-CN" altLang="en-US" sz="1600" dirty="0">
                  <a:latin typeface="微软雅黑" panose="020B0503020204020204" pitchFamily="34" charset="-122"/>
                  <a:ea typeface="微软雅黑" panose="020B0503020204020204" pitchFamily="34" charset="-122"/>
                </a:rPr>
                <a:t>一一五师在林彪指挥下取得了平型关战斗的胜利</a:t>
              </a:r>
            </a:p>
          </p:txBody>
        </p:sp>
      </p:grpSp>
      <p:grpSp>
        <p:nvGrpSpPr>
          <p:cNvPr id="28" name="组合 27"/>
          <p:cNvGrpSpPr/>
          <p:nvPr/>
        </p:nvGrpSpPr>
        <p:grpSpPr bwMode="auto">
          <a:xfrm>
            <a:off x="5534255" y="3901488"/>
            <a:ext cx="5181601" cy="679452"/>
            <a:chOff x="4771725" y="3763717"/>
            <a:chExt cx="5181602" cy="679472"/>
          </a:xfrm>
        </p:grpSpPr>
        <p:sp>
          <p:nvSpPr>
            <p:cNvPr id="29" name="文本框 31"/>
            <p:cNvSpPr txBox="1">
              <a:spLocks noChangeArrowheads="1"/>
            </p:cNvSpPr>
            <p:nvPr/>
          </p:nvSpPr>
          <p:spPr bwMode="auto">
            <a:xfrm>
              <a:off x="4771725" y="3763717"/>
              <a:ext cx="2411083" cy="36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r>
                <a:rPr lang="en-US" altLang="zh-CN" b="1" dirty="0">
                  <a:solidFill>
                    <a:srgbClr val="C00000"/>
                  </a:solidFill>
                  <a:latin typeface="微软雅黑" panose="020B0503020204020204" pitchFamily="34" charset="-122"/>
                  <a:ea typeface="微软雅黑" panose="020B0503020204020204" pitchFamily="34" charset="-122"/>
                </a:rPr>
                <a:t>1937</a:t>
              </a:r>
              <a:r>
                <a:rPr lang="zh-CN" altLang="en-US" b="1" dirty="0">
                  <a:solidFill>
                    <a:srgbClr val="C00000"/>
                  </a:solidFill>
                  <a:latin typeface="微软雅黑" panose="020B0503020204020204" pitchFamily="34" charset="-122"/>
                  <a:ea typeface="微软雅黑" panose="020B0503020204020204" pitchFamily="34" charset="-122"/>
                </a:rPr>
                <a:t>年淞沪会战</a:t>
              </a:r>
            </a:p>
          </p:txBody>
        </p:sp>
        <p:sp>
          <p:nvSpPr>
            <p:cNvPr id="30" name="文本框 32"/>
            <p:cNvSpPr txBox="1">
              <a:spLocks noChangeArrowheads="1"/>
            </p:cNvSpPr>
            <p:nvPr/>
          </p:nvSpPr>
          <p:spPr bwMode="auto">
            <a:xfrm>
              <a:off x="4771727" y="4061931"/>
              <a:ext cx="5181600"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lnSpc>
                  <a:spcPct val="130000"/>
                </a:lnSpc>
              </a:pPr>
              <a:r>
                <a:rPr lang="zh-CN" altLang="en-US" sz="1600">
                  <a:latin typeface="微软雅黑" panose="020B0503020204020204" pitchFamily="34" charset="-122"/>
                  <a:ea typeface="微软雅黑" panose="020B0503020204020204" pitchFamily="34" charset="-122"/>
                </a:rPr>
                <a:t>淞沪地区蒋介石调集70余万兵力进行了淞沪会战</a:t>
              </a:r>
            </a:p>
          </p:txBody>
        </p:sp>
      </p:grpSp>
      <p:grpSp>
        <p:nvGrpSpPr>
          <p:cNvPr id="31" name="组合 30"/>
          <p:cNvGrpSpPr/>
          <p:nvPr/>
        </p:nvGrpSpPr>
        <p:grpSpPr bwMode="auto">
          <a:xfrm>
            <a:off x="5534256" y="4782551"/>
            <a:ext cx="6108700" cy="679451"/>
            <a:chOff x="4771726" y="4644251"/>
            <a:chExt cx="6109633" cy="679471"/>
          </a:xfrm>
        </p:grpSpPr>
        <p:sp>
          <p:nvSpPr>
            <p:cNvPr id="32" name="文本框 34"/>
            <p:cNvSpPr txBox="1">
              <a:spLocks noChangeArrowheads="1"/>
            </p:cNvSpPr>
            <p:nvPr/>
          </p:nvSpPr>
          <p:spPr bwMode="auto">
            <a:xfrm>
              <a:off x="4771726" y="4644251"/>
              <a:ext cx="3417455" cy="36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r>
                <a:rPr lang="en-US" altLang="zh-CN" b="1" dirty="0">
                  <a:solidFill>
                    <a:srgbClr val="C00000"/>
                  </a:solidFill>
                  <a:latin typeface="微软雅黑" panose="020B0503020204020204" pitchFamily="34" charset="-122"/>
                  <a:ea typeface="微软雅黑" panose="020B0503020204020204" pitchFamily="34" charset="-122"/>
                </a:rPr>
                <a:t>1938</a:t>
              </a:r>
              <a:r>
                <a:rPr lang="zh-CN" altLang="en-US" b="1" dirty="0">
                  <a:solidFill>
                    <a:srgbClr val="C00000"/>
                  </a:solidFill>
                  <a:latin typeface="微软雅黑" panose="020B0503020204020204" pitchFamily="34" charset="-122"/>
                  <a:ea typeface="微软雅黑" panose="020B0503020204020204" pitchFamily="34" charset="-122"/>
                </a:rPr>
                <a:t>年</a:t>
              </a:r>
              <a:r>
                <a:rPr lang="en-US" altLang="zh-CN" b="1" dirty="0">
                  <a:solidFill>
                    <a:srgbClr val="C00000"/>
                  </a:solidFill>
                  <a:latin typeface="微软雅黑" panose="020B0503020204020204" pitchFamily="34" charset="-122"/>
                  <a:ea typeface="微软雅黑" panose="020B0503020204020204" pitchFamily="34" charset="-122"/>
                </a:rPr>
                <a:t>3</a:t>
              </a:r>
              <a:r>
                <a:rPr lang="zh-CN" altLang="en-US" b="1" dirty="0">
                  <a:solidFill>
                    <a:srgbClr val="C00000"/>
                  </a:solidFill>
                  <a:latin typeface="微软雅黑" panose="020B0503020204020204" pitchFamily="34" charset="-122"/>
                  <a:ea typeface="微软雅黑" panose="020B0503020204020204" pitchFamily="34" charset="-122"/>
                </a:rPr>
                <a:t>月</a:t>
              </a:r>
              <a:r>
                <a:rPr lang="en-US" altLang="zh-CN" b="1" dirty="0">
                  <a:solidFill>
                    <a:srgbClr val="C00000"/>
                  </a:solidFill>
                  <a:latin typeface="微软雅黑" panose="020B0503020204020204" pitchFamily="34" charset="-122"/>
                  <a:ea typeface="微软雅黑" panose="020B0503020204020204" pitchFamily="34" charset="-122"/>
                </a:rPr>
                <a:t>~4</a:t>
              </a:r>
              <a:r>
                <a:rPr lang="zh-CN" altLang="en-US" b="1" dirty="0">
                  <a:solidFill>
                    <a:srgbClr val="C00000"/>
                  </a:solidFill>
                  <a:latin typeface="微软雅黑" panose="020B0503020204020204" pitchFamily="34" charset="-122"/>
                  <a:ea typeface="微软雅黑" panose="020B0503020204020204" pitchFamily="34" charset="-122"/>
                </a:rPr>
                <a:t>月台儿庄大捷</a:t>
              </a:r>
            </a:p>
          </p:txBody>
        </p:sp>
        <p:sp>
          <p:nvSpPr>
            <p:cNvPr id="33" name="文本框 35"/>
            <p:cNvSpPr txBox="1">
              <a:spLocks noChangeArrowheads="1"/>
            </p:cNvSpPr>
            <p:nvPr/>
          </p:nvSpPr>
          <p:spPr bwMode="auto">
            <a:xfrm>
              <a:off x="4771726" y="4942464"/>
              <a:ext cx="6109633"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lnSpc>
                  <a:spcPct val="130000"/>
                </a:lnSpc>
              </a:pPr>
              <a:r>
                <a:rPr lang="zh-CN" altLang="en-US" sz="1600">
                  <a:latin typeface="微软雅黑" panose="020B0503020204020204" pitchFamily="34" charset="-122"/>
                  <a:ea typeface="微软雅黑" panose="020B0503020204020204" pitchFamily="34" charset="-122"/>
                </a:rPr>
                <a:t>中国军队在李宗仁的指挥下，取得了“台儿庄大捷”，歼敌万余人</a:t>
              </a:r>
            </a:p>
          </p:txBody>
        </p:sp>
      </p:grpSp>
      <p:grpSp>
        <p:nvGrpSpPr>
          <p:cNvPr id="34" name="组合 33"/>
          <p:cNvGrpSpPr/>
          <p:nvPr/>
        </p:nvGrpSpPr>
        <p:grpSpPr bwMode="auto">
          <a:xfrm>
            <a:off x="5534255" y="5662027"/>
            <a:ext cx="5181601" cy="679450"/>
            <a:chOff x="4771724" y="5524786"/>
            <a:chExt cx="5181603" cy="679470"/>
          </a:xfrm>
        </p:grpSpPr>
        <p:sp>
          <p:nvSpPr>
            <p:cNvPr id="35" name="文本框 37"/>
            <p:cNvSpPr txBox="1">
              <a:spLocks noChangeArrowheads="1"/>
            </p:cNvSpPr>
            <p:nvPr/>
          </p:nvSpPr>
          <p:spPr bwMode="auto">
            <a:xfrm>
              <a:off x="4771724" y="5524786"/>
              <a:ext cx="3416924" cy="36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r>
                <a:rPr lang="en-US" altLang="zh-CN" b="1" dirty="0">
                  <a:solidFill>
                    <a:srgbClr val="C00000"/>
                  </a:solidFill>
                  <a:latin typeface="微软雅黑" panose="020B0503020204020204" pitchFamily="34" charset="-122"/>
                  <a:ea typeface="微软雅黑" panose="020B0503020204020204" pitchFamily="34" charset="-122"/>
                </a:rPr>
                <a:t>1938</a:t>
              </a:r>
              <a:r>
                <a:rPr lang="zh-CN" altLang="en-US" b="1" dirty="0">
                  <a:solidFill>
                    <a:srgbClr val="C00000"/>
                  </a:solidFill>
                  <a:latin typeface="微软雅黑" panose="020B0503020204020204" pitchFamily="34" charset="-122"/>
                  <a:ea typeface="微软雅黑" panose="020B0503020204020204" pitchFamily="34" charset="-122"/>
                </a:rPr>
                <a:t>年</a:t>
              </a:r>
              <a:r>
                <a:rPr lang="en-US" altLang="zh-CN" b="1" dirty="0">
                  <a:solidFill>
                    <a:srgbClr val="C00000"/>
                  </a:solidFill>
                  <a:latin typeface="微软雅黑" panose="020B0503020204020204" pitchFamily="34" charset="-122"/>
                  <a:ea typeface="微软雅黑" panose="020B0503020204020204" pitchFamily="34" charset="-122"/>
                </a:rPr>
                <a:t>7</a:t>
              </a:r>
              <a:r>
                <a:rPr lang="zh-CN" altLang="en-US" b="1" dirty="0">
                  <a:solidFill>
                    <a:srgbClr val="C00000"/>
                  </a:solidFill>
                  <a:latin typeface="微软雅黑" panose="020B0503020204020204" pitchFamily="34" charset="-122"/>
                  <a:ea typeface="微软雅黑" panose="020B0503020204020204" pitchFamily="34" charset="-122"/>
                </a:rPr>
                <a:t>月</a:t>
              </a:r>
              <a:r>
                <a:rPr lang="en-US" altLang="zh-CN" b="1" dirty="0">
                  <a:solidFill>
                    <a:srgbClr val="C00000"/>
                  </a:solidFill>
                  <a:latin typeface="微软雅黑" panose="020B0503020204020204" pitchFamily="34" charset="-122"/>
                  <a:ea typeface="微软雅黑" panose="020B0503020204020204" pitchFamily="34" charset="-122"/>
                </a:rPr>
                <a:t>~10</a:t>
              </a:r>
              <a:r>
                <a:rPr lang="zh-CN" altLang="en-US" b="1" dirty="0">
                  <a:solidFill>
                    <a:srgbClr val="C00000"/>
                  </a:solidFill>
                  <a:latin typeface="微软雅黑" panose="020B0503020204020204" pitchFamily="34" charset="-122"/>
                  <a:ea typeface="微软雅黑" panose="020B0503020204020204" pitchFamily="34" charset="-122"/>
                </a:rPr>
                <a:t>月武汉保卫战</a:t>
              </a:r>
            </a:p>
          </p:txBody>
        </p:sp>
        <p:sp>
          <p:nvSpPr>
            <p:cNvPr id="36" name="文本框 38"/>
            <p:cNvSpPr txBox="1">
              <a:spLocks noChangeArrowheads="1"/>
            </p:cNvSpPr>
            <p:nvPr/>
          </p:nvSpPr>
          <p:spPr bwMode="auto">
            <a:xfrm>
              <a:off x="4771727" y="5822998"/>
              <a:ext cx="5181600"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lnSpc>
                  <a:spcPct val="130000"/>
                </a:lnSpc>
              </a:pPr>
              <a:r>
                <a:rPr lang="zh-CN" altLang="en-US" sz="1600" dirty="0">
                  <a:latin typeface="微软雅黑" panose="020B0503020204020204" pitchFamily="34" charset="-122"/>
                  <a:ea typeface="微软雅黑" panose="020B0503020204020204" pitchFamily="34" charset="-122"/>
                </a:rPr>
                <a:t>又进行了历时</a:t>
              </a: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个月的武汉保卫战</a:t>
              </a:r>
            </a:p>
          </p:txBody>
        </p:sp>
      </p:grpSp>
      <p:grpSp>
        <p:nvGrpSpPr>
          <p:cNvPr id="37" name="组合 36"/>
          <p:cNvGrpSpPr/>
          <p:nvPr/>
        </p:nvGrpSpPr>
        <p:grpSpPr>
          <a:xfrm>
            <a:off x="4870255" y="2961516"/>
            <a:ext cx="664000" cy="514603"/>
            <a:chOff x="613246" y="2493034"/>
            <a:chExt cx="1324422" cy="996252"/>
          </a:xfrm>
        </p:grpSpPr>
        <p:grpSp>
          <p:nvGrpSpPr>
            <p:cNvPr id="38" name="组合 37"/>
            <p:cNvGrpSpPr/>
            <p:nvPr/>
          </p:nvGrpSpPr>
          <p:grpSpPr>
            <a:xfrm>
              <a:off x="613246" y="2493034"/>
              <a:ext cx="1324422" cy="996252"/>
              <a:chOff x="3202171" y="1462739"/>
              <a:chExt cx="1919019" cy="1443518"/>
            </a:xfrm>
          </p:grpSpPr>
          <p:grpSp>
            <p:nvGrpSpPr>
              <p:cNvPr id="42" name="组合 41"/>
              <p:cNvGrpSpPr/>
              <p:nvPr/>
            </p:nvGrpSpPr>
            <p:grpSpPr>
              <a:xfrm>
                <a:off x="3433282" y="1462739"/>
                <a:ext cx="1443518" cy="1443518"/>
                <a:chOff x="2681608" y="1294395"/>
                <a:chExt cx="1506218" cy="1506218"/>
              </a:xfrm>
            </p:grpSpPr>
            <p:sp>
              <p:nvSpPr>
                <p:cNvPr id="44" name="椭圆 43"/>
                <p:cNvSpPr/>
                <p:nvPr/>
              </p:nvSpPr>
              <p:spPr>
                <a:xfrm>
                  <a:off x="2681608" y="1294395"/>
                  <a:ext cx="1506218" cy="1506218"/>
                </a:xfrm>
                <a:prstGeom prst="ellipse">
                  <a:avLst/>
                </a:prstGeom>
                <a:solidFill>
                  <a:schemeClr val="bg1"/>
                </a:solidFill>
                <a:ln w="12700" cap="flat" cmpd="sng" algn="ctr">
                  <a:solidFill>
                    <a:srgbClr val="FF0000"/>
                  </a:solidFill>
                  <a:prstDash val="solid"/>
                </a:ln>
                <a:effectLst/>
              </p:spPr>
              <p:txBody>
                <a:bodyPr wrap="square" rtlCol="0" anchor="ctr">
                  <a:noAutofit/>
                </a:bodyPr>
                <a:lstStyle/>
                <a:p>
                  <a:pPr algn="ctr" defTabSz="1219200">
                    <a:defRPr/>
                  </a:pPr>
                  <a:endParaRPr lang="zh-CN" altLang="en-US" sz="2400" kern="0" dirty="0">
                    <a:solidFill>
                      <a:srgbClr val="000000"/>
                    </a:solidFill>
                    <a:cs typeface="+mn-ea"/>
                    <a:sym typeface="+mn-lt"/>
                  </a:endParaRPr>
                </a:p>
              </p:txBody>
            </p:sp>
            <p:sp>
              <p:nvSpPr>
                <p:cNvPr id="45" name="Freeform 5"/>
                <p:cNvSpPr/>
                <p:nvPr/>
              </p:nvSpPr>
              <p:spPr bwMode="auto">
                <a:xfrm flipV="1">
                  <a:off x="2777383" y="1390167"/>
                  <a:ext cx="1314666" cy="1314675"/>
                </a:xfrm>
                <a:prstGeom prst="ellipse">
                  <a:avLst/>
                </a:prstGeom>
                <a:solidFill>
                  <a:srgbClr val="CC0701"/>
                </a:solidFill>
                <a:ln w="9525" cap="flat" cmpd="sng" algn="ctr">
                  <a:noFill/>
                  <a:prstDash val="solid"/>
                </a:ln>
                <a:effectLst/>
              </p:spPr>
              <p:txBody>
                <a:bodyPr wrap="square" rtlCol="0" anchor="ctr">
                  <a:noAutofit/>
                </a:bodyPr>
                <a:lstStyle/>
                <a:p>
                  <a:pPr algn="ctr" defTabSz="1219200">
                    <a:defRPr/>
                  </a:pPr>
                  <a:endParaRPr lang="zh-CN" altLang="en-US" sz="2400" kern="0" dirty="0">
                    <a:solidFill>
                      <a:srgbClr val="000000"/>
                    </a:solidFill>
                    <a:cs typeface="+mn-ea"/>
                    <a:sym typeface="+mn-lt"/>
                  </a:endParaRPr>
                </a:p>
              </p:txBody>
            </p:sp>
            <p:sp>
              <p:nvSpPr>
                <p:cNvPr id="46" name="任意多边形 43"/>
                <p:cNvSpPr/>
                <p:nvPr/>
              </p:nvSpPr>
              <p:spPr bwMode="auto">
                <a:xfrm flipV="1">
                  <a:off x="2688967" y="1301750"/>
                  <a:ext cx="1326030"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0000">
                      <a:srgbClr val="FFFFFF">
                        <a:alpha val="0"/>
                      </a:srgbClr>
                    </a:gs>
                    <a:gs pos="95000">
                      <a:srgbClr val="FFFFFF">
                        <a:alpha val="90000"/>
                      </a:srgbClr>
                    </a:gs>
                  </a:gsLst>
                  <a:lin ang="8100000" scaled="1"/>
                  <a:tileRect/>
                </a:gradFill>
                <a:ln w="9525" cap="flat" cmpd="sng" algn="ctr">
                  <a:solidFill>
                    <a:srgbClr val="CC0701"/>
                  </a:solidFill>
                  <a:prstDash val="solid"/>
                </a:ln>
                <a:effectLst/>
              </p:spPr>
              <p:txBody>
                <a:bodyPr wrap="square" rtlCol="0" anchor="ctr">
                  <a:noAutofit/>
                </a:bodyPr>
                <a:lstStyle/>
                <a:p>
                  <a:pPr algn="ctr" defTabSz="1219200">
                    <a:defRPr/>
                  </a:pPr>
                  <a:endParaRPr lang="zh-CN" altLang="en-US" sz="2400" kern="0" dirty="0">
                    <a:solidFill>
                      <a:srgbClr val="000000"/>
                    </a:solidFill>
                    <a:cs typeface="+mn-ea"/>
                    <a:sym typeface="+mn-lt"/>
                  </a:endParaRPr>
                </a:p>
              </p:txBody>
            </p:sp>
          </p:grpSp>
          <p:sp>
            <p:nvSpPr>
              <p:cNvPr id="43" name="TextBox 14"/>
              <p:cNvSpPr txBox="1"/>
              <p:nvPr/>
            </p:nvSpPr>
            <p:spPr>
              <a:xfrm>
                <a:off x="3202171" y="1856142"/>
                <a:ext cx="1919019" cy="953161"/>
              </a:xfrm>
              <a:prstGeom prst="rect">
                <a:avLst/>
              </a:prstGeom>
              <a:noFill/>
              <a:effectLst/>
            </p:spPr>
            <p:txBody>
              <a:bodyPr wrap="square" rtlCol="0">
                <a:spAutoFit/>
              </a:bodyPr>
              <a:lstStyle/>
              <a:p>
                <a:pPr algn="ctr" defTabSz="1219200">
                  <a:defRPr/>
                </a:pPr>
                <a:endParaRPr lang="zh-CN" altLang="en-US" sz="2665" b="1" kern="0" dirty="0">
                  <a:solidFill>
                    <a:prstClr val="white"/>
                  </a:solidFill>
                  <a:cs typeface="+mn-ea"/>
                  <a:sym typeface="+mn-lt"/>
                </a:endParaRPr>
              </a:p>
            </p:txBody>
          </p:sp>
        </p:grpSp>
        <p:sp>
          <p:nvSpPr>
            <p:cNvPr id="41" name="Freeform 5"/>
            <p:cNvSpPr>
              <a:spLocks noChangeAspect="1"/>
            </p:cNvSpPr>
            <p:nvPr/>
          </p:nvSpPr>
          <p:spPr bwMode="auto">
            <a:xfrm>
              <a:off x="979358" y="2677314"/>
              <a:ext cx="576000" cy="585713"/>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DFBF7"/>
            </a:solidFill>
            <a:ln>
              <a:noFill/>
            </a:ln>
            <a:effectLst/>
          </p:spPr>
          <p:txBody>
            <a:bodyPr vert="horz" wrap="square" lIns="121920" tIns="60960" rIns="121920" bIns="60960" numCol="1" anchor="t" anchorCtr="0" compatLnSpc="1"/>
            <a:lstStyle/>
            <a:p>
              <a:pPr defTabSz="914400"/>
              <a:endParaRPr lang="zh-CN" altLang="en-US" sz="2400">
                <a:solidFill>
                  <a:prstClr val="black"/>
                </a:solidFill>
                <a:cs typeface="+mn-ea"/>
                <a:sym typeface="+mn-lt"/>
              </a:endParaRPr>
            </a:p>
          </p:txBody>
        </p:sp>
      </p:grpSp>
      <p:grpSp>
        <p:nvGrpSpPr>
          <p:cNvPr id="47" name="组合 46"/>
          <p:cNvGrpSpPr/>
          <p:nvPr/>
        </p:nvGrpSpPr>
        <p:grpSpPr>
          <a:xfrm>
            <a:off x="4870255" y="3836543"/>
            <a:ext cx="664000" cy="514603"/>
            <a:chOff x="613246" y="2493034"/>
            <a:chExt cx="1324422" cy="996252"/>
          </a:xfrm>
        </p:grpSpPr>
        <p:grpSp>
          <p:nvGrpSpPr>
            <p:cNvPr id="48" name="组合 47"/>
            <p:cNvGrpSpPr/>
            <p:nvPr/>
          </p:nvGrpSpPr>
          <p:grpSpPr>
            <a:xfrm>
              <a:off x="613246" y="2493034"/>
              <a:ext cx="1324422" cy="996252"/>
              <a:chOff x="3202171" y="1462739"/>
              <a:chExt cx="1919019" cy="1443518"/>
            </a:xfrm>
          </p:grpSpPr>
          <p:grpSp>
            <p:nvGrpSpPr>
              <p:cNvPr id="50" name="组合 49"/>
              <p:cNvGrpSpPr/>
              <p:nvPr/>
            </p:nvGrpSpPr>
            <p:grpSpPr>
              <a:xfrm>
                <a:off x="3433282" y="1462739"/>
                <a:ext cx="1443518" cy="1443518"/>
                <a:chOff x="2681608" y="1294395"/>
                <a:chExt cx="1506218" cy="1506218"/>
              </a:xfrm>
            </p:grpSpPr>
            <p:sp>
              <p:nvSpPr>
                <p:cNvPr id="52" name="椭圆 51"/>
                <p:cNvSpPr/>
                <p:nvPr/>
              </p:nvSpPr>
              <p:spPr>
                <a:xfrm>
                  <a:off x="2681608" y="1294395"/>
                  <a:ext cx="1506218" cy="1506218"/>
                </a:xfrm>
                <a:prstGeom prst="ellipse">
                  <a:avLst/>
                </a:prstGeom>
                <a:solidFill>
                  <a:schemeClr val="bg1"/>
                </a:solidFill>
                <a:ln w="12700" cap="flat" cmpd="sng" algn="ctr">
                  <a:solidFill>
                    <a:srgbClr val="FF0000"/>
                  </a:solidFill>
                  <a:prstDash val="solid"/>
                </a:ln>
                <a:effectLst/>
              </p:spPr>
              <p:txBody>
                <a:bodyPr wrap="square" rtlCol="0" anchor="ctr">
                  <a:noAutofit/>
                </a:bodyPr>
                <a:lstStyle/>
                <a:p>
                  <a:pPr algn="ctr" defTabSz="1219200">
                    <a:defRPr/>
                  </a:pPr>
                  <a:endParaRPr lang="zh-CN" altLang="en-US" sz="2400" kern="0" dirty="0">
                    <a:solidFill>
                      <a:srgbClr val="000000"/>
                    </a:solidFill>
                    <a:cs typeface="+mn-ea"/>
                    <a:sym typeface="+mn-lt"/>
                  </a:endParaRPr>
                </a:p>
              </p:txBody>
            </p:sp>
            <p:sp>
              <p:nvSpPr>
                <p:cNvPr id="53" name="Freeform 5"/>
                <p:cNvSpPr/>
                <p:nvPr/>
              </p:nvSpPr>
              <p:spPr bwMode="auto">
                <a:xfrm flipV="1">
                  <a:off x="2777383" y="1390167"/>
                  <a:ext cx="1314666" cy="1314675"/>
                </a:xfrm>
                <a:prstGeom prst="ellipse">
                  <a:avLst/>
                </a:prstGeom>
                <a:solidFill>
                  <a:srgbClr val="CC0701"/>
                </a:solidFill>
                <a:ln w="9525" cap="flat" cmpd="sng" algn="ctr">
                  <a:noFill/>
                  <a:prstDash val="solid"/>
                </a:ln>
                <a:effectLst/>
              </p:spPr>
              <p:txBody>
                <a:bodyPr wrap="square" rtlCol="0" anchor="ctr">
                  <a:noAutofit/>
                </a:bodyPr>
                <a:lstStyle/>
                <a:p>
                  <a:pPr algn="ctr" defTabSz="1219200">
                    <a:defRPr/>
                  </a:pPr>
                  <a:endParaRPr lang="zh-CN" altLang="en-US" sz="2400" kern="0" dirty="0">
                    <a:solidFill>
                      <a:srgbClr val="000000"/>
                    </a:solidFill>
                    <a:cs typeface="+mn-ea"/>
                    <a:sym typeface="+mn-lt"/>
                  </a:endParaRPr>
                </a:p>
              </p:txBody>
            </p:sp>
            <p:sp>
              <p:nvSpPr>
                <p:cNvPr id="54" name="任意多边形 43"/>
                <p:cNvSpPr/>
                <p:nvPr/>
              </p:nvSpPr>
              <p:spPr bwMode="auto">
                <a:xfrm flipV="1">
                  <a:off x="2688967" y="1301750"/>
                  <a:ext cx="1326030"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0000">
                      <a:srgbClr val="FFFFFF">
                        <a:alpha val="0"/>
                      </a:srgbClr>
                    </a:gs>
                    <a:gs pos="95000">
                      <a:srgbClr val="FFFFFF">
                        <a:alpha val="90000"/>
                      </a:srgbClr>
                    </a:gs>
                  </a:gsLst>
                  <a:lin ang="8100000" scaled="1"/>
                  <a:tileRect/>
                </a:gradFill>
                <a:ln w="9525" cap="flat" cmpd="sng" algn="ctr">
                  <a:solidFill>
                    <a:srgbClr val="CC0701"/>
                  </a:solidFill>
                  <a:prstDash val="solid"/>
                </a:ln>
                <a:effectLst/>
              </p:spPr>
              <p:txBody>
                <a:bodyPr wrap="square" rtlCol="0" anchor="ctr">
                  <a:noAutofit/>
                </a:bodyPr>
                <a:lstStyle/>
                <a:p>
                  <a:pPr algn="ctr" defTabSz="1219200">
                    <a:defRPr/>
                  </a:pPr>
                  <a:endParaRPr lang="zh-CN" altLang="en-US" sz="2400" kern="0" dirty="0">
                    <a:solidFill>
                      <a:srgbClr val="000000"/>
                    </a:solidFill>
                    <a:cs typeface="+mn-ea"/>
                    <a:sym typeface="+mn-lt"/>
                  </a:endParaRPr>
                </a:p>
              </p:txBody>
            </p:sp>
          </p:grpSp>
          <p:sp>
            <p:nvSpPr>
              <p:cNvPr id="51" name="TextBox 14"/>
              <p:cNvSpPr txBox="1"/>
              <p:nvPr/>
            </p:nvSpPr>
            <p:spPr>
              <a:xfrm>
                <a:off x="3202171" y="1856142"/>
                <a:ext cx="1919019" cy="953161"/>
              </a:xfrm>
              <a:prstGeom prst="rect">
                <a:avLst/>
              </a:prstGeom>
              <a:noFill/>
              <a:effectLst/>
            </p:spPr>
            <p:txBody>
              <a:bodyPr wrap="square" rtlCol="0">
                <a:spAutoFit/>
              </a:bodyPr>
              <a:lstStyle/>
              <a:p>
                <a:pPr algn="ctr" defTabSz="1219200">
                  <a:defRPr/>
                </a:pPr>
                <a:endParaRPr lang="zh-CN" altLang="en-US" sz="2665" b="1" kern="0" dirty="0">
                  <a:solidFill>
                    <a:prstClr val="white"/>
                  </a:solidFill>
                  <a:cs typeface="+mn-ea"/>
                  <a:sym typeface="+mn-lt"/>
                </a:endParaRPr>
              </a:p>
            </p:txBody>
          </p:sp>
        </p:grpSp>
        <p:sp>
          <p:nvSpPr>
            <p:cNvPr id="49" name="Freeform 5"/>
            <p:cNvSpPr>
              <a:spLocks noChangeAspect="1"/>
            </p:cNvSpPr>
            <p:nvPr/>
          </p:nvSpPr>
          <p:spPr bwMode="auto">
            <a:xfrm>
              <a:off x="979358" y="2677314"/>
              <a:ext cx="576000" cy="585713"/>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DFBF7"/>
            </a:solidFill>
            <a:ln>
              <a:noFill/>
            </a:ln>
            <a:effectLst/>
          </p:spPr>
          <p:txBody>
            <a:bodyPr vert="horz" wrap="square" lIns="121920" tIns="60960" rIns="121920" bIns="60960" numCol="1" anchor="t" anchorCtr="0" compatLnSpc="1"/>
            <a:lstStyle/>
            <a:p>
              <a:pPr defTabSz="914400"/>
              <a:endParaRPr lang="zh-CN" altLang="en-US" sz="2400">
                <a:solidFill>
                  <a:prstClr val="black"/>
                </a:solidFill>
                <a:cs typeface="+mn-ea"/>
                <a:sym typeface="+mn-lt"/>
              </a:endParaRPr>
            </a:p>
          </p:txBody>
        </p:sp>
      </p:grpSp>
      <p:grpSp>
        <p:nvGrpSpPr>
          <p:cNvPr id="55" name="组合 54"/>
          <p:cNvGrpSpPr/>
          <p:nvPr/>
        </p:nvGrpSpPr>
        <p:grpSpPr>
          <a:xfrm>
            <a:off x="4866195" y="4778110"/>
            <a:ext cx="664000" cy="514603"/>
            <a:chOff x="613246" y="2493034"/>
            <a:chExt cx="1324422" cy="996252"/>
          </a:xfrm>
        </p:grpSpPr>
        <p:grpSp>
          <p:nvGrpSpPr>
            <p:cNvPr id="56" name="组合 55"/>
            <p:cNvGrpSpPr/>
            <p:nvPr/>
          </p:nvGrpSpPr>
          <p:grpSpPr>
            <a:xfrm>
              <a:off x="613246" y="2493034"/>
              <a:ext cx="1324422" cy="996252"/>
              <a:chOff x="3202171" y="1462739"/>
              <a:chExt cx="1919019" cy="1443518"/>
            </a:xfrm>
          </p:grpSpPr>
          <p:grpSp>
            <p:nvGrpSpPr>
              <p:cNvPr id="58" name="组合 57"/>
              <p:cNvGrpSpPr/>
              <p:nvPr/>
            </p:nvGrpSpPr>
            <p:grpSpPr>
              <a:xfrm>
                <a:off x="3433282" y="1462739"/>
                <a:ext cx="1443518" cy="1443518"/>
                <a:chOff x="2681608" y="1294395"/>
                <a:chExt cx="1506218" cy="1506218"/>
              </a:xfrm>
            </p:grpSpPr>
            <p:sp>
              <p:nvSpPr>
                <p:cNvPr id="60" name="椭圆 59"/>
                <p:cNvSpPr/>
                <p:nvPr/>
              </p:nvSpPr>
              <p:spPr>
                <a:xfrm>
                  <a:off x="2681608" y="1294395"/>
                  <a:ext cx="1506218" cy="1506218"/>
                </a:xfrm>
                <a:prstGeom prst="ellipse">
                  <a:avLst/>
                </a:prstGeom>
                <a:solidFill>
                  <a:schemeClr val="bg1"/>
                </a:solidFill>
                <a:ln w="12700" cap="flat" cmpd="sng" algn="ctr">
                  <a:solidFill>
                    <a:srgbClr val="FF0000"/>
                  </a:solidFill>
                  <a:prstDash val="solid"/>
                </a:ln>
                <a:effectLst/>
              </p:spPr>
              <p:txBody>
                <a:bodyPr wrap="square" rtlCol="0" anchor="ctr">
                  <a:noAutofit/>
                </a:bodyPr>
                <a:lstStyle/>
                <a:p>
                  <a:pPr algn="ctr" defTabSz="1219200">
                    <a:defRPr/>
                  </a:pPr>
                  <a:endParaRPr lang="zh-CN" altLang="en-US" sz="2400" kern="0" dirty="0">
                    <a:solidFill>
                      <a:srgbClr val="000000"/>
                    </a:solidFill>
                    <a:cs typeface="+mn-ea"/>
                    <a:sym typeface="+mn-lt"/>
                  </a:endParaRPr>
                </a:p>
              </p:txBody>
            </p:sp>
            <p:sp>
              <p:nvSpPr>
                <p:cNvPr id="61" name="Freeform 5"/>
                <p:cNvSpPr/>
                <p:nvPr/>
              </p:nvSpPr>
              <p:spPr bwMode="auto">
                <a:xfrm flipV="1">
                  <a:off x="2777383" y="1390167"/>
                  <a:ext cx="1314666" cy="1314675"/>
                </a:xfrm>
                <a:prstGeom prst="ellipse">
                  <a:avLst/>
                </a:prstGeom>
                <a:solidFill>
                  <a:srgbClr val="CC0701"/>
                </a:solidFill>
                <a:ln w="9525" cap="flat" cmpd="sng" algn="ctr">
                  <a:noFill/>
                  <a:prstDash val="solid"/>
                </a:ln>
                <a:effectLst/>
              </p:spPr>
              <p:txBody>
                <a:bodyPr wrap="square" rtlCol="0" anchor="ctr">
                  <a:noAutofit/>
                </a:bodyPr>
                <a:lstStyle/>
                <a:p>
                  <a:pPr algn="ctr" defTabSz="1219200">
                    <a:defRPr/>
                  </a:pPr>
                  <a:endParaRPr lang="zh-CN" altLang="en-US" sz="2400" kern="0" dirty="0">
                    <a:solidFill>
                      <a:srgbClr val="000000"/>
                    </a:solidFill>
                    <a:cs typeface="+mn-ea"/>
                    <a:sym typeface="+mn-lt"/>
                  </a:endParaRPr>
                </a:p>
              </p:txBody>
            </p:sp>
            <p:sp>
              <p:nvSpPr>
                <p:cNvPr id="62" name="任意多边形 43"/>
                <p:cNvSpPr/>
                <p:nvPr/>
              </p:nvSpPr>
              <p:spPr bwMode="auto">
                <a:xfrm flipV="1">
                  <a:off x="2688967" y="1301750"/>
                  <a:ext cx="1326030"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0000">
                      <a:srgbClr val="FFFFFF">
                        <a:alpha val="0"/>
                      </a:srgbClr>
                    </a:gs>
                    <a:gs pos="95000">
                      <a:srgbClr val="FFFFFF">
                        <a:alpha val="90000"/>
                      </a:srgbClr>
                    </a:gs>
                  </a:gsLst>
                  <a:lin ang="8100000" scaled="1"/>
                  <a:tileRect/>
                </a:gradFill>
                <a:ln w="9525" cap="flat" cmpd="sng" algn="ctr">
                  <a:solidFill>
                    <a:srgbClr val="CC0701"/>
                  </a:solidFill>
                  <a:prstDash val="solid"/>
                </a:ln>
                <a:effectLst/>
              </p:spPr>
              <p:txBody>
                <a:bodyPr wrap="square" rtlCol="0" anchor="ctr">
                  <a:noAutofit/>
                </a:bodyPr>
                <a:lstStyle/>
                <a:p>
                  <a:pPr algn="ctr" defTabSz="1219200">
                    <a:defRPr/>
                  </a:pPr>
                  <a:endParaRPr lang="zh-CN" altLang="en-US" sz="2400" kern="0" dirty="0">
                    <a:solidFill>
                      <a:srgbClr val="000000"/>
                    </a:solidFill>
                    <a:cs typeface="+mn-ea"/>
                    <a:sym typeface="+mn-lt"/>
                  </a:endParaRPr>
                </a:p>
              </p:txBody>
            </p:sp>
          </p:grpSp>
          <p:sp>
            <p:nvSpPr>
              <p:cNvPr id="59" name="TextBox 14"/>
              <p:cNvSpPr txBox="1"/>
              <p:nvPr/>
            </p:nvSpPr>
            <p:spPr>
              <a:xfrm>
                <a:off x="3202171" y="1856142"/>
                <a:ext cx="1919019" cy="953161"/>
              </a:xfrm>
              <a:prstGeom prst="rect">
                <a:avLst/>
              </a:prstGeom>
              <a:noFill/>
              <a:effectLst/>
            </p:spPr>
            <p:txBody>
              <a:bodyPr wrap="square" rtlCol="0">
                <a:spAutoFit/>
              </a:bodyPr>
              <a:lstStyle/>
              <a:p>
                <a:pPr algn="ctr" defTabSz="1219200">
                  <a:defRPr/>
                </a:pPr>
                <a:endParaRPr lang="zh-CN" altLang="en-US" sz="2665" b="1" kern="0" dirty="0">
                  <a:solidFill>
                    <a:prstClr val="white"/>
                  </a:solidFill>
                  <a:cs typeface="+mn-ea"/>
                  <a:sym typeface="+mn-lt"/>
                </a:endParaRPr>
              </a:p>
            </p:txBody>
          </p:sp>
        </p:grpSp>
        <p:sp>
          <p:nvSpPr>
            <p:cNvPr id="57" name="Freeform 5"/>
            <p:cNvSpPr>
              <a:spLocks noChangeAspect="1"/>
            </p:cNvSpPr>
            <p:nvPr/>
          </p:nvSpPr>
          <p:spPr bwMode="auto">
            <a:xfrm>
              <a:off x="979358" y="2677314"/>
              <a:ext cx="576000" cy="585713"/>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DFBF7"/>
            </a:solidFill>
            <a:ln>
              <a:noFill/>
            </a:ln>
            <a:effectLst/>
          </p:spPr>
          <p:txBody>
            <a:bodyPr vert="horz" wrap="square" lIns="121920" tIns="60960" rIns="121920" bIns="60960" numCol="1" anchor="t" anchorCtr="0" compatLnSpc="1"/>
            <a:lstStyle/>
            <a:p>
              <a:pPr defTabSz="914400"/>
              <a:endParaRPr lang="zh-CN" altLang="en-US" sz="2400">
                <a:solidFill>
                  <a:prstClr val="black"/>
                </a:solidFill>
                <a:cs typeface="+mn-ea"/>
                <a:sym typeface="+mn-lt"/>
              </a:endParaRPr>
            </a:p>
          </p:txBody>
        </p:sp>
      </p:grpSp>
      <p:grpSp>
        <p:nvGrpSpPr>
          <p:cNvPr id="63" name="组合 62"/>
          <p:cNvGrpSpPr/>
          <p:nvPr/>
        </p:nvGrpSpPr>
        <p:grpSpPr>
          <a:xfrm>
            <a:off x="4870255" y="5589391"/>
            <a:ext cx="664000" cy="514603"/>
            <a:chOff x="613246" y="2493034"/>
            <a:chExt cx="1324422" cy="996252"/>
          </a:xfrm>
        </p:grpSpPr>
        <p:grpSp>
          <p:nvGrpSpPr>
            <p:cNvPr id="64" name="组合 63"/>
            <p:cNvGrpSpPr/>
            <p:nvPr/>
          </p:nvGrpSpPr>
          <p:grpSpPr>
            <a:xfrm>
              <a:off x="613246" y="2493034"/>
              <a:ext cx="1324422" cy="996252"/>
              <a:chOff x="3202171" y="1462739"/>
              <a:chExt cx="1919019" cy="1443518"/>
            </a:xfrm>
          </p:grpSpPr>
          <p:grpSp>
            <p:nvGrpSpPr>
              <p:cNvPr id="66" name="组合 65"/>
              <p:cNvGrpSpPr/>
              <p:nvPr/>
            </p:nvGrpSpPr>
            <p:grpSpPr>
              <a:xfrm>
                <a:off x="3433282" y="1462739"/>
                <a:ext cx="1443518" cy="1443518"/>
                <a:chOff x="2681608" y="1294395"/>
                <a:chExt cx="1506218" cy="1506218"/>
              </a:xfrm>
            </p:grpSpPr>
            <p:sp>
              <p:nvSpPr>
                <p:cNvPr id="68" name="椭圆 67"/>
                <p:cNvSpPr/>
                <p:nvPr/>
              </p:nvSpPr>
              <p:spPr>
                <a:xfrm>
                  <a:off x="2681608" y="1294395"/>
                  <a:ext cx="1506218" cy="1506218"/>
                </a:xfrm>
                <a:prstGeom prst="ellipse">
                  <a:avLst/>
                </a:prstGeom>
                <a:solidFill>
                  <a:schemeClr val="bg1"/>
                </a:solidFill>
                <a:ln w="12700" cap="flat" cmpd="sng" algn="ctr">
                  <a:solidFill>
                    <a:srgbClr val="FF0000"/>
                  </a:solidFill>
                  <a:prstDash val="solid"/>
                </a:ln>
                <a:effectLst/>
              </p:spPr>
              <p:txBody>
                <a:bodyPr wrap="square" rtlCol="0" anchor="ctr">
                  <a:noAutofit/>
                </a:bodyPr>
                <a:lstStyle/>
                <a:p>
                  <a:pPr algn="ctr" defTabSz="1219200">
                    <a:defRPr/>
                  </a:pPr>
                  <a:endParaRPr lang="zh-CN" altLang="en-US" sz="2400" kern="0" dirty="0">
                    <a:solidFill>
                      <a:srgbClr val="000000"/>
                    </a:solidFill>
                    <a:cs typeface="+mn-ea"/>
                    <a:sym typeface="+mn-lt"/>
                  </a:endParaRPr>
                </a:p>
              </p:txBody>
            </p:sp>
            <p:sp>
              <p:nvSpPr>
                <p:cNvPr id="69" name="Freeform 5"/>
                <p:cNvSpPr/>
                <p:nvPr/>
              </p:nvSpPr>
              <p:spPr bwMode="auto">
                <a:xfrm flipV="1">
                  <a:off x="2777383" y="1390167"/>
                  <a:ext cx="1314666" cy="1314675"/>
                </a:xfrm>
                <a:prstGeom prst="ellipse">
                  <a:avLst/>
                </a:prstGeom>
                <a:solidFill>
                  <a:srgbClr val="CC0701"/>
                </a:solidFill>
                <a:ln w="9525" cap="flat" cmpd="sng" algn="ctr">
                  <a:noFill/>
                  <a:prstDash val="solid"/>
                </a:ln>
                <a:effectLst/>
              </p:spPr>
              <p:txBody>
                <a:bodyPr wrap="square" rtlCol="0" anchor="ctr">
                  <a:noAutofit/>
                </a:bodyPr>
                <a:lstStyle/>
                <a:p>
                  <a:pPr algn="ctr" defTabSz="1219200">
                    <a:defRPr/>
                  </a:pPr>
                  <a:endParaRPr lang="zh-CN" altLang="en-US" sz="2400" kern="0" dirty="0">
                    <a:solidFill>
                      <a:srgbClr val="000000"/>
                    </a:solidFill>
                    <a:cs typeface="+mn-ea"/>
                    <a:sym typeface="+mn-lt"/>
                  </a:endParaRPr>
                </a:p>
              </p:txBody>
            </p:sp>
            <p:sp>
              <p:nvSpPr>
                <p:cNvPr id="70" name="任意多边形 43"/>
                <p:cNvSpPr/>
                <p:nvPr/>
              </p:nvSpPr>
              <p:spPr bwMode="auto">
                <a:xfrm flipV="1">
                  <a:off x="2688967" y="1301750"/>
                  <a:ext cx="1326030"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0000">
                      <a:srgbClr val="FFFFFF">
                        <a:alpha val="0"/>
                      </a:srgbClr>
                    </a:gs>
                    <a:gs pos="95000">
                      <a:srgbClr val="FFFFFF">
                        <a:alpha val="90000"/>
                      </a:srgbClr>
                    </a:gs>
                  </a:gsLst>
                  <a:lin ang="8100000" scaled="1"/>
                  <a:tileRect/>
                </a:gradFill>
                <a:ln w="9525" cap="flat" cmpd="sng" algn="ctr">
                  <a:solidFill>
                    <a:srgbClr val="CC0701"/>
                  </a:solidFill>
                  <a:prstDash val="solid"/>
                </a:ln>
                <a:effectLst/>
              </p:spPr>
              <p:txBody>
                <a:bodyPr wrap="square" rtlCol="0" anchor="ctr">
                  <a:noAutofit/>
                </a:bodyPr>
                <a:lstStyle/>
                <a:p>
                  <a:pPr algn="ctr" defTabSz="1219200">
                    <a:defRPr/>
                  </a:pPr>
                  <a:endParaRPr lang="zh-CN" altLang="en-US" sz="2400" kern="0" dirty="0">
                    <a:solidFill>
                      <a:srgbClr val="000000"/>
                    </a:solidFill>
                    <a:cs typeface="+mn-ea"/>
                    <a:sym typeface="+mn-lt"/>
                  </a:endParaRPr>
                </a:p>
              </p:txBody>
            </p:sp>
          </p:grpSp>
          <p:sp>
            <p:nvSpPr>
              <p:cNvPr id="67" name="TextBox 14"/>
              <p:cNvSpPr txBox="1"/>
              <p:nvPr/>
            </p:nvSpPr>
            <p:spPr>
              <a:xfrm>
                <a:off x="3202171" y="1856142"/>
                <a:ext cx="1919019" cy="953161"/>
              </a:xfrm>
              <a:prstGeom prst="rect">
                <a:avLst/>
              </a:prstGeom>
              <a:noFill/>
              <a:effectLst/>
            </p:spPr>
            <p:txBody>
              <a:bodyPr wrap="square" rtlCol="0">
                <a:spAutoFit/>
              </a:bodyPr>
              <a:lstStyle/>
              <a:p>
                <a:pPr algn="ctr" defTabSz="1219200">
                  <a:defRPr/>
                </a:pPr>
                <a:endParaRPr lang="zh-CN" altLang="en-US" sz="2665" b="1" kern="0" dirty="0">
                  <a:solidFill>
                    <a:prstClr val="white"/>
                  </a:solidFill>
                  <a:cs typeface="+mn-ea"/>
                  <a:sym typeface="+mn-lt"/>
                </a:endParaRPr>
              </a:p>
            </p:txBody>
          </p:sp>
        </p:grpSp>
        <p:sp>
          <p:nvSpPr>
            <p:cNvPr id="65" name="Freeform 5"/>
            <p:cNvSpPr>
              <a:spLocks noChangeAspect="1"/>
            </p:cNvSpPr>
            <p:nvPr/>
          </p:nvSpPr>
          <p:spPr bwMode="auto">
            <a:xfrm>
              <a:off x="979358" y="2677314"/>
              <a:ext cx="576000" cy="585713"/>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DFBF7"/>
            </a:solidFill>
            <a:ln>
              <a:noFill/>
            </a:ln>
            <a:effectLst/>
          </p:spPr>
          <p:txBody>
            <a:bodyPr vert="horz" wrap="square" lIns="121920" tIns="60960" rIns="121920" bIns="60960" numCol="1" anchor="t" anchorCtr="0" compatLnSpc="1"/>
            <a:lstStyle/>
            <a:p>
              <a:pPr defTabSz="914400"/>
              <a:endParaRPr lang="zh-CN" altLang="en-US" sz="2400">
                <a:solidFill>
                  <a:prstClr val="black"/>
                </a:solidFill>
                <a:cs typeface="+mn-ea"/>
                <a:sym typeface="+mn-lt"/>
              </a:endParaRPr>
            </a:p>
          </p:txBody>
        </p:sp>
      </p:grpSp>
      <p:pic>
        <p:nvPicPr>
          <p:cNvPr id="71" name="图片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913" y="2587849"/>
            <a:ext cx="4752772" cy="475277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ppt_x</p:attrName>
                                        </p:attrNameLst>
                                      </p:cBhvr>
                                      <p:tavLst>
                                        <p:tav tm="0">
                                          <p:val>
                                            <p:strVal val="#ppt_x-#ppt_w*1.125000"/>
                                          </p:val>
                                        </p:tav>
                                        <p:tav tm="100000">
                                          <p:val>
                                            <p:strVal val="#ppt_x"/>
                                          </p:val>
                                        </p:tav>
                                      </p:tavLst>
                                    </p:anim>
                                    <p:animEffect transition="in" filter="wipe(right)">
                                      <p:cBhvr>
                                        <p:cTn id="14" dur="50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wipe(down)">
                                      <p:cBhvr>
                                        <p:cTn id="22" dur="500"/>
                                        <p:tgtEl>
                                          <p:spTgt spid="71"/>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p:cTn id="26" dur="500" fill="hold"/>
                                        <p:tgtEl>
                                          <p:spTgt spid="37"/>
                                        </p:tgtEl>
                                        <p:attrNameLst>
                                          <p:attrName>ppt_w</p:attrName>
                                        </p:attrNameLst>
                                      </p:cBhvr>
                                      <p:tavLst>
                                        <p:tav tm="0">
                                          <p:val>
                                            <p:fltVal val="0"/>
                                          </p:val>
                                        </p:tav>
                                        <p:tav tm="100000">
                                          <p:val>
                                            <p:strVal val="#ppt_w"/>
                                          </p:val>
                                        </p:tav>
                                      </p:tavLst>
                                    </p:anim>
                                    <p:anim calcmode="lin" valueType="num">
                                      <p:cBhvr>
                                        <p:cTn id="27" dur="500" fill="hold"/>
                                        <p:tgtEl>
                                          <p:spTgt spid="37"/>
                                        </p:tgtEl>
                                        <p:attrNameLst>
                                          <p:attrName>ppt_h</p:attrName>
                                        </p:attrNameLst>
                                      </p:cBhvr>
                                      <p:tavLst>
                                        <p:tav tm="0">
                                          <p:val>
                                            <p:fltVal val="0"/>
                                          </p:val>
                                        </p:tav>
                                        <p:tav tm="100000">
                                          <p:val>
                                            <p:strVal val="#ppt_h"/>
                                          </p:val>
                                        </p:tav>
                                      </p:tavLst>
                                    </p:anim>
                                    <p:animEffect transition="in" filter="fade">
                                      <p:cBhvr>
                                        <p:cTn id="28" dur="500"/>
                                        <p:tgtEl>
                                          <p:spTgt spid="37"/>
                                        </p:tgtEl>
                                      </p:cBhvr>
                                    </p:animEffect>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750"/>
                                        <p:tgtEl>
                                          <p:spTgt spid="25"/>
                                        </p:tgtEl>
                                        <p:attrNameLst>
                                          <p:attrName>ppt_x</p:attrName>
                                        </p:attrNameLst>
                                      </p:cBhvr>
                                      <p:tavLst>
                                        <p:tav tm="0">
                                          <p:val>
                                            <p:strVal val="#ppt_x-#ppt_w*1.125000"/>
                                          </p:val>
                                        </p:tav>
                                        <p:tav tm="100000">
                                          <p:val>
                                            <p:strVal val="#ppt_x"/>
                                          </p:val>
                                        </p:tav>
                                      </p:tavLst>
                                    </p:anim>
                                    <p:animEffect transition="in" filter="wipe(right)">
                                      <p:cBhvr>
                                        <p:cTn id="33" dur="750"/>
                                        <p:tgtEl>
                                          <p:spTgt spid="25"/>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childTnLst>
                          </p:cTn>
                        </p:par>
                        <p:par>
                          <p:cTn id="40" fill="hold">
                            <p:stCondLst>
                              <p:cond delay="4000"/>
                            </p:stCondLst>
                            <p:childTnLst>
                              <p:par>
                                <p:cTn id="41" presetID="12" presetClass="entr" presetSubtype="8"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750"/>
                                        <p:tgtEl>
                                          <p:spTgt spid="28"/>
                                        </p:tgtEl>
                                        <p:attrNameLst>
                                          <p:attrName>ppt_x</p:attrName>
                                        </p:attrNameLst>
                                      </p:cBhvr>
                                      <p:tavLst>
                                        <p:tav tm="0">
                                          <p:val>
                                            <p:strVal val="#ppt_x-#ppt_w*1.125000"/>
                                          </p:val>
                                        </p:tav>
                                        <p:tav tm="100000">
                                          <p:val>
                                            <p:strVal val="#ppt_x"/>
                                          </p:val>
                                        </p:tav>
                                      </p:tavLst>
                                    </p:anim>
                                    <p:animEffect transition="in" filter="wipe(right)">
                                      <p:cBhvr>
                                        <p:cTn id="44" dur="750"/>
                                        <p:tgtEl>
                                          <p:spTgt spid="28"/>
                                        </p:tgtEl>
                                      </p:cBhvr>
                                    </p:animEffect>
                                  </p:childTnLst>
                                </p:cTn>
                              </p:par>
                            </p:childTnLst>
                          </p:cTn>
                        </p:par>
                        <p:par>
                          <p:cTn id="45" fill="hold">
                            <p:stCondLst>
                              <p:cond delay="5000"/>
                            </p:stCondLst>
                            <p:childTnLst>
                              <p:par>
                                <p:cTn id="46" presetID="53" presetClass="entr" presetSubtype="16"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 calcmode="lin" valueType="num">
                                      <p:cBhvr>
                                        <p:cTn id="48" dur="500" fill="hold"/>
                                        <p:tgtEl>
                                          <p:spTgt spid="55"/>
                                        </p:tgtEl>
                                        <p:attrNameLst>
                                          <p:attrName>ppt_w</p:attrName>
                                        </p:attrNameLst>
                                      </p:cBhvr>
                                      <p:tavLst>
                                        <p:tav tm="0">
                                          <p:val>
                                            <p:fltVal val="0"/>
                                          </p:val>
                                        </p:tav>
                                        <p:tav tm="100000">
                                          <p:val>
                                            <p:strVal val="#ppt_w"/>
                                          </p:val>
                                        </p:tav>
                                      </p:tavLst>
                                    </p:anim>
                                    <p:anim calcmode="lin" valueType="num">
                                      <p:cBhvr>
                                        <p:cTn id="49" dur="500" fill="hold"/>
                                        <p:tgtEl>
                                          <p:spTgt spid="55"/>
                                        </p:tgtEl>
                                        <p:attrNameLst>
                                          <p:attrName>ppt_h</p:attrName>
                                        </p:attrNameLst>
                                      </p:cBhvr>
                                      <p:tavLst>
                                        <p:tav tm="0">
                                          <p:val>
                                            <p:fltVal val="0"/>
                                          </p:val>
                                        </p:tav>
                                        <p:tav tm="100000">
                                          <p:val>
                                            <p:strVal val="#ppt_h"/>
                                          </p:val>
                                        </p:tav>
                                      </p:tavLst>
                                    </p:anim>
                                    <p:animEffect transition="in" filter="fade">
                                      <p:cBhvr>
                                        <p:cTn id="50" dur="500"/>
                                        <p:tgtEl>
                                          <p:spTgt spid="55"/>
                                        </p:tgtEl>
                                      </p:cBhvr>
                                    </p:animEffect>
                                  </p:childTnLst>
                                </p:cTn>
                              </p:par>
                            </p:childTnLst>
                          </p:cTn>
                        </p:par>
                        <p:par>
                          <p:cTn id="51" fill="hold">
                            <p:stCondLst>
                              <p:cond delay="5500"/>
                            </p:stCondLst>
                            <p:childTnLst>
                              <p:par>
                                <p:cTn id="52" presetID="12" presetClass="entr" presetSubtype="8"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750"/>
                                        <p:tgtEl>
                                          <p:spTgt spid="31"/>
                                        </p:tgtEl>
                                        <p:attrNameLst>
                                          <p:attrName>ppt_x</p:attrName>
                                        </p:attrNameLst>
                                      </p:cBhvr>
                                      <p:tavLst>
                                        <p:tav tm="0">
                                          <p:val>
                                            <p:strVal val="#ppt_x-#ppt_w*1.125000"/>
                                          </p:val>
                                        </p:tav>
                                        <p:tav tm="100000">
                                          <p:val>
                                            <p:strVal val="#ppt_x"/>
                                          </p:val>
                                        </p:tav>
                                      </p:tavLst>
                                    </p:anim>
                                    <p:animEffect transition="in" filter="wipe(right)">
                                      <p:cBhvr>
                                        <p:cTn id="55" dur="750"/>
                                        <p:tgtEl>
                                          <p:spTgt spid="31"/>
                                        </p:tgtEl>
                                      </p:cBhvr>
                                    </p:animEffect>
                                  </p:childTnLst>
                                </p:cTn>
                              </p:par>
                            </p:childTnLst>
                          </p:cTn>
                        </p:par>
                        <p:par>
                          <p:cTn id="56" fill="hold">
                            <p:stCondLst>
                              <p:cond delay="6500"/>
                            </p:stCondLst>
                            <p:childTnLst>
                              <p:par>
                                <p:cTn id="57" presetID="53" presetClass="entr" presetSubtype="16" fill="hold" nodeType="afterEffect">
                                  <p:stCondLst>
                                    <p:cond delay="0"/>
                                  </p:stCondLst>
                                  <p:childTnLst>
                                    <p:set>
                                      <p:cBhvr>
                                        <p:cTn id="58" dur="1" fill="hold">
                                          <p:stCondLst>
                                            <p:cond delay="0"/>
                                          </p:stCondLst>
                                        </p:cTn>
                                        <p:tgtEl>
                                          <p:spTgt spid="63"/>
                                        </p:tgtEl>
                                        <p:attrNameLst>
                                          <p:attrName>style.visibility</p:attrName>
                                        </p:attrNameLst>
                                      </p:cBhvr>
                                      <p:to>
                                        <p:strVal val="visible"/>
                                      </p:to>
                                    </p:set>
                                    <p:anim calcmode="lin" valueType="num">
                                      <p:cBhvr>
                                        <p:cTn id="59" dur="500" fill="hold"/>
                                        <p:tgtEl>
                                          <p:spTgt spid="63"/>
                                        </p:tgtEl>
                                        <p:attrNameLst>
                                          <p:attrName>ppt_w</p:attrName>
                                        </p:attrNameLst>
                                      </p:cBhvr>
                                      <p:tavLst>
                                        <p:tav tm="0">
                                          <p:val>
                                            <p:fltVal val="0"/>
                                          </p:val>
                                        </p:tav>
                                        <p:tav tm="100000">
                                          <p:val>
                                            <p:strVal val="#ppt_w"/>
                                          </p:val>
                                        </p:tav>
                                      </p:tavLst>
                                    </p:anim>
                                    <p:anim calcmode="lin" valueType="num">
                                      <p:cBhvr>
                                        <p:cTn id="60" dur="500" fill="hold"/>
                                        <p:tgtEl>
                                          <p:spTgt spid="63"/>
                                        </p:tgtEl>
                                        <p:attrNameLst>
                                          <p:attrName>ppt_h</p:attrName>
                                        </p:attrNameLst>
                                      </p:cBhvr>
                                      <p:tavLst>
                                        <p:tav tm="0">
                                          <p:val>
                                            <p:fltVal val="0"/>
                                          </p:val>
                                        </p:tav>
                                        <p:tav tm="100000">
                                          <p:val>
                                            <p:strVal val="#ppt_h"/>
                                          </p:val>
                                        </p:tav>
                                      </p:tavLst>
                                    </p:anim>
                                    <p:animEffect transition="in" filter="fade">
                                      <p:cBhvr>
                                        <p:cTn id="61" dur="500"/>
                                        <p:tgtEl>
                                          <p:spTgt spid="63"/>
                                        </p:tgtEl>
                                      </p:cBhvr>
                                    </p:animEffect>
                                  </p:childTnLst>
                                </p:cTn>
                              </p:par>
                            </p:childTnLst>
                          </p:cTn>
                        </p:par>
                        <p:par>
                          <p:cTn id="62" fill="hold">
                            <p:stCondLst>
                              <p:cond delay="7000"/>
                            </p:stCondLst>
                            <p:childTnLst>
                              <p:par>
                                <p:cTn id="63" presetID="12" presetClass="entr" presetSubtype="8" fill="hold"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additive="base">
                                        <p:cTn id="65" dur="750"/>
                                        <p:tgtEl>
                                          <p:spTgt spid="34"/>
                                        </p:tgtEl>
                                        <p:attrNameLst>
                                          <p:attrName>ppt_x</p:attrName>
                                        </p:attrNameLst>
                                      </p:cBhvr>
                                      <p:tavLst>
                                        <p:tav tm="0">
                                          <p:val>
                                            <p:strVal val="#ppt_x-#ppt_w*1.125000"/>
                                          </p:val>
                                        </p:tav>
                                        <p:tav tm="100000">
                                          <p:val>
                                            <p:strVal val="#ppt_x"/>
                                          </p:val>
                                        </p:tav>
                                      </p:tavLst>
                                    </p:anim>
                                    <p:animEffect transition="in" filter="wipe(right)">
                                      <p:cBhvr>
                                        <p:cTn id="66"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8" grpId="0" bldLvl="0" animBg="1"/>
      <p:bldP spid="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全民抗日战争</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1715440" y="1295401"/>
            <a:ext cx="9870156" cy="646284"/>
            <a:chOff x="1651" y="3520"/>
            <a:chExt cx="1541" cy="1284"/>
          </a:xfrm>
        </p:grpSpPr>
        <p:sp>
          <p:nvSpPr>
            <p:cNvPr id="5" name="圆角矩形 8"/>
            <p:cNvSpPr/>
            <p:nvPr/>
          </p:nvSpPr>
          <p:spPr>
            <a:xfrm>
              <a:off x="1708" y="3520"/>
              <a:ext cx="1449" cy="1282"/>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C00000"/>
                </a:solidFill>
                <a:cs typeface="+mn-ea"/>
                <a:sym typeface="+mn-lt"/>
              </a:endParaRPr>
            </a:p>
          </p:txBody>
        </p:sp>
        <p:sp>
          <p:nvSpPr>
            <p:cNvPr id="6" name="文本框 5"/>
            <p:cNvSpPr txBox="1"/>
            <p:nvPr/>
          </p:nvSpPr>
          <p:spPr>
            <a:xfrm>
              <a:off x="1651" y="3520"/>
              <a:ext cx="1541" cy="1284"/>
            </a:xfrm>
            <a:prstGeom prst="rect">
              <a:avLst/>
            </a:prstGeom>
            <a:noFill/>
          </p:spPr>
          <p:txBody>
            <a:bodyPr wrap="square" rtlCol="0">
              <a:spAutoFit/>
            </a:bodyPr>
            <a:lstStyle/>
            <a:p>
              <a:pPr algn="ctr" eaLnBrk="1" hangingPunct="1"/>
              <a:r>
                <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敌后抗日民主根据地</a:t>
              </a:r>
              <a:endParaRPr lang="en-US"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7" name="文本框 6"/>
          <p:cNvSpPr txBox="1"/>
          <p:nvPr/>
        </p:nvSpPr>
        <p:spPr>
          <a:xfrm>
            <a:off x="885719" y="1113958"/>
            <a:ext cx="958215" cy="923330"/>
          </a:xfrm>
          <a:prstGeom prst="rect">
            <a:avLst/>
          </a:prstGeom>
          <a:solidFill>
            <a:srgbClr val="C00000"/>
          </a:solidFill>
          <a:effectLst>
            <a:outerShdw blurRad="50800" dist="38100" dir="5400000" algn="t" rotWithShape="0">
              <a:prstClr val="black">
                <a:alpha val="40000"/>
              </a:prstClr>
            </a:outerShdw>
          </a:effectLst>
        </p:spPr>
        <p:txBody>
          <a:bodyPr wrap="square" rtlCol="0">
            <a:spAutoFit/>
          </a:bodyPr>
          <a:lstStyle/>
          <a:p>
            <a:pPr algn="ctr"/>
            <a:r>
              <a:rPr lang="en-US" altLang="zh-CN"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3</a:t>
            </a:r>
            <a:endPar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8" name="文本框 7"/>
          <p:cNvSpPr txBox="1"/>
          <p:nvPr/>
        </p:nvSpPr>
        <p:spPr>
          <a:xfrm>
            <a:off x="885719" y="2213972"/>
            <a:ext cx="10475701" cy="777457"/>
          </a:xfrm>
          <a:prstGeom prst="rect">
            <a:avLst/>
          </a:prstGeom>
          <a:noFill/>
          <a:ln w="6350">
            <a:noFill/>
            <a:prstDash val="sysDash"/>
          </a:ln>
        </p:spPr>
        <p:txBody>
          <a:bodyPr wrap="square" rtlCol="0" anchor="t">
            <a:spAutoFit/>
          </a:bodyPr>
          <a:lstStyle/>
          <a:p>
            <a:pPr>
              <a:lnSpc>
                <a:spcPct val="130000"/>
              </a:lnSpc>
            </a:pPr>
            <a:r>
              <a:rPr lang="en-US" altLang="zh-CN" dirty="0">
                <a:latin typeface="微软雅黑" panose="020B0503020204020204" pitchFamily="34" charset="-122"/>
                <a:ea typeface="微软雅黑" panose="020B0503020204020204" pitchFamily="34" charset="-122"/>
              </a:rPr>
              <a:t>1938</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月以后，八路军实行大幅度分头向华北广大敌后区域发动游击战争，开辟敌后战场，开辟了许多抗日根据地</a:t>
            </a:r>
          </a:p>
        </p:txBody>
      </p:sp>
      <p:grpSp>
        <p:nvGrpSpPr>
          <p:cNvPr id="26" name="组合 25"/>
          <p:cNvGrpSpPr/>
          <p:nvPr/>
        </p:nvGrpSpPr>
        <p:grpSpPr bwMode="auto">
          <a:xfrm>
            <a:off x="898633" y="3037497"/>
            <a:ext cx="2363788" cy="452438"/>
            <a:chOff x="4564280" y="2918807"/>
            <a:chExt cx="2364840" cy="452432"/>
          </a:xfrm>
        </p:grpSpPr>
        <p:sp>
          <p:nvSpPr>
            <p:cNvPr id="27" name="矩形 26"/>
            <p:cNvSpPr/>
            <p:nvPr/>
          </p:nvSpPr>
          <p:spPr>
            <a:xfrm>
              <a:off x="4564280" y="3047393"/>
              <a:ext cx="193761" cy="19525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28" name="文本框 39"/>
            <p:cNvSpPr txBox="1">
              <a:spLocks noChangeArrowheads="1"/>
            </p:cNvSpPr>
            <p:nvPr/>
          </p:nvSpPr>
          <p:spPr bwMode="auto">
            <a:xfrm>
              <a:off x="4758831" y="2918807"/>
              <a:ext cx="2170289"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lnSpc>
                  <a:spcPct val="130000"/>
                </a:lnSpc>
              </a:pPr>
              <a:r>
                <a:rPr lang="zh-CN" altLang="en-US" dirty="0">
                  <a:latin typeface="微软雅黑" panose="020B0503020204020204" pitchFamily="34" charset="-122"/>
                  <a:ea typeface="微软雅黑" panose="020B0503020204020204" pitchFamily="34" charset="-122"/>
                </a:rPr>
                <a:t>晋察冀抗日根据地</a:t>
              </a:r>
              <a:endParaRPr lang="en-US" altLang="zh-CN" dirty="0">
                <a:latin typeface="微软雅黑" panose="020B0503020204020204" pitchFamily="34" charset="-122"/>
                <a:ea typeface="微软雅黑" panose="020B0503020204020204" pitchFamily="34" charset="-122"/>
              </a:endParaRPr>
            </a:p>
          </p:txBody>
        </p:sp>
      </p:grpSp>
      <p:grpSp>
        <p:nvGrpSpPr>
          <p:cNvPr id="29" name="组合 40"/>
          <p:cNvGrpSpPr/>
          <p:nvPr/>
        </p:nvGrpSpPr>
        <p:grpSpPr bwMode="auto">
          <a:xfrm>
            <a:off x="898633" y="3518510"/>
            <a:ext cx="3379788" cy="452437"/>
            <a:chOff x="4564280" y="2918807"/>
            <a:chExt cx="3380840" cy="452432"/>
          </a:xfrm>
        </p:grpSpPr>
        <p:sp>
          <p:nvSpPr>
            <p:cNvPr id="30" name="矩形 29"/>
            <p:cNvSpPr/>
            <p:nvPr/>
          </p:nvSpPr>
          <p:spPr>
            <a:xfrm>
              <a:off x="4564280" y="3047393"/>
              <a:ext cx="195324" cy="19526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31" name="文本框 42"/>
            <p:cNvSpPr txBox="1">
              <a:spLocks noChangeArrowheads="1"/>
            </p:cNvSpPr>
            <p:nvPr/>
          </p:nvSpPr>
          <p:spPr bwMode="auto">
            <a:xfrm>
              <a:off x="4758831" y="2918807"/>
              <a:ext cx="3186289"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lnSpc>
                  <a:spcPct val="130000"/>
                </a:lnSpc>
              </a:pPr>
              <a:r>
                <a:rPr lang="zh-CN" altLang="en-US">
                  <a:latin typeface="微软雅黑" panose="020B0503020204020204" pitchFamily="34" charset="-122"/>
                  <a:ea typeface="微软雅黑" panose="020B0503020204020204" pitchFamily="34" charset="-122"/>
                </a:rPr>
                <a:t>晋西北和大青山抗日根据地</a:t>
              </a:r>
              <a:endParaRPr lang="en-US" altLang="zh-CN">
                <a:latin typeface="微软雅黑" panose="020B0503020204020204" pitchFamily="34" charset="-122"/>
                <a:ea typeface="微软雅黑" panose="020B0503020204020204" pitchFamily="34" charset="-122"/>
              </a:endParaRPr>
            </a:p>
          </p:txBody>
        </p:sp>
      </p:grpSp>
      <p:grpSp>
        <p:nvGrpSpPr>
          <p:cNvPr id="32" name="组合 43"/>
          <p:cNvGrpSpPr/>
          <p:nvPr/>
        </p:nvGrpSpPr>
        <p:grpSpPr bwMode="auto">
          <a:xfrm>
            <a:off x="898633" y="4011372"/>
            <a:ext cx="2363788" cy="417513"/>
            <a:chOff x="4564280" y="2918807"/>
            <a:chExt cx="2364840" cy="417358"/>
          </a:xfrm>
        </p:grpSpPr>
        <p:sp>
          <p:nvSpPr>
            <p:cNvPr id="33" name="矩形 32"/>
            <p:cNvSpPr/>
            <p:nvPr/>
          </p:nvSpPr>
          <p:spPr>
            <a:xfrm>
              <a:off x="4564280" y="3047347"/>
              <a:ext cx="193761" cy="19519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34" name="文本框 45"/>
            <p:cNvSpPr txBox="1">
              <a:spLocks noChangeArrowheads="1"/>
            </p:cNvSpPr>
            <p:nvPr/>
          </p:nvSpPr>
          <p:spPr bwMode="auto">
            <a:xfrm>
              <a:off x="4758831" y="2918807"/>
              <a:ext cx="2170289" cy="41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lnSpc>
                  <a:spcPct val="130000"/>
                </a:lnSpc>
              </a:pPr>
              <a:r>
                <a:rPr lang="zh-CN" altLang="en-US">
                  <a:latin typeface="微软雅黑" panose="020B0503020204020204" pitchFamily="34" charset="-122"/>
                  <a:ea typeface="微软雅黑" panose="020B0503020204020204" pitchFamily="34" charset="-122"/>
                </a:rPr>
                <a:t>晋冀豫抗日根据地</a:t>
              </a:r>
              <a:endParaRPr lang="en-US" altLang="zh-CN">
                <a:latin typeface="微软雅黑" panose="020B0503020204020204" pitchFamily="34" charset="-122"/>
                <a:ea typeface="微软雅黑" panose="020B0503020204020204" pitchFamily="34" charset="-122"/>
              </a:endParaRPr>
            </a:p>
          </p:txBody>
        </p:sp>
      </p:grpSp>
      <p:grpSp>
        <p:nvGrpSpPr>
          <p:cNvPr id="35" name="组合 46"/>
          <p:cNvGrpSpPr/>
          <p:nvPr/>
        </p:nvGrpSpPr>
        <p:grpSpPr bwMode="auto">
          <a:xfrm>
            <a:off x="898633" y="4480535"/>
            <a:ext cx="2363788" cy="417512"/>
            <a:chOff x="4564280" y="2918807"/>
            <a:chExt cx="2364840" cy="417358"/>
          </a:xfrm>
        </p:grpSpPr>
        <p:sp>
          <p:nvSpPr>
            <p:cNvPr id="36" name="矩形 35"/>
            <p:cNvSpPr/>
            <p:nvPr/>
          </p:nvSpPr>
          <p:spPr>
            <a:xfrm>
              <a:off x="4564280" y="3047347"/>
              <a:ext cx="193761" cy="195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37" name="文本框 48"/>
            <p:cNvSpPr txBox="1">
              <a:spLocks noChangeArrowheads="1"/>
            </p:cNvSpPr>
            <p:nvPr/>
          </p:nvSpPr>
          <p:spPr bwMode="auto">
            <a:xfrm>
              <a:off x="4758831" y="2918807"/>
              <a:ext cx="2170289" cy="41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lnSpc>
                  <a:spcPct val="130000"/>
                </a:lnSpc>
              </a:pPr>
              <a:r>
                <a:rPr lang="zh-CN" altLang="en-US">
                  <a:latin typeface="微软雅黑" panose="020B0503020204020204" pitchFamily="34" charset="-122"/>
                  <a:ea typeface="微软雅黑" panose="020B0503020204020204" pitchFamily="34" charset="-122"/>
                </a:rPr>
                <a:t>晋西南抗日根据地</a:t>
              </a:r>
              <a:endParaRPr lang="en-US" altLang="zh-CN">
                <a:latin typeface="微软雅黑" panose="020B0503020204020204" pitchFamily="34" charset="-122"/>
                <a:ea typeface="微软雅黑" panose="020B0503020204020204" pitchFamily="34" charset="-122"/>
              </a:endParaRPr>
            </a:p>
          </p:txBody>
        </p:sp>
      </p:grpSp>
      <p:grpSp>
        <p:nvGrpSpPr>
          <p:cNvPr id="38" name="组合 49"/>
          <p:cNvGrpSpPr/>
          <p:nvPr/>
        </p:nvGrpSpPr>
        <p:grpSpPr bwMode="auto">
          <a:xfrm>
            <a:off x="898633" y="4961547"/>
            <a:ext cx="2363788" cy="417513"/>
            <a:chOff x="4564280" y="2918807"/>
            <a:chExt cx="2364840" cy="417358"/>
          </a:xfrm>
        </p:grpSpPr>
        <p:sp>
          <p:nvSpPr>
            <p:cNvPr id="41" name="矩形 40"/>
            <p:cNvSpPr/>
            <p:nvPr/>
          </p:nvSpPr>
          <p:spPr>
            <a:xfrm>
              <a:off x="4564280" y="3047347"/>
              <a:ext cx="193761" cy="19519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2" name="文本框 52"/>
            <p:cNvSpPr txBox="1">
              <a:spLocks noChangeArrowheads="1"/>
            </p:cNvSpPr>
            <p:nvPr/>
          </p:nvSpPr>
          <p:spPr bwMode="auto">
            <a:xfrm>
              <a:off x="4758831" y="2918807"/>
              <a:ext cx="2170289" cy="41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lnSpc>
                  <a:spcPct val="130000"/>
                </a:lnSpc>
              </a:pPr>
              <a:r>
                <a:rPr lang="zh-CN" altLang="en-US">
                  <a:latin typeface="微软雅黑" panose="020B0503020204020204" pitchFamily="34" charset="-122"/>
                  <a:ea typeface="微软雅黑" panose="020B0503020204020204" pitchFamily="34" charset="-122"/>
                </a:rPr>
                <a:t>山东抗日根据地</a:t>
              </a:r>
              <a:endParaRPr lang="en-US" altLang="zh-CN">
                <a:latin typeface="微软雅黑" panose="020B0503020204020204" pitchFamily="34" charset="-122"/>
                <a:ea typeface="微软雅黑" panose="020B0503020204020204" pitchFamily="34" charset="-122"/>
              </a:endParaRPr>
            </a:p>
          </p:txBody>
        </p:sp>
      </p:grpSp>
      <p:grpSp>
        <p:nvGrpSpPr>
          <p:cNvPr id="43" name="组合 53"/>
          <p:cNvGrpSpPr/>
          <p:nvPr/>
        </p:nvGrpSpPr>
        <p:grpSpPr bwMode="auto">
          <a:xfrm>
            <a:off x="898633" y="5442560"/>
            <a:ext cx="2363788" cy="417512"/>
            <a:chOff x="4564280" y="2918807"/>
            <a:chExt cx="2364840" cy="417358"/>
          </a:xfrm>
        </p:grpSpPr>
        <p:sp>
          <p:nvSpPr>
            <p:cNvPr id="44" name="矩形 43"/>
            <p:cNvSpPr/>
            <p:nvPr/>
          </p:nvSpPr>
          <p:spPr>
            <a:xfrm>
              <a:off x="4564280" y="3047347"/>
              <a:ext cx="193761" cy="195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 name="文本框 55"/>
            <p:cNvSpPr txBox="1">
              <a:spLocks noChangeArrowheads="1"/>
            </p:cNvSpPr>
            <p:nvPr/>
          </p:nvSpPr>
          <p:spPr bwMode="auto">
            <a:xfrm>
              <a:off x="4758831" y="2918807"/>
              <a:ext cx="2170289" cy="41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lnSpc>
                  <a:spcPct val="130000"/>
                </a:lnSpc>
              </a:pPr>
              <a:r>
                <a:rPr lang="zh-CN" altLang="en-US">
                  <a:latin typeface="微软雅黑" panose="020B0503020204020204" pitchFamily="34" charset="-122"/>
                  <a:ea typeface="微软雅黑" panose="020B0503020204020204" pitchFamily="34" charset="-122"/>
                </a:rPr>
                <a:t>华中抗日根据地</a:t>
              </a:r>
              <a:endParaRPr lang="en-US" altLang="zh-CN">
                <a:latin typeface="微软雅黑" panose="020B0503020204020204" pitchFamily="34" charset="-122"/>
                <a:ea typeface="微软雅黑" panose="020B0503020204020204" pitchFamily="34" charset="-122"/>
              </a:endParaRPr>
            </a:p>
          </p:txBody>
        </p:sp>
      </p:grpSp>
      <p:grpSp>
        <p:nvGrpSpPr>
          <p:cNvPr id="46" name="组合 56"/>
          <p:cNvGrpSpPr/>
          <p:nvPr/>
        </p:nvGrpSpPr>
        <p:grpSpPr bwMode="auto">
          <a:xfrm>
            <a:off x="898633" y="5923572"/>
            <a:ext cx="2363788" cy="417513"/>
            <a:chOff x="4564280" y="2918807"/>
            <a:chExt cx="2364840" cy="417358"/>
          </a:xfrm>
        </p:grpSpPr>
        <p:sp>
          <p:nvSpPr>
            <p:cNvPr id="47" name="矩形 46"/>
            <p:cNvSpPr/>
            <p:nvPr/>
          </p:nvSpPr>
          <p:spPr>
            <a:xfrm>
              <a:off x="4564280" y="3047347"/>
              <a:ext cx="193761" cy="19519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48" name="文本框 58"/>
            <p:cNvSpPr txBox="1">
              <a:spLocks noChangeArrowheads="1"/>
            </p:cNvSpPr>
            <p:nvPr/>
          </p:nvSpPr>
          <p:spPr bwMode="auto">
            <a:xfrm>
              <a:off x="4758831" y="2918807"/>
              <a:ext cx="2170289" cy="41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lnSpc>
                  <a:spcPct val="130000"/>
                </a:lnSpc>
              </a:pPr>
              <a:r>
                <a:rPr lang="zh-CN" altLang="en-US">
                  <a:latin typeface="微软雅黑" panose="020B0503020204020204" pitchFamily="34" charset="-122"/>
                  <a:ea typeface="微软雅黑" panose="020B0503020204020204" pitchFamily="34" charset="-122"/>
                </a:rPr>
                <a:t>陕甘宁边区</a:t>
              </a:r>
              <a:endParaRPr lang="en-US" altLang="zh-CN">
                <a:latin typeface="微软雅黑" panose="020B0503020204020204" pitchFamily="34" charset="-122"/>
                <a:ea typeface="微软雅黑" panose="020B0503020204020204" pitchFamily="34" charset="-122"/>
              </a:endParaRPr>
            </a:p>
          </p:txBody>
        </p:sp>
      </p:grpSp>
      <p:sp>
        <p:nvSpPr>
          <p:cNvPr id="49" name="文本框 48"/>
          <p:cNvSpPr txBox="1">
            <a:spLocks noChangeArrowheads="1"/>
          </p:cNvSpPr>
          <p:nvPr/>
        </p:nvSpPr>
        <p:spPr bwMode="auto">
          <a:xfrm>
            <a:off x="4846638" y="3581979"/>
            <a:ext cx="6514782"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algn="just" eaLnBrk="1" hangingPunct="1">
              <a:lnSpc>
                <a:spcPct val="130000"/>
              </a:lnSpc>
            </a:pPr>
            <a:r>
              <a:rPr lang="en-US" altLang="zh-CN" dirty="0">
                <a:latin typeface="微软雅黑" panose="020B0503020204020204" pitchFamily="34" charset="-122"/>
                <a:ea typeface="微软雅黑" panose="020B0503020204020204" pitchFamily="34" charset="-122"/>
              </a:rPr>
              <a:t>1938</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月，毛泽东写了</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论持久战</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和</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抗日游击战争的战略问题</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两篇重要著作。这两篇著作是指导全国抗战的军事理论纲领</a:t>
            </a:r>
          </a:p>
        </p:txBody>
      </p:sp>
      <p:sp>
        <p:nvSpPr>
          <p:cNvPr id="50" name="矩形 49"/>
          <p:cNvSpPr/>
          <p:nvPr/>
        </p:nvSpPr>
        <p:spPr>
          <a:xfrm>
            <a:off x="4951413" y="2991429"/>
            <a:ext cx="2801937" cy="50958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spc="600" dirty="0">
                <a:latin typeface="微软雅黑" panose="020B0503020204020204" pitchFamily="34" charset="-122"/>
                <a:ea typeface="微软雅黑" panose="020B0503020204020204" pitchFamily="34" charset="-122"/>
              </a:rPr>
              <a:t>军事理论纲领</a:t>
            </a:r>
          </a:p>
        </p:txBody>
      </p:sp>
      <p:sp>
        <p:nvSpPr>
          <p:cNvPr id="51" name="文本框 50"/>
          <p:cNvSpPr txBox="1">
            <a:spLocks noChangeArrowheads="1"/>
          </p:cNvSpPr>
          <p:nvPr/>
        </p:nvSpPr>
        <p:spPr bwMode="auto">
          <a:xfrm>
            <a:off x="4846638" y="5042510"/>
            <a:ext cx="2173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marL="342900" indent="-342900" eaLnBrk="1" hangingPunct="1">
              <a:buFont typeface="Wingdings" panose="05000000000000000000" pitchFamily="2" charset="2"/>
              <a:buChar char="ü"/>
            </a:pPr>
            <a:r>
              <a:rPr lang="en-US" altLang="zh-CN" sz="2000" b="1">
                <a:solidFill>
                  <a:srgbClr val="C00000"/>
                </a:solidFill>
                <a:latin typeface="微软雅黑" panose="020B0503020204020204" pitchFamily="34" charset="-122"/>
                <a:ea typeface="微软雅黑" panose="020B0503020204020204" pitchFamily="34" charset="-122"/>
              </a:rPr>
              <a:t>《</a:t>
            </a:r>
            <a:r>
              <a:rPr lang="zh-CN" altLang="en-US" sz="2000" b="1">
                <a:solidFill>
                  <a:srgbClr val="C00000"/>
                </a:solidFill>
                <a:latin typeface="微软雅黑" panose="020B0503020204020204" pitchFamily="34" charset="-122"/>
                <a:ea typeface="微软雅黑" panose="020B0503020204020204" pitchFamily="34" charset="-122"/>
              </a:rPr>
              <a:t>论持久战</a:t>
            </a:r>
            <a:r>
              <a:rPr lang="en-US" altLang="zh-CN" sz="2000" b="1">
                <a:solidFill>
                  <a:srgbClr val="C00000"/>
                </a:solidFill>
                <a:latin typeface="微软雅黑" panose="020B0503020204020204" pitchFamily="34" charset="-122"/>
                <a:ea typeface="微软雅黑" panose="020B0503020204020204" pitchFamily="34" charset="-122"/>
              </a:rPr>
              <a:t>》</a:t>
            </a:r>
            <a:endParaRPr lang="zh-CN" altLang="en-US" sz="2000" b="1">
              <a:solidFill>
                <a:srgbClr val="C00000"/>
              </a:solidFill>
              <a:latin typeface="微软雅黑" panose="020B0503020204020204" pitchFamily="34" charset="-122"/>
              <a:ea typeface="微软雅黑" panose="020B0503020204020204" pitchFamily="34" charset="-122"/>
            </a:endParaRPr>
          </a:p>
        </p:txBody>
      </p:sp>
      <p:sp>
        <p:nvSpPr>
          <p:cNvPr id="52" name="文本框 51"/>
          <p:cNvSpPr txBox="1">
            <a:spLocks noChangeArrowheads="1"/>
          </p:cNvSpPr>
          <p:nvPr/>
        </p:nvSpPr>
        <p:spPr bwMode="auto">
          <a:xfrm>
            <a:off x="4846638" y="5877535"/>
            <a:ext cx="381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marL="342900" indent="-342900" eaLnBrk="1" hangingPunct="1">
              <a:buFont typeface="Wingdings" panose="05000000000000000000" pitchFamily="2" charset="2"/>
              <a:buChar char="ü"/>
            </a:pPr>
            <a:r>
              <a:rPr lang="en-US" altLang="zh-CN" sz="2000" b="1">
                <a:solidFill>
                  <a:srgbClr val="C00000"/>
                </a:solidFill>
                <a:latin typeface="微软雅黑" panose="020B0503020204020204" pitchFamily="34" charset="-122"/>
                <a:ea typeface="微软雅黑" panose="020B0503020204020204" pitchFamily="34" charset="-122"/>
              </a:rPr>
              <a:t>《</a:t>
            </a:r>
            <a:r>
              <a:rPr lang="zh-CN" altLang="en-US" sz="2000" b="1">
                <a:solidFill>
                  <a:srgbClr val="C00000"/>
                </a:solidFill>
                <a:latin typeface="微软雅黑" panose="020B0503020204020204" pitchFamily="34" charset="-122"/>
                <a:ea typeface="微软雅黑" panose="020B0503020204020204" pitchFamily="34" charset="-122"/>
              </a:rPr>
              <a:t>抗日游击战争的战略问题</a:t>
            </a:r>
            <a:r>
              <a:rPr lang="en-US" altLang="zh-CN" sz="2000" b="1">
                <a:solidFill>
                  <a:srgbClr val="C00000"/>
                </a:solidFill>
                <a:latin typeface="微软雅黑" panose="020B0503020204020204" pitchFamily="34" charset="-122"/>
                <a:ea typeface="微软雅黑" panose="020B0503020204020204" pitchFamily="34" charset="-122"/>
              </a:rPr>
              <a:t>》</a:t>
            </a:r>
            <a:endParaRPr lang="zh-CN" altLang="en-US" sz="2000" b="1">
              <a:solidFill>
                <a:srgbClr val="C00000"/>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4752" y="4924232"/>
            <a:ext cx="1826668" cy="148909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ppt_x</p:attrName>
                                        </p:attrNameLst>
                                      </p:cBhvr>
                                      <p:tavLst>
                                        <p:tav tm="0">
                                          <p:val>
                                            <p:strVal val="#ppt_x-#ppt_w*1.125000"/>
                                          </p:val>
                                        </p:tav>
                                        <p:tav tm="100000">
                                          <p:val>
                                            <p:strVal val="#ppt_x"/>
                                          </p:val>
                                        </p:tav>
                                      </p:tavLst>
                                    </p:anim>
                                    <p:animEffect transition="in" filter="wipe(right)">
                                      <p:cBhvr>
                                        <p:cTn id="14" dur="50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childTnLst>
                          </p:cTn>
                        </p:par>
                        <p:par>
                          <p:cTn id="47" fill="hold">
                            <p:stCondLst>
                              <p:cond delay="5000"/>
                            </p:stCondLst>
                            <p:childTnLst>
                              <p:par>
                                <p:cTn id="48" presetID="12" presetClass="entr" presetSubtype="8" fill="hold" grpId="0" nodeType="after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additive="base">
                                        <p:cTn id="50" dur="500"/>
                                        <p:tgtEl>
                                          <p:spTgt spid="50"/>
                                        </p:tgtEl>
                                        <p:attrNameLst>
                                          <p:attrName>ppt_x</p:attrName>
                                        </p:attrNameLst>
                                      </p:cBhvr>
                                      <p:tavLst>
                                        <p:tav tm="0">
                                          <p:val>
                                            <p:strVal val="#ppt_x-#ppt_w*1.125000"/>
                                          </p:val>
                                        </p:tav>
                                        <p:tav tm="100000">
                                          <p:val>
                                            <p:strVal val="#ppt_x"/>
                                          </p:val>
                                        </p:tav>
                                      </p:tavLst>
                                    </p:anim>
                                    <p:animEffect transition="in" filter="wipe(right)">
                                      <p:cBhvr>
                                        <p:cTn id="51" dur="500"/>
                                        <p:tgtEl>
                                          <p:spTgt spid="50"/>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500"/>
                                        <p:tgtEl>
                                          <p:spTgt spid="51"/>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500"/>
                                        <p:tgtEl>
                                          <p:spTgt spid="52"/>
                                        </p:tgtEl>
                                      </p:cBhvr>
                                    </p:animEffect>
                                  </p:childTnLst>
                                </p:cTn>
                              </p:par>
                            </p:childTnLst>
                          </p:cTn>
                        </p:par>
                        <p:par>
                          <p:cTn id="64" fill="hold">
                            <p:stCondLst>
                              <p:cond delay="7000"/>
                            </p:stCondLst>
                            <p:childTnLst>
                              <p:par>
                                <p:cTn id="65" presetID="31" presetClass="entr" presetSubtype="0"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1000" fill="hold"/>
                                        <p:tgtEl>
                                          <p:spTgt spid="9"/>
                                        </p:tgtEl>
                                        <p:attrNameLst>
                                          <p:attrName>ppt_w</p:attrName>
                                        </p:attrNameLst>
                                      </p:cBhvr>
                                      <p:tavLst>
                                        <p:tav tm="0">
                                          <p:val>
                                            <p:fltVal val="0"/>
                                          </p:val>
                                        </p:tav>
                                        <p:tav tm="100000">
                                          <p:val>
                                            <p:strVal val="#ppt_w"/>
                                          </p:val>
                                        </p:tav>
                                      </p:tavLst>
                                    </p:anim>
                                    <p:anim calcmode="lin" valueType="num">
                                      <p:cBhvr>
                                        <p:cTn id="68" dur="1000" fill="hold"/>
                                        <p:tgtEl>
                                          <p:spTgt spid="9"/>
                                        </p:tgtEl>
                                        <p:attrNameLst>
                                          <p:attrName>ppt_h</p:attrName>
                                        </p:attrNameLst>
                                      </p:cBhvr>
                                      <p:tavLst>
                                        <p:tav tm="0">
                                          <p:val>
                                            <p:fltVal val="0"/>
                                          </p:val>
                                        </p:tav>
                                        <p:tav tm="100000">
                                          <p:val>
                                            <p:strVal val="#ppt_h"/>
                                          </p:val>
                                        </p:tav>
                                      </p:tavLst>
                                    </p:anim>
                                    <p:anim calcmode="lin" valueType="num">
                                      <p:cBhvr>
                                        <p:cTn id="69" dur="1000" fill="hold"/>
                                        <p:tgtEl>
                                          <p:spTgt spid="9"/>
                                        </p:tgtEl>
                                        <p:attrNameLst>
                                          <p:attrName>style.rotation</p:attrName>
                                        </p:attrNameLst>
                                      </p:cBhvr>
                                      <p:tavLst>
                                        <p:tav tm="0">
                                          <p:val>
                                            <p:fltVal val="90"/>
                                          </p:val>
                                        </p:tav>
                                        <p:tav tm="100000">
                                          <p:val>
                                            <p:fltVal val="0"/>
                                          </p:val>
                                        </p:tav>
                                      </p:tavLst>
                                    </p:anim>
                                    <p:animEffect transition="in" filter="fade">
                                      <p:cBhvr>
                                        <p:cTn id="7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8" grpId="0" bldLvl="0" animBg="1"/>
      <p:bldP spid="8" grpId="1" animBg="1"/>
      <p:bldP spid="49" grpId="0"/>
      <p:bldP spid="50" grpId="0" animBg="1"/>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全民抗日战争</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1715440" y="1295401"/>
            <a:ext cx="9870156" cy="646284"/>
            <a:chOff x="1651" y="3520"/>
            <a:chExt cx="1541" cy="1284"/>
          </a:xfrm>
        </p:grpSpPr>
        <p:sp>
          <p:nvSpPr>
            <p:cNvPr id="5" name="圆角矩形 8"/>
            <p:cNvSpPr/>
            <p:nvPr/>
          </p:nvSpPr>
          <p:spPr>
            <a:xfrm>
              <a:off x="1708" y="3520"/>
              <a:ext cx="1449" cy="1282"/>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C00000"/>
                </a:solidFill>
                <a:cs typeface="+mn-ea"/>
                <a:sym typeface="+mn-lt"/>
              </a:endParaRPr>
            </a:p>
          </p:txBody>
        </p:sp>
        <p:sp>
          <p:nvSpPr>
            <p:cNvPr id="6" name="文本框 5"/>
            <p:cNvSpPr txBox="1"/>
            <p:nvPr/>
          </p:nvSpPr>
          <p:spPr>
            <a:xfrm>
              <a:off x="1651" y="3520"/>
              <a:ext cx="1541" cy="1284"/>
            </a:xfrm>
            <a:prstGeom prst="rect">
              <a:avLst/>
            </a:prstGeom>
            <a:noFill/>
          </p:spPr>
          <p:txBody>
            <a:bodyPr wrap="square" rtlCol="0">
              <a:spAutoFit/>
            </a:bodyPr>
            <a:lstStyle/>
            <a:p>
              <a:pPr algn="ctr" eaLnBrk="1" hangingPunct="1"/>
              <a:r>
                <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抗日战争的持久战理论</a:t>
              </a:r>
              <a:endParaRPr lang="en-US"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7" name="文本框 6"/>
          <p:cNvSpPr txBox="1"/>
          <p:nvPr/>
        </p:nvSpPr>
        <p:spPr>
          <a:xfrm>
            <a:off x="885719" y="1113958"/>
            <a:ext cx="958215" cy="923330"/>
          </a:xfrm>
          <a:prstGeom prst="rect">
            <a:avLst/>
          </a:prstGeom>
          <a:solidFill>
            <a:srgbClr val="C00000"/>
          </a:solidFill>
          <a:effectLst>
            <a:outerShdw blurRad="50800" dist="38100" dir="5400000" algn="t" rotWithShape="0">
              <a:prstClr val="black">
                <a:alpha val="40000"/>
              </a:prstClr>
            </a:outerShdw>
          </a:effectLst>
        </p:spPr>
        <p:txBody>
          <a:bodyPr wrap="square" rtlCol="0">
            <a:spAutoFit/>
          </a:bodyPr>
          <a:lstStyle/>
          <a:p>
            <a:pPr algn="ctr"/>
            <a:r>
              <a:rPr lang="en-US" altLang="zh-CN"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4</a:t>
            </a:r>
            <a:endPar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8" name="文本框 7"/>
          <p:cNvSpPr txBox="1"/>
          <p:nvPr/>
        </p:nvSpPr>
        <p:spPr>
          <a:xfrm>
            <a:off x="885719" y="2213972"/>
            <a:ext cx="10475701" cy="1137556"/>
          </a:xfrm>
          <a:prstGeom prst="rect">
            <a:avLst/>
          </a:prstGeom>
          <a:noFill/>
          <a:ln w="6350">
            <a:noFill/>
            <a:prstDash val="sysDash"/>
          </a:ln>
        </p:spPr>
        <p:txBody>
          <a:bodyPr wrap="square" rtlCol="0" anchor="t">
            <a:spAutoFit/>
          </a:bodyPr>
          <a:lstStyle/>
          <a:p>
            <a:pPr>
              <a:lnSpc>
                <a:spcPct val="130000"/>
              </a:lnSpc>
            </a:pPr>
            <a:r>
              <a:rPr lang="en-US" altLang="zh-CN" dirty="0">
                <a:latin typeface="微软雅黑" panose="020B0503020204020204" pitchFamily="34" charset="-122"/>
                <a:ea typeface="微软雅黑" panose="020B0503020204020204" pitchFamily="34" charset="-122"/>
              </a:rPr>
              <a:t>1938</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9</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29</a:t>
            </a:r>
            <a:r>
              <a:rPr lang="zh-CN" altLang="en-US" dirty="0">
                <a:latin typeface="微软雅黑" panose="020B0503020204020204" pitchFamily="34" charset="-122"/>
                <a:ea typeface="微软雅黑" panose="020B0503020204020204" pitchFamily="34" charset="-122"/>
              </a:rPr>
              <a:t>日至</a:t>
            </a:r>
            <a:r>
              <a:rPr lang="en-US" altLang="zh-CN" dirty="0">
                <a:latin typeface="微软雅黑" panose="020B0503020204020204" pitchFamily="34" charset="-122"/>
                <a:ea typeface="微软雅黑" panose="020B0503020204020204" pitchFamily="34" charset="-122"/>
              </a:rPr>
              <a:t>11</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日，中国共产党在延安召开了六届六中全会，正确分析了抗战形势，确定了党在抗战新阶段的任务，基本上克服了王明在统一战线问题上的右倾错误，进一步确定了毛泽东在全党的领导地位</a:t>
            </a:r>
          </a:p>
        </p:txBody>
      </p:sp>
      <p:pic>
        <p:nvPicPr>
          <p:cNvPr id="71" name="图片 7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88560" y="3572697"/>
            <a:ext cx="6128799" cy="2856718"/>
          </a:xfrm>
          <a:prstGeom prst="rect">
            <a:avLst/>
          </a:prstGeom>
        </p:spPr>
      </p:pic>
      <p:grpSp>
        <p:nvGrpSpPr>
          <p:cNvPr id="72" name="组合 71"/>
          <p:cNvGrpSpPr/>
          <p:nvPr/>
        </p:nvGrpSpPr>
        <p:grpSpPr bwMode="auto">
          <a:xfrm>
            <a:off x="3793812" y="3261678"/>
            <a:ext cx="5713412" cy="835792"/>
            <a:chOff x="5320366" y="3731977"/>
            <a:chExt cx="5713393" cy="836995"/>
          </a:xfrm>
        </p:grpSpPr>
        <p:sp>
          <p:nvSpPr>
            <p:cNvPr id="73" name="文本框 16"/>
            <p:cNvSpPr txBox="1">
              <a:spLocks noChangeArrowheads="1"/>
            </p:cNvSpPr>
            <p:nvPr/>
          </p:nvSpPr>
          <p:spPr bwMode="auto">
            <a:xfrm>
              <a:off x="5320366" y="3731977"/>
              <a:ext cx="1700194" cy="369332"/>
            </a:xfrm>
            <a:prstGeom prst="rect">
              <a:avLst/>
            </a:prstGeom>
            <a:solidFill>
              <a:srgbClr val="C00000"/>
            </a:solidFill>
            <a:ln w="9525">
              <a:solidFill>
                <a:srgbClr val="C00000"/>
              </a:solidFill>
              <a:miter lim="800000"/>
            </a:ln>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1939-1940年</a:t>
              </a:r>
            </a:p>
          </p:txBody>
        </p:sp>
        <p:sp>
          <p:nvSpPr>
            <p:cNvPr id="74" name="文本框 17"/>
            <p:cNvSpPr txBox="1">
              <a:spLocks noChangeArrowheads="1"/>
            </p:cNvSpPr>
            <p:nvPr/>
          </p:nvSpPr>
          <p:spPr bwMode="auto">
            <a:xfrm>
              <a:off x="5320366" y="4156551"/>
              <a:ext cx="5713393"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lnSpc>
                  <a:spcPct val="130000"/>
                </a:lnSpc>
              </a:pPr>
              <a:r>
                <a:rPr lang="zh-CN" altLang="en-US" sz="1600" dirty="0">
                  <a:latin typeface="微软雅黑" panose="020B0503020204020204" pitchFamily="34" charset="-122"/>
                  <a:ea typeface="微软雅黑" panose="020B0503020204020204" pitchFamily="34" charset="-122"/>
                </a:rPr>
                <a:t>国民党顽固派向根据地军民发动进攻，掀起第一次反共高潮</a:t>
              </a:r>
            </a:p>
          </p:txBody>
        </p:sp>
      </p:grpSp>
      <p:grpSp>
        <p:nvGrpSpPr>
          <p:cNvPr id="75" name="组合 74"/>
          <p:cNvGrpSpPr/>
          <p:nvPr/>
        </p:nvGrpSpPr>
        <p:grpSpPr bwMode="auto">
          <a:xfrm>
            <a:off x="6240926" y="4463975"/>
            <a:ext cx="5713412" cy="845924"/>
            <a:chOff x="5320366" y="4869897"/>
            <a:chExt cx="5713393" cy="845949"/>
          </a:xfrm>
        </p:grpSpPr>
        <p:sp>
          <p:nvSpPr>
            <p:cNvPr id="76" name="文本框 18"/>
            <p:cNvSpPr txBox="1">
              <a:spLocks noChangeArrowheads="1"/>
            </p:cNvSpPr>
            <p:nvPr/>
          </p:nvSpPr>
          <p:spPr bwMode="auto">
            <a:xfrm>
              <a:off x="5320366" y="4869897"/>
              <a:ext cx="1700194" cy="369332"/>
            </a:xfrm>
            <a:prstGeom prst="rect">
              <a:avLst/>
            </a:prstGeom>
            <a:solidFill>
              <a:srgbClr val="C00000"/>
            </a:solidFill>
            <a:ln w="9525">
              <a:solidFill>
                <a:srgbClr val="C00000"/>
              </a:solidFill>
              <a:miter lim="800000"/>
            </a:ln>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1941年1月</a:t>
              </a:r>
            </a:p>
          </p:txBody>
        </p:sp>
        <p:sp>
          <p:nvSpPr>
            <p:cNvPr id="77" name="文本框 20"/>
            <p:cNvSpPr txBox="1">
              <a:spLocks noChangeArrowheads="1"/>
            </p:cNvSpPr>
            <p:nvPr/>
          </p:nvSpPr>
          <p:spPr bwMode="auto">
            <a:xfrm>
              <a:off x="5320366" y="5334588"/>
              <a:ext cx="5713393"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lnSpc>
                  <a:spcPct val="130000"/>
                </a:lnSpc>
              </a:pPr>
              <a:r>
                <a:rPr lang="zh-CN" altLang="en-US" sz="1600" dirty="0">
                  <a:latin typeface="微软雅黑" panose="020B0503020204020204" pitchFamily="34" charset="-122"/>
                  <a:ea typeface="微软雅黑" panose="020B0503020204020204" pitchFamily="34" charset="-122"/>
                </a:rPr>
                <a:t>“皖南事变”标志着第二次反共高潮</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ppt_x</p:attrName>
                                        </p:attrNameLst>
                                      </p:cBhvr>
                                      <p:tavLst>
                                        <p:tav tm="0">
                                          <p:val>
                                            <p:strVal val="#ppt_x-#ppt_w*1.125000"/>
                                          </p:val>
                                        </p:tav>
                                        <p:tav tm="100000">
                                          <p:val>
                                            <p:strVal val="#ppt_x"/>
                                          </p:val>
                                        </p:tav>
                                      </p:tavLst>
                                    </p:anim>
                                    <p:animEffect transition="in" filter="wipe(right)">
                                      <p:cBhvr>
                                        <p:cTn id="14" dur="50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wipe(down)">
                                      <p:cBhvr>
                                        <p:cTn id="22" dur="500"/>
                                        <p:tgtEl>
                                          <p:spTgt spid="71"/>
                                        </p:tgtEl>
                                      </p:cBhvr>
                                    </p:animEffect>
                                  </p:childTnLst>
                                </p:cTn>
                              </p:par>
                            </p:childTnLst>
                          </p:cTn>
                        </p:par>
                        <p:par>
                          <p:cTn id="23" fill="hold">
                            <p:stCondLst>
                              <p:cond delay="2000"/>
                            </p:stCondLst>
                            <p:childTnLst>
                              <p:par>
                                <p:cTn id="24" presetID="12" presetClass="entr" presetSubtype="8" fill="hold"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750"/>
                                        <p:tgtEl>
                                          <p:spTgt spid="72"/>
                                        </p:tgtEl>
                                        <p:attrNameLst>
                                          <p:attrName>ppt_x</p:attrName>
                                        </p:attrNameLst>
                                      </p:cBhvr>
                                      <p:tavLst>
                                        <p:tav tm="0">
                                          <p:val>
                                            <p:strVal val="#ppt_x-#ppt_w*1.125000"/>
                                          </p:val>
                                        </p:tav>
                                        <p:tav tm="100000">
                                          <p:val>
                                            <p:strVal val="#ppt_x"/>
                                          </p:val>
                                        </p:tav>
                                      </p:tavLst>
                                    </p:anim>
                                    <p:animEffect transition="in" filter="wipe(right)">
                                      <p:cBhvr>
                                        <p:cTn id="27" dur="750"/>
                                        <p:tgtEl>
                                          <p:spTgt spid="72"/>
                                        </p:tgtEl>
                                      </p:cBhvr>
                                    </p:animEffect>
                                  </p:childTnLst>
                                </p:cTn>
                              </p:par>
                            </p:childTnLst>
                          </p:cTn>
                        </p:par>
                        <p:par>
                          <p:cTn id="28" fill="hold">
                            <p:stCondLst>
                              <p:cond delay="3000"/>
                            </p:stCondLst>
                            <p:childTnLst>
                              <p:par>
                                <p:cTn id="29" presetID="12" presetClass="entr" presetSubtype="8" fill="hold"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750"/>
                                        <p:tgtEl>
                                          <p:spTgt spid="75"/>
                                        </p:tgtEl>
                                        <p:attrNameLst>
                                          <p:attrName>ppt_x</p:attrName>
                                        </p:attrNameLst>
                                      </p:cBhvr>
                                      <p:tavLst>
                                        <p:tav tm="0">
                                          <p:val>
                                            <p:strVal val="#ppt_x-#ppt_w*1.125000"/>
                                          </p:val>
                                        </p:tav>
                                        <p:tav tm="100000">
                                          <p:val>
                                            <p:strVal val="#ppt_x"/>
                                          </p:val>
                                        </p:tav>
                                      </p:tavLst>
                                    </p:anim>
                                    <p:animEffect transition="in" filter="wipe(right)">
                                      <p:cBhvr>
                                        <p:cTn id="32"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8" grpId="0" bldLvl="0" animBg="1"/>
      <p:bldP spid="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全民抗日战争</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1715440" y="1295401"/>
            <a:ext cx="9870156" cy="646284"/>
            <a:chOff x="1651" y="3520"/>
            <a:chExt cx="1541" cy="1284"/>
          </a:xfrm>
        </p:grpSpPr>
        <p:sp>
          <p:nvSpPr>
            <p:cNvPr id="5" name="圆角矩形 8"/>
            <p:cNvSpPr/>
            <p:nvPr/>
          </p:nvSpPr>
          <p:spPr>
            <a:xfrm>
              <a:off x="1708" y="3520"/>
              <a:ext cx="1449" cy="1282"/>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C00000"/>
                </a:solidFill>
                <a:cs typeface="+mn-ea"/>
                <a:sym typeface="+mn-lt"/>
              </a:endParaRPr>
            </a:p>
          </p:txBody>
        </p:sp>
        <p:sp>
          <p:nvSpPr>
            <p:cNvPr id="6" name="文本框 5"/>
            <p:cNvSpPr txBox="1"/>
            <p:nvPr/>
          </p:nvSpPr>
          <p:spPr>
            <a:xfrm>
              <a:off x="1651" y="3520"/>
              <a:ext cx="1541" cy="1284"/>
            </a:xfrm>
            <a:prstGeom prst="rect">
              <a:avLst/>
            </a:prstGeom>
            <a:noFill/>
          </p:spPr>
          <p:txBody>
            <a:bodyPr wrap="square" rtlCol="0">
              <a:spAutoFit/>
            </a:bodyPr>
            <a:lstStyle/>
            <a:p>
              <a:pPr algn="ctr" eaLnBrk="1" hangingPunct="1"/>
              <a:r>
                <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抗战局势新变化</a:t>
              </a:r>
              <a:endParaRPr lang="en-US"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7" name="文本框 6"/>
          <p:cNvSpPr txBox="1"/>
          <p:nvPr/>
        </p:nvSpPr>
        <p:spPr>
          <a:xfrm>
            <a:off x="885719" y="1113958"/>
            <a:ext cx="958215" cy="923330"/>
          </a:xfrm>
          <a:prstGeom prst="rect">
            <a:avLst/>
          </a:prstGeom>
          <a:solidFill>
            <a:srgbClr val="C00000"/>
          </a:solidFill>
          <a:effectLst>
            <a:outerShdw blurRad="50800" dist="38100" dir="5400000" algn="t" rotWithShape="0">
              <a:prstClr val="black">
                <a:alpha val="40000"/>
              </a:prstClr>
            </a:outerShdw>
          </a:effectLst>
        </p:spPr>
        <p:txBody>
          <a:bodyPr wrap="square" rtlCol="0">
            <a:spAutoFit/>
          </a:bodyPr>
          <a:lstStyle/>
          <a:p>
            <a:pPr algn="ctr"/>
            <a:r>
              <a:rPr lang="en-US" altLang="zh-CN"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5</a:t>
            </a:r>
            <a:endPar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8" name="文本框 7"/>
          <p:cNvSpPr txBox="1"/>
          <p:nvPr/>
        </p:nvSpPr>
        <p:spPr>
          <a:xfrm>
            <a:off x="885719" y="2213972"/>
            <a:ext cx="10475701" cy="1497654"/>
          </a:xfrm>
          <a:prstGeom prst="rect">
            <a:avLst/>
          </a:prstGeom>
          <a:noFill/>
          <a:ln w="6350">
            <a:noFill/>
            <a:prstDash val="sysDash"/>
          </a:ln>
        </p:spPr>
        <p:txBody>
          <a:bodyPr wrap="square" rtlCol="0" anchor="t">
            <a:spAutoFit/>
          </a:bodyPr>
          <a:lstStyle/>
          <a:p>
            <a:pPr marL="285750" indent="-285750">
              <a:lnSpc>
                <a:spcPct val="130000"/>
              </a:lnSpc>
              <a:buFont typeface="Wingdings" panose="05000000000000000000" pitchFamily="2" charset="2"/>
              <a:buChar char="u"/>
            </a:pPr>
            <a:r>
              <a:rPr lang="zh-CN" altLang="en-US" dirty="0">
                <a:latin typeface="微软雅黑" panose="020B0503020204020204" pitchFamily="34" charset="-122"/>
                <a:ea typeface="微软雅黑" panose="020B0503020204020204" pitchFamily="34" charset="-122"/>
              </a:rPr>
              <a:t>世界反法西斯战争</a:t>
            </a:r>
            <a:endParaRPr lang="en-US" altLang="zh-CN" dirty="0">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pitchFamily="2" charset="2"/>
              <a:buChar char="u"/>
            </a:pPr>
            <a:r>
              <a:rPr lang="zh-CN" altLang="en-US" dirty="0">
                <a:latin typeface="微软雅黑" panose="020B0503020204020204" pitchFamily="34" charset="-122"/>
                <a:ea typeface="微软雅黑" panose="020B0503020204020204" pitchFamily="34" charset="-122"/>
              </a:rPr>
              <a:t>中国共产党领导的敌后解放区战场扭转困难局面，对日寇开始攻势作战</a:t>
            </a:r>
            <a:endParaRPr lang="en-US" altLang="zh-CN" dirty="0">
              <a:latin typeface="微软雅黑" panose="020B0503020204020204" pitchFamily="34" charset="-122"/>
              <a:ea typeface="微软雅黑" panose="020B0503020204020204" pitchFamily="34" charset="-122"/>
            </a:endParaRPr>
          </a:p>
          <a:p>
            <a:pPr marL="285750" lvl="1" indent="-285750">
              <a:lnSpc>
                <a:spcPct val="130000"/>
              </a:lnSpc>
              <a:buFont typeface="Wingdings" panose="05000000000000000000" pitchFamily="2" charset="2"/>
              <a:buChar char="u"/>
            </a:pPr>
            <a:r>
              <a:rPr lang="zh-CN" altLang="en-US" dirty="0">
                <a:latin typeface="微软雅黑" panose="020B0503020204020204" pitchFamily="34" charset="-122"/>
                <a:ea typeface="微软雅黑" panose="020B0503020204020204" pitchFamily="34" charset="-122"/>
              </a:rPr>
              <a:t>1944年解放区军民已开始了局部反攻</a:t>
            </a:r>
            <a:endParaRPr lang="en-US" altLang="zh-CN" dirty="0">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pitchFamily="2" charset="2"/>
              <a:buChar char="u"/>
            </a:pPr>
            <a:r>
              <a:rPr lang="en-US" altLang="zh-CN" dirty="0">
                <a:latin typeface="微软雅黑" panose="020B0503020204020204" pitchFamily="34" charset="-122"/>
                <a:ea typeface="微软雅黑" panose="020B0503020204020204" pitchFamily="34" charset="-122"/>
              </a:rPr>
              <a:t>1945</a:t>
            </a:r>
            <a:r>
              <a:rPr lang="zh-CN" altLang="en-US" dirty="0">
                <a:latin typeface="微软雅黑" panose="020B0503020204020204" pitchFamily="34" charset="-122"/>
                <a:ea typeface="微软雅黑" panose="020B0503020204020204" pitchFamily="34" charset="-122"/>
              </a:rPr>
              <a:t>年春，全国已有</a:t>
            </a:r>
            <a:r>
              <a:rPr lang="en-US" altLang="zh-CN" dirty="0">
                <a:latin typeface="微软雅黑" panose="020B0503020204020204" pitchFamily="34" charset="-122"/>
                <a:ea typeface="微软雅黑" panose="020B0503020204020204" pitchFamily="34" charset="-122"/>
              </a:rPr>
              <a:t>18</a:t>
            </a:r>
            <a:r>
              <a:rPr lang="zh-CN" altLang="en-US" dirty="0">
                <a:latin typeface="微软雅黑" panose="020B0503020204020204" pitchFamily="34" charset="-122"/>
                <a:ea typeface="微软雅黑" panose="020B0503020204020204" pitchFamily="34" charset="-122"/>
              </a:rPr>
              <a:t>个解放区</a:t>
            </a:r>
            <a:endParaRPr lang="en-US" altLang="zh-CN" dirty="0">
              <a:latin typeface="微软雅黑" panose="020B0503020204020204" pitchFamily="34" charset="-122"/>
              <a:ea typeface="微软雅黑" panose="020B0503020204020204" pitchFamily="34" charset="-122"/>
            </a:endParaRPr>
          </a:p>
        </p:txBody>
      </p:sp>
      <p:sp>
        <p:nvSpPr>
          <p:cNvPr id="16" name="文本框 15"/>
          <p:cNvSpPr txBox="1">
            <a:spLocks noChangeArrowheads="1"/>
          </p:cNvSpPr>
          <p:nvPr/>
        </p:nvSpPr>
        <p:spPr bwMode="auto">
          <a:xfrm>
            <a:off x="885719" y="4574581"/>
            <a:ext cx="6514782" cy="41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marL="285750" indent="-285750" eaLnBrk="1" hangingPunct="1">
              <a:lnSpc>
                <a:spcPct val="130000"/>
              </a:lnSpc>
              <a:buFont typeface="Arial" panose="020B0604020202020204" pitchFamily="34" charset="0"/>
              <a:buChar char="•"/>
            </a:pPr>
            <a:r>
              <a:rPr lang="zh-CN" altLang="en-US" b="1" dirty="0">
                <a:solidFill>
                  <a:srgbClr val="C00000"/>
                </a:solidFill>
                <a:latin typeface="微软雅黑" panose="020B0503020204020204" pitchFamily="34" charset="-122"/>
                <a:ea typeface="微软雅黑" panose="020B0503020204020204" pitchFamily="34" charset="-122"/>
              </a:rPr>
              <a:t>地点</a:t>
            </a:r>
            <a:r>
              <a:rPr lang="zh-CN" altLang="en-US" b="1" dirty="0">
                <a:latin typeface="微软雅黑" panose="020B0503020204020204" pitchFamily="34" charset="-122"/>
                <a:ea typeface="微软雅黑" panose="020B0503020204020204" pitchFamily="34" charset="-122"/>
              </a:rPr>
              <a:t>：延安杨家岭礼堂</a:t>
            </a:r>
          </a:p>
        </p:txBody>
      </p:sp>
      <p:sp>
        <p:nvSpPr>
          <p:cNvPr id="17" name="矩形 16"/>
          <p:cNvSpPr/>
          <p:nvPr/>
        </p:nvSpPr>
        <p:spPr>
          <a:xfrm>
            <a:off x="990494" y="3888310"/>
            <a:ext cx="3459586" cy="50958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spc="300" dirty="0">
                <a:latin typeface="微软雅黑" panose="020B0503020204020204" pitchFamily="34" charset="-122"/>
                <a:ea typeface="微软雅黑" panose="020B0503020204020204" pitchFamily="34" charset="-122"/>
              </a:rPr>
              <a:t>1945</a:t>
            </a:r>
            <a:r>
              <a:rPr lang="zh-CN" altLang="en-US" b="1" spc="300" dirty="0">
                <a:latin typeface="微软雅黑" panose="020B0503020204020204" pitchFamily="34" charset="-122"/>
                <a:ea typeface="微软雅黑" panose="020B0503020204020204" pitchFamily="34" charset="-122"/>
              </a:rPr>
              <a:t>年</a:t>
            </a:r>
            <a:r>
              <a:rPr lang="en-US" altLang="zh-CN" b="1" spc="300" dirty="0">
                <a:latin typeface="微软雅黑" panose="020B0503020204020204" pitchFamily="34" charset="-122"/>
                <a:ea typeface="微软雅黑" panose="020B0503020204020204" pitchFamily="34" charset="-122"/>
              </a:rPr>
              <a:t>4</a:t>
            </a:r>
            <a:r>
              <a:rPr lang="zh-CN" altLang="en-US" b="1" spc="300" dirty="0">
                <a:latin typeface="微软雅黑" panose="020B0503020204020204" pitchFamily="34" charset="-122"/>
                <a:ea typeface="微软雅黑" panose="020B0503020204020204" pitchFamily="34" charset="-122"/>
              </a:rPr>
              <a:t>月</a:t>
            </a:r>
            <a:r>
              <a:rPr lang="en-US" altLang="zh-CN" b="1" spc="300" dirty="0">
                <a:latin typeface="微软雅黑" panose="020B0503020204020204" pitchFamily="34" charset="-122"/>
                <a:ea typeface="微软雅黑" panose="020B0503020204020204" pitchFamily="34" charset="-122"/>
              </a:rPr>
              <a:t>31</a:t>
            </a:r>
            <a:r>
              <a:rPr lang="zh-CN" altLang="en-US" b="1" spc="300" dirty="0">
                <a:latin typeface="微软雅黑" panose="020B0503020204020204" pitchFamily="34" charset="-122"/>
                <a:ea typeface="微软雅黑" panose="020B0503020204020204" pitchFamily="34" charset="-122"/>
              </a:rPr>
              <a:t>日中共七大</a:t>
            </a:r>
          </a:p>
        </p:txBody>
      </p:sp>
      <p:sp>
        <p:nvSpPr>
          <p:cNvPr id="18" name="文本框 17"/>
          <p:cNvSpPr txBox="1">
            <a:spLocks noChangeArrowheads="1"/>
          </p:cNvSpPr>
          <p:nvPr/>
        </p:nvSpPr>
        <p:spPr bwMode="auto">
          <a:xfrm>
            <a:off x="885719" y="5006759"/>
            <a:ext cx="6514782" cy="77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lnSpc>
                <a:spcPct val="130000"/>
              </a:lnSpc>
            </a:pPr>
            <a:r>
              <a:rPr lang="zh-CN" altLang="en-US" dirty="0">
                <a:latin typeface="微软雅黑" panose="020B0503020204020204" pitchFamily="34" charset="-122"/>
                <a:ea typeface="微软雅黑" panose="020B0503020204020204" pitchFamily="34" charset="-122"/>
              </a:rPr>
              <a:t>大会一个最重要、最有历史意义的成果就是把毛泽东思想为全党的指导思想明确下来</a:t>
            </a: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202" y="2675884"/>
            <a:ext cx="3797394" cy="379739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ppt_x</p:attrName>
                                        </p:attrNameLst>
                                      </p:cBhvr>
                                      <p:tavLst>
                                        <p:tav tm="0">
                                          <p:val>
                                            <p:strVal val="#ppt_x-#ppt_w*1.125000"/>
                                          </p:val>
                                        </p:tav>
                                        <p:tav tm="100000">
                                          <p:val>
                                            <p:strVal val="#ppt_x"/>
                                          </p:val>
                                        </p:tav>
                                      </p:tavLst>
                                    </p:anim>
                                    <p:animEffect transition="in" filter="wipe(right)">
                                      <p:cBhvr>
                                        <p:cTn id="14" dur="50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p:tgtEl>
                                          <p:spTgt spid="17"/>
                                        </p:tgtEl>
                                        <p:attrNameLst>
                                          <p:attrName>ppt_x</p:attrName>
                                        </p:attrNameLst>
                                      </p:cBhvr>
                                      <p:tavLst>
                                        <p:tav tm="0">
                                          <p:val>
                                            <p:strVal val="#ppt_x-#ppt_w*1.125000"/>
                                          </p:val>
                                        </p:tav>
                                        <p:tav tm="100000">
                                          <p:val>
                                            <p:strVal val="#ppt_x"/>
                                          </p:val>
                                        </p:tav>
                                      </p:tavLst>
                                    </p:anim>
                                    <p:animEffect transition="in" filter="wipe(right)">
                                      <p:cBhvr>
                                        <p:cTn id="23" dur="500"/>
                                        <p:tgtEl>
                                          <p:spTgt spid="17"/>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3000"/>
                            </p:stCondLst>
                            <p:childTnLst>
                              <p:par>
                                <p:cTn id="33" presetID="22" presetClass="entr" presetSubtype="4"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8" grpId="0" bldLvl="0" animBg="1"/>
      <p:bldP spid="8" grpId="1" animBg="1"/>
      <p:bldP spid="16" grpId="0"/>
      <p:bldP spid="17" grpId="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3026" y="5156380"/>
            <a:ext cx="12191999" cy="1739501"/>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 y="3910620"/>
            <a:ext cx="4757196" cy="2985261"/>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656785" y="-17777"/>
            <a:ext cx="3535214" cy="1451739"/>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3028" y="5587853"/>
            <a:ext cx="12225028" cy="1308028"/>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130367" y="3283913"/>
            <a:ext cx="4045120" cy="3611968"/>
          </a:xfrm>
          <a:prstGeom prst="rect">
            <a:avLst/>
          </a:prstGeom>
        </p:spPr>
      </p:pic>
      <p:grpSp>
        <p:nvGrpSpPr>
          <p:cNvPr id="19" name="Aitds4"/>
          <p:cNvGrpSpPr/>
          <p:nvPr/>
        </p:nvGrpSpPr>
        <p:grpSpPr>
          <a:xfrm>
            <a:off x="7961903" y="2233900"/>
            <a:ext cx="1230917" cy="252000"/>
            <a:chOff x="1993305" y="2363731"/>
            <a:chExt cx="1480438" cy="290589"/>
          </a:xfrm>
          <a:solidFill>
            <a:srgbClr val="C00000"/>
          </a:solidFill>
        </p:grpSpPr>
        <p:sp>
          <p:nvSpPr>
            <p:cNvPr id="20" name="星形: 五角 28"/>
            <p:cNvSpPr/>
            <p:nvPr/>
          </p:nvSpPr>
          <p:spPr>
            <a:xfrm>
              <a:off x="2875998"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1" name="星形: 五角 20"/>
            <p:cNvSpPr/>
            <p:nvPr/>
          </p:nvSpPr>
          <p:spPr>
            <a:xfrm>
              <a:off x="3170230"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2" name="星形: 五角 21"/>
            <p:cNvSpPr/>
            <p:nvPr/>
          </p:nvSpPr>
          <p:spPr>
            <a:xfrm>
              <a:off x="2287536"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3" name="星形: 五角 28"/>
            <p:cNvSpPr/>
            <p:nvPr/>
          </p:nvSpPr>
          <p:spPr>
            <a:xfrm>
              <a:off x="2581767"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4" name="星形: 五角 28"/>
            <p:cNvSpPr/>
            <p:nvPr/>
          </p:nvSpPr>
          <p:spPr>
            <a:xfrm>
              <a:off x="1993305"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grpSp>
      <p:sp>
        <p:nvSpPr>
          <p:cNvPr id="25" name="Aitds5"/>
          <p:cNvSpPr/>
          <p:nvPr/>
        </p:nvSpPr>
        <p:spPr>
          <a:xfrm>
            <a:off x="4942237" y="2080687"/>
            <a:ext cx="2676562" cy="558426"/>
          </a:xfrm>
          <a:prstGeom prst="roundRect">
            <a:avLst>
              <a:gd name="adj" fmla="val 50000"/>
            </a:avLst>
          </a:prstGeom>
          <a:solidFill>
            <a:srgbClr val="C00000"/>
          </a:solidFill>
          <a:ln w="12700" cap="flat" cmpd="sng" algn="ctr">
            <a:noFill/>
            <a:prstDash val="solid"/>
            <a:miter lim="800000"/>
          </a:ln>
          <a:effectLst/>
        </p:spPr>
        <p:txBody>
          <a:bodyPr rtlCol="0" anchor="ctr"/>
          <a:lstStyle/>
          <a:p>
            <a:pPr lvl="0" algn="ctr"/>
            <a:r>
              <a:rPr lang="zh-CN" altLang="en-US" sz="3200" dirty="0">
                <a:solidFill>
                  <a:srgbClr val="FFFFFF"/>
                </a:solidFill>
                <a:latin typeface="汉仪综艺体简" panose="02010600000101010101" pitchFamily="2" charset="-122"/>
                <a:ea typeface="汉仪综艺体简" panose="02010600000101010101" pitchFamily="2" charset="-122"/>
                <a:cs typeface="阿里巴巴普惠体 Light" panose="00020600040101010101" pitchFamily="18" charset="-122"/>
                <a:sym typeface="思源黑体" panose="020B0500000000000000" pitchFamily="34" charset="-122"/>
              </a:rPr>
              <a:t>第一部分</a:t>
            </a:r>
          </a:p>
        </p:txBody>
      </p:sp>
      <p:sp>
        <p:nvSpPr>
          <p:cNvPr id="26" name="Aitds6"/>
          <p:cNvSpPr txBox="1"/>
          <p:nvPr/>
        </p:nvSpPr>
        <p:spPr>
          <a:xfrm>
            <a:off x="3088060" y="2810912"/>
            <a:ext cx="6328428" cy="1200329"/>
          </a:xfrm>
          <a:prstGeom prst="rect">
            <a:avLst/>
          </a:prstGeom>
          <a:noFill/>
        </p:spPr>
        <p:txBody>
          <a:bodyPr wrap="square" rtlCol="0">
            <a:spAutoFit/>
          </a:bodyPr>
          <a:lstStyle>
            <a:defPPr>
              <a:defRPr lang="zh-CN"/>
            </a:defPPr>
            <a:lvl1pPr algn="ctr">
              <a:defRPr kumimoji="1" sz="6000" b="1">
                <a:solidFill>
                  <a:srgbClr val="C73018"/>
                </a:solidFill>
                <a:effectLst>
                  <a:outerShdw blurRad="50800" dist="38100" dir="2700000" algn="tl" rotWithShape="0">
                    <a:prstClr val="black">
                      <a:alpha val="6000"/>
                    </a:prstClr>
                  </a:outerShdw>
                </a:effectLst>
                <a:latin typeface="字魂35号-经典雅黑" panose="00000500000000000000" pitchFamily="2" charset="-122"/>
                <a:ea typeface="字魂35号-经典雅黑" panose="00000500000000000000" pitchFamily="2" charset="-122"/>
              </a:defRPr>
            </a:lvl1pPr>
          </a:lstStyle>
          <a:p>
            <a:pPr algn="dist" fontAlgn="auto">
              <a:spcBef>
                <a:spcPts val="0"/>
              </a:spcBef>
              <a:spcAft>
                <a:spcPts val="0"/>
              </a:spcAft>
              <a:defRPr/>
            </a:pPr>
            <a:r>
              <a:rPr lang="zh-CN" altLang="en-US" sz="7200" spc="600" dirty="0">
                <a:solidFill>
                  <a:srgbClr val="C00000"/>
                </a:solidFill>
                <a:latin typeface="汉仪综艺体简" panose="02010600000101010101" pitchFamily="2" charset="-122"/>
                <a:ea typeface="汉仪综艺体简" panose="02010600000101010101" pitchFamily="2" charset="-122"/>
              </a:rPr>
              <a:t>建党初期</a:t>
            </a:r>
          </a:p>
        </p:txBody>
      </p:sp>
      <p:grpSp>
        <p:nvGrpSpPr>
          <p:cNvPr id="27" name="Aitds8"/>
          <p:cNvGrpSpPr/>
          <p:nvPr/>
        </p:nvGrpSpPr>
        <p:grpSpPr>
          <a:xfrm>
            <a:off x="3368217" y="2233900"/>
            <a:ext cx="1230917" cy="252000"/>
            <a:chOff x="1993305" y="2363731"/>
            <a:chExt cx="1480438" cy="290589"/>
          </a:xfrm>
          <a:solidFill>
            <a:srgbClr val="C00000"/>
          </a:solidFill>
        </p:grpSpPr>
        <p:sp>
          <p:nvSpPr>
            <p:cNvPr id="28" name="星形: 五角 28"/>
            <p:cNvSpPr/>
            <p:nvPr/>
          </p:nvSpPr>
          <p:spPr>
            <a:xfrm>
              <a:off x="2875998"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9" name="星形: 五角 30"/>
            <p:cNvSpPr/>
            <p:nvPr/>
          </p:nvSpPr>
          <p:spPr>
            <a:xfrm>
              <a:off x="3170230"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30" name="星形: 五角 31"/>
            <p:cNvSpPr/>
            <p:nvPr/>
          </p:nvSpPr>
          <p:spPr>
            <a:xfrm>
              <a:off x="2287536"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31" name="星形: 五角 28"/>
            <p:cNvSpPr/>
            <p:nvPr/>
          </p:nvSpPr>
          <p:spPr>
            <a:xfrm>
              <a:off x="2581767"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32" name="星形: 五角 31"/>
            <p:cNvSpPr/>
            <p:nvPr/>
          </p:nvSpPr>
          <p:spPr>
            <a:xfrm>
              <a:off x="1993305"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grpSp>
      <p:grpSp>
        <p:nvGrpSpPr>
          <p:cNvPr id="33" name="组合 32"/>
          <p:cNvGrpSpPr/>
          <p:nvPr/>
        </p:nvGrpSpPr>
        <p:grpSpPr>
          <a:xfrm>
            <a:off x="2779256" y="4183040"/>
            <a:ext cx="6946035" cy="584775"/>
            <a:chOff x="2608033" y="4354330"/>
            <a:chExt cx="6946035" cy="584775"/>
          </a:xfrm>
        </p:grpSpPr>
        <p:sp>
          <p:nvSpPr>
            <p:cNvPr id="34" name="Aitds7"/>
            <p:cNvSpPr txBox="1"/>
            <p:nvPr/>
          </p:nvSpPr>
          <p:spPr>
            <a:xfrm>
              <a:off x="2714005" y="4354330"/>
              <a:ext cx="6740198" cy="584775"/>
            </a:xfrm>
            <a:prstGeom prst="rect">
              <a:avLst/>
            </a:prstGeom>
            <a:noFill/>
          </p:spPr>
          <p:txBody>
            <a:bodyPr wrap="square" rtlCol="0">
              <a:spAutoFit/>
            </a:bodyPr>
            <a:lstStyle>
              <a:defPPr>
                <a:defRPr lang="zh-CN"/>
              </a:defPPr>
              <a:lvl1pPr algn="ctr">
                <a:defRPr kumimoji="1" sz="5000" b="1">
                  <a:solidFill>
                    <a:srgbClr val="C73018"/>
                  </a:solidFill>
                  <a:effectLst>
                    <a:outerShdw blurRad="50800" dist="38100" dir="2700000" algn="tl" rotWithShape="0">
                      <a:prstClr val="black">
                        <a:alpha val="6000"/>
                      </a:prstClr>
                    </a:outerShdw>
                  </a:effectLst>
                  <a:latin typeface="字魂35号-经典雅黑" panose="00000500000000000000" pitchFamily="2" charset="-122"/>
                  <a:ea typeface="字魂35号-经典雅黑" panose="00000500000000000000" pitchFamily="2" charset="-122"/>
                </a:defRPr>
              </a:lvl1pPr>
            </a:lstStyle>
            <a:p>
              <a:r>
                <a:rPr kumimoji="0" lang="zh-CN" altLang="en-US" sz="3200" b="0" i="0" u="none" strike="noStrike" kern="0" cap="none" spc="0" normalizeH="0" baseline="0" noProof="0" dirty="0">
                  <a:ln>
                    <a:noFill/>
                  </a:ln>
                  <a:solidFill>
                    <a:srgbClr val="C00000"/>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rPr>
                <a:t>回顾百年辉煌党史献礼</a:t>
              </a:r>
              <a:endParaRPr lang="zh-CN" altLang="en-US" sz="3000" dirty="0">
                <a:solidFill>
                  <a:srgbClr val="C00000"/>
                </a:solidFill>
                <a:latin typeface="汉仪综艺体简" panose="02010600000101010101" pitchFamily="2" charset="-122"/>
                <a:ea typeface="汉仪综艺体简" panose="02010600000101010101" pitchFamily="2" charset="-122"/>
                <a:sym typeface="思源黑体" panose="020B0500000000000000" pitchFamily="34" charset="-122"/>
              </a:endParaRPr>
            </a:p>
          </p:txBody>
        </p:sp>
        <p:pic>
          <p:nvPicPr>
            <p:cNvPr id="35" name="Aitds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85210" y="4593863"/>
              <a:ext cx="968858" cy="133160"/>
            </a:xfrm>
            <a:prstGeom prst="rect">
              <a:avLst/>
            </a:prstGeom>
          </p:spPr>
        </p:pic>
        <p:pic>
          <p:nvPicPr>
            <p:cNvPr id="36" name="Aitds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2608033" y="4605922"/>
              <a:ext cx="968858" cy="133160"/>
            </a:xfrm>
            <a:prstGeom prst="rect">
              <a:avLst/>
            </a:prstGeom>
          </p:spPr>
        </p:pic>
      </p:grpSp>
      <p:pic>
        <p:nvPicPr>
          <p:cNvPr id="37" name="图片 1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3281" y="596855"/>
            <a:ext cx="1950817" cy="159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3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948177" y="867010"/>
            <a:ext cx="1460761" cy="101206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700"/>
                                        <p:tgtEl>
                                          <p:spTgt spid="27"/>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childTnLst>
                          </p:cTn>
                        </p:par>
                        <p:par>
                          <p:cTn id="47" fill="hold">
                            <p:stCondLst>
                              <p:cond delay="5500"/>
                            </p:stCondLst>
                            <p:childTnLst>
                              <p:par>
                                <p:cTn id="48" presetID="52"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Scale>
                                      <p:cBhvr>
                                        <p:cTn id="50"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6"/>
                                        </p:tgtEl>
                                        <p:attrNameLst>
                                          <p:attrName>ppt_x</p:attrName>
                                          <p:attrName>ppt_y</p:attrName>
                                        </p:attrNameLst>
                                      </p:cBhvr>
                                    </p:animMotion>
                                    <p:animEffect transition="in" filter="fade">
                                      <p:cBhvr>
                                        <p:cTn id="52" dur="1000"/>
                                        <p:tgtEl>
                                          <p:spTgt spid="26"/>
                                        </p:tgtEl>
                                      </p:cBhvr>
                                    </p:animEffect>
                                  </p:childTnLst>
                                </p:cTn>
                              </p:par>
                            </p:childTnLst>
                          </p:cTn>
                        </p:par>
                        <p:par>
                          <p:cTn id="53" fill="hold">
                            <p:stCondLst>
                              <p:cond delay="6500"/>
                            </p:stCondLst>
                            <p:childTnLst>
                              <p:par>
                                <p:cTn id="54" presetID="42" presetClass="entr" presetSubtype="0"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anim calcmode="lin" valueType="num">
                                      <p:cBhvr>
                                        <p:cTn id="57" dur="1000" fill="hold"/>
                                        <p:tgtEl>
                                          <p:spTgt spid="33"/>
                                        </p:tgtEl>
                                        <p:attrNameLst>
                                          <p:attrName>ppt_x</p:attrName>
                                        </p:attrNameLst>
                                      </p:cBhvr>
                                      <p:tavLst>
                                        <p:tav tm="0">
                                          <p:val>
                                            <p:strVal val="#ppt_x"/>
                                          </p:val>
                                        </p:tav>
                                        <p:tav tm="100000">
                                          <p:val>
                                            <p:strVal val="#ppt_x"/>
                                          </p:val>
                                        </p:tav>
                                      </p:tavLst>
                                    </p:anim>
                                    <p:anim calcmode="lin" valueType="num">
                                      <p:cBhvr>
                                        <p:cTn id="58" dur="1000" fill="hold"/>
                                        <p:tgtEl>
                                          <p:spTgt spid="33"/>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12" fill="hold" nodeType="after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0-#ppt_w/2"/>
                                          </p:val>
                                        </p:tav>
                                        <p:tav tm="100000">
                                          <p:val>
                                            <p:strVal val="#ppt_x"/>
                                          </p:val>
                                        </p:tav>
                                      </p:tavLst>
                                    </p:anim>
                                    <p:anim calcmode="lin" valueType="num">
                                      <p:cBhvr additive="base">
                                        <p:cTn id="6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全民抗日战争</a:t>
            </a:r>
          </a:p>
        </p:txBody>
      </p:sp>
      <p:pic>
        <p:nvPicPr>
          <p:cNvPr id="40" name="图片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1715440" y="1295401"/>
            <a:ext cx="9870156" cy="646284"/>
            <a:chOff x="1651" y="3520"/>
            <a:chExt cx="1541" cy="1284"/>
          </a:xfrm>
        </p:grpSpPr>
        <p:sp>
          <p:nvSpPr>
            <p:cNvPr id="5" name="圆角矩形 8"/>
            <p:cNvSpPr/>
            <p:nvPr/>
          </p:nvSpPr>
          <p:spPr>
            <a:xfrm>
              <a:off x="1708" y="3520"/>
              <a:ext cx="1449" cy="1282"/>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C00000"/>
                </a:solidFill>
                <a:cs typeface="+mn-ea"/>
                <a:sym typeface="+mn-lt"/>
              </a:endParaRPr>
            </a:p>
          </p:txBody>
        </p:sp>
        <p:sp>
          <p:nvSpPr>
            <p:cNvPr id="6" name="文本框 5"/>
            <p:cNvSpPr txBox="1"/>
            <p:nvPr/>
          </p:nvSpPr>
          <p:spPr>
            <a:xfrm>
              <a:off x="1651" y="3520"/>
              <a:ext cx="1541" cy="1284"/>
            </a:xfrm>
            <a:prstGeom prst="rect">
              <a:avLst/>
            </a:prstGeom>
            <a:noFill/>
          </p:spPr>
          <p:txBody>
            <a:bodyPr wrap="square" rtlCol="0">
              <a:spAutoFit/>
            </a:bodyPr>
            <a:lstStyle/>
            <a:p>
              <a:pPr algn="ctr" eaLnBrk="1" hangingPunct="1"/>
              <a:r>
                <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抗日战争的胜利</a:t>
              </a:r>
              <a:endParaRPr lang="en-US"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7" name="文本框 6"/>
          <p:cNvSpPr txBox="1"/>
          <p:nvPr/>
        </p:nvSpPr>
        <p:spPr>
          <a:xfrm>
            <a:off x="885719" y="1113958"/>
            <a:ext cx="958215" cy="923330"/>
          </a:xfrm>
          <a:prstGeom prst="rect">
            <a:avLst/>
          </a:prstGeom>
          <a:solidFill>
            <a:srgbClr val="C00000"/>
          </a:solidFill>
          <a:effectLst>
            <a:outerShdw blurRad="50800" dist="38100" dir="5400000" algn="t" rotWithShape="0">
              <a:prstClr val="black">
                <a:alpha val="40000"/>
              </a:prstClr>
            </a:outerShdw>
          </a:effectLst>
        </p:spPr>
        <p:txBody>
          <a:bodyPr wrap="square" rtlCol="0">
            <a:spAutoFit/>
          </a:bodyPr>
          <a:lstStyle/>
          <a:p>
            <a:pPr algn="ctr"/>
            <a:r>
              <a:rPr lang="en-US" altLang="zh-CN"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6</a:t>
            </a:r>
            <a:endPar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8" name="文本框 7"/>
          <p:cNvSpPr txBox="1"/>
          <p:nvPr/>
        </p:nvSpPr>
        <p:spPr>
          <a:xfrm>
            <a:off x="885719" y="2213972"/>
            <a:ext cx="10475701" cy="453457"/>
          </a:xfrm>
          <a:prstGeom prst="rect">
            <a:avLst/>
          </a:prstGeom>
          <a:noFill/>
          <a:ln w="6350">
            <a:noFill/>
            <a:prstDash val="sysDash"/>
          </a:ln>
        </p:spPr>
        <p:txBody>
          <a:bodyPr wrap="square" rtlCol="0" anchor="t">
            <a:spAutoFit/>
          </a:bodyPr>
          <a:lstStyle/>
          <a:p>
            <a:pPr>
              <a:lnSpc>
                <a:spcPct val="130000"/>
              </a:lnSpc>
            </a:pPr>
            <a:r>
              <a:rPr lang="en-US" altLang="zh-CN" sz="2000" dirty="0">
                <a:latin typeface="微软雅黑" panose="020B0503020204020204" pitchFamily="34" charset="-122"/>
                <a:ea typeface="微软雅黑" panose="020B0503020204020204" pitchFamily="34" charset="-122"/>
              </a:rPr>
              <a:t>1945</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9</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9</a:t>
            </a:r>
            <a:r>
              <a:rPr lang="zh-CN" altLang="en-US" sz="2000" dirty="0">
                <a:latin typeface="微软雅黑" panose="020B0503020204020204" pitchFamily="34" charset="-122"/>
                <a:ea typeface="微软雅黑" panose="020B0503020204020204" pitchFamily="34" charset="-122"/>
              </a:rPr>
              <a:t>日，中国战区日军投降仪式在南京举行，标志中国的抗日战争胜利结束</a:t>
            </a:r>
          </a:p>
        </p:txBody>
      </p:sp>
      <p:sp>
        <p:nvSpPr>
          <p:cNvPr id="10" name="矩形 9"/>
          <p:cNvSpPr/>
          <p:nvPr/>
        </p:nvSpPr>
        <p:spPr>
          <a:xfrm>
            <a:off x="885719" y="2833004"/>
            <a:ext cx="2801937" cy="5095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spc="600" dirty="0">
                <a:latin typeface="微软雅黑" panose="020B0503020204020204" pitchFamily="34" charset="-122"/>
                <a:ea typeface="微软雅黑" panose="020B0503020204020204" pitchFamily="34" charset="-122"/>
              </a:rPr>
              <a:t>八年抗战</a:t>
            </a:r>
          </a:p>
        </p:txBody>
      </p:sp>
      <p:cxnSp>
        <p:nvCxnSpPr>
          <p:cNvPr id="11" name="直接连接符 10"/>
          <p:cNvCxnSpPr/>
          <p:nvPr/>
        </p:nvCxnSpPr>
        <p:spPr>
          <a:xfrm>
            <a:off x="1033356" y="3667760"/>
            <a:ext cx="0" cy="2638324"/>
          </a:xfrm>
          <a:prstGeom prst="line">
            <a:avLst/>
          </a:prstGeom>
          <a:ln>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1229359" y="3667760"/>
            <a:ext cx="6959597" cy="2577950"/>
          </a:xfrm>
          <a:prstGeom prst="rect">
            <a:avLst/>
          </a:prstGeom>
          <a:noFill/>
        </p:spPr>
        <p:txBody>
          <a:bodyPr wrap="square">
            <a:spAutoFit/>
          </a:bodyPr>
          <a:lstStyle/>
          <a:p>
            <a:pPr marL="285750" indent="-285750" eaLnBrk="1" hangingPunct="1">
              <a:lnSpc>
                <a:spcPct val="13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中国军民伤亡总数在</a:t>
            </a:r>
            <a:r>
              <a:rPr lang="en-US" altLang="zh-CN" dirty="0">
                <a:latin typeface="微软雅黑" panose="020B0503020204020204" pitchFamily="34" charset="-122"/>
                <a:ea typeface="微软雅黑" panose="020B0503020204020204" pitchFamily="34" charset="-122"/>
              </a:rPr>
              <a:t>3500</a:t>
            </a:r>
            <a:r>
              <a:rPr lang="zh-CN" altLang="en-US" dirty="0">
                <a:latin typeface="微软雅黑" panose="020B0503020204020204" pitchFamily="34" charset="-122"/>
                <a:ea typeface="微软雅黑" panose="020B0503020204020204" pitchFamily="34" charset="-122"/>
              </a:rPr>
              <a:t>万人以上</a:t>
            </a:r>
            <a:endParaRPr lang="en-US" altLang="zh-CN" dirty="0">
              <a:latin typeface="微软雅黑" panose="020B0503020204020204" pitchFamily="34" charset="-122"/>
              <a:ea typeface="微软雅黑" panose="020B0503020204020204" pitchFamily="34" charset="-122"/>
            </a:endParaRPr>
          </a:p>
          <a:p>
            <a:pPr marL="285750" indent="-285750" eaLnBrk="1" hangingPunct="1">
              <a:lnSpc>
                <a:spcPct val="13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直接经济损失</a:t>
            </a:r>
            <a:r>
              <a:rPr lang="en-US" altLang="zh-CN" dirty="0">
                <a:latin typeface="微软雅黑" panose="020B0503020204020204" pitchFamily="34" charset="-122"/>
                <a:ea typeface="微软雅黑" panose="020B0503020204020204" pitchFamily="34" charset="-122"/>
              </a:rPr>
              <a:t>1000</a:t>
            </a:r>
            <a:r>
              <a:rPr lang="zh-CN" altLang="en-US" dirty="0">
                <a:latin typeface="微软雅黑" panose="020B0503020204020204" pitchFamily="34" charset="-122"/>
                <a:ea typeface="微软雅黑" panose="020B0503020204020204" pitchFamily="34" charset="-122"/>
              </a:rPr>
              <a:t>亿美元，间接经济损失</a:t>
            </a:r>
            <a:r>
              <a:rPr lang="en-US" altLang="zh-CN" dirty="0">
                <a:latin typeface="微软雅黑" panose="020B0503020204020204" pitchFamily="34" charset="-122"/>
                <a:ea typeface="微软雅黑" panose="020B0503020204020204" pitchFamily="34" charset="-122"/>
              </a:rPr>
              <a:t>5000</a:t>
            </a:r>
            <a:r>
              <a:rPr lang="zh-CN" altLang="en-US" dirty="0">
                <a:latin typeface="微软雅黑" panose="020B0503020204020204" pitchFamily="34" charset="-122"/>
                <a:ea typeface="微软雅黑" panose="020B0503020204020204" pitchFamily="34" charset="-122"/>
              </a:rPr>
              <a:t>亿美元</a:t>
            </a:r>
            <a:endParaRPr lang="en-US" altLang="zh-CN" dirty="0">
              <a:latin typeface="微软雅黑" panose="020B0503020204020204" pitchFamily="34" charset="-122"/>
              <a:ea typeface="微软雅黑" panose="020B0503020204020204" pitchFamily="34" charset="-122"/>
            </a:endParaRPr>
          </a:p>
          <a:p>
            <a:pPr marL="285750" indent="-285750" eaLnBrk="1" hangingPunct="1">
              <a:lnSpc>
                <a:spcPct val="13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党领导的人民军队对敌作战</a:t>
            </a:r>
            <a:r>
              <a:rPr lang="en-US" altLang="zh-CN" dirty="0">
                <a:latin typeface="微软雅黑" panose="020B0503020204020204" pitchFamily="34" charset="-122"/>
                <a:ea typeface="微软雅黑" panose="020B0503020204020204" pitchFamily="34" charset="-122"/>
              </a:rPr>
              <a:t>12.5</a:t>
            </a:r>
            <a:r>
              <a:rPr lang="zh-CN" altLang="en-US" dirty="0">
                <a:latin typeface="微软雅黑" panose="020B0503020204020204" pitchFamily="34" charset="-122"/>
                <a:ea typeface="微软雅黑" panose="020B0503020204020204" pitchFamily="34" charset="-122"/>
              </a:rPr>
              <a:t>万次，消灭日、伪军</a:t>
            </a:r>
            <a:r>
              <a:rPr lang="en-US" altLang="zh-CN" dirty="0">
                <a:latin typeface="微软雅黑" panose="020B0503020204020204" pitchFamily="34" charset="-122"/>
                <a:ea typeface="微软雅黑" panose="020B0503020204020204" pitchFamily="34" charset="-122"/>
              </a:rPr>
              <a:t>171.4</a:t>
            </a:r>
            <a:r>
              <a:rPr lang="zh-CN" altLang="en-US" dirty="0">
                <a:latin typeface="微软雅黑" panose="020B0503020204020204" pitchFamily="34" charset="-122"/>
                <a:ea typeface="微软雅黑" panose="020B0503020204020204" pitchFamily="34" charset="-122"/>
              </a:rPr>
              <a:t>万人，其中日军</a:t>
            </a:r>
            <a:r>
              <a:rPr lang="en-US" altLang="zh-CN" dirty="0">
                <a:latin typeface="微软雅黑" panose="020B0503020204020204" pitchFamily="34" charset="-122"/>
                <a:ea typeface="微软雅黑" panose="020B0503020204020204" pitchFamily="34" charset="-122"/>
              </a:rPr>
              <a:t>52.7</a:t>
            </a:r>
            <a:r>
              <a:rPr lang="zh-CN" altLang="en-US" dirty="0">
                <a:latin typeface="微软雅黑" panose="020B0503020204020204" pitchFamily="34" charset="-122"/>
                <a:ea typeface="微软雅黑" panose="020B0503020204020204" pitchFamily="34" charset="-122"/>
              </a:rPr>
              <a:t>万人</a:t>
            </a:r>
            <a:endParaRPr lang="en-US" altLang="zh-CN" dirty="0">
              <a:latin typeface="微软雅黑" panose="020B0503020204020204" pitchFamily="34" charset="-122"/>
              <a:ea typeface="微软雅黑" panose="020B0503020204020204" pitchFamily="34" charset="-122"/>
            </a:endParaRPr>
          </a:p>
          <a:p>
            <a:pPr marL="285750" indent="-285750" eaLnBrk="1" hangingPunct="1">
              <a:lnSpc>
                <a:spcPct val="13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党员发展到</a:t>
            </a:r>
            <a:r>
              <a:rPr lang="en-US" altLang="zh-CN" dirty="0">
                <a:latin typeface="微软雅黑" panose="020B0503020204020204" pitchFamily="34" charset="-122"/>
                <a:ea typeface="微软雅黑" panose="020B0503020204020204" pitchFamily="34" charset="-122"/>
              </a:rPr>
              <a:t>120</a:t>
            </a:r>
            <a:r>
              <a:rPr lang="zh-CN" altLang="en-US" dirty="0">
                <a:latin typeface="微软雅黑" panose="020B0503020204020204" pitchFamily="34" charset="-122"/>
                <a:ea typeface="微软雅黑" panose="020B0503020204020204" pitchFamily="34" charset="-122"/>
              </a:rPr>
              <a:t>多万人</a:t>
            </a:r>
            <a:endParaRPr lang="en-US" altLang="zh-CN" dirty="0">
              <a:latin typeface="微软雅黑" panose="020B0503020204020204" pitchFamily="34" charset="-122"/>
              <a:ea typeface="微软雅黑" panose="020B0503020204020204" pitchFamily="34" charset="-122"/>
            </a:endParaRPr>
          </a:p>
          <a:p>
            <a:pPr marL="285750" indent="-285750" eaLnBrk="1" hangingPunct="1">
              <a:lnSpc>
                <a:spcPct val="13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人民军队发展到</a:t>
            </a:r>
            <a:r>
              <a:rPr lang="en-US" altLang="zh-CN" dirty="0">
                <a:latin typeface="微软雅黑" panose="020B0503020204020204" pitchFamily="34" charset="-122"/>
                <a:ea typeface="微软雅黑" panose="020B0503020204020204" pitchFamily="34" charset="-122"/>
              </a:rPr>
              <a:t>120</a:t>
            </a:r>
            <a:r>
              <a:rPr lang="zh-CN" altLang="en-US" dirty="0">
                <a:latin typeface="微软雅黑" panose="020B0503020204020204" pitchFamily="34" charset="-122"/>
                <a:ea typeface="微软雅黑" panose="020B0503020204020204" pitchFamily="34" charset="-122"/>
              </a:rPr>
              <a:t>余万人，民兵</a:t>
            </a:r>
            <a:r>
              <a:rPr lang="en-US" altLang="zh-CN" dirty="0">
                <a:latin typeface="微软雅黑" panose="020B0503020204020204" pitchFamily="34" charset="-122"/>
                <a:ea typeface="微软雅黑" panose="020B0503020204020204" pitchFamily="34" charset="-122"/>
              </a:rPr>
              <a:t>260</a:t>
            </a:r>
            <a:r>
              <a:rPr lang="zh-CN" altLang="en-US" dirty="0">
                <a:latin typeface="微软雅黑" panose="020B0503020204020204" pitchFamily="34" charset="-122"/>
                <a:ea typeface="微软雅黑" panose="020B0503020204020204" pitchFamily="34" charset="-122"/>
              </a:rPr>
              <a:t>万人</a:t>
            </a:r>
            <a:endParaRPr lang="en-US" altLang="zh-CN" dirty="0">
              <a:latin typeface="微软雅黑" panose="020B0503020204020204" pitchFamily="34" charset="-122"/>
              <a:ea typeface="微软雅黑" panose="020B0503020204020204" pitchFamily="34" charset="-122"/>
            </a:endParaRPr>
          </a:p>
          <a:p>
            <a:pPr marL="285750" indent="-285750" eaLnBrk="1" hangingPunct="1">
              <a:lnSpc>
                <a:spcPct val="13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根据地</a:t>
            </a:r>
            <a:r>
              <a:rPr lang="en-US" altLang="zh-CN" dirty="0">
                <a:latin typeface="微软雅黑" panose="020B0503020204020204" pitchFamily="34" charset="-122"/>
                <a:ea typeface="微软雅黑" panose="020B0503020204020204" pitchFamily="34" charset="-122"/>
              </a:rPr>
              <a:t>100</a:t>
            </a:r>
            <a:r>
              <a:rPr lang="zh-CN" altLang="en-US" dirty="0">
                <a:latin typeface="微软雅黑" panose="020B0503020204020204" pitchFamily="34" charset="-122"/>
                <a:ea typeface="微软雅黑" panose="020B0503020204020204" pitchFamily="34" charset="-122"/>
              </a:rPr>
              <a:t>万平方公里，人口近</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亿</a:t>
            </a:r>
            <a:endParaRPr lang="en-US" altLang="zh-CN" dirty="0">
              <a:latin typeface="微软雅黑" panose="020B0503020204020204" pitchFamily="34" charset="-122"/>
              <a:ea typeface="微软雅黑" panose="020B0503020204020204" pitchFamily="34" charset="-122"/>
            </a:endParaRPr>
          </a:p>
        </p:txBody>
      </p:sp>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219820" y="3190240"/>
            <a:ext cx="3113395" cy="311339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ppt_x</p:attrName>
                                        </p:attrNameLst>
                                      </p:cBhvr>
                                      <p:tavLst>
                                        <p:tav tm="0">
                                          <p:val>
                                            <p:strVal val="#ppt_x-#ppt_w*1.125000"/>
                                          </p:val>
                                        </p:tav>
                                        <p:tav tm="100000">
                                          <p:val>
                                            <p:strVal val="#ppt_x"/>
                                          </p:val>
                                        </p:tav>
                                      </p:tavLst>
                                    </p:anim>
                                    <p:animEffect transition="in" filter="wipe(right)">
                                      <p:cBhvr>
                                        <p:cTn id="14" dur="50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p:tgtEl>
                                          <p:spTgt spid="10"/>
                                        </p:tgtEl>
                                        <p:attrNameLst>
                                          <p:attrName>ppt_x</p:attrName>
                                        </p:attrNameLst>
                                      </p:cBhvr>
                                      <p:tavLst>
                                        <p:tav tm="0">
                                          <p:val>
                                            <p:strVal val="#ppt_x-#ppt_w*1.125000"/>
                                          </p:val>
                                        </p:tav>
                                        <p:tav tm="100000">
                                          <p:val>
                                            <p:strVal val="#ppt_x"/>
                                          </p:val>
                                        </p:tav>
                                      </p:tavLst>
                                    </p:anim>
                                    <p:animEffect transition="in" filter="wipe(right)">
                                      <p:cBhvr>
                                        <p:cTn id="23" dur="500"/>
                                        <p:tgtEl>
                                          <p:spTgt spid="10"/>
                                        </p:tgtEl>
                                      </p:cBhvr>
                                    </p:animEffect>
                                  </p:childTnLst>
                                </p:cTn>
                              </p:par>
                            </p:childTnLst>
                          </p:cTn>
                        </p:par>
                        <p:par>
                          <p:cTn id="24" fill="hold">
                            <p:stCondLst>
                              <p:cond delay="2000"/>
                            </p:stCondLst>
                            <p:childTnLst>
                              <p:par>
                                <p:cTn id="25" presetID="16" presetClass="entr" presetSubtype="42"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outHorizontal)">
                                      <p:cBhvr>
                                        <p:cTn id="27" dur="500"/>
                                        <p:tgtEl>
                                          <p:spTgt spid="11"/>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3000"/>
                            </p:stCondLst>
                            <p:childTnLst>
                              <p:par>
                                <p:cTn id="33" presetID="22" presetClass="entr" presetSubtype="4"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8" grpId="0" bldLvl="0" animBg="1"/>
      <p:bldP spid="8" grpId="1" animBg="1"/>
      <p:bldP spid="10" grpId="0" animBg="1"/>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3026" y="5156380"/>
            <a:ext cx="12191999" cy="1739501"/>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 y="3910620"/>
            <a:ext cx="4757196" cy="2985261"/>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656785" y="-17777"/>
            <a:ext cx="3535214" cy="1451739"/>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3028" y="5587853"/>
            <a:ext cx="12225028" cy="1308028"/>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130367" y="3283913"/>
            <a:ext cx="4045120" cy="3611968"/>
          </a:xfrm>
          <a:prstGeom prst="rect">
            <a:avLst/>
          </a:prstGeom>
        </p:spPr>
      </p:pic>
      <p:grpSp>
        <p:nvGrpSpPr>
          <p:cNvPr id="19" name="Aitds4"/>
          <p:cNvGrpSpPr/>
          <p:nvPr/>
        </p:nvGrpSpPr>
        <p:grpSpPr>
          <a:xfrm>
            <a:off x="7961903" y="2233900"/>
            <a:ext cx="1230917" cy="252000"/>
            <a:chOff x="1993305" y="2363731"/>
            <a:chExt cx="1480438" cy="290589"/>
          </a:xfrm>
          <a:solidFill>
            <a:srgbClr val="C00000"/>
          </a:solidFill>
        </p:grpSpPr>
        <p:sp>
          <p:nvSpPr>
            <p:cNvPr id="20" name="星形: 五角 28"/>
            <p:cNvSpPr/>
            <p:nvPr/>
          </p:nvSpPr>
          <p:spPr>
            <a:xfrm>
              <a:off x="2875998"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1" name="星形: 五角 20"/>
            <p:cNvSpPr/>
            <p:nvPr/>
          </p:nvSpPr>
          <p:spPr>
            <a:xfrm>
              <a:off x="3170230"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2" name="星形: 五角 21"/>
            <p:cNvSpPr/>
            <p:nvPr/>
          </p:nvSpPr>
          <p:spPr>
            <a:xfrm>
              <a:off x="2287536"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3" name="星形: 五角 28"/>
            <p:cNvSpPr/>
            <p:nvPr/>
          </p:nvSpPr>
          <p:spPr>
            <a:xfrm>
              <a:off x="2581767"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4" name="星形: 五角 28"/>
            <p:cNvSpPr/>
            <p:nvPr/>
          </p:nvSpPr>
          <p:spPr>
            <a:xfrm>
              <a:off x="1993305"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grpSp>
      <p:sp>
        <p:nvSpPr>
          <p:cNvPr id="25" name="Aitds5"/>
          <p:cNvSpPr/>
          <p:nvPr/>
        </p:nvSpPr>
        <p:spPr>
          <a:xfrm>
            <a:off x="4942237" y="2080687"/>
            <a:ext cx="2676562" cy="558426"/>
          </a:xfrm>
          <a:prstGeom prst="roundRect">
            <a:avLst>
              <a:gd name="adj" fmla="val 50000"/>
            </a:avLst>
          </a:prstGeom>
          <a:solidFill>
            <a:srgbClr val="C00000"/>
          </a:solidFill>
          <a:ln w="12700" cap="flat" cmpd="sng" algn="ctr">
            <a:noFill/>
            <a:prstDash val="solid"/>
            <a:miter lim="800000"/>
          </a:ln>
          <a:effectLst/>
        </p:spPr>
        <p:txBody>
          <a:bodyPr rtlCol="0" anchor="ctr"/>
          <a:lstStyle/>
          <a:p>
            <a:pPr lvl="0" algn="ctr"/>
            <a:r>
              <a:rPr lang="zh-CN" altLang="en-US" sz="3200" dirty="0">
                <a:solidFill>
                  <a:srgbClr val="FFFFFF"/>
                </a:solidFill>
                <a:latin typeface="汉仪综艺体简" panose="02010600000101010101" pitchFamily="2" charset="-122"/>
                <a:ea typeface="汉仪综艺体简" panose="02010600000101010101" pitchFamily="2" charset="-122"/>
                <a:cs typeface="阿里巴巴普惠体 Light" panose="00020600040101010101" pitchFamily="18" charset="-122"/>
                <a:sym typeface="思源黑体" panose="020B0500000000000000" pitchFamily="34" charset="-122"/>
              </a:rPr>
              <a:t>第五部分</a:t>
            </a:r>
          </a:p>
        </p:txBody>
      </p:sp>
      <p:sp>
        <p:nvSpPr>
          <p:cNvPr id="26" name="Aitds6"/>
          <p:cNvSpPr txBox="1"/>
          <p:nvPr/>
        </p:nvSpPr>
        <p:spPr>
          <a:xfrm>
            <a:off x="3032567" y="2897433"/>
            <a:ext cx="6481823" cy="1200329"/>
          </a:xfrm>
          <a:prstGeom prst="rect">
            <a:avLst/>
          </a:prstGeom>
          <a:noFill/>
        </p:spPr>
        <p:txBody>
          <a:bodyPr wrap="square" rtlCol="0">
            <a:spAutoFit/>
          </a:bodyPr>
          <a:lstStyle>
            <a:defPPr>
              <a:defRPr lang="zh-CN"/>
            </a:defPPr>
            <a:lvl1pPr algn="ctr">
              <a:defRPr kumimoji="1" sz="6000" b="1">
                <a:solidFill>
                  <a:srgbClr val="C73018"/>
                </a:solidFill>
                <a:effectLst>
                  <a:outerShdw blurRad="50800" dist="38100" dir="2700000" algn="tl" rotWithShape="0">
                    <a:prstClr val="black">
                      <a:alpha val="6000"/>
                    </a:prstClr>
                  </a:outerShdw>
                </a:effectLst>
                <a:latin typeface="字魂35号-经典雅黑" panose="00000500000000000000" pitchFamily="2" charset="-122"/>
                <a:ea typeface="字魂35号-经典雅黑" panose="00000500000000000000" pitchFamily="2" charset="-122"/>
              </a:defRPr>
            </a:lvl1pPr>
          </a:lstStyle>
          <a:p>
            <a:pPr algn="dist" fontAlgn="auto">
              <a:spcBef>
                <a:spcPts val="0"/>
              </a:spcBef>
              <a:spcAft>
                <a:spcPts val="0"/>
              </a:spcAft>
              <a:defRPr/>
            </a:pPr>
            <a:r>
              <a:rPr lang="zh-CN" altLang="en-US" sz="7200" spc="600" dirty="0">
                <a:solidFill>
                  <a:srgbClr val="C00000"/>
                </a:solidFill>
                <a:latin typeface="汉仪综艺体简" panose="02010600000101010101" pitchFamily="2" charset="-122"/>
                <a:ea typeface="汉仪综艺体简" panose="02010600000101010101" pitchFamily="2" charset="-122"/>
              </a:rPr>
              <a:t>国共和谈</a:t>
            </a:r>
          </a:p>
        </p:txBody>
      </p:sp>
      <p:grpSp>
        <p:nvGrpSpPr>
          <p:cNvPr id="27" name="Aitds8"/>
          <p:cNvGrpSpPr/>
          <p:nvPr/>
        </p:nvGrpSpPr>
        <p:grpSpPr>
          <a:xfrm>
            <a:off x="3368217" y="2233900"/>
            <a:ext cx="1230917" cy="252000"/>
            <a:chOff x="1993305" y="2363731"/>
            <a:chExt cx="1480438" cy="290589"/>
          </a:xfrm>
          <a:solidFill>
            <a:srgbClr val="C00000"/>
          </a:solidFill>
        </p:grpSpPr>
        <p:sp>
          <p:nvSpPr>
            <p:cNvPr id="28" name="星形: 五角 28"/>
            <p:cNvSpPr/>
            <p:nvPr/>
          </p:nvSpPr>
          <p:spPr>
            <a:xfrm>
              <a:off x="2875998"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9" name="星形: 五角 30"/>
            <p:cNvSpPr/>
            <p:nvPr/>
          </p:nvSpPr>
          <p:spPr>
            <a:xfrm>
              <a:off x="3170230"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30" name="星形: 五角 31"/>
            <p:cNvSpPr/>
            <p:nvPr/>
          </p:nvSpPr>
          <p:spPr>
            <a:xfrm>
              <a:off x="2287536"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31" name="星形: 五角 28"/>
            <p:cNvSpPr/>
            <p:nvPr/>
          </p:nvSpPr>
          <p:spPr>
            <a:xfrm>
              <a:off x="2581767"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32" name="星形: 五角 31"/>
            <p:cNvSpPr/>
            <p:nvPr/>
          </p:nvSpPr>
          <p:spPr>
            <a:xfrm>
              <a:off x="1993305"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grpSp>
      <p:grpSp>
        <p:nvGrpSpPr>
          <p:cNvPr id="33" name="组合 32"/>
          <p:cNvGrpSpPr/>
          <p:nvPr/>
        </p:nvGrpSpPr>
        <p:grpSpPr>
          <a:xfrm>
            <a:off x="2779256" y="4183040"/>
            <a:ext cx="6946035" cy="584775"/>
            <a:chOff x="2608033" y="4354330"/>
            <a:chExt cx="6946035" cy="584775"/>
          </a:xfrm>
        </p:grpSpPr>
        <p:sp>
          <p:nvSpPr>
            <p:cNvPr id="34" name="Aitds7"/>
            <p:cNvSpPr txBox="1"/>
            <p:nvPr/>
          </p:nvSpPr>
          <p:spPr>
            <a:xfrm>
              <a:off x="2714005" y="4354330"/>
              <a:ext cx="6740198" cy="584775"/>
            </a:xfrm>
            <a:prstGeom prst="rect">
              <a:avLst/>
            </a:prstGeom>
            <a:noFill/>
          </p:spPr>
          <p:txBody>
            <a:bodyPr wrap="square" rtlCol="0">
              <a:spAutoFit/>
            </a:bodyPr>
            <a:lstStyle>
              <a:defPPr>
                <a:defRPr lang="zh-CN"/>
              </a:defPPr>
              <a:lvl1pPr algn="ctr">
                <a:defRPr kumimoji="1" sz="5000" b="1">
                  <a:solidFill>
                    <a:srgbClr val="C73018"/>
                  </a:solidFill>
                  <a:effectLst>
                    <a:outerShdw blurRad="50800" dist="38100" dir="2700000" algn="tl" rotWithShape="0">
                      <a:prstClr val="black">
                        <a:alpha val="6000"/>
                      </a:prstClr>
                    </a:outerShdw>
                  </a:effectLst>
                  <a:latin typeface="字魂35号-经典雅黑" panose="00000500000000000000" pitchFamily="2" charset="-122"/>
                  <a:ea typeface="字魂35号-经典雅黑" panose="00000500000000000000" pitchFamily="2" charset="-122"/>
                </a:defRPr>
              </a:lvl1pPr>
            </a:lstStyle>
            <a:p>
              <a:r>
                <a:rPr kumimoji="0" lang="zh-CN" altLang="en-US" sz="3200" b="0" i="0" u="none" strike="noStrike" kern="0" cap="none" spc="0" normalizeH="0" baseline="0" noProof="0" dirty="0">
                  <a:ln>
                    <a:noFill/>
                  </a:ln>
                  <a:solidFill>
                    <a:srgbClr val="C00000"/>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rPr>
                <a:t>回顾百年辉煌党史献礼</a:t>
              </a:r>
              <a:endParaRPr lang="zh-CN" altLang="en-US" sz="3000" dirty="0">
                <a:solidFill>
                  <a:srgbClr val="C00000"/>
                </a:solidFill>
                <a:latin typeface="汉仪综艺体简" panose="02010600000101010101" pitchFamily="2" charset="-122"/>
                <a:ea typeface="汉仪综艺体简" panose="02010600000101010101" pitchFamily="2" charset="-122"/>
                <a:sym typeface="思源黑体" panose="020B0500000000000000" pitchFamily="34" charset="-122"/>
              </a:endParaRPr>
            </a:p>
          </p:txBody>
        </p:sp>
        <p:pic>
          <p:nvPicPr>
            <p:cNvPr id="35" name="Aitds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85210" y="4593863"/>
              <a:ext cx="968858" cy="133160"/>
            </a:xfrm>
            <a:prstGeom prst="rect">
              <a:avLst/>
            </a:prstGeom>
          </p:spPr>
        </p:pic>
        <p:pic>
          <p:nvPicPr>
            <p:cNvPr id="36" name="Aitds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2608033" y="4605922"/>
              <a:ext cx="968858" cy="133160"/>
            </a:xfrm>
            <a:prstGeom prst="rect">
              <a:avLst/>
            </a:prstGeom>
          </p:spPr>
        </p:pic>
      </p:grpSp>
      <p:pic>
        <p:nvPicPr>
          <p:cNvPr id="37" name="图片 1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3281" y="596855"/>
            <a:ext cx="1950817" cy="159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3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948177" y="867010"/>
            <a:ext cx="1460761" cy="101206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700"/>
                                        <p:tgtEl>
                                          <p:spTgt spid="27"/>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childTnLst>
                          </p:cTn>
                        </p:par>
                        <p:par>
                          <p:cTn id="47" fill="hold">
                            <p:stCondLst>
                              <p:cond delay="5500"/>
                            </p:stCondLst>
                            <p:childTnLst>
                              <p:par>
                                <p:cTn id="48" presetID="52"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Scale>
                                      <p:cBhvr>
                                        <p:cTn id="50"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6"/>
                                        </p:tgtEl>
                                        <p:attrNameLst>
                                          <p:attrName>ppt_x</p:attrName>
                                          <p:attrName>ppt_y</p:attrName>
                                        </p:attrNameLst>
                                      </p:cBhvr>
                                    </p:animMotion>
                                    <p:animEffect transition="in" filter="fade">
                                      <p:cBhvr>
                                        <p:cTn id="52" dur="1000"/>
                                        <p:tgtEl>
                                          <p:spTgt spid="26"/>
                                        </p:tgtEl>
                                      </p:cBhvr>
                                    </p:animEffect>
                                  </p:childTnLst>
                                </p:cTn>
                              </p:par>
                            </p:childTnLst>
                          </p:cTn>
                        </p:par>
                        <p:par>
                          <p:cTn id="53" fill="hold">
                            <p:stCondLst>
                              <p:cond delay="6500"/>
                            </p:stCondLst>
                            <p:childTnLst>
                              <p:par>
                                <p:cTn id="54" presetID="42" presetClass="entr" presetSubtype="0"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anim calcmode="lin" valueType="num">
                                      <p:cBhvr>
                                        <p:cTn id="57" dur="1000" fill="hold"/>
                                        <p:tgtEl>
                                          <p:spTgt spid="33"/>
                                        </p:tgtEl>
                                        <p:attrNameLst>
                                          <p:attrName>ppt_x</p:attrName>
                                        </p:attrNameLst>
                                      </p:cBhvr>
                                      <p:tavLst>
                                        <p:tav tm="0">
                                          <p:val>
                                            <p:strVal val="#ppt_x"/>
                                          </p:val>
                                        </p:tav>
                                        <p:tav tm="100000">
                                          <p:val>
                                            <p:strVal val="#ppt_x"/>
                                          </p:val>
                                        </p:tav>
                                      </p:tavLst>
                                    </p:anim>
                                    <p:anim calcmode="lin" valueType="num">
                                      <p:cBhvr>
                                        <p:cTn id="58" dur="1000" fill="hold"/>
                                        <p:tgtEl>
                                          <p:spTgt spid="33"/>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12" fill="hold" nodeType="after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0-#ppt_w/2"/>
                                          </p:val>
                                        </p:tav>
                                        <p:tav tm="100000">
                                          <p:val>
                                            <p:strVal val="#ppt_x"/>
                                          </p:val>
                                        </p:tav>
                                      </p:tavLst>
                                    </p:anim>
                                    <p:anim calcmode="lin" valueType="num">
                                      <p:cBhvr additive="base">
                                        <p:cTn id="6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国共和谈</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475863" y="744840"/>
            <a:ext cx="5142858" cy="1884035"/>
            <a:chOff x="374262" y="1265758"/>
            <a:chExt cx="5142858" cy="1884035"/>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344" y="1265758"/>
              <a:ext cx="4800600" cy="1772022"/>
            </a:xfrm>
            <a:prstGeom prst="rect">
              <a:avLst/>
            </a:prstGeom>
          </p:spPr>
        </p:pic>
        <p:cxnSp>
          <p:nvCxnSpPr>
            <p:cNvPr id="4" name="直接连接符 3"/>
            <p:cNvCxnSpPr/>
            <p:nvPr/>
          </p:nvCxnSpPr>
          <p:spPr>
            <a:xfrm>
              <a:off x="374263" y="2710758"/>
              <a:ext cx="514285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74262" y="3149793"/>
              <a:ext cx="514285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419445" y="2626573"/>
              <a:ext cx="2899189" cy="523220"/>
            </a:xfrm>
            <a:prstGeom prst="rect">
              <a:avLst/>
            </a:prstGeom>
          </p:spPr>
          <p:txBody>
            <a:bodyPr wrap="square">
              <a:spAutoFit/>
            </a:bodyPr>
            <a:lstStyle/>
            <a:p>
              <a:pPr algn="dist" fontAlgn="auto">
                <a:spcBef>
                  <a:spcPts val="0"/>
                </a:spcBef>
                <a:spcAft>
                  <a:spcPts val="0"/>
                </a:spcAft>
                <a:defRPr/>
              </a:pPr>
              <a:r>
                <a:rPr lang="zh-CN" altLang="en-US" sz="2800" b="1" dirty="0">
                  <a:solidFill>
                    <a:srgbClr val="C00000"/>
                  </a:solidFill>
                  <a:latin typeface="微软雅黑" panose="020B0503020204020204" pitchFamily="34" charset="-122"/>
                  <a:ea typeface="微软雅黑" panose="020B0503020204020204" pitchFamily="34" charset="-122"/>
                </a:rPr>
                <a:t>重庆谈判</a:t>
              </a:r>
            </a:p>
          </p:txBody>
        </p:sp>
      </p:grpSp>
      <p:sp>
        <p:nvSpPr>
          <p:cNvPr id="7" name="TextBox 20"/>
          <p:cNvSpPr txBox="1"/>
          <p:nvPr/>
        </p:nvSpPr>
        <p:spPr>
          <a:xfrm>
            <a:off x="5776479" y="1705545"/>
            <a:ext cx="5939657" cy="923330"/>
          </a:xfrm>
          <a:prstGeom prst="rect">
            <a:avLst/>
          </a:prstGeom>
          <a:noFill/>
          <a:ln>
            <a:solidFill>
              <a:srgbClr val="C00000"/>
            </a:solidFill>
          </a:ln>
          <a:effectLst/>
        </p:spPr>
        <p:txBody>
          <a:bodyPr wrap="square" rtlCol="0">
            <a:spAutoFit/>
          </a:bodyPr>
          <a:lstStyle/>
          <a:p>
            <a:r>
              <a:rPr lang="zh-CN" altLang="en-US" dirty="0">
                <a:latin typeface="微软雅黑" panose="020B0503020204020204" pitchFamily="34" charset="-122"/>
                <a:ea typeface="微软雅黑" panose="020B0503020204020204" pitchFamily="34" charset="-122"/>
              </a:rPr>
              <a:t>1945年抗日战争胜利后，为避免内战、争取和平，中囯共产党同国民党政府在重庆进行和平谈判史称重庆谈判。国共双方签订了《政府与中共代表会谈纪要》</a:t>
            </a:r>
          </a:p>
        </p:txBody>
      </p:sp>
      <p:sp>
        <p:nvSpPr>
          <p:cNvPr id="11" name="文本框 10"/>
          <p:cNvSpPr txBox="1"/>
          <p:nvPr/>
        </p:nvSpPr>
        <p:spPr>
          <a:xfrm>
            <a:off x="688561" y="2740888"/>
            <a:ext cx="6096000" cy="923330"/>
          </a:xfrm>
          <a:prstGeom prst="rect">
            <a:avLst/>
          </a:prstGeom>
          <a:noFill/>
        </p:spPr>
        <p:txBody>
          <a:bodyPr wrap="square">
            <a:spAutoFit/>
          </a:bodyPr>
          <a:lstStyle/>
          <a:p>
            <a:pPr marL="285750" indent="-285750" eaLnBrk="1" hangingPunct="1">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战后的国际国内形势</a:t>
            </a:r>
            <a:endParaRPr lang="en-US" altLang="zh-CN" dirty="0">
              <a:latin typeface="微软雅黑" panose="020B0503020204020204" pitchFamily="34" charset="-122"/>
              <a:ea typeface="微软雅黑" panose="020B0503020204020204" pitchFamily="34" charset="-122"/>
            </a:endParaRPr>
          </a:p>
          <a:p>
            <a:pPr marL="285750" indent="-285750" eaLnBrk="1" hangingPunct="1">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党提出“和平、民主、团结”的方针</a:t>
            </a:r>
            <a:endParaRPr lang="en-US" altLang="zh-CN" dirty="0">
              <a:latin typeface="微软雅黑" panose="020B0503020204020204" pitchFamily="34" charset="-122"/>
              <a:ea typeface="微软雅黑" panose="020B0503020204020204" pitchFamily="34" charset="-122"/>
            </a:endParaRPr>
          </a:p>
          <a:p>
            <a:pPr marL="285750" indent="-285750" eaLnBrk="1" hangingPunct="1">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重庆谈判</a:t>
            </a:r>
            <a:endParaRPr lang="en-US" altLang="zh-CN" dirty="0">
              <a:latin typeface="微软雅黑" panose="020B0503020204020204" pitchFamily="34" charset="-122"/>
              <a:ea typeface="微软雅黑" panose="020B0503020204020204" pitchFamily="34" charset="-122"/>
            </a:endParaRPr>
          </a:p>
        </p:txBody>
      </p:sp>
      <p:grpSp>
        <p:nvGrpSpPr>
          <p:cNvPr id="14" name="组合 13"/>
          <p:cNvGrpSpPr/>
          <p:nvPr/>
        </p:nvGrpSpPr>
        <p:grpSpPr bwMode="auto">
          <a:xfrm>
            <a:off x="633624" y="3754890"/>
            <a:ext cx="3829050" cy="460375"/>
            <a:chOff x="632293" y="1140767"/>
            <a:chExt cx="3827947" cy="461665"/>
          </a:xfrm>
        </p:grpSpPr>
        <p:sp>
          <p:nvSpPr>
            <p:cNvPr id="15" name="矩形 14"/>
            <p:cNvSpPr/>
            <p:nvPr/>
          </p:nvSpPr>
          <p:spPr>
            <a:xfrm>
              <a:off x="632293" y="1158278"/>
              <a:ext cx="126963" cy="4266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微软雅黑" panose="020B0503020204020204" pitchFamily="34" charset="-122"/>
                <a:ea typeface="微软雅黑" panose="020B0503020204020204" pitchFamily="34" charset="-122"/>
              </a:endParaRPr>
            </a:p>
          </p:txBody>
        </p:sp>
        <p:sp>
          <p:nvSpPr>
            <p:cNvPr id="16" name="文本框 19"/>
            <p:cNvSpPr txBox="1">
              <a:spLocks noChangeArrowheads="1"/>
            </p:cNvSpPr>
            <p:nvPr/>
          </p:nvSpPr>
          <p:spPr bwMode="auto">
            <a:xfrm>
              <a:off x="846302" y="1140767"/>
              <a:ext cx="3613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r>
                <a:rPr lang="zh-CN" altLang="en-US" sz="2400" b="1" dirty="0">
                  <a:latin typeface="微软雅黑" panose="020B0503020204020204" pitchFamily="34" charset="-122"/>
                  <a:ea typeface="微软雅黑" panose="020B0503020204020204" pitchFamily="34" charset="-122"/>
                </a:rPr>
                <a:t>从自卫战争到解放战争</a:t>
              </a:r>
              <a:endParaRPr lang="en-US" altLang="zh-CN" sz="2400" b="1" dirty="0">
                <a:latin typeface="微软雅黑" panose="020B0503020204020204" pitchFamily="34" charset="-122"/>
                <a:ea typeface="微软雅黑" panose="020B0503020204020204" pitchFamily="34" charset="-122"/>
              </a:endParaRPr>
            </a:p>
          </p:txBody>
        </p:sp>
      </p:grpSp>
      <p:grpSp>
        <p:nvGrpSpPr>
          <p:cNvPr id="17" name="组合 24"/>
          <p:cNvGrpSpPr/>
          <p:nvPr/>
        </p:nvGrpSpPr>
        <p:grpSpPr bwMode="auto">
          <a:xfrm>
            <a:off x="633624" y="4361581"/>
            <a:ext cx="12233414" cy="381258"/>
            <a:chOff x="1408766" y="2222377"/>
            <a:chExt cx="14935358" cy="381135"/>
          </a:xfrm>
        </p:grpSpPr>
        <p:sp>
          <p:nvSpPr>
            <p:cNvPr id="18" name="文本框 22"/>
            <p:cNvSpPr txBox="1">
              <a:spLocks noChangeArrowheads="1"/>
            </p:cNvSpPr>
            <p:nvPr/>
          </p:nvSpPr>
          <p:spPr bwMode="auto">
            <a:xfrm>
              <a:off x="1408766" y="2241530"/>
              <a:ext cx="2590270" cy="33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marL="285750" indent="-285750" eaLnBrk="1" hangingPunct="1">
                <a:buFont typeface="Arial" panose="020B0604020202020204" pitchFamily="34" charset="0"/>
                <a:buChar char="•"/>
              </a:pPr>
              <a:r>
                <a:rPr lang="en-US" altLang="zh-CN" sz="1600" b="1" dirty="0">
                  <a:solidFill>
                    <a:srgbClr val="C00000"/>
                  </a:solidFill>
                  <a:latin typeface="微软雅黑" panose="020B0503020204020204" pitchFamily="34" charset="-122"/>
                  <a:ea typeface="微软雅黑" panose="020B0503020204020204" pitchFamily="34" charset="-122"/>
                </a:rPr>
                <a:t>1946</a:t>
              </a:r>
              <a:r>
                <a:rPr lang="zh-CN" altLang="en-US" sz="1600" b="1" dirty="0">
                  <a:solidFill>
                    <a:srgbClr val="C00000"/>
                  </a:solidFill>
                  <a:latin typeface="微软雅黑" panose="020B0503020204020204" pitchFamily="34" charset="-122"/>
                  <a:ea typeface="微软雅黑" panose="020B0503020204020204" pitchFamily="34" charset="-122"/>
                </a:rPr>
                <a:t>年</a:t>
              </a:r>
              <a:r>
                <a:rPr lang="en-US" altLang="zh-CN" sz="1600" b="1" dirty="0">
                  <a:solidFill>
                    <a:srgbClr val="C00000"/>
                  </a:solidFill>
                  <a:latin typeface="微软雅黑" panose="020B0503020204020204" pitchFamily="34" charset="-122"/>
                  <a:ea typeface="微软雅黑" panose="020B0503020204020204" pitchFamily="34" charset="-122"/>
                </a:rPr>
                <a:t>6</a:t>
              </a:r>
              <a:r>
                <a:rPr lang="zh-CN" altLang="en-US" sz="1600" b="1" dirty="0">
                  <a:solidFill>
                    <a:srgbClr val="C00000"/>
                  </a:solidFill>
                  <a:latin typeface="微软雅黑" panose="020B0503020204020204" pitchFamily="34" charset="-122"/>
                  <a:ea typeface="微软雅黑" panose="020B0503020204020204" pitchFamily="34" charset="-122"/>
                </a:rPr>
                <a:t>月</a:t>
              </a:r>
              <a:r>
                <a:rPr lang="en-US" altLang="zh-CN" sz="1600" b="1" dirty="0">
                  <a:solidFill>
                    <a:srgbClr val="C00000"/>
                  </a:solidFill>
                  <a:latin typeface="微软雅黑" panose="020B0503020204020204" pitchFamily="34" charset="-122"/>
                  <a:ea typeface="微软雅黑" panose="020B0503020204020204" pitchFamily="34" charset="-122"/>
                </a:rPr>
                <a:t>26</a:t>
              </a:r>
              <a:r>
                <a:rPr lang="zh-CN" altLang="en-US" sz="1600" b="1" dirty="0">
                  <a:solidFill>
                    <a:srgbClr val="C00000"/>
                  </a:solidFill>
                  <a:latin typeface="微软雅黑" panose="020B0503020204020204" pitchFamily="34" charset="-122"/>
                  <a:ea typeface="微软雅黑" panose="020B0503020204020204" pitchFamily="34" charset="-122"/>
                </a:rPr>
                <a:t>日</a:t>
              </a:r>
            </a:p>
          </p:txBody>
        </p:sp>
        <p:sp>
          <p:nvSpPr>
            <p:cNvPr id="19" name="文本框 23"/>
            <p:cNvSpPr txBox="1">
              <a:spLocks noChangeArrowheads="1"/>
            </p:cNvSpPr>
            <p:nvPr/>
          </p:nvSpPr>
          <p:spPr bwMode="auto">
            <a:xfrm>
              <a:off x="3876820" y="2222377"/>
              <a:ext cx="12467304" cy="38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lnSpc>
                  <a:spcPct val="130000"/>
                </a:lnSpc>
              </a:pPr>
              <a:r>
                <a:rPr lang="zh-CN" altLang="en-US" sz="1600" dirty="0">
                  <a:latin typeface="微软雅黑" panose="020B0503020204020204" pitchFamily="34" charset="-122"/>
                  <a:ea typeface="微软雅黑" panose="020B0503020204020204" pitchFamily="34" charset="-122"/>
                </a:rPr>
                <a:t>国民党不顾全国人民的强烈反对，向解放区发动大规模的进攻，这标志着全面内战爆发</a:t>
              </a:r>
            </a:p>
          </p:txBody>
        </p:sp>
      </p:grpSp>
      <p:grpSp>
        <p:nvGrpSpPr>
          <p:cNvPr id="20" name="组合 26"/>
          <p:cNvGrpSpPr/>
          <p:nvPr/>
        </p:nvGrpSpPr>
        <p:grpSpPr bwMode="auto">
          <a:xfrm>
            <a:off x="653945" y="5004282"/>
            <a:ext cx="10884110" cy="584775"/>
            <a:chOff x="1408765" y="2180895"/>
            <a:chExt cx="13288038" cy="584419"/>
          </a:xfrm>
        </p:grpSpPr>
        <p:sp>
          <p:nvSpPr>
            <p:cNvPr id="21" name="文本框 27"/>
            <p:cNvSpPr txBox="1">
              <a:spLocks noChangeArrowheads="1"/>
            </p:cNvSpPr>
            <p:nvPr/>
          </p:nvSpPr>
          <p:spPr bwMode="auto">
            <a:xfrm>
              <a:off x="1408765" y="2241530"/>
              <a:ext cx="2565460" cy="33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marL="285750" indent="-285750" eaLnBrk="1" hangingPunct="1">
                <a:buFont typeface="Arial" panose="020B0604020202020204" pitchFamily="34" charset="0"/>
                <a:buChar char="•"/>
              </a:pPr>
              <a:r>
                <a:rPr lang="en-US" altLang="zh-CN" sz="1600" b="1" dirty="0">
                  <a:solidFill>
                    <a:srgbClr val="C00000"/>
                  </a:solidFill>
                  <a:latin typeface="微软雅黑" panose="020B0503020204020204" pitchFamily="34" charset="-122"/>
                  <a:ea typeface="微软雅黑" panose="020B0503020204020204" pitchFamily="34" charset="-122"/>
                </a:rPr>
                <a:t>1946</a:t>
              </a:r>
              <a:r>
                <a:rPr lang="zh-CN" altLang="en-US" sz="1600" b="1" dirty="0">
                  <a:solidFill>
                    <a:srgbClr val="C00000"/>
                  </a:solidFill>
                  <a:latin typeface="微软雅黑" panose="020B0503020204020204" pitchFamily="34" charset="-122"/>
                  <a:ea typeface="微软雅黑" panose="020B0503020204020204" pitchFamily="34" charset="-122"/>
                </a:rPr>
                <a:t>年</a:t>
              </a:r>
              <a:r>
                <a:rPr lang="en-US" altLang="zh-CN" sz="1600" b="1" dirty="0">
                  <a:solidFill>
                    <a:srgbClr val="C00000"/>
                  </a:solidFill>
                  <a:latin typeface="微软雅黑" panose="020B0503020204020204" pitchFamily="34" charset="-122"/>
                  <a:ea typeface="微软雅黑" panose="020B0503020204020204" pitchFamily="34" charset="-122"/>
                </a:rPr>
                <a:t>10</a:t>
              </a:r>
              <a:r>
                <a:rPr lang="zh-CN" altLang="en-US" sz="1600" b="1" dirty="0">
                  <a:solidFill>
                    <a:srgbClr val="C00000"/>
                  </a:solidFill>
                  <a:latin typeface="微软雅黑" panose="020B0503020204020204" pitchFamily="34" charset="-122"/>
                  <a:ea typeface="微软雅黑" panose="020B0503020204020204" pitchFamily="34" charset="-122"/>
                </a:rPr>
                <a:t>月</a:t>
              </a:r>
              <a:r>
                <a:rPr lang="en-US" altLang="zh-CN" sz="1600" b="1" dirty="0">
                  <a:solidFill>
                    <a:srgbClr val="C00000"/>
                  </a:solidFill>
                  <a:latin typeface="微软雅黑" panose="020B0503020204020204" pitchFamily="34" charset="-122"/>
                  <a:ea typeface="微软雅黑" panose="020B0503020204020204" pitchFamily="34" charset="-122"/>
                </a:rPr>
                <a:t>12</a:t>
              </a:r>
              <a:r>
                <a:rPr lang="zh-CN" altLang="en-US" sz="1600" b="1" dirty="0">
                  <a:solidFill>
                    <a:srgbClr val="C00000"/>
                  </a:solidFill>
                  <a:latin typeface="微软雅黑" panose="020B0503020204020204" pitchFamily="34" charset="-122"/>
                  <a:ea typeface="微软雅黑" panose="020B0503020204020204" pitchFamily="34" charset="-122"/>
                </a:rPr>
                <a:t>日</a:t>
              </a:r>
            </a:p>
          </p:txBody>
        </p:sp>
        <p:sp>
          <p:nvSpPr>
            <p:cNvPr id="22" name="文本框 28"/>
            <p:cNvSpPr txBox="1">
              <a:spLocks noChangeArrowheads="1"/>
            </p:cNvSpPr>
            <p:nvPr/>
          </p:nvSpPr>
          <p:spPr bwMode="auto">
            <a:xfrm>
              <a:off x="3852009" y="2180895"/>
              <a:ext cx="10844794" cy="58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r>
                <a:rPr lang="zh-CN" altLang="en-US" sz="1600" dirty="0">
                  <a:latin typeface="微软雅黑" panose="020B0503020204020204" pitchFamily="34" charset="-122"/>
                  <a:ea typeface="微软雅黑" panose="020B0503020204020204" pitchFamily="34" charset="-122"/>
                </a:rPr>
                <a:t>国民党召开一党包办的“国大”，这一行动充分表明国民党统治集团决心要把内战进行到底，通向和平的路被堵塞</a:t>
              </a:r>
            </a:p>
          </p:txBody>
        </p:sp>
      </p:grpSp>
      <p:grpSp>
        <p:nvGrpSpPr>
          <p:cNvPr id="23" name="组合 29"/>
          <p:cNvGrpSpPr/>
          <p:nvPr/>
        </p:nvGrpSpPr>
        <p:grpSpPr bwMode="auto">
          <a:xfrm>
            <a:off x="653945" y="5720543"/>
            <a:ext cx="9410631" cy="392617"/>
            <a:chOff x="1408765" y="2187376"/>
            <a:chExt cx="11489118" cy="393274"/>
          </a:xfrm>
        </p:grpSpPr>
        <p:sp>
          <p:nvSpPr>
            <p:cNvPr id="24" name="文本框 30"/>
            <p:cNvSpPr txBox="1">
              <a:spLocks noChangeArrowheads="1"/>
            </p:cNvSpPr>
            <p:nvPr/>
          </p:nvSpPr>
          <p:spPr bwMode="auto">
            <a:xfrm>
              <a:off x="1408765" y="2241530"/>
              <a:ext cx="2565460" cy="33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marL="285750" indent="-285750" eaLnBrk="1" hangingPunct="1">
                <a:buFont typeface="Arial" panose="020B0604020202020204" pitchFamily="34" charset="0"/>
                <a:buChar char="•"/>
              </a:pPr>
              <a:r>
                <a:rPr lang="en-US" altLang="zh-CN" sz="1600" b="1" dirty="0">
                  <a:solidFill>
                    <a:srgbClr val="C00000"/>
                  </a:solidFill>
                  <a:latin typeface="微软雅黑" panose="020B0503020204020204" pitchFamily="34" charset="-122"/>
                  <a:ea typeface="微软雅黑" panose="020B0503020204020204" pitchFamily="34" charset="-122"/>
                </a:rPr>
                <a:t>1946</a:t>
              </a:r>
              <a:r>
                <a:rPr lang="zh-CN" altLang="en-US" sz="1600" b="1" dirty="0">
                  <a:solidFill>
                    <a:srgbClr val="C00000"/>
                  </a:solidFill>
                  <a:latin typeface="微软雅黑" panose="020B0503020204020204" pitchFamily="34" charset="-122"/>
                  <a:ea typeface="微软雅黑" panose="020B0503020204020204" pitchFamily="34" charset="-122"/>
                </a:rPr>
                <a:t>年</a:t>
              </a:r>
              <a:r>
                <a:rPr lang="en-US" altLang="zh-CN" sz="1600" b="1" dirty="0">
                  <a:solidFill>
                    <a:srgbClr val="C00000"/>
                  </a:solidFill>
                  <a:latin typeface="微软雅黑" panose="020B0503020204020204" pitchFamily="34" charset="-122"/>
                  <a:ea typeface="微软雅黑" panose="020B0503020204020204" pitchFamily="34" charset="-122"/>
                </a:rPr>
                <a:t>11</a:t>
              </a:r>
              <a:r>
                <a:rPr lang="zh-CN" altLang="en-US" sz="1600" b="1" dirty="0">
                  <a:solidFill>
                    <a:srgbClr val="C00000"/>
                  </a:solidFill>
                  <a:latin typeface="微软雅黑" panose="020B0503020204020204" pitchFamily="34" charset="-122"/>
                  <a:ea typeface="微软雅黑" panose="020B0503020204020204" pitchFamily="34" charset="-122"/>
                </a:rPr>
                <a:t>月</a:t>
              </a:r>
              <a:r>
                <a:rPr lang="en-US" altLang="zh-CN" sz="1600" b="1" dirty="0">
                  <a:solidFill>
                    <a:srgbClr val="C00000"/>
                  </a:solidFill>
                  <a:latin typeface="微软雅黑" panose="020B0503020204020204" pitchFamily="34" charset="-122"/>
                  <a:ea typeface="微软雅黑" panose="020B0503020204020204" pitchFamily="34" charset="-122"/>
                </a:rPr>
                <a:t>21</a:t>
              </a:r>
              <a:r>
                <a:rPr lang="zh-CN" altLang="en-US" sz="1600" b="1" dirty="0">
                  <a:solidFill>
                    <a:srgbClr val="C00000"/>
                  </a:solidFill>
                  <a:latin typeface="微软雅黑" panose="020B0503020204020204" pitchFamily="34" charset="-122"/>
                  <a:ea typeface="微软雅黑" panose="020B0503020204020204" pitchFamily="34" charset="-122"/>
                </a:rPr>
                <a:t>日</a:t>
              </a:r>
            </a:p>
          </p:txBody>
        </p:sp>
        <p:sp>
          <p:nvSpPr>
            <p:cNvPr id="25" name="文本框 31"/>
            <p:cNvSpPr txBox="1">
              <a:spLocks noChangeArrowheads="1"/>
            </p:cNvSpPr>
            <p:nvPr/>
          </p:nvSpPr>
          <p:spPr bwMode="auto">
            <a:xfrm>
              <a:off x="3852009" y="2187376"/>
              <a:ext cx="9045874" cy="38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lnSpc>
                  <a:spcPct val="130000"/>
                </a:lnSpc>
              </a:pPr>
              <a:r>
                <a:rPr lang="zh-CN" altLang="en-US" sz="1600" dirty="0">
                  <a:latin typeface="微软雅黑" panose="020B0503020204020204" pitchFamily="34" charset="-122"/>
                  <a:ea typeface="微软雅黑" panose="020B0503020204020204" pitchFamily="34" charset="-122"/>
                </a:rPr>
                <a:t>中央召开会议，决定以“打倒蒋介石，解放全中国”来解决问题</a:t>
              </a:r>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50"/>
                                        <p:tgtEl>
                                          <p:spTgt spid="14"/>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750"/>
                                        <p:tgtEl>
                                          <p:spTgt spid="17"/>
                                        </p:tgtEl>
                                        <p:attrNameLst>
                                          <p:attrName>ppt_x</p:attrName>
                                        </p:attrNameLst>
                                      </p:cBhvr>
                                      <p:tavLst>
                                        <p:tav tm="0">
                                          <p:val>
                                            <p:strVal val="#ppt_x-#ppt_w*1.125000"/>
                                          </p:val>
                                        </p:tav>
                                        <p:tav tm="100000">
                                          <p:val>
                                            <p:strVal val="#ppt_x"/>
                                          </p:val>
                                        </p:tav>
                                      </p:tavLst>
                                    </p:anim>
                                    <p:animEffect transition="in" filter="wipe(right)">
                                      <p:cBhvr>
                                        <p:cTn id="25" dur="750"/>
                                        <p:tgtEl>
                                          <p:spTgt spid="17"/>
                                        </p:tgtEl>
                                      </p:cBhvr>
                                    </p:animEffect>
                                  </p:childTnLst>
                                </p:cTn>
                              </p:par>
                            </p:childTnLst>
                          </p:cTn>
                        </p:par>
                        <p:par>
                          <p:cTn id="26" fill="hold">
                            <p:stCondLst>
                              <p:cond delay="3000"/>
                            </p:stCondLst>
                            <p:childTnLst>
                              <p:par>
                                <p:cTn id="27" presetID="12" presetClass="entr" presetSubtype="8"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750"/>
                                        <p:tgtEl>
                                          <p:spTgt spid="20"/>
                                        </p:tgtEl>
                                        <p:attrNameLst>
                                          <p:attrName>ppt_x</p:attrName>
                                        </p:attrNameLst>
                                      </p:cBhvr>
                                      <p:tavLst>
                                        <p:tav tm="0">
                                          <p:val>
                                            <p:strVal val="#ppt_x-#ppt_w*1.125000"/>
                                          </p:val>
                                        </p:tav>
                                        <p:tav tm="100000">
                                          <p:val>
                                            <p:strVal val="#ppt_x"/>
                                          </p:val>
                                        </p:tav>
                                      </p:tavLst>
                                    </p:anim>
                                    <p:animEffect transition="in" filter="wipe(right)">
                                      <p:cBhvr>
                                        <p:cTn id="30" dur="750"/>
                                        <p:tgtEl>
                                          <p:spTgt spid="20"/>
                                        </p:tgtEl>
                                      </p:cBhvr>
                                    </p:animEffect>
                                  </p:childTnLst>
                                </p:cTn>
                              </p:par>
                            </p:childTnLst>
                          </p:cTn>
                        </p:par>
                        <p:par>
                          <p:cTn id="31" fill="hold">
                            <p:stCondLst>
                              <p:cond delay="4000"/>
                            </p:stCondLst>
                            <p:childTnLst>
                              <p:par>
                                <p:cTn id="32" presetID="12" presetClass="entr" presetSubtype="8"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750"/>
                                        <p:tgtEl>
                                          <p:spTgt spid="23"/>
                                        </p:tgtEl>
                                        <p:attrNameLst>
                                          <p:attrName>ppt_x</p:attrName>
                                        </p:attrNameLst>
                                      </p:cBhvr>
                                      <p:tavLst>
                                        <p:tav tm="0">
                                          <p:val>
                                            <p:strVal val="#ppt_x-#ppt_w*1.125000"/>
                                          </p:val>
                                        </p:tav>
                                        <p:tav tm="100000">
                                          <p:val>
                                            <p:strVal val="#ppt_x"/>
                                          </p:val>
                                        </p:tav>
                                      </p:tavLst>
                                    </p:anim>
                                    <p:animEffect transition="in" filter="wipe(right)">
                                      <p:cBhvr>
                                        <p:cTn id="35"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a:stretch>
            <a:fillRect/>
          </a:stretch>
        </p:blipFill>
        <p:spPr>
          <a:xfrm flipH="1">
            <a:off x="0" y="0"/>
            <a:ext cx="12192000" cy="6858000"/>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3026" y="5156380"/>
            <a:ext cx="12191999" cy="1739501"/>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 y="3910620"/>
            <a:ext cx="4757196" cy="2985261"/>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656785" y="-17777"/>
            <a:ext cx="3535214" cy="1451739"/>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3028" y="5587853"/>
            <a:ext cx="12225028" cy="1308028"/>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130367" y="3283913"/>
            <a:ext cx="4045120" cy="3611968"/>
          </a:xfrm>
          <a:prstGeom prst="rect">
            <a:avLst/>
          </a:prstGeom>
        </p:spPr>
      </p:pic>
      <p:grpSp>
        <p:nvGrpSpPr>
          <p:cNvPr id="19" name="Aitds4"/>
          <p:cNvGrpSpPr/>
          <p:nvPr/>
        </p:nvGrpSpPr>
        <p:grpSpPr>
          <a:xfrm>
            <a:off x="7961903" y="2233900"/>
            <a:ext cx="1230917" cy="252000"/>
            <a:chOff x="1993305" y="2363731"/>
            <a:chExt cx="1480438" cy="290589"/>
          </a:xfrm>
          <a:solidFill>
            <a:srgbClr val="C00000"/>
          </a:solidFill>
        </p:grpSpPr>
        <p:sp>
          <p:nvSpPr>
            <p:cNvPr id="20" name="星形: 五角 28"/>
            <p:cNvSpPr/>
            <p:nvPr/>
          </p:nvSpPr>
          <p:spPr>
            <a:xfrm>
              <a:off x="2875998"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1" name="星形: 五角 20"/>
            <p:cNvSpPr/>
            <p:nvPr/>
          </p:nvSpPr>
          <p:spPr>
            <a:xfrm>
              <a:off x="3170230"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2" name="星形: 五角 21"/>
            <p:cNvSpPr/>
            <p:nvPr/>
          </p:nvSpPr>
          <p:spPr>
            <a:xfrm>
              <a:off x="2287536"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3" name="星形: 五角 28"/>
            <p:cNvSpPr/>
            <p:nvPr/>
          </p:nvSpPr>
          <p:spPr>
            <a:xfrm>
              <a:off x="2581767"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4" name="星形: 五角 28"/>
            <p:cNvSpPr/>
            <p:nvPr/>
          </p:nvSpPr>
          <p:spPr>
            <a:xfrm>
              <a:off x="1993305"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grpSp>
      <p:sp>
        <p:nvSpPr>
          <p:cNvPr id="25" name="Aitds5"/>
          <p:cNvSpPr/>
          <p:nvPr/>
        </p:nvSpPr>
        <p:spPr>
          <a:xfrm>
            <a:off x="4942237" y="2080687"/>
            <a:ext cx="2676562" cy="558426"/>
          </a:xfrm>
          <a:prstGeom prst="roundRect">
            <a:avLst>
              <a:gd name="adj" fmla="val 50000"/>
            </a:avLst>
          </a:prstGeom>
          <a:solidFill>
            <a:srgbClr val="C00000"/>
          </a:solidFill>
          <a:ln w="12700" cap="flat" cmpd="sng" algn="ctr">
            <a:noFill/>
            <a:prstDash val="solid"/>
            <a:miter lim="800000"/>
          </a:ln>
          <a:effectLst/>
        </p:spPr>
        <p:txBody>
          <a:bodyPr rtlCol="0" anchor="ctr"/>
          <a:lstStyle/>
          <a:p>
            <a:pPr lvl="0" algn="ctr"/>
            <a:r>
              <a:rPr lang="zh-CN" altLang="en-US" sz="3200" dirty="0">
                <a:solidFill>
                  <a:srgbClr val="FFFFFF"/>
                </a:solidFill>
                <a:latin typeface="汉仪综艺体简" panose="02010600000101010101" pitchFamily="2" charset="-122"/>
                <a:ea typeface="汉仪综艺体简" panose="02010600000101010101" pitchFamily="2" charset="-122"/>
                <a:cs typeface="阿里巴巴普惠体 Light" panose="00020600040101010101" pitchFamily="18" charset="-122"/>
                <a:sym typeface="思源黑体" panose="020B0500000000000000" pitchFamily="34" charset="-122"/>
              </a:rPr>
              <a:t>第六部分</a:t>
            </a:r>
          </a:p>
        </p:txBody>
      </p:sp>
      <p:sp>
        <p:nvSpPr>
          <p:cNvPr id="26" name="Aitds6"/>
          <p:cNvSpPr txBox="1"/>
          <p:nvPr/>
        </p:nvSpPr>
        <p:spPr>
          <a:xfrm>
            <a:off x="3032567" y="2897433"/>
            <a:ext cx="6481823" cy="1200329"/>
          </a:xfrm>
          <a:prstGeom prst="rect">
            <a:avLst/>
          </a:prstGeom>
          <a:noFill/>
        </p:spPr>
        <p:txBody>
          <a:bodyPr wrap="square" rtlCol="0">
            <a:spAutoFit/>
          </a:bodyPr>
          <a:lstStyle>
            <a:defPPr>
              <a:defRPr lang="zh-CN"/>
            </a:defPPr>
            <a:lvl1pPr algn="ctr">
              <a:defRPr kumimoji="1" sz="6000" b="1">
                <a:solidFill>
                  <a:srgbClr val="C73018"/>
                </a:solidFill>
                <a:effectLst>
                  <a:outerShdw blurRad="50800" dist="38100" dir="2700000" algn="tl" rotWithShape="0">
                    <a:prstClr val="black">
                      <a:alpha val="6000"/>
                    </a:prstClr>
                  </a:outerShdw>
                </a:effectLst>
                <a:latin typeface="字魂35号-经典雅黑" panose="00000500000000000000" pitchFamily="2" charset="-122"/>
                <a:ea typeface="字魂35号-经典雅黑" panose="00000500000000000000" pitchFamily="2" charset="-122"/>
              </a:defRPr>
            </a:lvl1pPr>
          </a:lstStyle>
          <a:p>
            <a:pPr algn="dist" fontAlgn="auto">
              <a:spcBef>
                <a:spcPts val="0"/>
              </a:spcBef>
              <a:spcAft>
                <a:spcPts val="0"/>
              </a:spcAft>
              <a:defRPr/>
            </a:pPr>
            <a:r>
              <a:rPr lang="zh-CN" altLang="en-US" sz="7200" spc="600" dirty="0">
                <a:solidFill>
                  <a:srgbClr val="C00000"/>
                </a:solidFill>
                <a:latin typeface="汉仪综艺体简" panose="02010600000101010101" pitchFamily="2" charset="-122"/>
                <a:ea typeface="汉仪综艺体简" panose="02010600000101010101" pitchFamily="2" charset="-122"/>
              </a:rPr>
              <a:t>解放战争时期</a:t>
            </a:r>
          </a:p>
        </p:txBody>
      </p:sp>
      <p:grpSp>
        <p:nvGrpSpPr>
          <p:cNvPr id="27" name="Aitds8"/>
          <p:cNvGrpSpPr/>
          <p:nvPr/>
        </p:nvGrpSpPr>
        <p:grpSpPr>
          <a:xfrm>
            <a:off x="3368217" y="2233900"/>
            <a:ext cx="1230917" cy="252000"/>
            <a:chOff x="1993305" y="2363731"/>
            <a:chExt cx="1480438" cy="290589"/>
          </a:xfrm>
          <a:solidFill>
            <a:srgbClr val="C00000"/>
          </a:solidFill>
        </p:grpSpPr>
        <p:sp>
          <p:nvSpPr>
            <p:cNvPr id="28" name="星形: 五角 28"/>
            <p:cNvSpPr/>
            <p:nvPr/>
          </p:nvSpPr>
          <p:spPr>
            <a:xfrm>
              <a:off x="2875998"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9" name="星形: 五角 30"/>
            <p:cNvSpPr/>
            <p:nvPr/>
          </p:nvSpPr>
          <p:spPr>
            <a:xfrm>
              <a:off x="3170230"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30" name="星形: 五角 31"/>
            <p:cNvSpPr/>
            <p:nvPr/>
          </p:nvSpPr>
          <p:spPr>
            <a:xfrm>
              <a:off x="2287536"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31" name="星形: 五角 28"/>
            <p:cNvSpPr/>
            <p:nvPr/>
          </p:nvSpPr>
          <p:spPr>
            <a:xfrm>
              <a:off x="2581767"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32" name="星形: 五角 31"/>
            <p:cNvSpPr/>
            <p:nvPr/>
          </p:nvSpPr>
          <p:spPr>
            <a:xfrm>
              <a:off x="1993305"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grpSp>
      <p:grpSp>
        <p:nvGrpSpPr>
          <p:cNvPr id="33" name="组合 32"/>
          <p:cNvGrpSpPr/>
          <p:nvPr/>
        </p:nvGrpSpPr>
        <p:grpSpPr>
          <a:xfrm>
            <a:off x="2779256" y="4183040"/>
            <a:ext cx="6946035" cy="584775"/>
            <a:chOff x="2608033" y="4354330"/>
            <a:chExt cx="6946035" cy="584775"/>
          </a:xfrm>
        </p:grpSpPr>
        <p:sp>
          <p:nvSpPr>
            <p:cNvPr id="34" name="Aitds7"/>
            <p:cNvSpPr txBox="1"/>
            <p:nvPr/>
          </p:nvSpPr>
          <p:spPr>
            <a:xfrm>
              <a:off x="2714005" y="4354330"/>
              <a:ext cx="6740198" cy="584775"/>
            </a:xfrm>
            <a:prstGeom prst="rect">
              <a:avLst/>
            </a:prstGeom>
            <a:noFill/>
          </p:spPr>
          <p:txBody>
            <a:bodyPr wrap="square" rtlCol="0">
              <a:spAutoFit/>
            </a:bodyPr>
            <a:lstStyle>
              <a:defPPr>
                <a:defRPr lang="zh-CN"/>
              </a:defPPr>
              <a:lvl1pPr algn="ctr">
                <a:defRPr kumimoji="1" sz="5000" b="1">
                  <a:solidFill>
                    <a:srgbClr val="C73018"/>
                  </a:solidFill>
                  <a:effectLst>
                    <a:outerShdw blurRad="50800" dist="38100" dir="2700000" algn="tl" rotWithShape="0">
                      <a:prstClr val="black">
                        <a:alpha val="6000"/>
                      </a:prstClr>
                    </a:outerShdw>
                  </a:effectLst>
                  <a:latin typeface="字魂35号-经典雅黑" panose="00000500000000000000" pitchFamily="2" charset="-122"/>
                  <a:ea typeface="字魂35号-经典雅黑" panose="00000500000000000000" pitchFamily="2" charset="-122"/>
                </a:defRPr>
              </a:lvl1pPr>
            </a:lstStyle>
            <a:p>
              <a:r>
                <a:rPr kumimoji="0" lang="zh-CN" altLang="en-US" sz="3200" b="0" i="0" u="none" strike="noStrike" kern="0" cap="none" spc="0" normalizeH="0" baseline="0" noProof="0" dirty="0">
                  <a:ln>
                    <a:noFill/>
                  </a:ln>
                  <a:solidFill>
                    <a:srgbClr val="C00000"/>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rPr>
                <a:t>回顾百年辉煌党史献礼</a:t>
              </a:r>
              <a:endParaRPr lang="zh-CN" altLang="en-US" sz="3000" dirty="0">
                <a:solidFill>
                  <a:srgbClr val="C00000"/>
                </a:solidFill>
                <a:latin typeface="汉仪综艺体简" panose="02010600000101010101" pitchFamily="2" charset="-122"/>
                <a:ea typeface="汉仪综艺体简" panose="02010600000101010101" pitchFamily="2" charset="-122"/>
                <a:sym typeface="思源黑体" panose="020B0500000000000000" pitchFamily="34" charset="-122"/>
              </a:endParaRPr>
            </a:p>
          </p:txBody>
        </p:sp>
        <p:pic>
          <p:nvPicPr>
            <p:cNvPr id="35" name="Aitds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85210" y="4593863"/>
              <a:ext cx="968858" cy="133160"/>
            </a:xfrm>
            <a:prstGeom prst="rect">
              <a:avLst/>
            </a:prstGeom>
          </p:spPr>
        </p:pic>
        <p:pic>
          <p:nvPicPr>
            <p:cNvPr id="36" name="Aitds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2608033" y="4605922"/>
              <a:ext cx="968858" cy="133160"/>
            </a:xfrm>
            <a:prstGeom prst="rect">
              <a:avLst/>
            </a:prstGeom>
          </p:spPr>
        </p:pic>
      </p:grpSp>
      <p:pic>
        <p:nvPicPr>
          <p:cNvPr id="37" name="图片 1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3281" y="596855"/>
            <a:ext cx="1950817" cy="159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3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948177" y="867010"/>
            <a:ext cx="1460761" cy="101206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700"/>
                                        <p:tgtEl>
                                          <p:spTgt spid="27"/>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childTnLst>
                          </p:cTn>
                        </p:par>
                        <p:par>
                          <p:cTn id="47" fill="hold">
                            <p:stCondLst>
                              <p:cond delay="5500"/>
                            </p:stCondLst>
                            <p:childTnLst>
                              <p:par>
                                <p:cTn id="48" presetID="52"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Scale>
                                      <p:cBhvr>
                                        <p:cTn id="50"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6"/>
                                        </p:tgtEl>
                                        <p:attrNameLst>
                                          <p:attrName>ppt_x</p:attrName>
                                          <p:attrName>ppt_y</p:attrName>
                                        </p:attrNameLst>
                                      </p:cBhvr>
                                    </p:animMotion>
                                    <p:animEffect transition="in" filter="fade">
                                      <p:cBhvr>
                                        <p:cTn id="52" dur="1000"/>
                                        <p:tgtEl>
                                          <p:spTgt spid="26"/>
                                        </p:tgtEl>
                                      </p:cBhvr>
                                    </p:animEffect>
                                  </p:childTnLst>
                                </p:cTn>
                              </p:par>
                            </p:childTnLst>
                          </p:cTn>
                        </p:par>
                        <p:par>
                          <p:cTn id="53" fill="hold">
                            <p:stCondLst>
                              <p:cond delay="6500"/>
                            </p:stCondLst>
                            <p:childTnLst>
                              <p:par>
                                <p:cTn id="54" presetID="42" presetClass="entr" presetSubtype="0"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anim calcmode="lin" valueType="num">
                                      <p:cBhvr>
                                        <p:cTn id="57" dur="1000" fill="hold"/>
                                        <p:tgtEl>
                                          <p:spTgt spid="33"/>
                                        </p:tgtEl>
                                        <p:attrNameLst>
                                          <p:attrName>ppt_x</p:attrName>
                                        </p:attrNameLst>
                                      </p:cBhvr>
                                      <p:tavLst>
                                        <p:tav tm="0">
                                          <p:val>
                                            <p:strVal val="#ppt_x"/>
                                          </p:val>
                                        </p:tav>
                                        <p:tav tm="100000">
                                          <p:val>
                                            <p:strVal val="#ppt_x"/>
                                          </p:val>
                                        </p:tav>
                                      </p:tavLst>
                                    </p:anim>
                                    <p:anim calcmode="lin" valueType="num">
                                      <p:cBhvr>
                                        <p:cTn id="58" dur="1000" fill="hold"/>
                                        <p:tgtEl>
                                          <p:spTgt spid="33"/>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12" fill="hold" nodeType="after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0-#ppt_w/2"/>
                                          </p:val>
                                        </p:tav>
                                        <p:tav tm="100000">
                                          <p:val>
                                            <p:strVal val="#ppt_x"/>
                                          </p:val>
                                        </p:tav>
                                      </p:tavLst>
                                    </p:anim>
                                    <p:anim calcmode="lin" valueType="num">
                                      <p:cBhvr additive="base">
                                        <p:cTn id="6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解放战争时期</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
          <p:cNvGrpSpPr>
            <a:grpSpLocks noChangeAspect="1"/>
          </p:cNvGrpSpPr>
          <p:nvPr/>
        </p:nvGrpSpPr>
        <p:grpSpPr bwMode="auto">
          <a:xfrm>
            <a:off x="662197" y="1362670"/>
            <a:ext cx="903606" cy="461665"/>
            <a:chOff x="3222" y="1845"/>
            <a:chExt cx="1237" cy="632"/>
          </a:xfrm>
          <a:solidFill>
            <a:srgbClr val="C00000"/>
          </a:solidFill>
        </p:grpSpPr>
        <p:sp>
          <p:nvSpPr>
            <p:cNvPr id="5"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6"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7" name="矩形 6"/>
          <p:cNvSpPr/>
          <p:nvPr/>
        </p:nvSpPr>
        <p:spPr>
          <a:xfrm>
            <a:off x="1565803" y="1219089"/>
            <a:ext cx="6169547" cy="584775"/>
          </a:xfrm>
          <a:prstGeom prst="rect">
            <a:avLst/>
          </a:prstGeom>
        </p:spPr>
        <p:txBody>
          <a:bodyPr wrap="square">
            <a:spAutoFit/>
          </a:bodyPr>
          <a:lstStyle/>
          <a:p>
            <a:pPr marL="457200" indent="-457200">
              <a:buFont typeface="Wingdings" panose="05000000000000000000" pitchFamily="2" charset="2"/>
              <a:buChar char="p"/>
            </a:pPr>
            <a:r>
              <a:rPr lang="zh-CN" altLang="en-US" sz="3200" b="1" dirty="0">
                <a:solidFill>
                  <a:srgbClr val="C00000"/>
                </a:solidFill>
                <a:latin typeface="微软雅黑" panose="020B0503020204020204" pitchFamily="34" charset="-122"/>
                <a:ea typeface="微软雅黑" panose="020B0503020204020204" pitchFamily="34" charset="-122"/>
                <a:cs typeface="+mn-ea"/>
                <a:sym typeface="+mn-lt"/>
              </a:rPr>
              <a:t>解放战争</a:t>
            </a:r>
            <a:endParaRPr lang="en-US" altLang="zh-CN" sz="3200" b="1" dirty="0">
              <a:solidFill>
                <a:srgbClr val="C00000"/>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a:off x="1565803" y="1835536"/>
            <a:ext cx="2832577" cy="111909"/>
            <a:chOff x="1565803" y="1939708"/>
            <a:chExt cx="6273720" cy="81021"/>
          </a:xfrm>
        </p:grpSpPr>
        <p:cxnSp>
          <p:nvCxnSpPr>
            <p:cNvPr id="8" name="直接连接符 7"/>
            <p:cNvCxnSpPr/>
            <p:nvPr/>
          </p:nvCxnSpPr>
          <p:spPr>
            <a:xfrm>
              <a:off x="1565803" y="1939708"/>
              <a:ext cx="616954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565803" y="2020729"/>
              <a:ext cx="62737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1" name="组合 7"/>
          <p:cNvGrpSpPr/>
          <p:nvPr/>
        </p:nvGrpSpPr>
        <p:grpSpPr bwMode="auto">
          <a:xfrm>
            <a:off x="1565803" y="2223326"/>
            <a:ext cx="2436814" cy="460375"/>
            <a:chOff x="632292" y="1140767"/>
            <a:chExt cx="2436028" cy="461665"/>
          </a:xfrm>
        </p:grpSpPr>
        <p:sp>
          <p:nvSpPr>
            <p:cNvPr id="12" name="矩形 11"/>
            <p:cNvSpPr/>
            <p:nvPr/>
          </p:nvSpPr>
          <p:spPr>
            <a:xfrm>
              <a:off x="632292" y="1158278"/>
              <a:ext cx="2436027" cy="4266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文本框 19"/>
            <p:cNvSpPr txBox="1">
              <a:spLocks noChangeArrowheads="1"/>
            </p:cNvSpPr>
            <p:nvPr/>
          </p:nvSpPr>
          <p:spPr bwMode="auto">
            <a:xfrm>
              <a:off x="846302" y="1140767"/>
              <a:ext cx="22220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打破全面进攻</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sp>
        <p:nvSpPr>
          <p:cNvPr id="15" name="文本框 14"/>
          <p:cNvSpPr txBox="1"/>
          <p:nvPr/>
        </p:nvSpPr>
        <p:spPr>
          <a:xfrm>
            <a:off x="1565803" y="2818015"/>
            <a:ext cx="6094070" cy="1200329"/>
          </a:xfrm>
          <a:prstGeom prst="rect">
            <a:avLst/>
          </a:prstGeom>
          <a:noFill/>
        </p:spPr>
        <p:txBody>
          <a:bodyPr wrap="square">
            <a:spAutoFit/>
          </a:bodyPr>
          <a:lstStyle/>
          <a:p>
            <a:pPr marL="285750" indent="-285750" eaLnBrk="1" hangingPunct="1">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华东战场</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歼敌</a:t>
            </a:r>
            <a:r>
              <a:rPr lang="en-US" altLang="zh-CN" dirty="0">
                <a:latin typeface="微软雅黑" panose="020B0503020204020204" pitchFamily="34" charset="-122"/>
                <a:ea typeface="微软雅黑" panose="020B0503020204020204" pitchFamily="34" charset="-122"/>
              </a:rPr>
              <a:t>9</a:t>
            </a:r>
            <a:r>
              <a:rPr lang="zh-CN" altLang="en-US" dirty="0">
                <a:latin typeface="微软雅黑" panose="020B0503020204020204" pitchFamily="34" charset="-122"/>
                <a:ea typeface="微软雅黑" panose="020B0503020204020204" pitchFamily="34" charset="-122"/>
              </a:rPr>
              <a:t>万</a:t>
            </a:r>
          </a:p>
          <a:p>
            <a:pPr marL="285750" indent="-285750" eaLnBrk="1" hangingPunct="1">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晋冀鲁豫战场</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歼敌</a:t>
            </a: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万</a:t>
            </a:r>
          </a:p>
          <a:p>
            <a:pPr marL="285750" indent="-285750" eaLnBrk="1" hangingPunct="1">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冀察晋战场</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歼敌</a:t>
            </a:r>
            <a:r>
              <a:rPr lang="en-US" altLang="zh-CN" dirty="0">
                <a:latin typeface="微软雅黑" panose="020B0503020204020204" pitchFamily="34" charset="-122"/>
                <a:ea typeface="微软雅黑" panose="020B0503020204020204" pitchFamily="34" charset="-122"/>
              </a:rPr>
              <a:t>1.6</a:t>
            </a:r>
            <a:r>
              <a:rPr lang="zh-CN" altLang="en-US" dirty="0">
                <a:latin typeface="微软雅黑" panose="020B0503020204020204" pitchFamily="34" charset="-122"/>
                <a:ea typeface="微软雅黑" panose="020B0503020204020204" pitchFamily="34" charset="-122"/>
              </a:rPr>
              <a:t>万</a:t>
            </a:r>
          </a:p>
          <a:p>
            <a:pPr marL="285750" indent="-285750" eaLnBrk="1" hangingPunct="1">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东北战场</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歼敌</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万</a:t>
            </a:r>
          </a:p>
        </p:txBody>
      </p:sp>
      <p:grpSp>
        <p:nvGrpSpPr>
          <p:cNvPr id="16" name="组合 7"/>
          <p:cNvGrpSpPr/>
          <p:nvPr/>
        </p:nvGrpSpPr>
        <p:grpSpPr bwMode="auto">
          <a:xfrm>
            <a:off x="5870804" y="2205864"/>
            <a:ext cx="2436814" cy="460375"/>
            <a:chOff x="632292" y="1140767"/>
            <a:chExt cx="2436028" cy="461665"/>
          </a:xfrm>
        </p:grpSpPr>
        <p:sp>
          <p:nvSpPr>
            <p:cNvPr id="17" name="矩形 16"/>
            <p:cNvSpPr/>
            <p:nvPr/>
          </p:nvSpPr>
          <p:spPr>
            <a:xfrm>
              <a:off x="632292" y="1158278"/>
              <a:ext cx="2436027" cy="4266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文本框 19"/>
            <p:cNvSpPr txBox="1">
              <a:spLocks noChangeArrowheads="1"/>
            </p:cNvSpPr>
            <p:nvPr/>
          </p:nvSpPr>
          <p:spPr bwMode="auto">
            <a:xfrm>
              <a:off x="846302" y="1140767"/>
              <a:ext cx="22220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挫败重点进攻</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sp>
        <p:nvSpPr>
          <p:cNvPr id="19" name="文本框 18"/>
          <p:cNvSpPr txBox="1"/>
          <p:nvPr/>
        </p:nvSpPr>
        <p:spPr>
          <a:xfrm>
            <a:off x="5804817" y="2818015"/>
            <a:ext cx="6094070" cy="874407"/>
          </a:xfrm>
          <a:prstGeom prst="rect">
            <a:avLst/>
          </a:prstGeom>
          <a:noFill/>
        </p:spPr>
        <p:txBody>
          <a:bodyPr wrap="square">
            <a:spAutoFit/>
          </a:bodyPr>
          <a:lstStyle/>
          <a:p>
            <a:pPr marL="285750" indent="-285750" eaLnBrk="1" hangingPunct="1">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陕北解放区-青化砭、羊马河、蟠龙</a:t>
            </a:r>
          </a:p>
          <a:p>
            <a:pPr marL="285750" indent="-285750" eaLnBrk="1" hangingPunct="1">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山东解放区</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歼</a:t>
            </a:r>
            <a:r>
              <a:rPr lang="en-US" altLang="zh-CN" dirty="0">
                <a:latin typeface="微软雅黑" panose="020B0503020204020204" pitchFamily="34" charset="-122"/>
                <a:ea typeface="微软雅黑" panose="020B0503020204020204" pitchFamily="34" charset="-122"/>
              </a:rPr>
              <a:t>72</a:t>
            </a:r>
            <a:r>
              <a:rPr lang="zh-CN" altLang="en-US" dirty="0">
                <a:latin typeface="微软雅黑" panose="020B0503020204020204" pitchFamily="34" charset="-122"/>
                <a:ea typeface="微软雅黑" panose="020B0503020204020204" pitchFamily="34" charset="-122"/>
              </a:rPr>
              <a:t>师</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万余人   </a:t>
            </a:r>
            <a:r>
              <a:rPr lang="en-US" altLang="zh-CN" dirty="0">
                <a:latin typeface="微软雅黑" panose="020B0503020204020204" pitchFamily="34" charset="-122"/>
                <a:ea typeface="微软雅黑" panose="020B0503020204020204" pitchFamily="34" charset="-122"/>
              </a:rPr>
              <a:t>74</a:t>
            </a:r>
            <a:r>
              <a:rPr lang="zh-CN" altLang="en-US" dirty="0">
                <a:latin typeface="微软雅黑" panose="020B0503020204020204" pitchFamily="34" charset="-122"/>
                <a:ea typeface="微软雅黑" panose="020B0503020204020204" pitchFamily="34" charset="-122"/>
              </a:rPr>
              <a:t>师</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万余人</a:t>
            </a:r>
          </a:p>
        </p:txBody>
      </p:sp>
      <p:grpSp>
        <p:nvGrpSpPr>
          <p:cNvPr id="20" name="组合 19"/>
          <p:cNvGrpSpPr/>
          <p:nvPr/>
        </p:nvGrpSpPr>
        <p:grpSpPr bwMode="auto">
          <a:xfrm>
            <a:off x="667983" y="4138402"/>
            <a:ext cx="10405641" cy="707886"/>
            <a:chOff x="640659" y="1140767"/>
            <a:chExt cx="10402795" cy="709870"/>
          </a:xfrm>
        </p:grpSpPr>
        <p:sp>
          <p:nvSpPr>
            <p:cNvPr id="21" name="矩形 20"/>
            <p:cNvSpPr/>
            <p:nvPr/>
          </p:nvSpPr>
          <p:spPr>
            <a:xfrm>
              <a:off x="640659" y="1158278"/>
              <a:ext cx="118599" cy="66802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文本框 19"/>
            <p:cNvSpPr txBox="1">
              <a:spLocks noChangeArrowheads="1"/>
            </p:cNvSpPr>
            <p:nvPr/>
          </p:nvSpPr>
          <p:spPr bwMode="auto">
            <a:xfrm>
              <a:off x="846302" y="1140767"/>
              <a:ext cx="10197152" cy="709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marL="342900" indent="-342900" eaLnBrk="1" hangingPunct="1">
                <a:buFont typeface="Wingdings" panose="05000000000000000000" pitchFamily="2" charset="2"/>
                <a:buChar char="u"/>
              </a:pPr>
              <a:r>
                <a:rPr lang="zh-CN" altLang="en-US" sz="2000" b="1" dirty="0">
                  <a:solidFill>
                    <a:srgbClr val="C00000"/>
                  </a:solidFill>
                  <a:latin typeface="微软雅黑" panose="020B0503020204020204" pitchFamily="34" charset="-122"/>
                  <a:ea typeface="微软雅黑" panose="020B0503020204020204" pitchFamily="34" charset="-122"/>
                </a:rPr>
                <a:t>人民解放军转入战略进攻</a:t>
              </a:r>
              <a:r>
                <a:rPr lang="zh-CN" altLang="en-US" sz="2000" dirty="0">
                  <a:latin typeface="微软雅黑" panose="020B0503020204020204" pitchFamily="34" charset="-122"/>
                  <a:ea typeface="微软雅黑" panose="020B0503020204020204" pitchFamily="34" charset="-122"/>
                </a:rPr>
                <a:t>根据党中央 、毛泽东“以主力打到外线去，将战争引向国民党统治区”的战略部署</a:t>
              </a:r>
            </a:p>
          </p:txBody>
        </p:sp>
      </p:grpSp>
      <p:sp>
        <p:nvSpPr>
          <p:cNvPr id="24" name="文本框 23"/>
          <p:cNvSpPr txBox="1"/>
          <p:nvPr/>
        </p:nvSpPr>
        <p:spPr>
          <a:xfrm>
            <a:off x="944163" y="5008725"/>
            <a:ext cx="10129461" cy="1200329"/>
          </a:xfrm>
          <a:prstGeom prst="rect">
            <a:avLst/>
          </a:prstGeom>
          <a:noFill/>
        </p:spPr>
        <p:txBody>
          <a:bodyPr wrap="square">
            <a:spAutoFit/>
          </a:bodyPr>
          <a:lstStyle/>
          <a:p>
            <a:pPr marL="285750" eaLnBrk="1" hangingPunct="1">
              <a:buFont typeface="Wingdings" panose="05000000000000000000" pitchFamily="2" charset="2"/>
              <a:buChar char="ü"/>
            </a:pPr>
            <a:r>
              <a:rPr lang="en-US" altLang="zh-CN" dirty="0">
                <a:latin typeface="微软雅黑" panose="020B0503020204020204" pitchFamily="34" charset="-122"/>
                <a:ea typeface="微软雅黑" panose="020B0503020204020204" pitchFamily="34" charset="-122"/>
              </a:rPr>
              <a:t>1947</a:t>
            </a:r>
            <a:r>
              <a:rPr lang="zh-CN" altLang="en-US" dirty="0">
                <a:latin typeface="微软雅黑" panose="020B0503020204020204" pitchFamily="34" charset="-122"/>
                <a:ea typeface="微软雅黑" panose="020B0503020204020204" pitchFamily="34" charset="-122"/>
              </a:rPr>
              <a:t>年，刘邓大军千里跃进大别山；陈谢大军挺进豫西陈粟大军进入豫皖苏。形成拥有3000万人口中原解放区</a:t>
            </a:r>
          </a:p>
          <a:p>
            <a:pPr marL="285750" eaLnBrk="1" hangingPunct="1">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到</a:t>
            </a:r>
            <a:r>
              <a:rPr lang="en-US" altLang="zh-CN" dirty="0">
                <a:latin typeface="微软雅黑" panose="020B0503020204020204" pitchFamily="34" charset="-122"/>
                <a:ea typeface="微软雅黑" panose="020B0503020204020204" pitchFamily="34" charset="-122"/>
              </a:rPr>
              <a:t>1947</a:t>
            </a:r>
            <a:r>
              <a:rPr lang="zh-CN" altLang="en-US" dirty="0">
                <a:latin typeface="微软雅黑" panose="020B0503020204020204" pitchFamily="34" charset="-122"/>
                <a:ea typeface="微软雅黑" panose="020B0503020204020204" pitchFamily="34" charset="-122"/>
              </a:rPr>
              <a:t>年底，人民解放军由战略防御转入全面的战略进攻，这一伟大胜利标志着中国革命战争已经达到一个新的历史转折点</a:t>
            </a: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anim calcmode="lin" valueType="num">
                                      <p:cBhvr>
                                        <p:cTn id="1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7"/>
                                        </p:tgtEl>
                                      </p:cBhvr>
                                    </p:animEffect>
                                  </p:childTnLst>
                                </p:cTn>
                              </p:par>
                            </p:childTnLst>
                          </p:cTn>
                        </p:par>
                        <p:par>
                          <p:cTn id="16" fill="hold">
                            <p:stCondLst>
                              <p:cond delay="1149"/>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1649"/>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750"/>
                                        <p:tgtEl>
                                          <p:spTgt spid="11"/>
                                        </p:tgtEl>
                                      </p:cBhvr>
                                    </p:animEffect>
                                  </p:childTnLst>
                                </p:cTn>
                              </p:par>
                            </p:childTnLst>
                          </p:cTn>
                        </p:par>
                        <p:par>
                          <p:cTn id="24" fill="hold">
                            <p:stCondLst>
                              <p:cond delay="2649"/>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3149"/>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750"/>
                                        <p:tgtEl>
                                          <p:spTgt spid="16"/>
                                        </p:tgtEl>
                                      </p:cBhvr>
                                    </p:animEffect>
                                  </p:childTnLst>
                                </p:cTn>
                              </p:par>
                            </p:childTnLst>
                          </p:cTn>
                        </p:par>
                        <p:par>
                          <p:cTn id="32" fill="hold">
                            <p:stCondLst>
                              <p:cond delay="4149"/>
                            </p:stCondLst>
                            <p:childTnLst>
                              <p:par>
                                <p:cTn id="33" presetID="22" presetClass="entr" presetSubtype="4"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par>
                          <p:cTn id="36" fill="hold">
                            <p:stCondLst>
                              <p:cond delay="4649"/>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p:stCondLst>
                              <p:cond delay="5149"/>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9" grpId="0"/>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解放战争时期</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
          <p:cNvGrpSpPr>
            <a:grpSpLocks noChangeAspect="1"/>
          </p:cNvGrpSpPr>
          <p:nvPr/>
        </p:nvGrpSpPr>
        <p:grpSpPr bwMode="auto">
          <a:xfrm>
            <a:off x="662197" y="1362670"/>
            <a:ext cx="903606" cy="461665"/>
            <a:chOff x="3222" y="1845"/>
            <a:chExt cx="1237" cy="632"/>
          </a:xfrm>
          <a:solidFill>
            <a:srgbClr val="C00000"/>
          </a:solidFill>
        </p:grpSpPr>
        <p:sp>
          <p:nvSpPr>
            <p:cNvPr id="5"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6"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7" name="矩形 6"/>
          <p:cNvSpPr/>
          <p:nvPr/>
        </p:nvSpPr>
        <p:spPr>
          <a:xfrm>
            <a:off x="1565803" y="1219089"/>
            <a:ext cx="6169547" cy="584775"/>
          </a:xfrm>
          <a:prstGeom prst="rect">
            <a:avLst/>
          </a:prstGeom>
        </p:spPr>
        <p:txBody>
          <a:bodyPr wrap="square">
            <a:spAutoFit/>
          </a:bodyPr>
          <a:lstStyle/>
          <a:p>
            <a:r>
              <a:rPr lang="zh-CN" altLang="en-US" sz="3200" b="1" dirty="0">
                <a:solidFill>
                  <a:srgbClr val="C00000"/>
                </a:solidFill>
                <a:latin typeface="微软雅黑" panose="020B0503020204020204" pitchFamily="34" charset="-122"/>
                <a:ea typeface="微软雅黑" panose="020B0503020204020204" pitchFamily="34" charset="-122"/>
              </a:rPr>
              <a:t>历史性的战略决战</a:t>
            </a:r>
            <a:endParaRPr lang="en-US" altLang="zh-CN" sz="3200" b="1" dirty="0">
              <a:solidFill>
                <a:srgbClr val="C00000"/>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565803" y="1835536"/>
            <a:ext cx="3411311" cy="158038"/>
            <a:chOff x="1565803" y="1939708"/>
            <a:chExt cx="6273720" cy="81021"/>
          </a:xfrm>
        </p:grpSpPr>
        <p:cxnSp>
          <p:nvCxnSpPr>
            <p:cNvPr id="8" name="直接连接符 7"/>
            <p:cNvCxnSpPr/>
            <p:nvPr/>
          </p:nvCxnSpPr>
          <p:spPr>
            <a:xfrm>
              <a:off x="1565803" y="1939708"/>
              <a:ext cx="616954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565803" y="2020729"/>
              <a:ext cx="62737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 name="文本框 22"/>
          <p:cNvSpPr txBox="1">
            <a:spLocks noChangeArrowheads="1"/>
          </p:cNvSpPr>
          <p:nvPr/>
        </p:nvSpPr>
        <p:spPr bwMode="auto">
          <a:xfrm>
            <a:off x="672744" y="2462726"/>
            <a:ext cx="4581517" cy="34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marL="342900" indent="-342900" eaLnBrk="1" hangingPunct="1">
              <a:lnSpc>
                <a:spcPct val="80000"/>
              </a:lnSpc>
              <a:buFont typeface="Wingdings" panose="05000000000000000000" pitchFamily="2" charset="2"/>
              <a:buChar char="l"/>
            </a:pPr>
            <a:r>
              <a:rPr lang="en-US" altLang="zh-CN" sz="2000" dirty="0">
                <a:latin typeface="微软雅黑" panose="020B0503020204020204" pitchFamily="34" charset="-122"/>
                <a:ea typeface="微软雅黑" panose="020B0503020204020204" pitchFamily="34" charset="-122"/>
              </a:rPr>
              <a:t>1948</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9</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12</a:t>
            </a:r>
            <a:r>
              <a:rPr lang="zh-CN" altLang="en-US" sz="2000" dirty="0">
                <a:latin typeface="微软雅黑" panose="020B0503020204020204" pitchFamily="34" charset="-122"/>
                <a:ea typeface="微软雅黑" panose="020B0503020204020204" pitchFamily="34" charset="-122"/>
              </a:rPr>
              <a:t>日辽沈战役</a:t>
            </a:r>
            <a:endParaRPr lang="en-US" altLang="zh-CN" sz="2000" dirty="0">
              <a:latin typeface="微软雅黑" panose="020B0503020204020204" pitchFamily="34" charset="-122"/>
              <a:ea typeface="微软雅黑" panose="020B0503020204020204" pitchFamily="34" charset="-122"/>
            </a:endParaRPr>
          </a:p>
        </p:txBody>
      </p:sp>
      <p:sp>
        <p:nvSpPr>
          <p:cNvPr id="25" name="文本框 24"/>
          <p:cNvSpPr txBox="1">
            <a:spLocks noChangeArrowheads="1"/>
          </p:cNvSpPr>
          <p:nvPr/>
        </p:nvSpPr>
        <p:spPr bwMode="auto">
          <a:xfrm>
            <a:off x="672744" y="2885334"/>
            <a:ext cx="4046296" cy="34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marL="342900" indent="-342900" eaLnBrk="1" hangingPunct="1">
              <a:lnSpc>
                <a:spcPct val="80000"/>
              </a:lnSpc>
              <a:buFont typeface="Wingdings" panose="05000000000000000000" pitchFamily="2" charset="2"/>
              <a:buChar char="l"/>
            </a:pPr>
            <a:r>
              <a:rPr lang="en-US" altLang="zh-CN" sz="2000" dirty="0">
                <a:latin typeface="微软雅黑" panose="020B0503020204020204" pitchFamily="34" charset="-122"/>
                <a:ea typeface="微软雅黑" panose="020B0503020204020204" pitchFamily="34" charset="-122"/>
              </a:rPr>
              <a:t>1948</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11</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日淮海战役</a:t>
            </a:r>
            <a:endParaRPr lang="en-US" altLang="zh-CN" sz="2000" dirty="0">
              <a:latin typeface="微软雅黑" panose="020B0503020204020204" pitchFamily="34" charset="-122"/>
              <a:ea typeface="微软雅黑" panose="020B0503020204020204" pitchFamily="34" charset="-122"/>
            </a:endParaRPr>
          </a:p>
        </p:txBody>
      </p:sp>
      <p:sp>
        <p:nvSpPr>
          <p:cNvPr id="26" name="文本框 25"/>
          <p:cNvSpPr txBox="1">
            <a:spLocks noChangeArrowheads="1"/>
          </p:cNvSpPr>
          <p:nvPr/>
        </p:nvSpPr>
        <p:spPr bwMode="auto">
          <a:xfrm>
            <a:off x="688561" y="3373361"/>
            <a:ext cx="4405110" cy="34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marL="342900" indent="-342900" eaLnBrk="1" hangingPunct="1">
              <a:lnSpc>
                <a:spcPct val="80000"/>
              </a:lnSpc>
              <a:buFont typeface="Wingdings" panose="05000000000000000000" pitchFamily="2" charset="2"/>
              <a:buChar char="l"/>
            </a:pPr>
            <a:r>
              <a:rPr lang="en-US" altLang="zh-CN" sz="2000" dirty="0">
                <a:latin typeface="微软雅黑" panose="020B0503020204020204" pitchFamily="34" charset="-122"/>
                <a:ea typeface="微软雅黑" panose="020B0503020204020204" pitchFamily="34" charset="-122"/>
              </a:rPr>
              <a:t>1948</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11</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29</a:t>
            </a:r>
            <a:r>
              <a:rPr lang="zh-CN" altLang="en-US" sz="2000" dirty="0">
                <a:latin typeface="微软雅黑" panose="020B0503020204020204" pitchFamily="34" charset="-122"/>
                <a:ea typeface="微软雅黑" panose="020B0503020204020204" pitchFamily="34" charset="-122"/>
              </a:rPr>
              <a:t>日平津战役</a:t>
            </a:r>
            <a:endParaRPr lang="en-US" altLang="zh-CN" sz="2000" dirty="0">
              <a:latin typeface="微软雅黑" panose="020B0503020204020204" pitchFamily="34" charset="-122"/>
              <a:ea typeface="微软雅黑" panose="020B0503020204020204" pitchFamily="34" charset="-122"/>
            </a:endParaRPr>
          </a:p>
        </p:txBody>
      </p:sp>
      <p:grpSp>
        <p:nvGrpSpPr>
          <p:cNvPr id="27" name="组合 7"/>
          <p:cNvGrpSpPr/>
          <p:nvPr/>
        </p:nvGrpSpPr>
        <p:grpSpPr bwMode="auto">
          <a:xfrm>
            <a:off x="895221" y="3935235"/>
            <a:ext cx="2436814" cy="460375"/>
            <a:chOff x="632292" y="1140767"/>
            <a:chExt cx="2436028" cy="461665"/>
          </a:xfrm>
        </p:grpSpPr>
        <p:sp>
          <p:nvSpPr>
            <p:cNvPr id="28" name="矩形 27"/>
            <p:cNvSpPr/>
            <p:nvPr/>
          </p:nvSpPr>
          <p:spPr>
            <a:xfrm>
              <a:off x="632292" y="1158278"/>
              <a:ext cx="2436027" cy="4266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文本框 19"/>
            <p:cNvSpPr txBox="1">
              <a:spLocks noChangeArrowheads="1"/>
            </p:cNvSpPr>
            <p:nvPr/>
          </p:nvSpPr>
          <p:spPr bwMode="auto">
            <a:xfrm>
              <a:off x="846302" y="1140767"/>
              <a:ext cx="22220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夺取全国胜利</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sp>
        <p:nvSpPr>
          <p:cNvPr id="30" name="文本框 29"/>
          <p:cNvSpPr txBox="1"/>
          <p:nvPr/>
        </p:nvSpPr>
        <p:spPr>
          <a:xfrm>
            <a:off x="895221" y="4503631"/>
            <a:ext cx="10494268" cy="1857753"/>
          </a:xfrm>
          <a:prstGeom prst="rect">
            <a:avLst/>
          </a:prstGeom>
          <a:noFill/>
        </p:spPr>
        <p:txBody>
          <a:bodyPr wrap="square">
            <a:spAutoFit/>
          </a:bodyPr>
          <a:lstStyle/>
          <a:p>
            <a:pPr>
              <a:lnSpc>
                <a:spcPct val="130000"/>
              </a:lnSpc>
            </a:pPr>
            <a:r>
              <a:rPr lang="en-US" altLang="zh-CN" dirty="0">
                <a:latin typeface="微软雅黑" panose="020B0503020204020204" pitchFamily="34" charset="-122"/>
                <a:ea typeface="微软雅黑" panose="020B0503020204020204" pitchFamily="34" charset="-122"/>
              </a:rPr>
              <a:t>1949</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月，人民解放军发动渡江战役</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23</a:t>
            </a:r>
            <a:r>
              <a:rPr lang="zh-CN" altLang="en-US" dirty="0">
                <a:latin typeface="微软雅黑" panose="020B0503020204020204" pitchFamily="34" charset="-122"/>
                <a:ea typeface="微软雅黑" panose="020B0503020204020204" pitchFamily="34" charset="-122"/>
              </a:rPr>
              <a:t>日，占领南京</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16-17</a:t>
            </a:r>
            <a:r>
              <a:rPr lang="zh-CN" altLang="en-US" dirty="0">
                <a:latin typeface="微软雅黑" panose="020B0503020204020204" pitchFamily="34" charset="-122"/>
                <a:ea typeface="微软雅黑" panose="020B0503020204020204" pitchFamily="34" charset="-122"/>
              </a:rPr>
              <a:t>日，</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解放武汉三镇</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22</a:t>
            </a:r>
            <a:r>
              <a:rPr lang="zh-CN" altLang="en-US" dirty="0">
                <a:latin typeface="微软雅黑" panose="020B0503020204020204" pitchFamily="34" charset="-122"/>
                <a:ea typeface="微软雅黑" panose="020B0503020204020204" pitchFamily="34" charset="-122"/>
              </a:rPr>
              <a:t>日，解放南昌</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27</a:t>
            </a:r>
            <a:r>
              <a:rPr lang="zh-CN" altLang="en-US" dirty="0">
                <a:latin typeface="微软雅黑" panose="020B0503020204020204" pitchFamily="34" charset="-122"/>
                <a:ea typeface="微软雅黑" panose="020B0503020204020204" pitchFamily="34" charset="-122"/>
              </a:rPr>
              <a:t>日，解放上海</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月上旬，解放浙江</a:t>
            </a:r>
            <a:r>
              <a:rPr lang="en-US" altLang="zh-CN" dirty="0">
                <a:latin typeface="微软雅黑" panose="020B0503020204020204" pitchFamily="34" charset="-122"/>
                <a:ea typeface="微软雅黑" panose="020B0503020204020204" pitchFamily="34" charset="-122"/>
              </a:rPr>
              <a:t>8</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日，解放湖南</a:t>
            </a:r>
            <a:r>
              <a:rPr lang="en-US" altLang="zh-CN" dirty="0">
                <a:latin typeface="微软雅黑" panose="020B0503020204020204" pitchFamily="34" charset="-122"/>
                <a:ea typeface="微软雅黑" panose="020B0503020204020204" pitchFamily="34" charset="-122"/>
              </a:rPr>
              <a:t>8</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17</a:t>
            </a:r>
            <a:r>
              <a:rPr lang="zh-CN" altLang="en-US" dirty="0">
                <a:latin typeface="微软雅黑" panose="020B0503020204020204" pitchFamily="34" charset="-122"/>
                <a:ea typeface="微软雅黑" panose="020B0503020204020204" pitchFamily="34" charset="-122"/>
              </a:rPr>
              <a:t>日，解放福州</a:t>
            </a:r>
            <a:r>
              <a:rPr lang="en-US" altLang="zh-CN" dirty="0">
                <a:latin typeface="微软雅黑" panose="020B0503020204020204" pitchFamily="34" charset="-122"/>
                <a:ea typeface="微软雅黑" panose="020B0503020204020204" pitchFamily="34" charset="-122"/>
              </a:rPr>
              <a:t>9</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日，解放西宁</a:t>
            </a:r>
            <a:r>
              <a:rPr lang="en-US" altLang="zh-CN" dirty="0">
                <a:latin typeface="微软雅黑" panose="020B0503020204020204" pitchFamily="34" charset="-122"/>
                <a:ea typeface="微软雅黑" panose="020B0503020204020204" pitchFamily="34" charset="-122"/>
              </a:rPr>
              <a:t>9</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23</a:t>
            </a:r>
            <a:r>
              <a:rPr lang="zh-CN" altLang="en-US" dirty="0">
                <a:latin typeface="微软雅黑" panose="020B0503020204020204" pitchFamily="34" charset="-122"/>
                <a:ea typeface="微软雅黑" panose="020B0503020204020204" pitchFamily="34" charset="-122"/>
              </a:rPr>
              <a:t>日，解放银川</a:t>
            </a:r>
            <a:r>
              <a:rPr lang="en-US" altLang="zh-CN" dirty="0">
                <a:latin typeface="微软雅黑" panose="020B0503020204020204" pitchFamily="34" charset="-122"/>
                <a:ea typeface="微软雅黑" panose="020B0503020204020204" pitchFamily="34" charset="-122"/>
              </a:rPr>
              <a:t>9</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26</a:t>
            </a:r>
            <a:r>
              <a:rPr lang="zh-CN" altLang="en-US" dirty="0">
                <a:latin typeface="微软雅黑" panose="020B0503020204020204" pitchFamily="34" charset="-122"/>
                <a:ea typeface="微软雅黑" panose="020B0503020204020204" pitchFamily="34" charset="-122"/>
              </a:rPr>
              <a:t>日，解放新疆至</a:t>
            </a:r>
            <a:r>
              <a:rPr lang="en-US" altLang="zh-CN" dirty="0">
                <a:latin typeface="微软雅黑" panose="020B0503020204020204" pitchFamily="34" charset="-122"/>
                <a:ea typeface="微软雅黑" panose="020B0503020204020204" pitchFamily="34" charset="-122"/>
              </a:rPr>
              <a:t>1949</a:t>
            </a:r>
            <a:r>
              <a:rPr lang="zh-CN" altLang="en-US" dirty="0">
                <a:latin typeface="微软雅黑" panose="020B0503020204020204" pitchFamily="34" charset="-122"/>
                <a:ea typeface="微软雅黑" panose="020B0503020204020204" pitchFamily="34" charset="-122"/>
              </a:rPr>
              <a:t>年底，人民解放军解放了除滇、黔、川、康、藏以及广东、广西以外的全国大部分地区</a:t>
            </a:r>
          </a:p>
          <a:p>
            <a:pPr>
              <a:lnSpc>
                <a:spcPct val="130000"/>
              </a:lnSpc>
            </a:pPr>
            <a:endParaRPr lang="en-US" altLang="zh-CN" dirty="0">
              <a:latin typeface="微软雅黑" panose="020B0503020204020204" pitchFamily="34" charset="-122"/>
              <a:ea typeface="微软雅黑" panose="020B0503020204020204" pitchFamily="34" charset="-122"/>
            </a:endParaRPr>
          </a:p>
        </p:txBody>
      </p:sp>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4467" y="1951984"/>
            <a:ext cx="6012312" cy="21051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anim calcmode="lin" valueType="num">
                                      <p:cBhvr>
                                        <p:cTn id="1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7"/>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185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35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285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350"/>
                            </p:stCondLst>
                            <p:childTnLst>
                              <p:par>
                                <p:cTn id="33" presetID="22" presetClass="entr" presetSubtype="4"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par>
                          <p:cTn id="36" fill="hold">
                            <p:stCondLst>
                              <p:cond delay="385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750"/>
                                        <p:tgtEl>
                                          <p:spTgt spid="27"/>
                                        </p:tgtEl>
                                      </p:cBhvr>
                                    </p:animEffect>
                                  </p:childTnLst>
                                </p:cTn>
                              </p:par>
                            </p:childTnLst>
                          </p:cTn>
                        </p:par>
                        <p:par>
                          <p:cTn id="40" fill="hold">
                            <p:stCondLst>
                              <p:cond delay="4850"/>
                            </p:stCondLst>
                            <p:childTnLst>
                              <p:par>
                                <p:cTn id="41" presetID="22" presetClass="entr" presetSubtype="4"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5" grpId="0"/>
      <p:bldP spid="26" grpId="0"/>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解放战争时期</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
          <p:cNvGrpSpPr>
            <a:grpSpLocks noChangeAspect="1"/>
          </p:cNvGrpSpPr>
          <p:nvPr/>
        </p:nvGrpSpPr>
        <p:grpSpPr bwMode="auto">
          <a:xfrm>
            <a:off x="662197" y="1362670"/>
            <a:ext cx="903606" cy="461665"/>
            <a:chOff x="3222" y="1845"/>
            <a:chExt cx="1237" cy="632"/>
          </a:xfrm>
          <a:solidFill>
            <a:srgbClr val="C00000"/>
          </a:solidFill>
        </p:grpSpPr>
        <p:sp>
          <p:nvSpPr>
            <p:cNvPr id="5"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6"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7" name="矩形 6"/>
          <p:cNvSpPr/>
          <p:nvPr/>
        </p:nvSpPr>
        <p:spPr>
          <a:xfrm>
            <a:off x="1565803" y="1219089"/>
            <a:ext cx="6169547" cy="584775"/>
          </a:xfrm>
          <a:prstGeom prst="rect">
            <a:avLst/>
          </a:prstGeom>
        </p:spPr>
        <p:txBody>
          <a:bodyPr wrap="square">
            <a:spAutoFit/>
          </a:bodyPr>
          <a:lstStyle/>
          <a:p>
            <a:pPr marL="457200" indent="-457200">
              <a:buFont typeface="Wingdings" panose="05000000000000000000" pitchFamily="2" charset="2"/>
              <a:buChar char="u"/>
            </a:pPr>
            <a:r>
              <a:rPr lang="zh-CN" altLang="en-US" sz="3200" b="1" dirty="0">
                <a:solidFill>
                  <a:srgbClr val="C00000"/>
                </a:solidFill>
                <a:latin typeface="微软雅黑" panose="020B0503020204020204" pitchFamily="34" charset="-122"/>
                <a:ea typeface="微软雅黑" panose="020B0503020204020204" pitchFamily="34" charset="-122"/>
              </a:rPr>
              <a:t>筹建新中国</a:t>
            </a:r>
            <a:endParaRPr lang="en-US" altLang="zh-CN" sz="3200" b="1" dirty="0">
              <a:solidFill>
                <a:srgbClr val="C00000"/>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565803" y="1835536"/>
            <a:ext cx="3411311" cy="158038"/>
            <a:chOff x="1565803" y="1939708"/>
            <a:chExt cx="6273720" cy="81021"/>
          </a:xfrm>
        </p:grpSpPr>
        <p:cxnSp>
          <p:nvCxnSpPr>
            <p:cNvPr id="8" name="直接连接符 7"/>
            <p:cNvCxnSpPr/>
            <p:nvPr/>
          </p:nvCxnSpPr>
          <p:spPr>
            <a:xfrm>
              <a:off x="1565803" y="1939708"/>
              <a:ext cx="616954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565803" y="2020729"/>
              <a:ext cx="62737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 name="文本框 22"/>
          <p:cNvSpPr txBox="1">
            <a:spLocks noChangeArrowheads="1"/>
          </p:cNvSpPr>
          <p:nvPr/>
        </p:nvSpPr>
        <p:spPr bwMode="auto">
          <a:xfrm>
            <a:off x="688561" y="2210947"/>
            <a:ext cx="10624035" cy="85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marL="342900" indent="-342900" eaLnBrk="1" hangingPunct="1">
              <a:lnSpc>
                <a:spcPct val="13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毛泽东在报告中指出在全国胜利的局面下，党的工作重点必须由乡村转移到城市，恢复和发展城市中的生产为中心任务，提出了两个“务必”的要求。</a:t>
            </a:r>
            <a:r>
              <a:rPr lang="en-US" altLang="zh-CN" sz="2000" dirty="0">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p:txBody>
      </p:sp>
      <p:grpSp>
        <p:nvGrpSpPr>
          <p:cNvPr id="27" name="组合 7"/>
          <p:cNvGrpSpPr/>
          <p:nvPr/>
        </p:nvGrpSpPr>
        <p:grpSpPr bwMode="auto">
          <a:xfrm>
            <a:off x="944163" y="3259689"/>
            <a:ext cx="2436814" cy="442912"/>
            <a:chOff x="632292" y="1140767"/>
            <a:chExt cx="2436028" cy="444153"/>
          </a:xfrm>
        </p:grpSpPr>
        <p:sp>
          <p:nvSpPr>
            <p:cNvPr id="28" name="矩形 27"/>
            <p:cNvSpPr/>
            <p:nvPr/>
          </p:nvSpPr>
          <p:spPr>
            <a:xfrm>
              <a:off x="632292" y="1158278"/>
              <a:ext cx="2436027" cy="4266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文本框 19"/>
            <p:cNvSpPr txBox="1">
              <a:spLocks noChangeArrowheads="1"/>
            </p:cNvSpPr>
            <p:nvPr/>
          </p:nvSpPr>
          <p:spPr bwMode="auto">
            <a:xfrm>
              <a:off x="846302" y="1140767"/>
              <a:ext cx="2222018" cy="40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r>
                <a:rPr lang="en-US" altLang="zh-CN" sz="2000" b="1" dirty="0">
                  <a:solidFill>
                    <a:schemeClr val="bg1"/>
                  </a:solidFill>
                  <a:latin typeface="微软雅黑" panose="020B0503020204020204" pitchFamily="34" charset="-122"/>
                  <a:ea typeface="微软雅黑" panose="020B0503020204020204" pitchFamily="34" charset="-122"/>
                </a:rPr>
                <a:t>1949</a:t>
              </a:r>
              <a:r>
                <a:rPr lang="zh-CN" altLang="en-US" sz="2000" b="1" dirty="0">
                  <a:solidFill>
                    <a:schemeClr val="bg1"/>
                  </a:solidFill>
                  <a:latin typeface="微软雅黑" panose="020B0503020204020204" pitchFamily="34" charset="-122"/>
                  <a:ea typeface="微软雅黑" panose="020B0503020204020204" pitchFamily="34" charset="-122"/>
                </a:rPr>
                <a:t>年</a:t>
              </a:r>
              <a:r>
                <a:rPr lang="en-US" altLang="zh-CN" sz="2000" b="1" dirty="0">
                  <a:solidFill>
                    <a:schemeClr val="bg1"/>
                  </a:solidFill>
                  <a:latin typeface="微软雅黑" panose="020B0503020204020204" pitchFamily="34" charset="-122"/>
                  <a:ea typeface="微软雅黑" panose="020B0503020204020204" pitchFamily="34" charset="-122"/>
                </a:rPr>
                <a:t>9</a:t>
              </a:r>
              <a:r>
                <a:rPr lang="zh-CN" altLang="en-US" sz="2000" b="1" dirty="0">
                  <a:solidFill>
                    <a:schemeClr val="bg1"/>
                  </a:solidFill>
                  <a:latin typeface="微软雅黑" panose="020B0503020204020204" pitchFamily="34" charset="-122"/>
                  <a:ea typeface="微软雅黑" panose="020B0503020204020204" pitchFamily="34" charset="-122"/>
                </a:rPr>
                <a:t>月</a:t>
              </a:r>
              <a:r>
                <a:rPr lang="en-US" altLang="zh-CN" sz="2000" b="1" dirty="0">
                  <a:solidFill>
                    <a:schemeClr val="bg1"/>
                  </a:solidFill>
                  <a:latin typeface="微软雅黑" panose="020B0503020204020204" pitchFamily="34" charset="-122"/>
                  <a:ea typeface="微软雅黑" panose="020B0503020204020204" pitchFamily="34" charset="-122"/>
                </a:rPr>
                <a:t>21</a:t>
              </a:r>
              <a:r>
                <a:rPr lang="zh-CN" altLang="en-US" sz="2000" b="1" dirty="0">
                  <a:solidFill>
                    <a:schemeClr val="bg1"/>
                  </a:solidFill>
                  <a:latin typeface="微软雅黑" panose="020B0503020204020204" pitchFamily="34" charset="-122"/>
                  <a:ea typeface="微软雅黑" panose="020B0503020204020204" pitchFamily="34" charset="-122"/>
                </a:rPr>
                <a:t>日</a:t>
              </a:r>
            </a:p>
          </p:txBody>
        </p:sp>
      </p:grpSp>
      <p:sp>
        <p:nvSpPr>
          <p:cNvPr id="30" name="文本框 29"/>
          <p:cNvSpPr txBox="1"/>
          <p:nvPr/>
        </p:nvSpPr>
        <p:spPr>
          <a:xfrm>
            <a:off x="895221" y="3751015"/>
            <a:ext cx="10494268" cy="646331"/>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中国人民政治协商会议第一次全体会议在北平召开。会议决定中华人民共和国定都北平，改北平为北京，以</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义勇军进行曲</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为代国歌，国旗为五星红旗，选举毛泽东为中央人民政府主席</a:t>
            </a:r>
          </a:p>
        </p:txBody>
      </p:sp>
      <p:grpSp>
        <p:nvGrpSpPr>
          <p:cNvPr id="19" name="组合 7"/>
          <p:cNvGrpSpPr/>
          <p:nvPr/>
        </p:nvGrpSpPr>
        <p:grpSpPr bwMode="auto">
          <a:xfrm>
            <a:off x="944163" y="4658397"/>
            <a:ext cx="2436813" cy="425450"/>
            <a:chOff x="632292" y="1158278"/>
            <a:chExt cx="2436027" cy="426642"/>
          </a:xfrm>
        </p:grpSpPr>
        <p:sp>
          <p:nvSpPr>
            <p:cNvPr id="20" name="矩形 19"/>
            <p:cNvSpPr/>
            <p:nvPr/>
          </p:nvSpPr>
          <p:spPr>
            <a:xfrm>
              <a:off x="632292" y="1158278"/>
              <a:ext cx="2436027" cy="4266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文本框 19"/>
            <p:cNvSpPr txBox="1">
              <a:spLocks noChangeArrowheads="1"/>
            </p:cNvSpPr>
            <p:nvPr/>
          </p:nvSpPr>
          <p:spPr bwMode="auto">
            <a:xfrm>
              <a:off x="802074" y="1176176"/>
              <a:ext cx="2222018" cy="40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r>
                <a:rPr lang="en-US" altLang="zh-CN" sz="2000" b="1" dirty="0">
                  <a:solidFill>
                    <a:schemeClr val="bg1"/>
                  </a:solidFill>
                  <a:latin typeface="微软雅黑" panose="020B0503020204020204" pitchFamily="34" charset="-122"/>
                  <a:ea typeface="微软雅黑" panose="020B0503020204020204" pitchFamily="34" charset="-122"/>
                </a:rPr>
                <a:t>1949</a:t>
              </a:r>
              <a:r>
                <a:rPr lang="zh-CN" altLang="en-US" sz="2000" b="1" dirty="0">
                  <a:solidFill>
                    <a:schemeClr val="bg1"/>
                  </a:solidFill>
                  <a:latin typeface="微软雅黑" panose="020B0503020204020204" pitchFamily="34" charset="-122"/>
                  <a:ea typeface="微软雅黑" panose="020B0503020204020204" pitchFamily="34" charset="-122"/>
                </a:rPr>
                <a:t>年</a:t>
              </a:r>
              <a:r>
                <a:rPr lang="en-US" altLang="zh-CN" sz="2000" b="1" dirty="0">
                  <a:solidFill>
                    <a:schemeClr val="bg1"/>
                  </a:solidFill>
                  <a:latin typeface="微软雅黑" panose="020B0503020204020204" pitchFamily="34" charset="-122"/>
                  <a:ea typeface="微软雅黑" panose="020B0503020204020204" pitchFamily="34" charset="-122"/>
                </a:rPr>
                <a:t>10</a:t>
              </a:r>
              <a:r>
                <a:rPr lang="zh-CN" altLang="en-US" sz="2000" b="1" dirty="0">
                  <a:solidFill>
                    <a:schemeClr val="bg1"/>
                  </a:solidFill>
                  <a:latin typeface="微软雅黑" panose="020B0503020204020204" pitchFamily="34" charset="-122"/>
                  <a:ea typeface="微软雅黑" panose="020B0503020204020204" pitchFamily="34" charset="-122"/>
                </a:rPr>
                <a:t>月</a:t>
              </a:r>
              <a:r>
                <a:rPr lang="en-US" altLang="zh-CN" sz="2000" b="1" dirty="0">
                  <a:solidFill>
                    <a:schemeClr val="bg1"/>
                  </a:solidFill>
                  <a:latin typeface="微软雅黑" panose="020B0503020204020204" pitchFamily="34" charset="-122"/>
                  <a:ea typeface="微软雅黑" panose="020B0503020204020204" pitchFamily="34" charset="-122"/>
                </a:rPr>
                <a:t>1</a:t>
              </a:r>
              <a:r>
                <a:rPr lang="zh-CN" altLang="en-US" sz="2000" b="1" dirty="0">
                  <a:solidFill>
                    <a:schemeClr val="bg1"/>
                  </a:solidFill>
                  <a:latin typeface="微软雅黑" panose="020B0503020204020204" pitchFamily="34" charset="-122"/>
                  <a:ea typeface="微软雅黑" panose="020B0503020204020204" pitchFamily="34" charset="-122"/>
                </a:rPr>
                <a:t>日</a:t>
              </a:r>
            </a:p>
          </p:txBody>
        </p:sp>
      </p:grpSp>
      <p:sp>
        <p:nvSpPr>
          <p:cNvPr id="22" name="文本框 21"/>
          <p:cNvSpPr txBox="1"/>
          <p:nvPr/>
        </p:nvSpPr>
        <p:spPr>
          <a:xfrm>
            <a:off x="895221" y="5307568"/>
            <a:ext cx="10494268" cy="417358"/>
          </a:xfrm>
          <a:prstGeom prst="rect">
            <a:avLst/>
          </a:prstGeom>
          <a:noFill/>
        </p:spPr>
        <p:txBody>
          <a:bodyPr wrap="square">
            <a:spAutoFit/>
          </a:bodyPr>
          <a:lstStyle/>
          <a:p>
            <a:pPr>
              <a:lnSpc>
                <a:spcPct val="130000"/>
              </a:lnSpc>
            </a:pPr>
            <a:r>
              <a:rPr lang="zh-CN" altLang="en-US" dirty="0">
                <a:latin typeface="微软雅黑" panose="020B0503020204020204" pitchFamily="34" charset="-122"/>
                <a:ea typeface="微软雅黑" panose="020B0503020204020204" pitchFamily="34" charset="-122"/>
              </a:rPr>
              <a:t>中华人民共和国中央人民政府成立了</a:t>
            </a: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9439" y="4098076"/>
            <a:ext cx="4139887" cy="27599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anim calcmode="lin" valueType="num">
                                      <p:cBhvr>
                                        <p:cTn id="1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7"/>
                                        </p:tgtEl>
                                      </p:cBhvr>
                                    </p:animEffect>
                                  </p:childTnLst>
                                </p:cTn>
                              </p:par>
                            </p:childTnLst>
                          </p:cTn>
                        </p:par>
                        <p:par>
                          <p:cTn id="16" fill="hold">
                            <p:stCondLst>
                              <p:cond delay="12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17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2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750"/>
                                        <p:tgtEl>
                                          <p:spTgt spid="27"/>
                                        </p:tgtEl>
                                      </p:cBhvr>
                                    </p:animEffect>
                                  </p:childTnLst>
                                </p:cTn>
                              </p:par>
                            </p:childTnLst>
                          </p:cTn>
                        </p:par>
                        <p:par>
                          <p:cTn id="28" fill="hold">
                            <p:stCondLst>
                              <p:cond delay="3200"/>
                            </p:stCondLst>
                            <p:childTnLst>
                              <p:par>
                                <p:cTn id="29" presetID="22" presetClass="entr" presetSubtype="4"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childTnLst>
                          </p:cTn>
                        </p:par>
                        <p:par>
                          <p:cTn id="32" fill="hold">
                            <p:stCondLst>
                              <p:cond delay="37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750"/>
                                        <p:tgtEl>
                                          <p:spTgt spid="19"/>
                                        </p:tgtEl>
                                      </p:cBhvr>
                                    </p:animEffect>
                                  </p:childTnLst>
                                </p:cTn>
                              </p:par>
                            </p:childTnLst>
                          </p:cTn>
                        </p:par>
                        <p:par>
                          <p:cTn id="36" fill="hold">
                            <p:stCondLst>
                              <p:cond delay="4700"/>
                            </p:stCondLst>
                            <p:childTnLst>
                              <p:par>
                                <p:cTn id="37" presetID="22" presetClass="entr" presetSubtype="4"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childTnLst>
                          </p:cTn>
                        </p:par>
                        <p:par>
                          <p:cTn id="40" fill="hold">
                            <p:stCondLst>
                              <p:cond delay="5200"/>
                            </p:stCondLst>
                            <p:childTnLst>
                              <p:par>
                                <p:cTn id="41" presetID="22" presetClass="entr" presetSubtype="4"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30" grpId="0"/>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3026" y="5156380"/>
            <a:ext cx="12191999" cy="1739501"/>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 y="3910620"/>
            <a:ext cx="4757196" cy="2985261"/>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656785" y="-17777"/>
            <a:ext cx="3535214" cy="1451739"/>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3028" y="5587853"/>
            <a:ext cx="12225028" cy="1308028"/>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130367" y="3283913"/>
            <a:ext cx="4045120" cy="3611968"/>
          </a:xfrm>
          <a:prstGeom prst="rect">
            <a:avLst/>
          </a:prstGeom>
        </p:spPr>
      </p:pic>
      <p:grpSp>
        <p:nvGrpSpPr>
          <p:cNvPr id="19" name="Aitds4"/>
          <p:cNvGrpSpPr/>
          <p:nvPr/>
        </p:nvGrpSpPr>
        <p:grpSpPr>
          <a:xfrm>
            <a:off x="7961903" y="2233900"/>
            <a:ext cx="1230917" cy="252000"/>
            <a:chOff x="1993305" y="2363731"/>
            <a:chExt cx="1480438" cy="290589"/>
          </a:xfrm>
          <a:solidFill>
            <a:srgbClr val="C00000"/>
          </a:solidFill>
        </p:grpSpPr>
        <p:sp>
          <p:nvSpPr>
            <p:cNvPr id="20" name="星形: 五角 28"/>
            <p:cNvSpPr/>
            <p:nvPr/>
          </p:nvSpPr>
          <p:spPr>
            <a:xfrm>
              <a:off x="2875998"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1" name="星形: 五角 20"/>
            <p:cNvSpPr/>
            <p:nvPr/>
          </p:nvSpPr>
          <p:spPr>
            <a:xfrm>
              <a:off x="3170230"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2" name="星形: 五角 21"/>
            <p:cNvSpPr/>
            <p:nvPr/>
          </p:nvSpPr>
          <p:spPr>
            <a:xfrm>
              <a:off x="2287536"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3" name="星形: 五角 28"/>
            <p:cNvSpPr/>
            <p:nvPr/>
          </p:nvSpPr>
          <p:spPr>
            <a:xfrm>
              <a:off x="2581767"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4" name="星形: 五角 28"/>
            <p:cNvSpPr/>
            <p:nvPr/>
          </p:nvSpPr>
          <p:spPr>
            <a:xfrm>
              <a:off x="1993305"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grpSp>
      <p:sp>
        <p:nvSpPr>
          <p:cNvPr id="25" name="Aitds5"/>
          <p:cNvSpPr/>
          <p:nvPr/>
        </p:nvSpPr>
        <p:spPr>
          <a:xfrm>
            <a:off x="4942237" y="2080687"/>
            <a:ext cx="2676562" cy="558426"/>
          </a:xfrm>
          <a:prstGeom prst="roundRect">
            <a:avLst>
              <a:gd name="adj" fmla="val 50000"/>
            </a:avLst>
          </a:prstGeom>
          <a:solidFill>
            <a:srgbClr val="C00000"/>
          </a:solidFill>
          <a:ln w="12700" cap="flat" cmpd="sng" algn="ctr">
            <a:noFill/>
            <a:prstDash val="solid"/>
            <a:miter lim="800000"/>
          </a:ln>
          <a:effectLst/>
        </p:spPr>
        <p:txBody>
          <a:bodyPr rtlCol="0" anchor="ctr"/>
          <a:lstStyle/>
          <a:p>
            <a:pPr lvl="0" algn="ctr"/>
            <a:r>
              <a:rPr lang="zh-CN" altLang="en-US" sz="3200" dirty="0">
                <a:solidFill>
                  <a:srgbClr val="FFFFFF"/>
                </a:solidFill>
                <a:latin typeface="汉仪综艺体简" panose="02010600000101010101" pitchFamily="2" charset="-122"/>
                <a:ea typeface="汉仪综艺体简" panose="02010600000101010101" pitchFamily="2" charset="-122"/>
                <a:cs typeface="阿里巴巴普惠体 Light" panose="00020600040101010101" pitchFamily="18" charset="-122"/>
                <a:sym typeface="思源黑体" panose="020B0500000000000000" pitchFamily="34" charset="-122"/>
              </a:rPr>
              <a:t>第七部分</a:t>
            </a:r>
          </a:p>
        </p:txBody>
      </p:sp>
      <p:sp>
        <p:nvSpPr>
          <p:cNvPr id="26" name="Aitds6"/>
          <p:cNvSpPr txBox="1"/>
          <p:nvPr/>
        </p:nvSpPr>
        <p:spPr>
          <a:xfrm>
            <a:off x="3032567" y="2897433"/>
            <a:ext cx="6481823" cy="1200329"/>
          </a:xfrm>
          <a:prstGeom prst="rect">
            <a:avLst/>
          </a:prstGeom>
          <a:noFill/>
        </p:spPr>
        <p:txBody>
          <a:bodyPr wrap="square" rtlCol="0">
            <a:spAutoFit/>
          </a:bodyPr>
          <a:lstStyle>
            <a:defPPr>
              <a:defRPr lang="zh-CN"/>
            </a:defPPr>
            <a:lvl1pPr algn="ctr">
              <a:defRPr kumimoji="1" sz="6000" b="1">
                <a:solidFill>
                  <a:srgbClr val="C73018"/>
                </a:solidFill>
                <a:effectLst>
                  <a:outerShdw blurRad="50800" dist="38100" dir="2700000" algn="tl" rotWithShape="0">
                    <a:prstClr val="black">
                      <a:alpha val="6000"/>
                    </a:prstClr>
                  </a:outerShdw>
                </a:effectLst>
                <a:latin typeface="字魂35号-经典雅黑" panose="00000500000000000000" pitchFamily="2" charset="-122"/>
                <a:ea typeface="字魂35号-经典雅黑" panose="00000500000000000000" pitchFamily="2" charset="-122"/>
              </a:defRPr>
            </a:lvl1pPr>
          </a:lstStyle>
          <a:p>
            <a:pPr algn="dist" fontAlgn="auto">
              <a:spcBef>
                <a:spcPts val="0"/>
              </a:spcBef>
              <a:spcAft>
                <a:spcPts val="0"/>
              </a:spcAft>
              <a:defRPr/>
            </a:pPr>
            <a:r>
              <a:rPr lang="zh-CN" altLang="en-US" sz="7200" spc="600" dirty="0">
                <a:solidFill>
                  <a:srgbClr val="C00000"/>
                </a:solidFill>
                <a:latin typeface="汉仪综艺体简" panose="02010600000101010101" pitchFamily="2" charset="-122"/>
                <a:ea typeface="汉仪综艺体简" panose="02010600000101010101" pitchFamily="2" charset="-122"/>
              </a:rPr>
              <a:t>建国初期</a:t>
            </a:r>
          </a:p>
        </p:txBody>
      </p:sp>
      <p:grpSp>
        <p:nvGrpSpPr>
          <p:cNvPr id="27" name="Aitds8"/>
          <p:cNvGrpSpPr/>
          <p:nvPr/>
        </p:nvGrpSpPr>
        <p:grpSpPr>
          <a:xfrm>
            <a:off x="3368217" y="2233900"/>
            <a:ext cx="1230917" cy="252000"/>
            <a:chOff x="1993305" y="2363731"/>
            <a:chExt cx="1480438" cy="290589"/>
          </a:xfrm>
          <a:solidFill>
            <a:srgbClr val="C00000"/>
          </a:solidFill>
        </p:grpSpPr>
        <p:sp>
          <p:nvSpPr>
            <p:cNvPr id="28" name="星形: 五角 28"/>
            <p:cNvSpPr/>
            <p:nvPr/>
          </p:nvSpPr>
          <p:spPr>
            <a:xfrm>
              <a:off x="2875998"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9" name="星形: 五角 30"/>
            <p:cNvSpPr/>
            <p:nvPr/>
          </p:nvSpPr>
          <p:spPr>
            <a:xfrm>
              <a:off x="3170230"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30" name="星形: 五角 31"/>
            <p:cNvSpPr/>
            <p:nvPr/>
          </p:nvSpPr>
          <p:spPr>
            <a:xfrm>
              <a:off x="2287536"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31" name="星形: 五角 28"/>
            <p:cNvSpPr/>
            <p:nvPr/>
          </p:nvSpPr>
          <p:spPr>
            <a:xfrm>
              <a:off x="2581767"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32" name="星形: 五角 31"/>
            <p:cNvSpPr/>
            <p:nvPr/>
          </p:nvSpPr>
          <p:spPr>
            <a:xfrm>
              <a:off x="1993305"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grpSp>
      <p:grpSp>
        <p:nvGrpSpPr>
          <p:cNvPr id="33" name="组合 32"/>
          <p:cNvGrpSpPr/>
          <p:nvPr/>
        </p:nvGrpSpPr>
        <p:grpSpPr>
          <a:xfrm>
            <a:off x="2779256" y="4183040"/>
            <a:ext cx="6946035" cy="584775"/>
            <a:chOff x="2608033" y="4354330"/>
            <a:chExt cx="6946035" cy="584775"/>
          </a:xfrm>
        </p:grpSpPr>
        <p:sp>
          <p:nvSpPr>
            <p:cNvPr id="34" name="Aitds7"/>
            <p:cNvSpPr txBox="1"/>
            <p:nvPr/>
          </p:nvSpPr>
          <p:spPr>
            <a:xfrm>
              <a:off x="2714005" y="4354330"/>
              <a:ext cx="6740198" cy="584775"/>
            </a:xfrm>
            <a:prstGeom prst="rect">
              <a:avLst/>
            </a:prstGeom>
            <a:noFill/>
          </p:spPr>
          <p:txBody>
            <a:bodyPr wrap="square" rtlCol="0">
              <a:spAutoFit/>
            </a:bodyPr>
            <a:lstStyle>
              <a:defPPr>
                <a:defRPr lang="zh-CN"/>
              </a:defPPr>
              <a:lvl1pPr algn="ctr">
                <a:defRPr kumimoji="1" sz="5000" b="1">
                  <a:solidFill>
                    <a:srgbClr val="C73018"/>
                  </a:solidFill>
                  <a:effectLst>
                    <a:outerShdw blurRad="50800" dist="38100" dir="2700000" algn="tl" rotWithShape="0">
                      <a:prstClr val="black">
                        <a:alpha val="6000"/>
                      </a:prstClr>
                    </a:outerShdw>
                  </a:effectLst>
                  <a:latin typeface="字魂35号-经典雅黑" panose="00000500000000000000" pitchFamily="2" charset="-122"/>
                  <a:ea typeface="字魂35号-经典雅黑" panose="00000500000000000000" pitchFamily="2" charset="-122"/>
                </a:defRPr>
              </a:lvl1pPr>
            </a:lstStyle>
            <a:p>
              <a:r>
                <a:rPr kumimoji="0" lang="zh-CN" altLang="en-US" sz="3200" b="0" i="0" u="none" strike="noStrike" kern="0" cap="none" spc="0" normalizeH="0" baseline="0" noProof="0" dirty="0">
                  <a:ln>
                    <a:noFill/>
                  </a:ln>
                  <a:solidFill>
                    <a:srgbClr val="C00000"/>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rPr>
                <a:t>回顾百年辉煌党史献礼</a:t>
              </a:r>
              <a:endParaRPr lang="zh-CN" altLang="en-US" sz="3000" dirty="0">
                <a:solidFill>
                  <a:srgbClr val="C00000"/>
                </a:solidFill>
                <a:latin typeface="汉仪综艺体简" panose="02010600000101010101" pitchFamily="2" charset="-122"/>
                <a:ea typeface="汉仪综艺体简" panose="02010600000101010101" pitchFamily="2" charset="-122"/>
                <a:sym typeface="思源黑体" panose="020B0500000000000000" pitchFamily="34" charset="-122"/>
              </a:endParaRPr>
            </a:p>
          </p:txBody>
        </p:sp>
        <p:pic>
          <p:nvPicPr>
            <p:cNvPr id="35" name="Aitds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85210" y="4593863"/>
              <a:ext cx="968858" cy="133160"/>
            </a:xfrm>
            <a:prstGeom prst="rect">
              <a:avLst/>
            </a:prstGeom>
          </p:spPr>
        </p:pic>
        <p:pic>
          <p:nvPicPr>
            <p:cNvPr id="36" name="Aitds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2608033" y="4605922"/>
              <a:ext cx="968858" cy="133160"/>
            </a:xfrm>
            <a:prstGeom prst="rect">
              <a:avLst/>
            </a:prstGeom>
          </p:spPr>
        </p:pic>
      </p:grpSp>
      <p:pic>
        <p:nvPicPr>
          <p:cNvPr id="37" name="图片 1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3281" y="596855"/>
            <a:ext cx="1950817" cy="159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3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948177" y="867010"/>
            <a:ext cx="1460761" cy="101206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700"/>
                                        <p:tgtEl>
                                          <p:spTgt spid="27"/>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childTnLst>
                          </p:cTn>
                        </p:par>
                        <p:par>
                          <p:cTn id="47" fill="hold">
                            <p:stCondLst>
                              <p:cond delay="5500"/>
                            </p:stCondLst>
                            <p:childTnLst>
                              <p:par>
                                <p:cTn id="48" presetID="52"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Scale>
                                      <p:cBhvr>
                                        <p:cTn id="50"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6"/>
                                        </p:tgtEl>
                                        <p:attrNameLst>
                                          <p:attrName>ppt_x</p:attrName>
                                          <p:attrName>ppt_y</p:attrName>
                                        </p:attrNameLst>
                                      </p:cBhvr>
                                    </p:animMotion>
                                    <p:animEffect transition="in" filter="fade">
                                      <p:cBhvr>
                                        <p:cTn id="52" dur="1000"/>
                                        <p:tgtEl>
                                          <p:spTgt spid="26"/>
                                        </p:tgtEl>
                                      </p:cBhvr>
                                    </p:animEffect>
                                  </p:childTnLst>
                                </p:cTn>
                              </p:par>
                            </p:childTnLst>
                          </p:cTn>
                        </p:par>
                        <p:par>
                          <p:cTn id="53" fill="hold">
                            <p:stCondLst>
                              <p:cond delay="6500"/>
                            </p:stCondLst>
                            <p:childTnLst>
                              <p:par>
                                <p:cTn id="54" presetID="42" presetClass="entr" presetSubtype="0"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anim calcmode="lin" valueType="num">
                                      <p:cBhvr>
                                        <p:cTn id="57" dur="1000" fill="hold"/>
                                        <p:tgtEl>
                                          <p:spTgt spid="33"/>
                                        </p:tgtEl>
                                        <p:attrNameLst>
                                          <p:attrName>ppt_x</p:attrName>
                                        </p:attrNameLst>
                                      </p:cBhvr>
                                      <p:tavLst>
                                        <p:tav tm="0">
                                          <p:val>
                                            <p:strVal val="#ppt_x"/>
                                          </p:val>
                                        </p:tav>
                                        <p:tav tm="100000">
                                          <p:val>
                                            <p:strVal val="#ppt_x"/>
                                          </p:val>
                                        </p:tav>
                                      </p:tavLst>
                                    </p:anim>
                                    <p:anim calcmode="lin" valueType="num">
                                      <p:cBhvr>
                                        <p:cTn id="58" dur="1000" fill="hold"/>
                                        <p:tgtEl>
                                          <p:spTgt spid="33"/>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12" fill="hold" nodeType="after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0-#ppt_w/2"/>
                                          </p:val>
                                        </p:tav>
                                        <p:tav tm="100000">
                                          <p:val>
                                            <p:strVal val="#ppt_x"/>
                                          </p:val>
                                        </p:tav>
                                      </p:tavLst>
                                    </p:anim>
                                    <p:anim calcmode="lin" valueType="num">
                                      <p:cBhvr additive="base">
                                        <p:cTn id="6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建国初期</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平行四边形 3"/>
          <p:cNvSpPr/>
          <p:nvPr/>
        </p:nvSpPr>
        <p:spPr>
          <a:xfrm>
            <a:off x="751105" y="1413325"/>
            <a:ext cx="4364753" cy="577521"/>
          </a:xfrm>
          <a:prstGeom prst="parallelogram">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5" name="文本框 4"/>
          <p:cNvSpPr txBox="1"/>
          <p:nvPr/>
        </p:nvSpPr>
        <p:spPr>
          <a:xfrm>
            <a:off x="1355591" y="1399682"/>
            <a:ext cx="3378455" cy="584775"/>
          </a:xfrm>
          <a:prstGeom prst="rect">
            <a:avLst/>
          </a:prstGeom>
          <a:noFill/>
        </p:spPr>
        <p:txBody>
          <a:bodyPr wrap="square" rtlCol="0">
            <a:spAutoFit/>
          </a:bodyPr>
          <a:lstStyle/>
          <a:p>
            <a:pPr lvl="0" algn="dist" defTabSz="457200">
              <a:defRPr/>
            </a:pPr>
            <a:r>
              <a:rPr lang="zh-CN" altLang="en-US" sz="3200" b="1" dirty="0">
                <a:ln w="19050">
                  <a:noFill/>
                </a:ln>
                <a:solidFill>
                  <a:schemeClr val="bg1"/>
                </a:solidFill>
                <a:latin typeface="微软雅黑" panose="020B0503020204020204" pitchFamily="34" charset="-122"/>
                <a:ea typeface="微软雅黑" panose="020B0503020204020204" pitchFamily="34" charset="-122"/>
                <a:cs typeface="+mn-ea"/>
                <a:sym typeface="+mn-lt"/>
              </a:rPr>
              <a:t>大陆统一</a:t>
            </a:r>
            <a:endParaRPr kumimoji="0" lang="zh-CN" altLang="en-US" sz="3200" b="1" i="0" u="none" strike="noStrike" kern="1200" cap="none" spc="0" normalizeH="0" baseline="0" noProof="0" dirty="0">
              <a:ln w="19050">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 name="Freeform 9"/>
          <p:cNvSpPr/>
          <p:nvPr/>
        </p:nvSpPr>
        <p:spPr bwMode="auto">
          <a:xfrm>
            <a:off x="1150804" y="1605041"/>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4D4D4D"/>
              </a:solidFill>
              <a:effectLst/>
              <a:uLnTx/>
              <a:uFillTx/>
              <a:cs typeface="+mn-ea"/>
              <a:sym typeface="+mn-lt"/>
            </a:endParaRPr>
          </a:p>
        </p:txBody>
      </p:sp>
      <p:grpSp>
        <p:nvGrpSpPr>
          <p:cNvPr id="7" name="组合 6"/>
          <p:cNvGrpSpPr/>
          <p:nvPr/>
        </p:nvGrpSpPr>
        <p:grpSpPr>
          <a:xfrm>
            <a:off x="699954" y="1490741"/>
            <a:ext cx="404813" cy="404812"/>
            <a:chOff x="1296847" y="1742267"/>
            <a:chExt cx="404813" cy="404812"/>
          </a:xfrm>
        </p:grpSpPr>
        <p:sp>
          <p:nvSpPr>
            <p:cNvPr id="8" name="Oval 8"/>
            <p:cNvSpPr>
              <a:spLocks noChangeArrowheads="1"/>
            </p:cNvSpPr>
            <p:nvPr/>
          </p:nvSpPr>
          <p:spPr bwMode="auto">
            <a:xfrm>
              <a:off x="1296847" y="1742267"/>
              <a:ext cx="404813" cy="404812"/>
            </a:xfrm>
            <a:prstGeom prst="ellipse">
              <a:avLst/>
            </a:prstGeom>
            <a:solidFill>
              <a:srgbClr val="C00000"/>
            </a:solidFill>
            <a:ln w="28575">
              <a:solidFill>
                <a:srgbClr val="FFFFFF"/>
              </a:solidFill>
              <a:round/>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0" cap="none" spc="0" normalizeH="0" baseline="0" noProof="0" dirty="0">
                  <a:ln>
                    <a:noFill/>
                  </a:ln>
                  <a:solidFill>
                    <a:srgbClr val="FFFFFF"/>
                  </a:solidFill>
                  <a:effectLst/>
                  <a:uLnTx/>
                  <a:uFillTx/>
                  <a:cs typeface="+mn-ea"/>
                  <a:sym typeface="+mn-lt"/>
                </a:rPr>
                <a:t> </a:t>
              </a: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9" name="TextBox 7"/>
            <p:cNvSpPr txBox="1">
              <a:spLocks noChangeArrowheads="1"/>
            </p:cNvSpPr>
            <p:nvPr/>
          </p:nvSpPr>
          <p:spPr bwMode="auto">
            <a:xfrm>
              <a:off x="1332578" y="1758930"/>
              <a:ext cx="32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1</a:t>
              </a:r>
              <a:endPar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10" name="矩形: 圆角 9"/>
          <p:cNvSpPr/>
          <p:nvPr/>
        </p:nvSpPr>
        <p:spPr>
          <a:xfrm>
            <a:off x="751105" y="2232885"/>
            <a:ext cx="10453189" cy="3959571"/>
          </a:xfrm>
          <a:prstGeom prst="roundRect">
            <a:avLst>
              <a:gd name="adj" fmla="val 2186"/>
            </a:avLst>
          </a:prstGeom>
          <a:noFill/>
          <a:ln w="9525" cap="flat" cmpd="sng" algn="ctr">
            <a:solidFill>
              <a:srgbClr val="C00000"/>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1" name="文本占位符 1"/>
          <p:cNvSpPr txBox="1"/>
          <p:nvPr/>
        </p:nvSpPr>
        <p:spPr>
          <a:xfrm>
            <a:off x="1055003" y="2545520"/>
            <a:ext cx="6924853" cy="16385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CN" sz="2000" dirty="0">
                <a:latin typeface="微软雅黑" panose="020B0503020204020204" pitchFamily="34" charset="-122"/>
                <a:ea typeface="微软雅黑" panose="020B0503020204020204" pitchFamily="34" charset="-122"/>
              </a:rPr>
              <a:t>1949.11.6 </a:t>
            </a:r>
            <a:r>
              <a:rPr lang="zh-CN" altLang="en-US" sz="2000" dirty="0">
                <a:latin typeface="微软雅黑" panose="020B0503020204020204" pitchFamily="34" charset="-122"/>
                <a:ea typeface="微软雅黑" panose="020B0503020204020204" pitchFamily="34" charset="-122"/>
              </a:rPr>
              <a:t>解放广西</a:t>
            </a:r>
            <a:endParaRPr lang="en-US" altLang="zh-CN" sz="2000" dirty="0">
              <a:latin typeface="微软雅黑" panose="020B0503020204020204" pitchFamily="34" charset="-122"/>
              <a:ea typeface="微软雅黑" panose="020B0503020204020204" pitchFamily="34" charset="-122"/>
            </a:endParaRPr>
          </a:p>
          <a:p>
            <a:pPr>
              <a:lnSpc>
                <a:spcPct val="100000"/>
              </a:lnSpc>
            </a:pPr>
            <a:r>
              <a:rPr lang="zh-CN" altLang="en-US" sz="2000" dirty="0">
                <a:latin typeface="微软雅黑" panose="020B0503020204020204" pitchFamily="34" charset="-122"/>
                <a:ea typeface="微软雅黑" panose="020B0503020204020204" pitchFamily="34" charset="-122"/>
              </a:rPr>
              <a:t>1949.9.19解放厦门</a:t>
            </a:r>
          </a:p>
          <a:p>
            <a:pPr>
              <a:lnSpc>
                <a:spcPct val="100000"/>
              </a:lnSpc>
            </a:pPr>
            <a:r>
              <a:rPr lang="zh-CN" altLang="en-US" sz="2000" dirty="0">
                <a:latin typeface="微软雅黑" panose="020B0503020204020204" pitchFamily="34" charset="-122"/>
                <a:ea typeface="微软雅黑" panose="020B0503020204020204" pitchFamily="34" charset="-122"/>
              </a:rPr>
              <a:t>1949.11.30解放重庆</a:t>
            </a:r>
          </a:p>
          <a:p>
            <a:pPr>
              <a:lnSpc>
                <a:spcPct val="100000"/>
              </a:lnSpc>
            </a:pPr>
            <a:r>
              <a:rPr lang="zh-CN" altLang="en-US" sz="2000" dirty="0">
                <a:latin typeface="微软雅黑" panose="020B0503020204020204" pitchFamily="34" charset="-122"/>
                <a:ea typeface="微软雅黑" panose="020B0503020204020204" pitchFamily="34" charset="-122"/>
              </a:rPr>
              <a:t>1949.12.9西南地区解放</a:t>
            </a:r>
            <a:endParaRPr lang="en-US" altLang="zh-CN" sz="2000" dirty="0">
              <a:latin typeface="微软雅黑" panose="020B0503020204020204" pitchFamily="34" charset="-122"/>
              <a:ea typeface="微软雅黑" panose="020B0503020204020204" pitchFamily="34" charset="-122"/>
            </a:endParaRPr>
          </a:p>
          <a:p>
            <a:pPr>
              <a:lnSpc>
                <a:spcPct val="100000"/>
              </a:lnSpc>
            </a:pPr>
            <a:r>
              <a:rPr lang="zh-CN" altLang="en-US" sz="2000" dirty="0">
                <a:latin typeface="微软雅黑" panose="020B0503020204020204" pitchFamily="34" charset="-122"/>
                <a:ea typeface="微软雅黑" panose="020B0503020204020204" pitchFamily="34" charset="-122"/>
              </a:rPr>
              <a:t>1950.5.1海南解放</a:t>
            </a:r>
          </a:p>
          <a:p>
            <a:pPr>
              <a:lnSpc>
                <a:spcPct val="100000"/>
              </a:lnSpc>
            </a:pPr>
            <a:r>
              <a:rPr lang="zh-CN" altLang="en-US" sz="2000" dirty="0">
                <a:latin typeface="微软雅黑" panose="020B0503020204020204" pitchFamily="34" charset="-122"/>
                <a:ea typeface="微软雅黑" panose="020B0503020204020204" pitchFamily="34" charset="-122"/>
              </a:rPr>
              <a:t>1950.5.16舟山群岛解放</a:t>
            </a:r>
          </a:p>
          <a:p>
            <a:pPr>
              <a:lnSpc>
                <a:spcPct val="100000"/>
              </a:lnSpc>
            </a:pPr>
            <a:r>
              <a:rPr lang="zh-CN" altLang="en-US" sz="2000" dirty="0">
                <a:latin typeface="微软雅黑" panose="020B0503020204020204" pitchFamily="34" charset="-122"/>
                <a:ea typeface="微软雅黑" panose="020B0503020204020204" pitchFamily="34" charset="-122"/>
              </a:rPr>
              <a:t>1950.8万山群岛解放</a:t>
            </a:r>
            <a:endParaRPr lang="en-US" altLang="zh-CN" sz="2000" dirty="0">
              <a:latin typeface="微软雅黑" panose="020B0503020204020204" pitchFamily="34" charset="-122"/>
              <a:ea typeface="微软雅黑" panose="020B0503020204020204" pitchFamily="34" charset="-122"/>
            </a:endParaRPr>
          </a:p>
          <a:p>
            <a:pPr>
              <a:lnSpc>
                <a:spcPct val="100000"/>
              </a:lnSpc>
            </a:pPr>
            <a:r>
              <a:rPr lang="zh-CN" altLang="en-US" sz="2000" dirty="0">
                <a:latin typeface="微软雅黑" panose="020B0503020204020204" pitchFamily="34" charset="-122"/>
                <a:ea typeface="微软雅黑" panose="020B0503020204020204" pitchFamily="34" charset="-122"/>
              </a:rPr>
              <a:t>1951.10.26西藏和平解放</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509575" y="2639299"/>
            <a:ext cx="6924853" cy="3462425"/>
          </a:xfrm>
          <a:prstGeom prst="rect">
            <a:avLst/>
          </a:prstGeom>
        </p:spPr>
      </p:pic>
    </p:spTree>
  </p:cSld>
  <p:clrMapOvr>
    <a:masterClrMapping/>
  </p:clrMapOvr>
  <p:transition spd="slow"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300"/>
                                            <p:tgtEl>
                                              <p:spTgt spid="6"/>
                                            </p:tgtEl>
                                            <p:attrNameLst>
                                              <p:attrName>ppt_x</p:attrName>
                                            </p:attrNameLst>
                                          </p:cBhvr>
                                          <p:tavLst>
                                            <p:tav tm="0">
                                              <p:val>
                                                <p:strVal val="#ppt_x-#ppt_w*1.125000"/>
                                              </p:val>
                                            </p:tav>
                                            <p:tav tm="100000">
                                              <p:val>
                                                <p:strVal val="#ppt_x"/>
                                              </p:val>
                                            </p:tav>
                                          </p:tavLst>
                                        </p:anim>
                                        <p:animEffect transition="in" filter="wipe(right)">
                                          <p:cBhvr>
                                            <p:cTn id="15" dur="300"/>
                                            <p:tgtEl>
                                              <p:spTgt spid="6"/>
                                            </p:tgtEl>
                                          </p:cBhvr>
                                        </p:animEffect>
                                      </p:childTnLst>
                                    </p:cTn>
                                  </p:par>
                                </p:childTnLst>
                              </p:cTn>
                            </p:par>
                            <p:par>
                              <p:cTn id="16" fill="hold">
                                <p:stCondLst>
                                  <p:cond delay="1000"/>
                                </p:stCondLst>
                                <p:childTnLst>
                                  <p:par>
                                    <p:cTn id="17" presetID="2" presetClass="entr" presetSubtype="2" fill="hold" grpId="0" nodeType="afterEffect" p14:presetBounceEnd="48000">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14:bounceEnd="48000">
                                          <p:cBhvr additive="base">
                                            <p:cTn id="19" dur="500" fill="hold"/>
                                            <p:tgtEl>
                                              <p:spTgt spid="4"/>
                                            </p:tgtEl>
                                            <p:attrNameLst>
                                              <p:attrName>ppt_x</p:attrName>
                                            </p:attrNameLst>
                                          </p:cBhvr>
                                          <p:tavLst>
                                            <p:tav tm="0">
                                              <p:val>
                                                <p:strVal val="1+#ppt_w/2"/>
                                              </p:val>
                                            </p:tav>
                                            <p:tav tm="100000">
                                              <p:val>
                                                <p:strVal val="#ppt_x"/>
                                              </p:val>
                                            </p:tav>
                                          </p:tavLst>
                                        </p:anim>
                                        <p:anim calcmode="lin" valueType="num" p14:bounceEnd="48000">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par>
                              <p:cTn id="28" fill="hold">
                                <p:stCondLst>
                                  <p:cond delay="1450"/>
                                </p:stCondLst>
                                <p:childTnLst>
                                  <p:par>
                                    <p:cTn id="29" presetID="2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childTnLst>
                              </p:cTn>
                            </p:par>
                            <p:par>
                              <p:cTn id="35" fill="hold">
                                <p:stCondLst>
                                  <p:cond delay="1950"/>
                                </p:stCondLst>
                                <p:childTnLst>
                                  <p:par>
                                    <p:cTn id="36" presetID="22" presetClass="entr" presetSubtype="4"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300"/>
                                            <p:tgtEl>
                                              <p:spTgt spid="6"/>
                                            </p:tgtEl>
                                            <p:attrNameLst>
                                              <p:attrName>ppt_x</p:attrName>
                                            </p:attrNameLst>
                                          </p:cBhvr>
                                          <p:tavLst>
                                            <p:tav tm="0">
                                              <p:val>
                                                <p:strVal val="#ppt_x-#ppt_w*1.125000"/>
                                              </p:val>
                                            </p:tav>
                                            <p:tav tm="100000">
                                              <p:val>
                                                <p:strVal val="#ppt_x"/>
                                              </p:val>
                                            </p:tav>
                                          </p:tavLst>
                                        </p:anim>
                                        <p:animEffect transition="in" filter="wipe(right)">
                                          <p:cBhvr>
                                            <p:cTn id="15" dur="300"/>
                                            <p:tgtEl>
                                              <p:spTgt spid="6"/>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par>
                              <p:cTn id="28" fill="hold">
                                <p:stCondLst>
                                  <p:cond delay="1450"/>
                                </p:stCondLst>
                                <p:childTnLst>
                                  <p:par>
                                    <p:cTn id="29" presetID="2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childTnLst>
                              </p:cTn>
                            </p:par>
                            <p:par>
                              <p:cTn id="35" fill="hold">
                                <p:stCondLst>
                                  <p:cond delay="1950"/>
                                </p:stCondLst>
                                <p:childTnLst>
                                  <p:par>
                                    <p:cTn id="36" presetID="22" presetClass="entr" presetSubtype="4"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0" grpId="0" animBg="1"/>
          <p:bldP spid="11"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建国初期</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平行四边形 3"/>
          <p:cNvSpPr/>
          <p:nvPr/>
        </p:nvSpPr>
        <p:spPr>
          <a:xfrm>
            <a:off x="751105" y="1413325"/>
            <a:ext cx="6325039" cy="577521"/>
          </a:xfrm>
          <a:prstGeom prst="parallelogram">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5" name="文本框 4"/>
          <p:cNvSpPr txBox="1"/>
          <p:nvPr/>
        </p:nvSpPr>
        <p:spPr>
          <a:xfrm>
            <a:off x="1355591" y="1399682"/>
            <a:ext cx="5720553" cy="584775"/>
          </a:xfrm>
          <a:prstGeom prst="rect">
            <a:avLst/>
          </a:prstGeom>
          <a:noFill/>
        </p:spPr>
        <p:txBody>
          <a:bodyPr wrap="squar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建立国营经济和新的经济秩序</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6" name="Freeform 9"/>
          <p:cNvSpPr/>
          <p:nvPr/>
        </p:nvSpPr>
        <p:spPr bwMode="auto">
          <a:xfrm>
            <a:off x="1150804" y="1605041"/>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4D4D4D"/>
              </a:solidFill>
              <a:effectLst/>
              <a:uLnTx/>
              <a:uFillTx/>
              <a:cs typeface="+mn-ea"/>
              <a:sym typeface="+mn-lt"/>
            </a:endParaRPr>
          </a:p>
        </p:txBody>
      </p:sp>
      <p:grpSp>
        <p:nvGrpSpPr>
          <p:cNvPr id="7" name="组合 6"/>
          <p:cNvGrpSpPr/>
          <p:nvPr/>
        </p:nvGrpSpPr>
        <p:grpSpPr>
          <a:xfrm>
            <a:off x="699954" y="1490741"/>
            <a:ext cx="404813" cy="404812"/>
            <a:chOff x="1296847" y="1742267"/>
            <a:chExt cx="404813" cy="404812"/>
          </a:xfrm>
        </p:grpSpPr>
        <p:sp>
          <p:nvSpPr>
            <p:cNvPr id="8" name="Oval 8"/>
            <p:cNvSpPr>
              <a:spLocks noChangeArrowheads="1"/>
            </p:cNvSpPr>
            <p:nvPr/>
          </p:nvSpPr>
          <p:spPr bwMode="auto">
            <a:xfrm>
              <a:off x="1296847" y="1742267"/>
              <a:ext cx="404813" cy="404812"/>
            </a:xfrm>
            <a:prstGeom prst="ellipse">
              <a:avLst/>
            </a:prstGeom>
            <a:solidFill>
              <a:srgbClr val="C00000"/>
            </a:solidFill>
            <a:ln w="28575">
              <a:solidFill>
                <a:srgbClr val="FFFFFF"/>
              </a:solidFill>
              <a:round/>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0" cap="none" spc="0" normalizeH="0" baseline="0" noProof="0" dirty="0">
                  <a:ln>
                    <a:noFill/>
                  </a:ln>
                  <a:solidFill>
                    <a:srgbClr val="FFFFFF"/>
                  </a:solidFill>
                  <a:effectLst/>
                  <a:uLnTx/>
                  <a:uFillTx/>
                  <a:cs typeface="+mn-ea"/>
                  <a:sym typeface="+mn-lt"/>
                </a:rPr>
                <a:t> </a:t>
              </a: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9" name="TextBox 7"/>
            <p:cNvSpPr txBox="1">
              <a:spLocks noChangeArrowheads="1"/>
            </p:cNvSpPr>
            <p:nvPr/>
          </p:nvSpPr>
          <p:spPr bwMode="auto">
            <a:xfrm>
              <a:off x="1332578" y="1758930"/>
              <a:ext cx="32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2</a:t>
              </a:r>
              <a:endPar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10" name="矩形: 圆角 9"/>
          <p:cNvSpPr/>
          <p:nvPr/>
        </p:nvSpPr>
        <p:spPr>
          <a:xfrm>
            <a:off x="751105" y="2232885"/>
            <a:ext cx="10453189" cy="3959571"/>
          </a:xfrm>
          <a:prstGeom prst="roundRect">
            <a:avLst>
              <a:gd name="adj" fmla="val 2186"/>
            </a:avLst>
          </a:prstGeom>
          <a:noFill/>
          <a:ln w="9525" cap="flat" cmpd="sng" algn="ctr">
            <a:solidFill>
              <a:srgbClr val="C00000"/>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1" name="文本占位符 1"/>
          <p:cNvSpPr txBox="1"/>
          <p:nvPr/>
        </p:nvSpPr>
        <p:spPr>
          <a:xfrm>
            <a:off x="1055003" y="2545520"/>
            <a:ext cx="9014972" cy="16385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没收官僚资本恢复生产运动发行“人民胜利折实公债”和稳定物价</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301801" y="3118349"/>
            <a:ext cx="3462425" cy="3462425"/>
          </a:xfrm>
          <a:prstGeom prst="rect">
            <a:avLst/>
          </a:prstGeom>
        </p:spPr>
      </p:pic>
      <p:grpSp>
        <p:nvGrpSpPr>
          <p:cNvPr id="13" name="组合 12"/>
          <p:cNvGrpSpPr/>
          <p:nvPr/>
        </p:nvGrpSpPr>
        <p:grpSpPr bwMode="auto">
          <a:xfrm>
            <a:off x="1150804" y="3198812"/>
            <a:ext cx="4660900" cy="460375"/>
            <a:chOff x="632293" y="1140767"/>
            <a:chExt cx="4660143" cy="461665"/>
          </a:xfrm>
        </p:grpSpPr>
        <p:sp>
          <p:nvSpPr>
            <p:cNvPr id="14" name="矩形 13"/>
            <p:cNvSpPr/>
            <p:nvPr/>
          </p:nvSpPr>
          <p:spPr>
            <a:xfrm>
              <a:off x="632293" y="1158278"/>
              <a:ext cx="126979" cy="4266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文本框 30"/>
            <p:cNvSpPr txBox="1">
              <a:spLocks noChangeArrowheads="1"/>
            </p:cNvSpPr>
            <p:nvPr/>
          </p:nvSpPr>
          <p:spPr bwMode="auto">
            <a:xfrm>
              <a:off x="846302" y="1140767"/>
              <a:ext cx="44461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r>
                <a:rPr lang="zh-CN" altLang="en-US" sz="2400" b="1" dirty="0">
                  <a:latin typeface="微软雅黑" panose="020B0503020204020204" pitchFamily="34" charset="-122"/>
                  <a:ea typeface="微软雅黑" panose="020B0503020204020204" pitchFamily="34" charset="-122"/>
                </a:rPr>
                <a:t>抗美援朝</a:t>
              </a:r>
              <a:endParaRPr lang="en-US" altLang="zh-CN" sz="2400" b="1" dirty="0">
                <a:latin typeface="微软雅黑" panose="020B0503020204020204" pitchFamily="34" charset="-122"/>
                <a:ea typeface="微软雅黑" panose="020B0503020204020204" pitchFamily="34" charset="-122"/>
              </a:endParaRPr>
            </a:p>
          </p:txBody>
        </p:sp>
      </p:grpSp>
      <p:grpSp>
        <p:nvGrpSpPr>
          <p:cNvPr id="16" name="组合 15"/>
          <p:cNvGrpSpPr/>
          <p:nvPr/>
        </p:nvGrpSpPr>
        <p:grpSpPr bwMode="auto">
          <a:xfrm>
            <a:off x="1210163" y="3745789"/>
            <a:ext cx="1944688" cy="750887"/>
            <a:chOff x="6718751" y="2284525"/>
            <a:chExt cx="1944034" cy="750644"/>
          </a:xfrm>
        </p:grpSpPr>
        <p:sp>
          <p:nvSpPr>
            <p:cNvPr id="17" name="文本框 18"/>
            <p:cNvSpPr txBox="1">
              <a:spLocks noChangeArrowheads="1"/>
            </p:cNvSpPr>
            <p:nvPr/>
          </p:nvSpPr>
          <p:spPr bwMode="auto">
            <a:xfrm>
              <a:off x="6718751" y="2284525"/>
              <a:ext cx="1944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r>
                <a:rPr lang="en-US" altLang="zh-CN" b="1" dirty="0">
                  <a:solidFill>
                    <a:srgbClr val="C00000"/>
                  </a:solidFill>
                  <a:latin typeface="微软雅黑" panose="020B0503020204020204" pitchFamily="34" charset="-122"/>
                  <a:ea typeface="微软雅黑" panose="020B0503020204020204" pitchFamily="34" charset="-122"/>
                </a:rPr>
                <a:t>1950</a:t>
              </a:r>
              <a:r>
                <a:rPr lang="zh-CN" altLang="en-US" b="1" dirty="0">
                  <a:solidFill>
                    <a:srgbClr val="C00000"/>
                  </a:solidFill>
                  <a:latin typeface="微软雅黑" panose="020B0503020204020204" pitchFamily="34" charset="-122"/>
                  <a:ea typeface="微软雅黑" panose="020B0503020204020204" pitchFamily="34" charset="-122"/>
                </a:rPr>
                <a:t>年</a:t>
              </a:r>
              <a:r>
                <a:rPr lang="en-US" altLang="zh-CN" b="1" dirty="0">
                  <a:solidFill>
                    <a:srgbClr val="C00000"/>
                  </a:solidFill>
                  <a:latin typeface="微软雅黑" panose="020B0503020204020204" pitchFamily="34" charset="-122"/>
                  <a:ea typeface="微软雅黑" panose="020B0503020204020204" pitchFamily="34" charset="-122"/>
                </a:rPr>
                <a:t>6</a:t>
              </a:r>
              <a:r>
                <a:rPr lang="zh-CN" altLang="en-US" b="1" dirty="0">
                  <a:solidFill>
                    <a:srgbClr val="C00000"/>
                  </a:solidFill>
                  <a:latin typeface="微软雅黑" panose="020B0503020204020204" pitchFamily="34" charset="-122"/>
                  <a:ea typeface="微软雅黑" panose="020B0503020204020204" pitchFamily="34" charset="-122"/>
                </a:rPr>
                <a:t>月</a:t>
              </a:r>
              <a:r>
                <a:rPr lang="en-US" altLang="zh-CN" b="1" dirty="0">
                  <a:solidFill>
                    <a:srgbClr val="C00000"/>
                  </a:solidFill>
                  <a:latin typeface="微软雅黑" panose="020B0503020204020204" pitchFamily="34" charset="-122"/>
                  <a:ea typeface="微软雅黑" panose="020B0503020204020204" pitchFamily="34" charset="-122"/>
                </a:rPr>
                <a:t>25</a:t>
              </a:r>
              <a:r>
                <a:rPr lang="zh-CN" altLang="en-US" b="1" dirty="0">
                  <a:solidFill>
                    <a:srgbClr val="C00000"/>
                  </a:solidFill>
                  <a:latin typeface="微软雅黑" panose="020B0503020204020204" pitchFamily="34" charset="-122"/>
                  <a:ea typeface="微软雅黑" panose="020B0503020204020204" pitchFamily="34" charset="-122"/>
                </a:rPr>
                <a:t>日</a:t>
              </a:r>
            </a:p>
          </p:txBody>
        </p:sp>
        <p:sp>
          <p:nvSpPr>
            <p:cNvPr id="18" name="文本框 19"/>
            <p:cNvSpPr txBox="1">
              <a:spLocks noChangeArrowheads="1"/>
            </p:cNvSpPr>
            <p:nvPr/>
          </p:nvSpPr>
          <p:spPr bwMode="auto">
            <a:xfrm>
              <a:off x="6718751" y="2582737"/>
              <a:ext cx="1704813"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lnSpc>
                  <a:spcPct val="130000"/>
                </a:lnSpc>
              </a:pPr>
              <a:r>
                <a:rPr lang="zh-CN" altLang="en-US">
                  <a:latin typeface="微软雅黑" panose="020B0503020204020204" pitchFamily="34" charset="-122"/>
                  <a:ea typeface="微软雅黑" panose="020B0503020204020204" pitchFamily="34" charset="-122"/>
                </a:rPr>
                <a:t>朝鲜战争爆发</a:t>
              </a:r>
            </a:p>
          </p:txBody>
        </p:sp>
      </p:grpSp>
      <p:grpSp>
        <p:nvGrpSpPr>
          <p:cNvPr id="19" name="组合 21"/>
          <p:cNvGrpSpPr/>
          <p:nvPr/>
        </p:nvGrpSpPr>
        <p:grpSpPr bwMode="auto">
          <a:xfrm>
            <a:off x="1223943" y="4442398"/>
            <a:ext cx="2805113" cy="750888"/>
            <a:chOff x="6718750" y="2284525"/>
            <a:chExt cx="2803941" cy="750644"/>
          </a:xfrm>
        </p:grpSpPr>
        <p:sp>
          <p:nvSpPr>
            <p:cNvPr id="20" name="文本框 22"/>
            <p:cNvSpPr txBox="1">
              <a:spLocks noChangeArrowheads="1"/>
            </p:cNvSpPr>
            <p:nvPr/>
          </p:nvSpPr>
          <p:spPr bwMode="auto">
            <a:xfrm>
              <a:off x="6718750" y="2284525"/>
              <a:ext cx="24160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r>
                <a:rPr lang="en-US" altLang="zh-CN" b="1" dirty="0">
                  <a:solidFill>
                    <a:srgbClr val="C00000"/>
                  </a:solidFill>
                  <a:latin typeface="微软雅黑" panose="020B0503020204020204" pitchFamily="34" charset="-122"/>
                  <a:ea typeface="微软雅黑" panose="020B0503020204020204" pitchFamily="34" charset="-122"/>
                </a:rPr>
                <a:t>1950</a:t>
              </a:r>
              <a:r>
                <a:rPr lang="zh-CN" altLang="en-US" b="1" dirty="0">
                  <a:solidFill>
                    <a:srgbClr val="C00000"/>
                  </a:solidFill>
                  <a:latin typeface="微软雅黑" panose="020B0503020204020204" pitchFamily="34" charset="-122"/>
                  <a:ea typeface="微软雅黑" panose="020B0503020204020204" pitchFamily="34" charset="-122"/>
                </a:rPr>
                <a:t>年</a:t>
              </a:r>
              <a:r>
                <a:rPr lang="en-US" altLang="zh-CN" b="1" dirty="0">
                  <a:solidFill>
                    <a:srgbClr val="C00000"/>
                  </a:solidFill>
                  <a:latin typeface="微软雅黑" panose="020B0503020204020204" pitchFamily="34" charset="-122"/>
                  <a:ea typeface="微软雅黑" panose="020B0503020204020204" pitchFamily="34" charset="-122"/>
                </a:rPr>
                <a:t>10</a:t>
              </a:r>
              <a:r>
                <a:rPr lang="zh-CN" altLang="en-US" b="1" dirty="0">
                  <a:solidFill>
                    <a:srgbClr val="C00000"/>
                  </a:solidFill>
                  <a:latin typeface="微软雅黑" panose="020B0503020204020204" pitchFamily="34" charset="-122"/>
                  <a:ea typeface="微软雅黑" panose="020B0503020204020204" pitchFamily="34" charset="-122"/>
                </a:rPr>
                <a:t>月</a:t>
              </a:r>
              <a:r>
                <a:rPr lang="en-US" altLang="zh-CN" b="1" dirty="0">
                  <a:solidFill>
                    <a:srgbClr val="C00000"/>
                  </a:solidFill>
                  <a:latin typeface="微软雅黑" panose="020B0503020204020204" pitchFamily="34" charset="-122"/>
                  <a:ea typeface="微软雅黑" panose="020B0503020204020204" pitchFamily="34" charset="-122"/>
                </a:rPr>
                <a:t>19</a:t>
              </a:r>
              <a:r>
                <a:rPr lang="zh-CN" altLang="en-US" b="1" dirty="0">
                  <a:solidFill>
                    <a:srgbClr val="C00000"/>
                  </a:solidFill>
                  <a:latin typeface="微软雅黑" panose="020B0503020204020204" pitchFamily="34" charset="-122"/>
                  <a:ea typeface="微软雅黑" panose="020B0503020204020204" pitchFamily="34" charset="-122"/>
                </a:rPr>
                <a:t>日</a:t>
              </a:r>
            </a:p>
          </p:txBody>
        </p:sp>
        <p:sp>
          <p:nvSpPr>
            <p:cNvPr id="21" name="文本框 23"/>
            <p:cNvSpPr txBox="1">
              <a:spLocks noChangeArrowheads="1"/>
            </p:cNvSpPr>
            <p:nvPr/>
          </p:nvSpPr>
          <p:spPr bwMode="auto">
            <a:xfrm>
              <a:off x="6718751" y="2582737"/>
              <a:ext cx="2803940"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lnSpc>
                  <a:spcPct val="130000"/>
                </a:lnSpc>
              </a:pPr>
              <a:r>
                <a:rPr lang="zh-CN" altLang="en-US" dirty="0">
                  <a:latin typeface="微软雅黑" panose="020B0503020204020204" pitchFamily="34" charset="-122"/>
                  <a:ea typeface="微软雅黑" panose="020B0503020204020204" pitchFamily="34" charset="-122"/>
                </a:rPr>
                <a:t>中国人民志愿军入朝作战</a:t>
              </a:r>
            </a:p>
          </p:txBody>
        </p:sp>
      </p:grpSp>
      <p:grpSp>
        <p:nvGrpSpPr>
          <p:cNvPr id="22" name="组合 24"/>
          <p:cNvGrpSpPr/>
          <p:nvPr/>
        </p:nvGrpSpPr>
        <p:grpSpPr bwMode="auto">
          <a:xfrm>
            <a:off x="1104767" y="5179556"/>
            <a:ext cx="3516313" cy="788104"/>
            <a:chOff x="6709521" y="2290515"/>
            <a:chExt cx="3515140" cy="787849"/>
          </a:xfrm>
        </p:grpSpPr>
        <p:sp>
          <p:nvSpPr>
            <p:cNvPr id="23" name="文本框 25"/>
            <p:cNvSpPr txBox="1">
              <a:spLocks noChangeArrowheads="1"/>
            </p:cNvSpPr>
            <p:nvPr/>
          </p:nvSpPr>
          <p:spPr bwMode="auto">
            <a:xfrm>
              <a:off x="6819022" y="2290515"/>
              <a:ext cx="1944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r>
                <a:rPr lang="en-US" altLang="zh-CN" b="1" dirty="0">
                  <a:solidFill>
                    <a:srgbClr val="C00000"/>
                  </a:solidFill>
                  <a:latin typeface="微软雅黑" panose="020B0503020204020204" pitchFamily="34" charset="-122"/>
                  <a:ea typeface="微软雅黑" panose="020B0503020204020204" pitchFamily="34" charset="-122"/>
                </a:rPr>
                <a:t>1953</a:t>
              </a:r>
              <a:r>
                <a:rPr lang="zh-CN" altLang="en-US" b="1" dirty="0">
                  <a:solidFill>
                    <a:srgbClr val="C00000"/>
                  </a:solidFill>
                  <a:latin typeface="微软雅黑" panose="020B0503020204020204" pitchFamily="34" charset="-122"/>
                  <a:ea typeface="微软雅黑" panose="020B0503020204020204" pitchFamily="34" charset="-122"/>
                </a:rPr>
                <a:t>年</a:t>
              </a:r>
              <a:r>
                <a:rPr lang="en-US" altLang="zh-CN" b="1" dirty="0">
                  <a:solidFill>
                    <a:srgbClr val="C00000"/>
                  </a:solidFill>
                  <a:latin typeface="微软雅黑" panose="020B0503020204020204" pitchFamily="34" charset="-122"/>
                  <a:ea typeface="微软雅黑" panose="020B0503020204020204" pitchFamily="34" charset="-122"/>
                </a:rPr>
                <a:t>7</a:t>
              </a:r>
              <a:r>
                <a:rPr lang="zh-CN" altLang="en-US" b="1" dirty="0">
                  <a:solidFill>
                    <a:srgbClr val="C00000"/>
                  </a:solidFill>
                  <a:latin typeface="微软雅黑" panose="020B0503020204020204" pitchFamily="34" charset="-122"/>
                  <a:ea typeface="微软雅黑" panose="020B0503020204020204" pitchFamily="34" charset="-122"/>
                </a:rPr>
                <a:t>月</a:t>
              </a:r>
              <a:r>
                <a:rPr lang="en-US" altLang="zh-CN" b="1" dirty="0">
                  <a:solidFill>
                    <a:srgbClr val="C00000"/>
                  </a:solidFill>
                  <a:latin typeface="微软雅黑" panose="020B0503020204020204" pitchFamily="34" charset="-122"/>
                  <a:ea typeface="微软雅黑" panose="020B0503020204020204" pitchFamily="34" charset="-122"/>
                </a:rPr>
                <a:t>27</a:t>
              </a:r>
              <a:r>
                <a:rPr lang="zh-CN" altLang="en-US" b="1" dirty="0">
                  <a:solidFill>
                    <a:srgbClr val="C00000"/>
                  </a:solidFill>
                  <a:latin typeface="微软雅黑" panose="020B0503020204020204" pitchFamily="34" charset="-122"/>
                  <a:ea typeface="微软雅黑" panose="020B0503020204020204" pitchFamily="34" charset="-122"/>
                </a:rPr>
                <a:t>日</a:t>
              </a:r>
            </a:p>
          </p:txBody>
        </p:sp>
        <p:sp>
          <p:nvSpPr>
            <p:cNvPr id="24" name="文本框 26"/>
            <p:cNvSpPr txBox="1">
              <a:spLocks noChangeArrowheads="1"/>
            </p:cNvSpPr>
            <p:nvPr/>
          </p:nvSpPr>
          <p:spPr bwMode="auto">
            <a:xfrm>
              <a:off x="6709521" y="2625932"/>
              <a:ext cx="3515140"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lnSpc>
                  <a:spcPct val="130000"/>
                </a:lnSpc>
              </a:pP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朝鲜停战协定</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在板门店签字</a:t>
              </a:r>
            </a:p>
          </p:txBody>
        </p:sp>
      </p:grpSp>
    </p:spTree>
  </p:cSld>
  <p:clrMapOvr>
    <a:masterClrMapping/>
  </p:clrMapOvr>
  <p:transition spd="slow"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300"/>
                                            <p:tgtEl>
                                              <p:spTgt spid="6"/>
                                            </p:tgtEl>
                                            <p:attrNameLst>
                                              <p:attrName>ppt_x</p:attrName>
                                            </p:attrNameLst>
                                          </p:cBhvr>
                                          <p:tavLst>
                                            <p:tav tm="0">
                                              <p:val>
                                                <p:strVal val="#ppt_x-#ppt_w*1.125000"/>
                                              </p:val>
                                            </p:tav>
                                            <p:tav tm="100000">
                                              <p:val>
                                                <p:strVal val="#ppt_x"/>
                                              </p:val>
                                            </p:tav>
                                          </p:tavLst>
                                        </p:anim>
                                        <p:animEffect transition="in" filter="wipe(right)">
                                          <p:cBhvr>
                                            <p:cTn id="15" dur="300"/>
                                            <p:tgtEl>
                                              <p:spTgt spid="6"/>
                                            </p:tgtEl>
                                          </p:cBhvr>
                                        </p:animEffect>
                                      </p:childTnLst>
                                    </p:cTn>
                                  </p:par>
                                </p:childTnLst>
                              </p:cTn>
                            </p:par>
                            <p:par>
                              <p:cTn id="16" fill="hold">
                                <p:stCondLst>
                                  <p:cond delay="1000"/>
                                </p:stCondLst>
                                <p:childTnLst>
                                  <p:par>
                                    <p:cTn id="17" presetID="2" presetClass="entr" presetSubtype="2" fill="hold" grpId="0" nodeType="afterEffect" p14:presetBounceEnd="48000">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14:bounceEnd="48000">
                                          <p:cBhvr additive="base">
                                            <p:cTn id="19" dur="500" fill="hold"/>
                                            <p:tgtEl>
                                              <p:spTgt spid="4"/>
                                            </p:tgtEl>
                                            <p:attrNameLst>
                                              <p:attrName>ppt_x</p:attrName>
                                            </p:attrNameLst>
                                          </p:cBhvr>
                                          <p:tavLst>
                                            <p:tav tm="0">
                                              <p:val>
                                                <p:strVal val="1+#ppt_w/2"/>
                                              </p:val>
                                            </p:tav>
                                            <p:tav tm="100000">
                                              <p:val>
                                                <p:strVal val="#ppt_x"/>
                                              </p:val>
                                            </p:tav>
                                          </p:tavLst>
                                        </p:anim>
                                        <p:anim calcmode="lin" valueType="num" p14:bounceEnd="48000">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par>
                              <p:cTn id="28" fill="hold">
                                <p:stCondLst>
                                  <p:cond delay="1900"/>
                                </p:stCondLst>
                                <p:childTnLst>
                                  <p:par>
                                    <p:cTn id="29" presetID="2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childTnLst>
                              </p:cTn>
                            </p:par>
                            <p:par>
                              <p:cTn id="35" fill="hold">
                                <p:stCondLst>
                                  <p:cond delay="2400"/>
                                </p:stCondLst>
                                <p:childTnLst>
                                  <p:par>
                                    <p:cTn id="36" presetID="22" presetClass="entr" presetSubtype="4"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750"/>
                                            <p:tgtEl>
                                              <p:spTgt spid="13"/>
                                            </p:tgtEl>
                                          </p:cBhvr>
                                        </p:animEffect>
                                      </p:childTnLst>
                                    </p:cTn>
                                  </p:par>
                                </p:childTnLst>
                              </p:cTn>
                            </p:par>
                            <p:par>
                              <p:cTn id="42" fill="hold">
                                <p:stCondLst>
                                  <p:cond delay="2900"/>
                                </p:stCondLst>
                                <p:childTnLst>
                                  <p:par>
                                    <p:cTn id="43" presetID="12" presetClass="entr" presetSubtype="8"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750"/>
                                            <p:tgtEl>
                                              <p:spTgt spid="16"/>
                                            </p:tgtEl>
                                            <p:attrNameLst>
                                              <p:attrName>ppt_x</p:attrName>
                                            </p:attrNameLst>
                                          </p:cBhvr>
                                          <p:tavLst>
                                            <p:tav tm="0">
                                              <p:val>
                                                <p:strVal val="#ppt_x-#ppt_w*1.125000"/>
                                              </p:val>
                                            </p:tav>
                                            <p:tav tm="100000">
                                              <p:val>
                                                <p:strVal val="#ppt_x"/>
                                              </p:val>
                                            </p:tav>
                                          </p:tavLst>
                                        </p:anim>
                                        <p:animEffect transition="in" filter="wipe(right)">
                                          <p:cBhvr>
                                            <p:cTn id="46" dur="750"/>
                                            <p:tgtEl>
                                              <p:spTgt spid="16"/>
                                            </p:tgtEl>
                                          </p:cBhvr>
                                        </p:animEffect>
                                      </p:childTnLst>
                                    </p:cTn>
                                  </p:par>
                                </p:childTnLst>
                              </p:cTn>
                            </p:par>
                            <p:par>
                              <p:cTn id="47" fill="hold">
                                <p:stCondLst>
                                  <p:cond delay="3900"/>
                                </p:stCondLst>
                                <p:childTnLst>
                                  <p:par>
                                    <p:cTn id="48" presetID="12" presetClass="entr" presetSubtype="8"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750"/>
                                            <p:tgtEl>
                                              <p:spTgt spid="19"/>
                                            </p:tgtEl>
                                            <p:attrNameLst>
                                              <p:attrName>ppt_x</p:attrName>
                                            </p:attrNameLst>
                                          </p:cBhvr>
                                          <p:tavLst>
                                            <p:tav tm="0">
                                              <p:val>
                                                <p:strVal val="#ppt_x-#ppt_w*1.125000"/>
                                              </p:val>
                                            </p:tav>
                                            <p:tav tm="100000">
                                              <p:val>
                                                <p:strVal val="#ppt_x"/>
                                              </p:val>
                                            </p:tav>
                                          </p:tavLst>
                                        </p:anim>
                                        <p:animEffect transition="in" filter="wipe(right)">
                                          <p:cBhvr>
                                            <p:cTn id="51" dur="750"/>
                                            <p:tgtEl>
                                              <p:spTgt spid="19"/>
                                            </p:tgtEl>
                                          </p:cBhvr>
                                        </p:animEffect>
                                      </p:childTnLst>
                                    </p:cTn>
                                  </p:par>
                                </p:childTnLst>
                              </p:cTn>
                            </p:par>
                            <p:par>
                              <p:cTn id="52" fill="hold">
                                <p:stCondLst>
                                  <p:cond delay="4900"/>
                                </p:stCondLst>
                                <p:childTnLst>
                                  <p:par>
                                    <p:cTn id="53" presetID="12" presetClass="entr" presetSubtype="8"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750"/>
                                            <p:tgtEl>
                                              <p:spTgt spid="22"/>
                                            </p:tgtEl>
                                            <p:attrNameLst>
                                              <p:attrName>ppt_x</p:attrName>
                                            </p:attrNameLst>
                                          </p:cBhvr>
                                          <p:tavLst>
                                            <p:tav tm="0">
                                              <p:val>
                                                <p:strVal val="#ppt_x-#ppt_w*1.125000"/>
                                              </p:val>
                                            </p:tav>
                                            <p:tav tm="100000">
                                              <p:val>
                                                <p:strVal val="#ppt_x"/>
                                              </p:val>
                                            </p:tav>
                                          </p:tavLst>
                                        </p:anim>
                                        <p:animEffect transition="in" filter="wipe(right)">
                                          <p:cBhvr>
                                            <p:cTn id="56"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300"/>
                                            <p:tgtEl>
                                              <p:spTgt spid="6"/>
                                            </p:tgtEl>
                                            <p:attrNameLst>
                                              <p:attrName>ppt_x</p:attrName>
                                            </p:attrNameLst>
                                          </p:cBhvr>
                                          <p:tavLst>
                                            <p:tav tm="0">
                                              <p:val>
                                                <p:strVal val="#ppt_x-#ppt_w*1.125000"/>
                                              </p:val>
                                            </p:tav>
                                            <p:tav tm="100000">
                                              <p:val>
                                                <p:strVal val="#ppt_x"/>
                                              </p:val>
                                            </p:tav>
                                          </p:tavLst>
                                        </p:anim>
                                        <p:animEffect transition="in" filter="wipe(right)">
                                          <p:cBhvr>
                                            <p:cTn id="15" dur="300"/>
                                            <p:tgtEl>
                                              <p:spTgt spid="6"/>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par>
                              <p:cTn id="28" fill="hold">
                                <p:stCondLst>
                                  <p:cond delay="1900"/>
                                </p:stCondLst>
                                <p:childTnLst>
                                  <p:par>
                                    <p:cTn id="29" presetID="2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childTnLst>
                              </p:cTn>
                            </p:par>
                            <p:par>
                              <p:cTn id="35" fill="hold">
                                <p:stCondLst>
                                  <p:cond delay="2400"/>
                                </p:stCondLst>
                                <p:childTnLst>
                                  <p:par>
                                    <p:cTn id="36" presetID="22" presetClass="entr" presetSubtype="4"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750"/>
                                            <p:tgtEl>
                                              <p:spTgt spid="13"/>
                                            </p:tgtEl>
                                          </p:cBhvr>
                                        </p:animEffect>
                                      </p:childTnLst>
                                    </p:cTn>
                                  </p:par>
                                </p:childTnLst>
                              </p:cTn>
                            </p:par>
                            <p:par>
                              <p:cTn id="42" fill="hold">
                                <p:stCondLst>
                                  <p:cond delay="2900"/>
                                </p:stCondLst>
                                <p:childTnLst>
                                  <p:par>
                                    <p:cTn id="43" presetID="12" presetClass="entr" presetSubtype="8"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750"/>
                                            <p:tgtEl>
                                              <p:spTgt spid="16"/>
                                            </p:tgtEl>
                                            <p:attrNameLst>
                                              <p:attrName>ppt_x</p:attrName>
                                            </p:attrNameLst>
                                          </p:cBhvr>
                                          <p:tavLst>
                                            <p:tav tm="0">
                                              <p:val>
                                                <p:strVal val="#ppt_x-#ppt_w*1.125000"/>
                                              </p:val>
                                            </p:tav>
                                            <p:tav tm="100000">
                                              <p:val>
                                                <p:strVal val="#ppt_x"/>
                                              </p:val>
                                            </p:tav>
                                          </p:tavLst>
                                        </p:anim>
                                        <p:animEffect transition="in" filter="wipe(right)">
                                          <p:cBhvr>
                                            <p:cTn id="46" dur="750"/>
                                            <p:tgtEl>
                                              <p:spTgt spid="16"/>
                                            </p:tgtEl>
                                          </p:cBhvr>
                                        </p:animEffect>
                                      </p:childTnLst>
                                    </p:cTn>
                                  </p:par>
                                </p:childTnLst>
                              </p:cTn>
                            </p:par>
                            <p:par>
                              <p:cTn id="47" fill="hold">
                                <p:stCondLst>
                                  <p:cond delay="3900"/>
                                </p:stCondLst>
                                <p:childTnLst>
                                  <p:par>
                                    <p:cTn id="48" presetID="12" presetClass="entr" presetSubtype="8"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750"/>
                                            <p:tgtEl>
                                              <p:spTgt spid="19"/>
                                            </p:tgtEl>
                                            <p:attrNameLst>
                                              <p:attrName>ppt_x</p:attrName>
                                            </p:attrNameLst>
                                          </p:cBhvr>
                                          <p:tavLst>
                                            <p:tav tm="0">
                                              <p:val>
                                                <p:strVal val="#ppt_x-#ppt_w*1.125000"/>
                                              </p:val>
                                            </p:tav>
                                            <p:tav tm="100000">
                                              <p:val>
                                                <p:strVal val="#ppt_x"/>
                                              </p:val>
                                            </p:tav>
                                          </p:tavLst>
                                        </p:anim>
                                        <p:animEffect transition="in" filter="wipe(right)">
                                          <p:cBhvr>
                                            <p:cTn id="51" dur="750"/>
                                            <p:tgtEl>
                                              <p:spTgt spid="19"/>
                                            </p:tgtEl>
                                          </p:cBhvr>
                                        </p:animEffect>
                                      </p:childTnLst>
                                    </p:cTn>
                                  </p:par>
                                </p:childTnLst>
                              </p:cTn>
                            </p:par>
                            <p:par>
                              <p:cTn id="52" fill="hold">
                                <p:stCondLst>
                                  <p:cond delay="4900"/>
                                </p:stCondLst>
                                <p:childTnLst>
                                  <p:par>
                                    <p:cTn id="53" presetID="12" presetClass="entr" presetSubtype="8"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750"/>
                                            <p:tgtEl>
                                              <p:spTgt spid="22"/>
                                            </p:tgtEl>
                                            <p:attrNameLst>
                                              <p:attrName>ppt_x</p:attrName>
                                            </p:attrNameLst>
                                          </p:cBhvr>
                                          <p:tavLst>
                                            <p:tav tm="0">
                                              <p:val>
                                                <p:strVal val="#ppt_x-#ppt_w*1.125000"/>
                                              </p:val>
                                            </p:tav>
                                            <p:tav tm="100000">
                                              <p:val>
                                                <p:strVal val="#ppt_x"/>
                                              </p:val>
                                            </p:tav>
                                          </p:tavLst>
                                        </p:anim>
                                        <p:animEffect transition="in" filter="wipe(right)">
                                          <p:cBhvr>
                                            <p:cTn id="56"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0" grpId="0" animBg="1"/>
          <p:bldP spid="11"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建党初期</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10"/>
          <p:cNvGrpSpPr/>
          <p:nvPr/>
        </p:nvGrpSpPr>
        <p:grpSpPr>
          <a:xfrm>
            <a:off x="5664523" y="1578806"/>
            <a:ext cx="5547487" cy="511562"/>
            <a:chOff x="391692" y="1764001"/>
            <a:chExt cx="5547487" cy="511562"/>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91692" y="1764001"/>
              <a:ext cx="860703" cy="511562"/>
            </a:xfrm>
            <a:prstGeom prst="rect">
              <a:avLst/>
            </a:prstGeom>
          </p:spPr>
        </p:pic>
        <p:grpSp>
          <p:nvGrpSpPr>
            <p:cNvPr id="41" name="组合 9"/>
            <p:cNvGrpSpPr/>
            <p:nvPr/>
          </p:nvGrpSpPr>
          <p:grpSpPr bwMode="auto">
            <a:xfrm>
              <a:off x="1395754" y="1815188"/>
              <a:ext cx="4543425" cy="460375"/>
              <a:chOff x="632293" y="1140767"/>
              <a:chExt cx="4542817" cy="461665"/>
            </a:xfrm>
          </p:grpSpPr>
          <p:sp>
            <p:nvSpPr>
              <p:cNvPr id="42" name="矩形 41"/>
              <p:cNvSpPr/>
              <p:nvPr/>
            </p:nvSpPr>
            <p:spPr>
              <a:xfrm>
                <a:off x="632293" y="1158278"/>
                <a:ext cx="126983" cy="4266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43" name="文本框 42"/>
              <p:cNvSpPr txBox="1"/>
              <p:nvPr/>
            </p:nvSpPr>
            <p:spPr>
              <a:xfrm>
                <a:off x="846577" y="1140767"/>
                <a:ext cx="4328533" cy="461665"/>
              </a:xfrm>
              <a:prstGeom prst="rect">
                <a:avLst/>
              </a:prstGeom>
              <a:noFill/>
            </p:spPr>
            <p:txBody>
              <a:bodyPr>
                <a:spAutoFit/>
              </a:bodyPr>
              <a:lstStyle/>
              <a:p>
                <a:pPr fontAlgn="auto">
                  <a:spcBef>
                    <a:spcPts val="0"/>
                  </a:spcBef>
                  <a:spcAft>
                    <a:spcPts val="0"/>
                  </a:spcAft>
                  <a:defRPr/>
                </a:pPr>
                <a:r>
                  <a:rPr lang="zh-CN" altLang="en-US" sz="2400" b="1" spc="300" dirty="0">
                    <a:latin typeface="微软雅黑" panose="020B0503020204020204" pitchFamily="34" charset="-122"/>
                    <a:ea typeface="微软雅黑" panose="020B0503020204020204" pitchFamily="34" charset="-122"/>
                  </a:rPr>
                  <a:t>中国共产党创立的历史条件</a:t>
                </a:r>
              </a:p>
            </p:txBody>
          </p:sp>
        </p:grpSp>
      </p:grpSp>
      <p:sp>
        <p:nvSpPr>
          <p:cNvPr id="44" name="文本框 43"/>
          <p:cNvSpPr txBox="1"/>
          <p:nvPr/>
        </p:nvSpPr>
        <p:spPr>
          <a:xfrm>
            <a:off x="5664523" y="2324030"/>
            <a:ext cx="7043328" cy="3731278"/>
          </a:xfrm>
          <a:prstGeom prst="rect">
            <a:avLst/>
          </a:prstGeom>
          <a:noFill/>
        </p:spPr>
        <p:txBody>
          <a:bodyPr wrap="square">
            <a:spAutoFit/>
          </a:bodyPr>
          <a:lstStyle/>
          <a:p>
            <a:pPr marL="342900" indent="-342900" eaLnBrk="1" hangingPunct="1">
              <a:lnSpc>
                <a:spcPct val="150000"/>
              </a:lnSpc>
              <a:buFont typeface="+mj-lt"/>
              <a:buAutoNum type="arabicPeriod"/>
            </a:pPr>
            <a:r>
              <a:rPr lang="zh-CN" altLang="en-US" sz="2000" dirty="0">
                <a:latin typeface="微软雅黑" panose="020B0503020204020204" pitchFamily="34" charset="-122"/>
                <a:ea typeface="微软雅黑" panose="020B0503020204020204" pitchFamily="34" charset="-122"/>
              </a:rPr>
              <a:t>鸦片战争与国外资本主义的入侵</a:t>
            </a:r>
          </a:p>
          <a:p>
            <a:pPr marL="342900" indent="-342900" eaLnBrk="1" hangingPunct="1">
              <a:lnSpc>
                <a:spcPct val="150000"/>
              </a:lnSpc>
              <a:buFont typeface="+mj-lt"/>
              <a:buAutoNum type="arabicPeriod"/>
            </a:pPr>
            <a:r>
              <a:rPr lang="zh-CN" altLang="en-US" sz="2000" dirty="0">
                <a:latin typeface="微软雅黑" panose="020B0503020204020204" pitchFamily="34" charset="-122"/>
                <a:ea typeface="微软雅黑" panose="020B0503020204020204" pitchFamily="34" charset="-122"/>
              </a:rPr>
              <a:t>近代中国人民斗争的兴起</a:t>
            </a:r>
          </a:p>
          <a:p>
            <a:pPr marL="342900" indent="-342900" eaLnBrk="1" hangingPunct="1">
              <a:lnSpc>
                <a:spcPct val="150000"/>
              </a:lnSpc>
              <a:buFont typeface="+mj-lt"/>
              <a:buAutoNum type="arabicPeriod"/>
            </a:pPr>
            <a:r>
              <a:rPr lang="zh-CN" altLang="en-US" sz="2000" dirty="0">
                <a:latin typeface="微软雅黑" panose="020B0503020204020204" pitchFamily="34" charset="-122"/>
                <a:ea typeface="微软雅黑" panose="020B0503020204020204" pitchFamily="34" charset="-122"/>
              </a:rPr>
              <a:t>1911年的辛亥革命</a:t>
            </a:r>
          </a:p>
          <a:p>
            <a:pPr marL="342900" indent="-342900" eaLnBrk="1" hangingPunct="1">
              <a:lnSpc>
                <a:spcPct val="150000"/>
              </a:lnSpc>
              <a:buFont typeface="+mj-lt"/>
              <a:buAutoNum type="arabicPeriod"/>
            </a:pPr>
            <a:r>
              <a:rPr lang="zh-CN" altLang="en-US" sz="2000" dirty="0">
                <a:latin typeface="微软雅黑" panose="020B0503020204020204" pitchFamily="34" charset="-122"/>
                <a:ea typeface="微软雅黑" panose="020B0503020204020204" pitchFamily="34" charset="-122"/>
              </a:rPr>
              <a:t>20世纪初军阀的黑暗统治</a:t>
            </a:r>
          </a:p>
          <a:p>
            <a:pPr marL="342900" indent="-342900" eaLnBrk="1" hangingPunct="1">
              <a:lnSpc>
                <a:spcPct val="150000"/>
              </a:lnSpc>
              <a:buFont typeface="+mj-lt"/>
              <a:buAutoNum type="arabicPeriod"/>
            </a:pPr>
            <a:r>
              <a:rPr lang="zh-CN" altLang="en-US" sz="2000" dirty="0">
                <a:latin typeface="微软雅黑" panose="020B0503020204020204" pitchFamily="34" charset="-122"/>
                <a:ea typeface="微软雅黑" panose="020B0503020204020204" pitchFamily="34" charset="-122"/>
              </a:rPr>
              <a:t>中国民族资本主义的发展和无产阶级的壮大</a:t>
            </a:r>
          </a:p>
          <a:p>
            <a:pPr marL="342900" indent="-342900" eaLnBrk="1" hangingPunct="1">
              <a:lnSpc>
                <a:spcPct val="150000"/>
              </a:lnSpc>
              <a:buFont typeface="+mj-lt"/>
              <a:buAutoNum type="arabicPeriod"/>
            </a:pPr>
            <a:r>
              <a:rPr lang="zh-CN" altLang="en-US" sz="2000" dirty="0">
                <a:latin typeface="微软雅黑" panose="020B0503020204020204" pitchFamily="34" charset="-122"/>
                <a:ea typeface="微软雅黑" panose="020B0503020204020204" pitchFamily="34" charset="-122"/>
              </a:rPr>
              <a:t>新文化运动的兴起</a:t>
            </a:r>
          </a:p>
          <a:p>
            <a:pPr marL="342900" indent="-342900" eaLnBrk="1" hangingPunct="1">
              <a:lnSpc>
                <a:spcPct val="150000"/>
              </a:lnSpc>
              <a:buFont typeface="+mj-lt"/>
              <a:buAutoNum type="arabicPeriod"/>
            </a:pPr>
            <a:r>
              <a:rPr lang="zh-CN" altLang="en-US" sz="2000" dirty="0">
                <a:latin typeface="微软雅黑" panose="020B0503020204020204" pitchFamily="34" charset="-122"/>
                <a:ea typeface="微软雅黑" panose="020B0503020204020204" pitchFamily="34" charset="-122"/>
              </a:rPr>
              <a:t>第一次大战后五四爱国运动</a:t>
            </a:r>
          </a:p>
          <a:p>
            <a:pPr marL="342900" indent="-342900" eaLnBrk="1" hangingPunct="1">
              <a:lnSpc>
                <a:spcPct val="150000"/>
              </a:lnSpc>
              <a:buFont typeface="+mj-lt"/>
              <a:buAutoNum type="arabicPeriod"/>
            </a:pPr>
            <a:r>
              <a:rPr lang="zh-CN" altLang="en-US" sz="2000" dirty="0">
                <a:latin typeface="微软雅黑" panose="020B0503020204020204" pitchFamily="34" charset="-122"/>
                <a:ea typeface="微软雅黑" panose="020B0503020204020204" pitchFamily="34" charset="-122"/>
              </a:rPr>
              <a:t>俄国十月革命成功--榜样</a:t>
            </a:r>
          </a:p>
        </p:txBody>
      </p:sp>
      <p:pic>
        <p:nvPicPr>
          <p:cNvPr id="45" name="图片 4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6969" y="1569728"/>
            <a:ext cx="5239882" cy="5239882"/>
          </a:xfrm>
          <a:prstGeom prst="rect">
            <a:avLst/>
          </a:prstGeom>
        </p:spPr>
      </p:pic>
      <p:sp>
        <p:nvSpPr>
          <p:cNvPr id="2" name="文本框 1"/>
          <p:cNvSpPr txBox="1"/>
          <p:nvPr/>
        </p:nvSpPr>
        <p:spPr>
          <a:xfrm>
            <a:off x="5664523" y="461639"/>
            <a:ext cx="3088860" cy="369332"/>
          </a:xfrm>
          <a:prstGeom prst="rect">
            <a:avLst/>
          </a:prstGeom>
          <a:noFill/>
        </p:spPr>
        <p:txBody>
          <a:bodyPr wrap="square" rtlCol="0">
            <a:spAutoFit/>
          </a:bodyPr>
          <a:lstStyle/>
          <a:p>
            <a:r>
              <a:rPr lang="en-US" altLang="zh-CN" dirty="0">
                <a:solidFill>
                  <a:srgbClr val="FFFFFF"/>
                </a:solidFill>
              </a:rPr>
              <a:t>https://www.ypppt.com/</a:t>
            </a:r>
            <a:endParaRPr lang="zh-CN" altLang="en-US" dirty="0">
              <a:solidFill>
                <a:srgbClr val="FFFFFF"/>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up)">
                                      <p:cBhvr>
                                        <p:cTn id="11" dur="500"/>
                                        <p:tgtEl>
                                          <p:spTgt spid="4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建国初期</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平行四边形 3"/>
          <p:cNvSpPr/>
          <p:nvPr/>
        </p:nvSpPr>
        <p:spPr>
          <a:xfrm>
            <a:off x="751105" y="1413325"/>
            <a:ext cx="6325039" cy="577521"/>
          </a:xfrm>
          <a:prstGeom prst="parallelogram">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5" name="文本框 4"/>
          <p:cNvSpPr txBox="1"/>
          <p:nvPr/>
        </p:nvSpPr>
        <p:spPr>
          <a:xfrm>
            <a:off x="1355591" y="1399682"/>
            <a:ext cx="5720553" cy="584775"/>
          </a:xfrm>
          <a:prstGeom prst="rect">
            <a:avLst/>
          </a:prstGeom>
          <a:noFill/>
        </p:spPr>
        <p:txBody>
          <a:bodyPr wrap="squar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土地改革</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6" name="Freeform 9"/>
          <p:cNvSpPr/>
          <p:nvPr/>
        </p:nvSpPr>
        <p:spPr bwMode="auto">
          <a:xfrm>
            <a:off x="1150804" y="1605041"/>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4D4D4D"/>
              </a:solidFill>
              <a:effectLst/>
              <a:uLnTx/>
              <a:uFillTx/>
              <a:cs typeface="+mn-ea"/>
              <a:sym typeface="+mn-lt"/>
            </a:endParaRPr>
          </a:p>
        </p:txBody>
      </p:sp>
      <p:grpSp>
        <p:nvGrpSpPr>
          <p:cNvPr id="7" name="组合 6"/>
          <p:cNvGrpSpPr/>
          <p:nvPr/>
        </p:nvGrpSpPr>
        <p:grpSpPr>
          <a:xfrm>
            <a:off x="699954" y="1490741"/>
            <a:ext cx="404813" cy="404812"/>
            <a:chOff x="1296847" y="1742267"/>
            <a:chExt cx="404813" cy="404812"/>
          </a:xfrm>
        </p:grpSpPr>
        <p:sp>
          <p:nvSpPr>
            <p:cNvPr id="8" name="Oval 8"/>
            <p:cNvSpPr>
              <a:spLocks noChangeArrowheads="1"/>
            </p:cNvSpPr>
            <p:nvPr/>
          </p:nvSpPr>
          <p:spPr bwMode="auto">
            <a:xfrm>
              <a:off x="1296847" y="1742267"/>
              <a:ext cx="404813" cy="404812"/>
            </a:xfrm>
            <a:prstGeom prst="ellipse">
              <a:avLst/>
            </a:prstGeom>
            <a:solidFill>
              <a:srgbClr val="C00000"/>
            </a:solidFill>
            <a:ln w="28575">
              <a:solidFill>
                <a:srgbClr val="FFFFFF"/>
              </a:solidFill>
              <a:round/>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0" cap="none" spc="0" normalizeH="0" baseline="0" noProof="0" dirty="0">
                  <a:ln>
                    <a:noFill/>
                  </a:ln>
                  <a:solidFill>
                    <a:srgbClr val="FFFFFF"/>
                  </a:solidFill>
                  <a:effectLst/>
                  <a:uLnTx/>
                  <a:uFillTx/>
                  <a:cs typeface="+mn-ea"/>
                  <a:sym typeface="+mn-lt"/>
                </a:rPr>
                <a:t> </a:t>
              </a: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9" name="TextBox 7"/>
            <p:cNvSpPr txBox="1">
              <a:spLocks noChangeArrowheads="1"/>
            </p:cNvSpPr>
            <p:nvPr/>
          </p:nvSpPr>
          <p:spPr bwMode="auto">
            <a:xfrm>
              <a:off x="1332578" y="1758930"/>
              <a:ext cx="32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3</a:t>
              </a:r>
              <a:endPar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10" name="矩形: 圆角 9"/>
          <p:cNvSpPr/>
          <p:nvPr/>
        </p:nvSpPr>
        <p:spPr>
          <a:xfrm>
            <a:off x="751105" y="2232885"/>
            <a:ext cx="10453189" cy="3959571"/>
          </a:xfrm>
          <a:prstGeom prst="roundRect">
            <a:avLst>
              <a:gd name="adj" fmla="val 2186"/>
            </a:avLst>
          </a:prstGeom>
          <a:noFill/>
          <a:ln w="9525" cap="flat" cmpd="sng" algn="ctr">
            <a:solidFill>
              <a:srgbClr val="C00000"/>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878740" y="3489827"/>
            <a:ext cx="2819002" cy="2819002"/>
          </a:xfrm>
          <a:prstGeom prst="rect">
            <a:avLst/>
          </a:prstGeom>
        </p:spPr>
      </p:pic>
      <p:grpSp>
        <p:nvGrpSpPr>
          <p:cNvPr id="13" name="组合 12"/>
          <p:cNvGrpSpPr/>
          <p:nvPr/>
        </p:nvGrpSpPr>
        <p:grpSpPr bwMode="auto">
          <a:xfrm>
            <a:off x="1104767" y="2528962"/>
            <a:ext cx="4660900" cy="460375"/>
            <a:chOff x="632293" y="1140767"/>
            <a:chExt cx="4660143" cy="461665"/>
          </a:xfrm>
        </p:grpSpPr>
        <p:sp>
          <p:nvSpPr>
            <p:cNvPr id="14" name="矩形 13"/>
            <p:cNvSpPr/>
            <p:nvPr/>
          </p:nvSpPr>
          <p:spPr>
            <a:xfrm>
              <a:off x="632293" y="1158278"/>
              <a:ext cx="126979" cy="4266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文本框 30"/>
            <p:cNvSpPr txBox="1">
              <a:spLocks noChangeArrowheads="1"/>
            </p:cNvSpPr>
            <p:nvPr/>
          </p:nvSpPr>
          <p:spPr bwMode="auto">
            <a:xfrm>
              <a:off x="846302" y="1140767"/>
              <a:ext cx="44461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fontAlgn="auto">
                <a:spcBef>
                  <a:spcPts val="0"/>
                </a:spcBef>
                <a:spcAft>
                  <a:spcPts val="0"/>
                </a:spcAft>
                <a:defRPr/>
              </a:pPr>
              <a:r>
                <a:rPr lang="zh-CN" altLang="en-US" sz="2400" b="1" spc="600" dirty="0">
                  <a:latin typeface="微软雅黑" panose="020B0503020204020204" pitchFamily="34" charset="-122"/>
                  <a:ea typeface="微软雅黑" panose="020B0503020204020204" pitchFamily="34" charset="-122"/>
                </a:rPr>
                <a:t>土地改革</a:t>
              </a:r>
            </a:p>
          </p:txBody>
        </p:sp>
      </p:grpSp>
      <p:sp>
        <p:nvSpPr>
          <p:cNvPr id="26" name="文本框 25"/>
          <p:cNvSpPr txBox="1"/>
          <p:nvPr/>
        </p:nvSpPr>
        <p:spPr>
          <a:xfrm>
            <a:off x="987705" y="3118349"/>
            <a:ext cx="10031393" cy="777457"/>
          </a:xfrm>
          <a:prstGeom prst="rect">
            <a:avLst/>
          </a:prstGeom>
          <a:noFill/>
        </p:spPr>
        <p:txBody>
          <a:bodyPr wrap="square">
            <a:spAutoFit/>
          </a:bodyPr>
          <a:lstStyle/>
          <a:p>
            <a:pPr eaLnBrk="1" hangingPunct="1">
              <a:lnSpc>
                <a:spcPct val="130000"/>
              </a:lnSpc>
            </a:pPr>
            <a:r>
              <a:rPr lang="en-US" altLang="zh-CN" dirty="0">
                <a:latin typeface="微软雅黑" panose="020B0503020204020204" pitchFamily="34" charset="-122"/>
                <a:ea typeface="微软雅黑" panose="020B0503020204020204" pitchFamily="34" charset="-122"/>
              </a:rPr>
              <a:t>1950</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14</a:t>
            </a:r>
            <a:r>
              <a:rPr lang="zh-CN" altLang="en-US" dirty="0">
                <a:latin typeface="微软雅黑" panose="020B0503020204020204" pitchFamily="34" charset="-122"/>
                <a:ea typeface="微软雅黑" panose="020B0503020204020204" pitchFamily="34" charset="-122"/>
              </a:rPr>
              <a:t>日至</a:t>
            </a:r>
            <a:r>
              <a:rPr lang="en-US" altLang="zh-CN" dirty="0">
                <a:latin typeface="微软雅黑" panose="020B0503020204020204" pitchFamily="34" charset="-122"/>
                <a:ea typeface="微软雅黑" panose="020B0503020204020204" pitchFamily="34" charset="-122"/>
              </a:rPr>
              <a:t>23</a:t>
            </a:r>
            <a:r>
              <a:rPr lang="zh-CN" altLang="en-US" dirty="0">
                <a:latin typeface="微软雅黑" panose="020B0503020204020204" pitchFamily="34" charset="-122"/>
                <a:ea typeface="微软雅黑" panose="020B0503020204020204" pitchFamily="34" charset="-122"/>
              </a:rPr>
              <a:t>日，全国政协一届二次会议颁布了</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中华人民共和国土地改革法</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90%</a:t>
            </a:r>
            <a:r>
              <a:rPr lang="zh-CN" altLang="en-US" dirty="0">
                <a:latin typeface="微软雅黑" panose="020B0503020204020204" pitchFamily="34" charset="-122"/>
                <a:ea typeface="微软雅黑" panose="020B0503020204020204" pitchFamily="34" charset="-122"/>
              </a:rPr>
              <a:t>以上的全国农业人口完成了土地改革，几千年的封建土地制度宣告终结</a:t>
            </a:r>
          </a:p>
        </p:txBody>
      </p:sp>
      <p:grpSp>
        <p:nvGrpSpPr>
          <p:cNvPr id="27" name="组合 26"/>
          <p:cNvGrpSpPr/>
          <p:nvPr/>
        </p:nvGrpSpPr>
        <p:grpSpPr bwMode="auto">
          <a:xfrm>
            <a:off x="1114000" y="4177946"/>
            <a:ext cx="4660900" cy="460375"/>
            <a:chOff x="632293" y="1140767"/>
            <a:chExt cx="4660143" cy="461665"/>
          </a:xfrm>
        </p:grpSpPr>
        <p:sp>
          <p:nvSpPr>
            <p:cNvPr id="28" name="矩形 27"/>
            <p:cNvSpPr/>
            <p:nvPr/>
          </p:nvSpPr>
          <p:spPr>
            <a:xfrm>
              <a:off x="632293" y="1158278"/>
              <a:ext cx="126979" cy="4266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文本框 30"/>
            <p:cNvSpPr txBox="1">
              <a:spLocks noChangeArrowheads="1"/>
            </p:cNvSpPr>
            <p:nvPr/>
          </p:nvSpPr>
          <p:spPr bwMode="auto">
            <a:xfrm>
              <a:off x="846302" y="1140767"/>
              <a:ext cx="44461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r>
                <a:rPr lang="zh-CN" altLang="en-US" sz="2400" b="1" dirty="0">
                  <a:latin typeface="微软雅黑" panose="020B0503020204020204" pitchFamily="34" charset="-122"/>
                  <a:ea typeface="微软雅黑" panose="020B0503020204020204" pitchFamily="34" charset="-122"/>
                </a:rPr>
                <a:t>三反、五反运动</a:t>
              </a:r>
              <a:endParaRPr lang="en-US" altLang="zh-CN" sz="2400" b="1" dirty="0">
                <a:latin typeface="微软雅黑" panose="020B0503020204020204" pitchFamily="34" charset="-122"/>
                <a:ea typeface="微软雅黑" panose="020B0503020204020204" pitchFamily="34" charset="-122"/>
              </a:endParaRPr>
            </a:p>
          </p:txBody>
        </p:sp>
      </p:grpSp>
      <p:sp>
        <p:nvSpPr>
          <p:cNvPr id="30" name="文本框 29"/>
          <p:cNvSpPr txBox="1"/>
          <p:nvPr/>
        </p:nvSpPr>
        <p:spPr>
          <a:xfrm>
            <a:off x="987705" y="4761704"/>
            <a:ext cx="6314096" cy="1137556"/>
          </a:xfrm>
          <a:prstGeom prst="rect">
            <a:avLst/>
          </a:prstGeom>
          <a:noFill/>
        </p:spPr>
        <p:txBody>
          <a:bodyPr wrap="square">
            <a:spAutoFit/>
          </a:bodyPr>
          <a:lstStyle/>
          <a:p>
            <a:pPr eaLnBrk="1" hangingPunct="1">
              <a:lnSpc>
                <a:spcPct val="130000"/>
              </a:lnSpc>
            </a:pPr>
            <a:r>
              <a:rPr lang="zh-CN" altLang="en-US" dirty="0">
                <a:latin typeface="微软雅黑" panose="020B0503020204020204" pitchFamily="34" charset="-122"/>
                <a:ea typeface="微软雅黑" panose="020B0503020204020204" pitchFamily="34" charset="-122"/>
              </a:rPr>
              <a:t>反贪污、反浪费、反官僚主义</a:t>
            </a:r>
            <a:endParaRPr lang="en-US" altLang="zh-CN" dirty="0">
              <a:latin typeface="微软雅黑" panose="020B0503020204020204" pitchFamily="34" charset="-122"/>
              <a:ea typeface="微软雅黑" panose="020B0503020204020204" pitchFamily="34" charset="-122"/>
            </a:endParaRPr>
          </a:p>
          <a:p>
            <a:pPr eaLnBrk="1" hangingPunct="1">
              <a:lnSpc>
                <a:spcPct val="130000"/>
              </a:lnSpc>
            </a:pPr>
            <a:r>
              <a:rPr lang="zh-CN" altLang="en-US" dirty="0">
                <a:latin typeface="微软雅黑" panose="020B0503020204020204" pitchFamily="34" charset="-122"/>
                <a:ea typeface="微软雅黑" panose="020B0503020204020204" pitchFamily="34" charset="-122"/>
              </a:rPr>
              <a:t>打击不法资本家的行贿、偷税、漏税、盗骗国家财产、偷工减料、盗窃国家经济情报</a:t>
            </a:r>
          </a:p>
        </p:txBody>
      </p:sp>
    </p:spTree>
  </p:cSld>
  <p:clrMapOvr>
    <a:masterClrMapping/>
  </p:clrMapOvr>
  <p:transition spd="slow"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300"/>
                                            <p:tgtEl>
                                              <p:spTgt spid="6"/>
                                            </p:tgtEl>
                                            <p:attrNameLst>
                                              <p:attrName>ppt_x</p:attrName>
                                            </p:attrNameLst>
                                          </p:cBhvr>
                                          <p:tavLst>
                                            <p:tav tm="0">
                                              <p:val>
                                                <p:strVal val="#ppt_x-#ppt_w*1.125000"/>
                                              </p:val>
                                            </p:tav>
                                            <p:tav tm="100000">
                                              <p:val>
                                                <p:strVal val="#ppt_x"/>
                                              </p:val>
                                            </p:tav>
                                          </p:tavLst>
                                        </p:anim>
                                        <p:animEffect transition="in" filter="wipe(right)">
                                          <p:cBhvr>
                                            <p:cTn id="15" dur="300"/>
                                            <p:tgtEl>
                                              <p:spTgt spid="6"/>
                                            </p:tgtEl>
                                          </p:cBhvr>
                                        </p:animEffect>
                                      </p:childTnLst>
                                    </p:cTn>
                                  </p:par>
                                </p:childTnLst>
                              </p:cTn>
                            </p:par>
                            <p:par>
                              <p:cTn id="16" fill="hold">
                                <p:stCondLst>
                                  <p:cond delay="1000"/>
                                </p:stCondLst>
                                <p:childTnLst>
                                  <p:par>
                                    <p:cTn id="17" presetID="2" presetClass="entr" presetSubtype="2" fill="hold" grpId="0" nodeType="afterEffect" p14:presetBounceEnd="48000">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14:bounceEnd="48000">
                                          <p:cBhvr additive="base">
                                            <p:cTn id="19" dur="500" fill="hold"/>
                                            <p:tgtEl>
                                              <p:spTgt spid="4"/>
                                            </p:tgtEl>
                                            <p:attrNameLst>
                                              <p:attrName>ppt_x</p:attrName>
                                            </p:attrNameLst>
                                          </p:cBhvr>
                                          <p:tavLst>
                                            <p:tav tm="0">
                                              <p:val>
                                                <p:strVal val="1+#ppt_w/2"/>
                                              </p:val>
                                            </p:tav>
                                            <p:tav tm="100000">
                                              <p:val>
                                                <p:strVal val="#ppt_x"/>
                                              </p:val>
                                            </p:tav>
                                          </p:tavLst>
                                        </p:anim>
                                        <p:anim calcmode="lin" valueType="num" p14:bounceEnd="48000">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par>
                              <p:cTn id="29" fill="hold">
                                <p:stCondLst>
                                  <p:cond delay="1950"/>
                                </p:stCondLst>
                                <p:childTnLst>
                                  <p:par>
                                    <p:cTn id="30" presetID="2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par>
                              <p:cTn id="33" fill="hold">
                                <p:stCondLst>
                                  <p:cond delay="2450"/>
                                </p:stCondLst>
                                <p:childTnLst>
                                  <p:par>
                                    <p:cTn id="34" presetID="22" presetClass="entr" presetSubtype="4"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childTnLst>
                              </p:cTn>
                            </p:par>
                            <p:par>
                              <p:cTn id="37" fill="hold">
                                <p:stCondLst>
                                  <p:cond delay="2950"/>
                                </p:stCondLst>
                                <p:childTnLst>
                                  <p:par>
                                    <p:cTn id="38" presetID="10"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750"/>
                                            <p:tgtEl>
                                              <p:spTgt spid="13"/>
                                            </p:tgtEl>
                                          </p:cBhvr>
                                        </p:animEffect>
                                      </p:childTnLst>
                                    </p:cTn>
                                  </p:par>
                                </p:childTnLst>
                              </p:cTn>
                            </p:par>
                            <p:par>
                              <p:cTn id="41" fill="hold">
                                <p:stCondLst>
                                  <p:cond delay="3950"/>
                                </p:stCondLst>
                                <p:childTnLst>
                                  <p:par>
                                    <p:cTn id="42" presetID="22" presetClass="entr" presetSubtype="8"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childTnLst>
                              </p:cTn>
                            </p:par>
                            <p:par>
                              <p:cTn id="45" fill="hold">
                                <p:stCondLst>
                                  <p:cond delay="4450"/>
                                </p:stCondLst>
                                <p:childTnLst>
                                  <p:par>
                                    <p:cTn id="46" presetID="10" presetClass="entr" presetSubtype="0"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750"/>
                                            <p:tgtEl>
                                              <p:spTgt spid="27"/>
                                            </p:tgtEl>
                                          </p:cBhvr>
                                        </p:animEffect>
                                      </p:childTnLst>
                                    </p:cTn>
                                  </p:par>
                                </p:childTnLst>
                              </p:cTn>
                            </p:par>
                            <p:par>
                              <p:cTn id="49" fill="hold">
                                <p:stCondLst>
                                  <p:cond delay="5450"/>
                                </p:stCondLst>
                                <p:childTnLst>
                                  <p:par>
                                    <p:cTn id="50" presetID="2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0" grpId="0" animBg="1"/>
          <p:bldP spid="26"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300"/>
                                            <p:tgtEl>
                                              <p:spTgt spid="6"/>
                                            </p:tgtEl>
                                            <p:attrNameLst>
                                              <p:attrName>ppt_x</p:attrName>
                                            </p:attrNameLst>
                                          </p:cBhvr>
                                          <p:tavLst>
                                            <p:tav tm="0">
                                              <p:val>
                                                <p:strVal val="#ppt_x-#ppt_w*1.125000"/>
                                              </p:val>
                                            </p:tav>
                                            <p:tav tm="100000">
                                              <p:val>
                                                <p:strVal val="#ppt_x"/>
                                              </p:val>
                                            </p:tav>
                                          </p:tavLst>
                                        </p:anim>
                                        <p:animEffect transition="in" filter="wipe(right)">
                                          <p:cBhvr>
                                            <p:cTn id="15" dur="300"/>
                                            <p:tgtEl>
                                              <p:spTgt spid="6"/>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par>
                              <p:cTn id="29" fill="hold">
                                <p:stCondLst>
                                  <p:cond delay="1950"/>
                                </p:stCondLst>
                                <p:childTnLst>
                                  <p:par>
                                    <p:cTn id="30" presetID="2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par>
                              <p:cTn id="33" fill="hold">
                                <p:stCondLst>
                                  <p:cond delay="2450"/>
                                </p:stCondLst>
                                <p:childTnLst>
                                  <p:par>
                                    <p:cTn id="34" presetID="22" presetClass="entr" presetSubtype="4"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childTnLst>
                              </p:cTn>
                            </p:par>
                            <p:par>
                              <p:cTn id="37" fill="hold">
                                <p:stCondLst>
                                  <p:cond delay="2950"/>
                                </p:stCondLst>
                                <p:childTnLst>
                                  <p:par>
                                    <p:cTn id="38" presetID="10"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750"/>
                                            <p:tgtEl>
                                              <p:spTgt spid="13"/>
                                            </p:tgtEl>
                                          </p:cBhvr>
                                        </p:animEffect>
                                      </p:childTnLst>
                                    </p:cTn>
                                  </p:par>
                                </p:childTnLst>
                              </p:cTn>
                            </p:par>
                            <p:par>
                              <p:cTn id="41" fill="hold">
                                <p:stCondLst>
                                  <p:cond delay="3950"/>
                                </p:stCondLst>
                                <p:childTnLst>
                                  <p:par>
                                    <p:cTn id="42" presetID="22" presetClass="entr" presetSubtype="8"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childTnLst>
                              </p:cTn>
                            </p:par>
                            <p:par>
                              <p:cTn id="45" fill="hold">
                                <p:stCondLst>
                                  <p:cond delay="4450"/>
                                </p:stCondLst>
                                <p:childTnLst>
                                  <p:par>
                                    <p:cTn id="46" presetID="10" presetClass="entr" presetSubtype="0"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750"/>
                                            <p:tgtEl>
                                              <p:spTgt spid="27"/>
                                            </p:tgtEl>
                                          </p:cBhvr>
                                        </p:animEffect>
                                      </p:childTnLst>
                                    </p:cTn>
                                  </p:par>
                                </p:childTnLst>
                              </p:cTn>
                            </p:par>
                            <p:par>
                              <p:cTn id="49" fill="hold">
                                <p:stCondLst>
                                  <p:cond delay="5450"/>
                                </p:stCondLst>
                                <p:childTnLst>
                                  <p:par>
                                    <p:cTn id="50" presetID="2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0" grpId="0" animBg="1"/>
          <p:bldP spid="26" grpId="0"/>
          <p:bldP spid="30" grpId="0"/>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建国初期</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平行四边形 3"/>
          <p:cNvSpPr/>
          <p:nvPr/>
        </p:nvSpPr>
        <p:spPr>
          <a:xfrm>
            <a:off x="751105" y="1413325"/>
            <a:ext cx="6325039" cy="577521"/>
          </a:xfrm>
          <a:prstGeom prst="parallelogram">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5" name="文本框 4"/>
          <p:cNvSpPr txBox="1"/>
          <p:nvPr/>
        </p:nvSpPr>
        <p:spPr>
          <a:xfrm>
            <a:off x="1355591" y="1399682"/>
            <a:ext cx="5720553" cy="584775"/>
          </a:xfrm>
          <a:prstGeom prst="rect">
            <a:avLst/>
          </a:prstGeom>
          <a:noFill/>
        </p:spPr>
        <p:txBody>
          <a:bodyPr wrap="square" rtlCol="0">
            <a:spAutoFit/>
          </a:bodyPr>
          <a:lstStyle/>
          <a:p>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恢复国民经济的完成</a:t>
            </a:r>
            <a:endParaRPr lang="en-US" altLang="zh-CN"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Freeform 9"/>
          <p:cNvSpPr/>
          <p:nvPr/>
        </p:nvSpPr>
        <p:spPr bwMode="auto">
          <a:xfrm>
            <a:off x="1150804" y="1605041"/>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4D4D4D"/>
              </a:solidFill>
              <a:effectLst/>
              <a:uLnTx/>
              <a:uFillTx/>
              <a:cs typeface="+mn-ea"/>
              <a:sym typeface="+mn-lt"/>
            </a:endParaRPr>
          </a:p>
        </p:txBody>
      </p:sp>
      <p:grpSp>
        <p:nvGrpSpPr>
          <p:cNvPr id="7" name="组合 6"/>
          <p:cNvGrpSpPr/>
          <p:nvPr/>
        </p:nvGrpSpPr>
        <p:grpSpPr>
          <a:xfrm>
            <a:off x="699954" y="1490741"/>
            <a:ext cx="404813" cy="404812"/>
            <a:chOff x="1296847" y="1742267"/>
            <a:chExt cx="404813" cy="404812"/>
          </a:xfrm>
        </p:grpSpPr>
        <p:sp>
          <p:nvSpPr>
            <p:cNvPr id="8" name="Oval 8"/>
            <p:cNvSpPr>
              <a:spLocks noChangeArrowheads="1"/>
            </p:cNvSpPr>
            <p:nvPr/>
          </p:nvSpPr>
          <p:spPr bwMode="auto">
            <a:xfrm>
              <a:off x="1296847" y="1742267"/>
              <a:ext cx="404813" cy="404812"/>
            </a:xfrm>
            <a:prstGeom prst="ellipse">
              <a:avLst/>
            </a:prstGeom>
            <a:solidFill>
              <a:srgbClr val="C00000"/>
            </a:solidFill>
            <a:ln w="28575">
              <a:solidFill>
                <a:srgbClr val="FFFFFF"/>
              </a:solidFill>
              <a:round/>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0" cap="none" spc="0" normalizeH="0" baseline="0" noProof="0" dirty="0">
                  <a:ln>
                    <a:noFill/>
                  </a:ln>
                  <a:solidFill>
                    <a:srgbClr val="FFFFFF"/>
                  </a:solidFill>
                  <a:effectLst/>
                  <a:uLnTx/>
                  <a:uFillTx/>
                  <a:cs typeface="+mn-ea"/>
                  <a:sym typeface="+mn-lt"/>
                </a:rPr>
                <a:t> </a:t>
              </a: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9" name="TextBox 7"/>
            <p:cNvSpPr txBox="1">
              <a:spLocks noChangeArrowheads="1"/>
            </p:cNvSpPr>
            <p:nvPr/>
          </p:nvSpPr>
          <p:spPr bwMode="auto">
            <a:xfrm>
              <a:off x="1332578" y="1758930"/>
              <a:ext cx="32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4</a:t>
              </a:r>
              <a:endPar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10" name="矩形: 圆角 9"/>
          <p:cNvSpPr/>
          <p:nvPr/>
        </p:nvSpPr>
        <p:spPr>
          <a:xfrm>
            <a:off x="751105" y="2232885"/>
            <a:ext cx="10453189" cy="3959571"/>
          </a:xfrm>
          <a:prstGeom prst="roundRect">
            <a:avLst>
              <a:gd name="adj" fmla="val 2186"/>
            </a:avLst>
          </a:prstGeom>
          <a:noFill/>
          <a:ln w="9525" cap="flat" cmpd="sng" algn="ctr">
            <a:solidFill>
              <a:srgbClr val="C00000"/>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553758" y="3333796"/>
            <a:ext cx="2819002" cy="2819002"/>
          </a:xfrm>
          <a:prstGeom prst="rect">
            <a:avLst/>
          </a:prstGeom>
        </p:spPr>
      </p:pic>
      <p:grpSp>
        <p:nvGrpSpPr>
          <p:cNvPr id="13" name="组合 12"/>
          <p:cNvGrpSpPr/>
          <p:nvPr/>
        </p:nvGrpSpPr>
        <p:grpSpPr bwMode="auto">
          <a:xfrm>
            <a:off x="1104767" y="2904406"/>
            <a:ext cx="4660900" cy="460375"/>
            <a:chOff x="632293" y="1140767"/>
            <a:chExt cx="4660143" cy="461665"/>
          </a:xfrm>
        </p:grpSpPr>
        <p:sp>
          <p:nvSpPr>
            <p:cNvPr id="14" name="矩形 13"/>
            <p:cNvSpPr/>
            <p:nvPr/>
          </p:nvSpPr>
          <p:spPr>
            <a:xfrm>
              <a:off x="632293" y="1158278"/>
              <a:ext cx="126979" cy="4266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文本框 30"/>
            <p:cNvSpPr txBox="1">
              <a:spLocks noChangeArrowheads="1"/>
            </p:cNvSpPr>
            <p:nvPr/>
          </p:nvSpPr>
          <p:spPr bwMode="auto">
            <a:xfrm>
              <a:off x="846302" y="1140767"/>
              <a:ext cx="44461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r>
                <a:rPr lang="zh-CN" altLang="en-US" sz="2400" b="1" dirty="0">
                  <a:latin typeface="微软雅黑" panose="020B0503020204020204" pitchFamily="34" charset="-122"/>
                  <a:ea typeface="微软雅黑" panose="020B0503020204020204" pitchFamily="34" charset="-122"/>
                </a:rPr>
                <a:t>恢复国民经济的完成</a:t>
              </a:r>
              <a:endParaRPr lang="en-US" altLang="zh-CN" sz="2400" b="1" dirty="0">
                <a:latin typeface="微软雅黑" panose="020B0503020204020204" pitchFamily="34" charset="-122"/>
                <a:ea typeface="微软雅黑" panose="020B0503020204020204" pitchFamily="34" charset="-122"/>
              </a:endParaRPr>
            </a:p>
          </p:txBody>
        </p:sp>
      </p:grpSp>
      <p:sp>
        <p:nvSpPr>
          <p:cNvPr id="26" name="文本框 25"/>
          <p:cNvSpPr txBox="1"/>
          <p:nvPr/>
        </p:nvSpPr>
        <p:spPr>
          <a:xfrm>
            <a:off x="987705" y="3493793"/>
            <a:ext cx="10031393" cy="1497654"/>
          </a:xfrm>
          <a:prstGeom prst="rect">
            <a:avLst/>
          </a:prstGeom>
          <a:noFill/>
        </p:spPr>
        <p:txBody>
          <a:bodyPr wrap="square">
            <a:spAutoFit/>
          </a:bodyPr>
          <a:lstStyle/>
          <a:p>
            <a:pPr marL="285750" indent="-285750" eaLnBrk="1" hangingPunct="1">
              <a:lnSpc>
                <a:spcPct val="13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全国粮食总产量从</a:t>
            </a:r>
            <a:r>
              <a:rPr lang="en-US" altLang="zh-CN" dirty="0">
                <a:latin typeface="微软雅黑" panose="020B0503020204020204" pitchFamily="34" charset="-122"/>
                <a:ea typeface="微软雅黑" panose="020B0503020204020204" pitchFamily="34" charset="-122"/>
              </a:rPr>
              <a:t>1949</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2263.6</a:t>
            </a:r>
            <a:r>
              <a:rPr lang="zh-CN" altLang="en-US" dirty="0">
                <a:latin typeface="微软雅黑" panose="020B0503020204020204" pitchFamily="34" charset="-122"/>
                <a:ea typeface="微软雅黑" panose="020B0503020204020204" pitchFamily="34" charset="-122"/>
              </a:rPr>
              <a:t>亿斤增加到</a:t>
            </a:r>
            <a:r>
              <a:rPr lang="en-US" altLang="zh-CN" dirty="0">
                <a:latin typeface="微软雅黑" panose="020B0503020204020204" pitchFamily="34" charset="-122"/>
                <a:ea typeface="微软雅黑" panose="020B0503020204020204" pitchFamily="34" charset="-122"/>
              </a:rPr>
              <a:t>1952</a:t>
            </a:r>
            <a:r>
              <a:rPr lang="zh-CN" altLang="en-US" dirty="0">
                <a:latin typeface="微软雅黑" panose="020B0503020204020204" pitchFamily="34" charset="-122"/>
                <a:ea typeface="微软雅黑" panose="020B0503020204020204" pitchFamily="34" charset="-122"/>
              </a:rPr>
              <a:t>年的</a:t>
            </a:r>
            <a:r>
              <a:rPr lang="en-US" altLang="zh-CN" dirty="0">
                <a:latin typeface="微软雅黑" panose="020B0503020204020204" pitchFamily="34" charset="-122"/>
                <a:ea typeface="微软雅黑" panose="020B0503020204020204" pitchFamily="34" charset="-122"/>
              </a:rPr>
              <a:t>3278.4</a:t>
            </a:r>
            <a:r>
              <a:rPr lang="zh-CN" altLang="en-US" dirty="0">
                <a:latin typeface="微软雅黑" panose="020B0503020204020204" pitchFamily="34" charset="-122"/>
                <a:ea typeface="微软雅黑" panose="020B0503020204020204" pitchFamily="34" charset="-122"/>
              </a:rPr>
              <a:t>亿斤 ，增长</a:t>
            </a:r>
            <a:r>
              <a:rPr lang="en-US" altLang="zh-CN" dirty="0">
                <a:latin typeface="微软雅黑" panose="020B0503020204020204" pitchFamily="34" charset="-122"/>
                <a:ea typeface="微软雅黑" panose="020B0503020204020204" pitchFamily="34" charset="-122"/>
              </a:rPr>
              <a:t>44.8%</a:t>
            </a:r>
            <a:endParaRPr lang="zh-CN" altLang="en-US" dirty="0">
              <a:latin typeface="微软雅黑" panose="020B0503020204020204" pitchFamily="34" charset="-122"/>
              <a:ea typeface="微软雅黑" panose="020B0503020204020204" pitchFamily="34" charset="-122"/>
            </a:endParaRPr>
          </a:p>
          <a:p>
            <a:pPr marL="285750" indent="-285750" eaLnBrk="1" hangingPunct="1">
              <a:lnSpc>
                <a:spcPct val="13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全国公路从</a:t>
            </a:r>
            <a:r>
              <a:rPr lang="en-US" altLang="zh-CN" dirty="0">
                <a:latin typeface="微软雅黑" panose="020B0503020204020204" pitchFamily="34" charset="-122"/>
                <a:ea typeface="微软雅黑" panose="020B0503020204020204" pitchFamily="34" charset="-122"/>
              </a:rPr>
              <a:t>8.07</a:t>
            </a:r>
            <a:r>
              <a:rPr lang="zh-CN" altLang="en-US" dirty="0">
                <a:latin typeface="微软雅黑" panose="020B0503020204020204" pitchFamily="34" charset="-122"/>
                <a:ea typeface="微软雅黑" panose="020B0503020204020204" pitchFamily="34" charset="-122"/>
              </a:rPr>
              <a:t>万公里增加到</a:t>
            </a:r>
            <a:r>
              <a:rPr lang="en-US" altLang="zh-CN" dirty="0">
                <a:latin typeface="微软雅黑" panose="020B0503020204020204" pitchFamily="34" charset="-122"/>
                <a:ea typeface="微软雅黑" panose="020B0503020204020204" pitchFamily="34" charset="-122"/>
              </a:rPr>
              <a:t>12.67</a:t>
            </a:r>
            <a:r>
              <a:rPr lang="zh-CN" altLang="en-US" dirty="0">
                <a:latin typeface="微软雅黑" panose="020B0503020204020204" pitchFamily="34" charset="-122"/>
                <a:ea typeface="微软雅黑" panose="020B0503020204020204" pitchFamily="34" charset="-122"/>
              </a:rPr>
              <a:t>万公里</a:t>
            </a:r>
          </a:p>
          <a:p>
            <a:pPr marL="285750" indent="-285750" eaLnBrk="1" hangingPunct="1">
              <a:lnSpc>
                <a:spcPct val="13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工农业总产值增长</a:t>
            </a:r>
            <a:r>
              <a:rPr lang="en-US" altLang="zh-CN" dirty="0">
                <a:latin typeface="微软雅黑" panose="020B0503020204020204" pitchFamily="34" charset="-122"/>
                <a:ea typeface="微软雅黑" panose="020B0503020204020204" pitchFamily="34" charset="-122"/>
              </a:rPr>
              <a:t>77.6%</a:t>
            </a:r>
            <a:r>
              <a:rPr lang="zh-CN" altLang="en-US" dirty="0">
                <a:latin typeface="微软雅黑" panose="020B0503020204020204" pitchFamily="34" charset="-122"/>
                <a:ea typeface="微软雅黑" panose="020B0503020204020204" pitchFamily="34" charset="-122"/>
              </a:rPr>
              <a:t>。钢产量</a:t>
            </a:r>
            <a:r>
              <a:rPr lang="en-US" altLang="zh-CN" dirty="0">
                <a:latin typeface="微软雅黑" panose="020B0503020204020204" pitchFamily="34" charset="-122"/>
                <a:ea typeface="微软雅黑" panose="020B0503020204020204" pitchFamily="34" charset="-122"/>
              </a:rPr>
              <a:t>134.9</a:t>
            </a:r>
            <a:r>
              <a:rPr lang="zh-CN" altLang="en-US" dirty="0">
                <a:latin typeface="微软雅黑" panose="020B0503020204020204" pitchFamily="34" charset="-122"/>
                <a:ea typeface="微软雅黑" panose="020B0503020204020204" pitchFamily="34" charset="-122"/>
              </a:rPr>
              <a:t>万吨，是</a:t>
            </a:r>
            <a:r>
              <a:rPr lang="en-US" altLang="zh-CN" dirty="0">
                <a:latin typeface="微软雅黑" panose="020B0503020204020204" pitchFamily="34" charset="-122"/>
                <a:ea typeface="微软雅黑" panose="020B0503020204020204" pitchFamily="34" charset="-122"/>
              </a:rPr>
              <a:t>1949</a:t>
            </a:r>
            <a:r>
              <a:rPr lang="zh-CN" altLang="en-US" dirty="0">
                <a:latin typeface="微软雅黑" panose="020B0503020204020204" pitchFamily="34" charset="-122"/>
                <a:ea typeface="微软雅黑" panose="020B0503020204020204" pitchFamily="34" charset="-122"/>
              </a:rPr>
              <a:t>年的</a:t>
            </a:r>
            <a:r>
              <a:rPr lang="en-US" altLang="zh-CN" dirty="0">
                <a:latin typeface="微软雅黑" panose="020B0503020204020204" pitchFamily="34" charset="-122"/>
                <a:ea typeface="微软雅黑" panose="020B0503020204020204" pitchFamily="34" charset="-122"/>
              </a:rPr>
              <a:t>7.54</a:t>
            </a:r>
            <a:r>
              <a:rPr lang="zh-CN" altLang="en-US" dirty="0">
                <a:latin typeface="微软雅黑" panose="020B0503020204020204" pitchFamily="34" charset="-122"/>
                <a:ea typeface="微软雅黑" panose="020B0503020204020204" pitchFamily="34" charset="-122"/>
              </a:rPr>
              <a:t>倍</a:t>
            </a:r>
          </a:p>
          <a:p>
            <a:pPr marL="285750" indent="-285750" eaLnBrk="1" hangingPunct="1">
              <a:lnSpc>
                <a:spcPct val="13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财政经济状况根本好转，两年收大于支</a:t>
            </a:r>
          </a:p>
        </p:txBody>
      </p:sp>
    </p:spTree>
  </p:cSld>
  <p:clrMapOvr>
    <a:masterClrMapping/>
  </p:clrMapOvr>
  <p:transition spd="slow"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300"/>
                                            <p:tgtEl>
                                              <p:spTgt spid="6"/>
                                            </p:tgtEl>
                                            <p:attrNameLst>
                                              <p:attrName>ppt_x</p:attrName>
                                            </p:attrNameLst>
                                          </p:cBhvr>
                                          <p:tavLst>
                                            <p:tav tm="0">
                                              <p:val>
                                                <p:strVal val="#ppt_x-#ppt_w*1.125000"/>
                                              </p:val>
                                            </p:tav>
                                            <p:tav tm="100000">
                                              <p:val>
                                                <p:strVal val="#ppt_x"/>
                                              </p:val>
                                            </p:tav>
                                          </p:tavLst>
                                        </p:anim>
                                        <p:animEffect transition="in" filter="wipe(right)">
                                          <p:cBhvr>
                                            <p:cTn id="15" dur="300"/>
                                            <p:tgtEl>
                                              <p:spTgt spid="6"/>
                                            </p:tgtEl>
                                          </p:cBhvr>
                                        </p:animEffect>
                                      </p:childTnLst>
                                    </p:cTn>
                                  </p:par>
                                </p:childTnLst>
                              </p:cTn>
                            </p:par>
                            <p:par>
                              <p:cTn id="16" fill="hold">
                                <p:stCondLst>
                                  <p:cond delay="1000"/>
                                </p:stCondLst>
                                <p:childTnLst>
                                  <p:par>
                                    <p:cTn id="17" presetID="2" presetClass="entr" presetSubtype="2" fill="hold" grpId="0" nodeType="afterEffect" p14:presetBounceEnd="48000">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14:bounceEnd="48000">
                                          <p:cBhvr additive="base">
                                            <p:cTn id="19" dur="500" fill="hold"/>
                                            <p:tgtEl>
                                              <p:spTgt spid="4"/>
                                            </p:tgtEl>
                                            <p:attrNameLst>
                                              <p:attrName>ppt_x</p:attrName>
                                            </p:attrNameLst>
                                          </p:cBhvr>
                                          <p:tavLst>
                                            <p:tav tm="0">
                                              <p:val>
                                                <p:strVal val="1+#ppt_w/2"/>
                                              </p:val>
                                            </p:tav>
                                            <p:tav tm="100000">
                                              <p:val>
                                                <p:strVal val="#ppt_x"/>
                                              </p:val>
                                            </p:tav>
                                          </p:tavLst>
                                        </p:anim>
                                        <p:anim calcmode="lin" valueType="num" p14:bounceEnd="48000">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par>
                              <p:cTn id="28" fill="hold">
                                <p:stCondLst>
                                  <p:cond delay="1700"/>
                                </p:stCondLst>
                                <p:childTnLst>
                                  <p:par>
                                    <p:cTn id="29" presetID="2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par>
                              <p:cTn id="32" fill="hold">
                                <p:stCondLst>
                                  <p:cond delay="2200"/>
                                </p:stCondLst>
                                <p:childTnLst>
                                  <p:par>
                                    <p:cTn id="33" presetID="22" presetClass="entr" presetSubtype="4"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750"/>
                                            <p:tgtEl>
                                              <p:spTgt spid="13"/>
                                            </p:tgtEl>
                                          </p:cBhvr>
                                        </p:animEffect>
                                      </p:childTnLst>
                                    </p:cTn>
                                  </p:par>
                                </p:childTnLst>
                              </p:cTn>
                            </p:par>
                            <p:par>
                              <p:cTn id="39" fill="hold">
                                <p:stCondLst>
                                  <p:cond delay="2700"/>
                                </p:stCondLst>
                                <p:childTnLst>
                                  <p:par>
                                    <p:cTn id="40" presetID="22" presetClass="entr" presetSubtype="4"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0" grpId="0" animBg="1"/>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300"/>
                                            <p:tgtEl>
                                              <p:spTgt spid="6"/>
                                            </p:tgtEl>
                                            <p:attrNameLst>
                                              <p:attrName>ppt_x</p:attrName>
                                            </p:attrNameLst>
                                          </p:cBhvr>
                                          <p:tavLst>
                                            <p:tav tm="0">
                                              <p:val>
                                                <p:strVal val="#ppt_x-#ppt_w*1.125000"/>
                                              </p:val>
                                            </p:tav>
                                            <p:tav tm="100000">
                                              <p:val>
                                                <p:strVal val="#ppt_x"/>
                                              </p:val>
                                            </p:tav>
                                          </p:tavLst>
                                        </p:anim>
                                        <p:animEffect transition="in" filter="wipe(right)">
                                          <p:cBhvr>
                                            <p:cTn id="15" dur="300"/>
                                            <p:tgtEl>
                                              <p:spTgt spid="6"/>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par>
                              <p:cTn id="28" fill="hold">
                                <p:stCondLst>
                                  <p:cond delay="1700"/>
                                </p:stCondLst>
                                <p:childTnLst>
                                  <p:par>
                                    <p:cTn id="29" presetID="2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par>
                              <p:cTn id="32" fill="hold">
                                <p:stCondLst>
                                  <p:cond delay="2200"/>
                                </p:stCondLst>
                                <p:childTnLst>
                                  <p:par>
                                    <p:cTn id="33" presetID="22" presetClass="entr" presetSubtype="4"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750"/>
                                            <p:tgtEl>
                                              <p:spTgt spid="13"/>
                                            </p:tgtEl>
                                          </p:cBhvr>
                                        </p:animEffect>
                                      </p:childTnLst>
                                    </p:cTn>
                                  </p:par>
                                </p:childTnLst>
                              </p:cTn>
                            </p:par>
                            <p:par>
                              <p:cTn id="39" fill="hold">
                                <p:stCondLst>
                                  <p:cond delay="2700"/>
                                </p:stCondLst>
                                <p:childTnLst>
                                  <p:par>
                                    <p:cTn id="40" presetID="22" presetClass="entr" presetSubtype="4"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0" grpId="0" animBg="1"/>
          <p:bldP spid="26" grpId="0"/>
        </p:bldLst>
      </p:timing>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建国初期</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平行四边形 3"/>
          <p:cNvSpPr/>
          <p:nvPr/>
        </p:nvSpPr>
        <p:spPr>
          <a:xfrm>
            <a:off x="751105" y="1413325"/>
            <a:ext cx="6325039" cy="577521"/>
          </a:xfrm>
          <a:prstGeom prst="parallelogram">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5" name="文本框 4"/>
          <p:cNvSpPr txBox="1"/>
          <p:nvPr/>
        </p:nvSpPr>
        <p:spPr>
          <a:xfrm>
            <a:off x="1355591" y="1399682"/>
            <a:ext cx="5720553" cy="584775"/>
          </a:xfrm>
          <a:prstGeom prst="rect">
            <a:avLst/>
          </a:prstGeom>
          <a:noFill/>
        </p:spPr>
        <p:txBody>
          <a:bodyPr wrap="square" rtlCol="0">
            <a:spAutoFit/>
          </a:bodyPr>
          <a:lstStyle/>
          <a:p>
            <a:pPr fontAlgn="auto">
              <a:spcBef>
                <a:spcPts val="0"/>
              </a:spcBef>
              <a:spcAft>
                <a:spcPts val="0"/>
              </a:spcAft>
              <a:defRPr/>
            </a:pPr>
            <a:r>
              <a:rPr lang="en-US" altLang="zh-CN" sz="3200" b="1"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1956</a:t>
            </a:r>
            <a:r>
              <a:rPr lang="zh-CN" altLang="en-US" sz="3200" b="1"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3200" b="1"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a:t>
            </a:r>
            <a:r>
              <a:rPr lang="zh-CN" altLang="en-US" sz="3200" b="1"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月</a:t>
            </a:r>
            <a:r>
              <a:rPr lang="en-US" altLang="zh-CN" sz="3200" b="1"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15</a:t>
            </a:r>
            <a:r>
              <a:rPr lang="zh-CN" altLang="en-US" sz="3200" b="1"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日中共八大</a:t>
            </a:r>
          </a:p>
        </p:txBody>
      </p:sp>
      <p:sp>
        <p:nvSpPr>
          <p:cNvPr id="6" name="Freeform 9"/>
          <p:cNvSpPr/>
          <p:nvPr/>
        </p:nvSpPr>
        <p:spPr bwMode="auto">
          <a:xfrm>
            <a:off x="1150804" y="1605041"/>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4D4D4D"/>
              </a:solidFill>
              <a:effectLst/>
              <a:uLnTx/>
              <a:uFillTx/>
              <a:cs typeface="+mn-ea"/>
              <a:sym typeface="+mn-lt"/>
            </a:endParaRPr>
          </a:p>
        </p:txBody>
      </p:sp>
      <p:grpSp>
        <p:nvGrpSpPr>
          <p:cNvPr id="7" name="组合 6"/>
          <p:cNvGrpSpPr/>
          <p:nvPr/>
        </p:nvGrpSpPr>
        <p:grpSpPr>
          <a:xfrm>
            <a:off x="699954" y="1490741"/>
            <a:ext cx="404813" cy="404812"/>
            <a:chOff x="1296847" y="1742267"/>
            <a:chExt cx="404813" cy="404812"/>
          </a:xfrm>
        </p:grpSpPr>
        <p:sp>
          <p:nvSpPr>
            <p:cNvPr id="8" name="Oval 8"/>
            <p:cNvSpPr>
              <a:spLocks noChangeArrowheads="1"/>
            </p:cNvSpPr>
            <p:nvPr/>
          </p:nvSpPr>
          <p:spPr bwMode="auto">
            <a:xfrm>
              <a:off x="1296847" y="1742267"/>
              <a:ext cx="404813" cy="404812"/>
            </a:xfrm>
            <a:prstGeom prst="ellipse">
              <a:avLst/>
            </a:prstGeom>
            <a:solidFill>
              <a:srgbClr val="C00000"/>
            </a:solidFill>
            <a:ln w="28575">
              <a:solidFill>
                <a:srgbClr val="FFFFFF"/>
              </a:solidFill>
              <a:round/>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0" cap="none" spc="0" normalizeH="0" baseline="0" noProof="0" dirty="0">
                  <a:ln>
                    <a:noFill/>
                  </a:ln>
                  <a:solidFill>
                    <a:srgbClr val="FFFFFF"/>
                  </a:solidFill>
                  <a:effectLst/>
                  <a:uLnTx/>
                  <a:uFillTx/>
                  <a:cs typeface="+mn-ea"/>
                  <a:sym typeface="+mn-lt"/>
                </a:rPr>
                <a:t> </a:t>
              </a: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9" name="TextBox 7"/>
            <p:cNvSpPr txBox="1">
              <a:spLocks noChangeArrowheads="1"/>
            </p:cNvSpPr>
            <p:nvPr/>
          </p:nvSpPr>
          <p:spPr bwMode="auto">
            <a:xfrm>
              <a:off x="1332578" y="1758930"/>
              <a:ext cx="32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4</a:t>
              </a:r>
              <a:endPar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10" name="矩形: 圆角 9"/>
          <p:cNvSpPr/>
          <p:nvPr/>
        </p:nvSpPr>
        <p:spPr>
          <a:xfrm>
            <a:off x="751105" y="2232885"/>
            <a:ext cx="10453189" cy="3959571"/>
          </a:xfrm>
          <a:prstGeom prst="roundRect">
            <a:avLst>
              <a:gd name="adj" fmla="val 2186"/>
            </a:avLst>
          </a:prstGeom>
          <a:noFill/>
          <a:ln w="9525" cap="flat" cmpd="sng" algn="ctr">
            <a:solidFill>
              <a:srgbClr val="C00000"/>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102992" y="1791803"/>
            <a:ext cx="2819002" cy="2819002"/>
          </a:xfrm>
          <a:prstGeom prst="rect">
            <a:avLst/>
          </a:prstGeom>
        </p:spPr>
      </p:pic>
      <p:grpSp>
        <p:nvGrpSpPr>
          <p:cNvPr id="13" name="组合 12"/>
          <p:cNvGrpSpPr/>
          <p:nvPr/>
        </p:nvGrpSpPr>
        <p:grpSpPr bwMode="auto">
          <a:xfrm>
            <a:off x="1180081" y="2559711"/>
            <a:ext cx="4660900" cy="525657"/>
            <a:chOff x="632293" y="1140767"/>
            <a:chExt cx="4660143" cy="527130"/>
          </a:xfrm>
        </p:grpSpPr>
        <p:sp>
          <p:nvSpPr>
            <p:cNvPr id="14" name="矩形 13"/>
            <p:cNvSpPr/>
            <p:nvPr/>
          </p:nvSpPr>
          <p:spPr>
            <a:xfrm>
              <a:off x="632293" y="1158278"/>
              <a:ext cx="126979" cy="4266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文本框 30"/>
            <p:cNvSpPr txBox="1">
              <a:spLocks noChangeArrowheads="1"/>
            </p:cNvSpPr>
            <p:nvPr/>
          </p:nvSpPr>
          <p:spPr bwMode="auto">
            <a:xfrm>
              <a:off x="846302" y="1140767"/>
              <a:ext cx="4446134" cy="52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eaLnBrk="1" hangingPunct="1">
                <a:lnSpc>
                  <a:spcPct val="130000"/>
                </a:lnSpc>
              </a:pPr>
              <a:r>
                <a:rPr lang="zh-CN" altLang="en-US" sz="2400" b="1" dirty="0">
                  <a:solidFill>
                    <a:srgbClr val="C00000"/>
                  </a:solidFill>
                  <a:latin typeface="微软雅黑" panose="020B0503020204020204" pitchFamily="34" charset="-122"/>
                  <a:ea typeface="微软雅黑" panose="020B0503020204020204" pitchFamily="34" charset="-122"/>
                </a:rPr>
                <a:t>地点：</a:t>
              </a:r>
              <a:r>
                <a:rPr lang="zh-CN" altLang="en-US" sz="2400" b="1" dirty="0">
                  <a:latin typeface="微软雅黑" panose="020B0503020204020204" pitchFamily="34" charset="-122"/>
                  <a:ea typeface="微软雅黑" panose="020B0503020204020204" pitchFamily="34" charset="-122"/>
                </a:rPr>
                <a:t>北京首都北京</a:t>
              </a:r>
            </a:p>
          </p:txBody>
        </p:sp>
      </p:grpSp>
      <p:sp>
        <p:nvSpPr>
          <p:cNvPr id="26" name="文本框 25"/>
          <p:cNvSpPr txBox="1"/>
          <p:nvPr/>
        </p:nvSpPr>
        <p:spPr>
          <a:xfrm>
            <a:off x="1063020" y="3149098"/>
            <a:ext cx="6610996" cy="853567"/>
          </a:xfrm>
          <a:prstGeom prst="rect">
            <a:avLst/>
          </a:prstGeom>
          <a:noFill/>
        </p:spPr>
        <p:txBody>
          <a:bodyPr wrap="square">
            <a:spAutoFit/>
          </a:bodyPr>
          <a:lstStyle/>
          <a:p>
            <a:pPr marL="342900" indent="-342900">
              <a:lnSpc>
                <a:spcPct val="13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大会正确分析了国内外形势和国内主要矛盾的变化，八大是探索中国自己的建设社会主义道路的良好开端</a:t>
            </a:r>
          </a:p>
        </p:txBody>
      </p:sp>
      <p:grpSp>
        <p:nvGrpSpPr>
          <p:cNvPr id="16" name="组合 15"/>
          <p:cNvGrpSpPr/>
          <p:nvPr/>
        </p:nvGrpSpPr>
        <p:grpSpPr bwMode="auto">
          <a:xfrm>
            <a:off x="1124537" y="4209816"/>
            <a:ext cx="4660900" cy="461665"/>
            <a:chOff x="632293" y="1140768"/>
            <a:chExt cx="4660143" cy="462959"/>
          </a:xfrm>
        </p:grpSpPr>
        <p:sp>
          <p:nvSpPr>
            <p:cNvPr id="17" name="矩形 16"/>
            <p:cNvSpPr/>
            <p:nvPr/>
          </p:nvSpPr>
          <p:spPr>
            <a:xfrm>
              <a:off x="632293" y="1158278"/>
              <a:ext cx="126979" cy="4266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文本框 30"/>
            <p:cNvSpPr txBox="1">
              <a:spLocks noChangeArrowheads="1"/>
            </p:cNvSpPr>
            <p:nvPr/>
          </p:nvSpPr>
          <p:spPr bwMode="auto">
            <a:xfrm>
              <a:off x="846302" y="1140768"/>
              <a:ext cx="4446134" cy="46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fontAlgn="auto">
                <a:spcBef>
                  <a:spcPts val="0"/>
                </a:spcBef>
                <a:spcAft>
                  <a:spcPts val="0"/>
                </a:spcAft>
                <a:defRPr/>
              </a:pPr>
              <a:r>
                <a:rPr lang="zh-CN" altLang="en-US" sz="2400" b="1" spc="300" dirty="0">
                  <a:latin typeface="微软雅黑" panose="020B0503020204020204" pitchFamily="34" charset="-122"/>
                  <a:ea typeface="微软雅黑" panose="020B0503020204020204" pitchFamily="34" charset="-122"/>
                </a:rPr>
                <a:t>第一个五年计划</a:t>
              </a:r>
            </a:p>
          </p:txBody>
        </p:sp>
      </p:grpSp>
      <p:sp>
        <p:nvSpPr>
          <p:cNvPr id="19" name="文本框 18"/>
          <p:cNvSpPr txBox="1"/>
          <p:nvPr/>
        </p:nvSpPr>
        <p:spPr>
          <a:xfrm>
            <a:off x="1103739" y="4882467"/>
            <a:ext cx="9312448" cy="1137556"/>
          </a:xfrm>
          <a:prstGeom prst="rect">
            <a:avLst/>
          </a:prstGeom>
          <a:noFill/>
        </p:spPr>
        <p:txBody>
          <a:bodyPr wrap="square">
            <a:spAutoFit/>
          </a:bodyPr>
          <a:lstStyle/>
          <a:p>
            <a:pPr marL="285750" indent="-285750">
              <a:lnSpc>
                <a:spcPct val="13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是在党中央的直接领导下，由周恩来、陈云同志主持制定的，</a:t>
            </a:r>
            <a:r>
              <a:rPr lang="en-US" altLang="zh-CN" dirty="0">
                <a:latin typeface="微软雅黑" panose="020B0503020204020204" pitchFamily="34" charset="-122"/>
                <a:ea typeface="微软雅黑" panose="020B0503020204020204" pitchFamily="34" charset="-122"/>
              </a:rPr>
              <a:t>1955</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月经全国人大一届二次会议审议通过。至</a:t>
            </a:r>
            <a:r>
              <a:rPr lang="en-US" altLang="zh-CN" dirty="0">
                <a:latin typeface="微软雅黑" panose="020B0503020204020204" pitchFamily="34" charset="-122"/>
                <a:ea typeface="微软雅黑" panose="020B0503020204020204" pitchFamily="34" charset="-122"/>
              </a:rPr>
              <a:t>1957</a:t>
            </a:r>
            <a:r>
              <a:rPr lang="zh-CN" altLang="en-US" dirty="0">
                <a:latin typeface="微软雅黑" panose="020B0503020204020204" pitchFamily="34" charset="-122"/>
                <a:ea typeface="微软雅黑" panose="020B0503020204020204" pitchFamily="34" charset="-122"/>
              </a:rPr>
              <a:t>年，“一五”计划超额完成了规定的任务，实现了国民经济的快速增长，并为我国的工业化奠定了初步基础</a:t>
            </a:r>
          </a:p>
        </p:txBody>
      </p:sp>
    </p:spTree>
  </p:cSld>
  <p:clrMapOvr>
    <a:masterClrMapping/>
  </p:clrMapOvr>
  <p:transition spd="slow"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300"/>
                                            <p:tgtEl>
                                              <p:spTgt spid="6"/>
                                            </p:tgtEl>
                                            <p:attrNameLst>
                                              <p:attrName>ppt_x</p:attrName>
                                            </p:attrNameLst>
                                          </p:cBhvr>
                                          <p:tavLst>
                                            <p:tav tm="0">
                                              <p:val>
                                                <p:strVal val="#ppt_x-#ppt_w*1.125000"/>
                                              </p:val>
                                            </p:tav>
                                            <p:tav tm="100000">
                                              <p:val>
                                                <p:strVal val="#ppt_x"/>
                                              </p:val>
                                            </p:tav>
                                          </p:tavLst>
                                        </p:anim>
                                        <p:animEffect transition="in" filter="wipe(right)">
                                          <p:cBhvr>
                                            <p:cTn id="15" dur="300"/>
                                            <p:tgtEl>
                                              <p:spTgt spid="6"/>
                                            </p:tgtEl>
                                          </p:cBhvr>
                                        </p:animEffect>
                                      </p:childTnLst>
                                    </p:cTn>
                                  </p:par>
                                </p:childTnLst>
                              </p:cTn>
                            </p:par>
                            <p:par>
                              <p:cTn id="16" fill="hold">
                                <p:stCondLst>
                                  <p:cond delay="1000"/>
                                </p:stCondLst>
                                <p:childTnLst>
                                  <p:par>
                                    <p:cTn id="17" presetID="2" presetClass="entr" presetSubtype="2" fill="hold" grpId="0" nodeType="afterEffect" p14:presetBounceEnd="48000">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14:bounceEnd="48000">
                                          <p:cBhvr additive="base">
                                            <p:cTn id="19" dur="500" fill="hold"/>
                                            <p:tgtEl>
                                              <p:spTgt spid="4"/>
                                            </p:tgtEl>
                                            <p:attrNameLst>
                                              <p:attrName>ppt_x</p:attrName>
                                            </p:attrNameLst>
                                          </p:cBhvr>
                                          <p:tavLst>
                                            <p:tav tm="0">
                                              <p:val>
                                                <p:strVal val="1+#ppt_w/2"/>
                                              </p:val>
                                            </p:tav>
                                            <p:tav tm="100000">
                                              <p:val>
                                                <p:strVal val="#ppt_x"/>
                                              </p:val>
                                            </p:tav>
                                          </p:tavLst>
                                        </p:anim>
                                        <p:anim calcmode="lin" valueType="num" p14:bounceEnd="48000">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par>
                              <p:cTn id="28" fill="hold">
                                <p:stCondLst>
                                  <p:cond delay="1950"/>
                                </p:stCondLst>
                                <p:childTnLst>
                                  <p:par>
                                    <p:cTn id="29" presetID="2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par>
                              <p:cTn id="32" fill="hold">
                                <p:stCondLst>
                                  <p:cond delay="2450"/>
                                </p:stCondLst>
                                <p:childTnLst>
                                  <p:par>
                                    <p:cTn id="33" presetID="22" presetClass="entr" presetSubtype="4"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750"/>
                                            <p:tgtEl>
                                              <p:spTgt spid="13"/>
                                            </p:tgtEl>
                                          </p:cBhvr>
                                        </p:animEffect>
                                      </p:childTnLst>
                                    </p:cTn>
                                  </p:par>
                                </p:childTnLst>
                              </p:cTn>
                            </p:par>
                            <p:par>
                              <p:cTn id="39" fill="hold">
                                <p:stCondLst>
                                  <p:cond delay="2950"/>
                                </p:stCondLst>
                                <p:childTnLst>
                                  <p:par>
                                    <p:cTn id="40" presetID="22" presetClass="entr" presetSubtype="4"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750"/>
                                            <p:tgtEl>
                                              <p:spTgt spid="16"/>
                                            </p:tgtEl>
                                          </p:cBhvr>
                                        </p:animEffect>
                                      </p:childTnLst>
                                    </p:cTn>
                                  </p:par>
                                </p:childTnLst>
                              </p:cTn>
                            </p:par>
                            <p:par>
                              <p:cTn id="46" fill="hold">
                                <p:stCondLst>
                                  <p:cond delay="345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0" grpId="0" animBg="1"/>
          <p:bldP spid="26"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300"/>
                                            <p:tgtEl>
                                              <p:spTgt spid="6"/>
                                            </p:tgtEl>
                                            <p:attrNameLst>
                                              <p:attrName>ppt_x</p:attrName>
                                            </p:attrNameLst>
                                          </p:cBhvr>
                                          <p:tavLst>
                                            <p:tav tm="0">
                                              <p:val>
                                                <p:strVal val="#ppt_x-#ppt_w*1.125000"/>
                                              </p:val>
                                            </p:tav>
                                            <p:tav tm="100000">
                                              <p:val>
                                                <p:strVal val="#ppt_x"/>
                                              </p:val>
                                            </p:tav>
                                          </p:tavLst>
                                        </p:anim>
                                        <p:animEffect transition="in" filter="wipe(right)">
                                          <p:cBhvr>
                                            <p:cTn id="15" dur="300"/>
                                            <p:tgtEl>
                                              <p:spTgt spid="6"/>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par>
                              <p:cTn id="28" fill="hold">
                                <p:stCondLst>
                                  <p:cond delay="1950"/>
                                </p:stCondLst>
                                <p:childTnLst>
                                  <p:par>
                                    <p:cTn id="29" presetID="2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par>
                              <p:cTn id="32" fill="hold">
                                <p:stCondLst>
                                  <p:cond delay="2450"/>
                                </p:stCondLst>
                                <p:childTnLst>
                                  <p:par>
                                    <p:cTn id="33" presetID="22" presetClass="entr" presetSubtype="4"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750"/>
                                            <p:tgtEl>
                                              <p:spTgt spid="13"/>
                                            </p:tgtEl>
                                          </p:cBhvr>
                                        </p:animEffect>
                                      </p:childTnLst>
                                    </p:cTn>
                                  </p:par>
                                </p:childTnLst>
                              </p:cTn>
                            </p:par>
                            <p:par>
                              <p:cTn id="39" fill="hold">
                                <p:stCondLst>
                                  <p:cond delay="2950"/>
                                </p:stCondLst>
                                <p:childTnLst>
                                  <p:par>
                                    <p:cTn id="40" presetID="22" presetClass="entr" presetSubtype="4"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750"/>
                                            <p:tgtEl>
                                              <p:spTgt spid="16"/>
                                            </p:tgtEl>
                                          </p:cBhvr>
                                        </p:animEffect>
                                      </p:childTnLst>
                                    </p:cTn>
                                  </p:par>
                                </p:childTnLst>
                              </p:cTn>
                            </p:par>
                            <p:par>
                              <p:cTn id="46" fill="hold">
                                <p:stCondLst>
                                  <p:cond delay="345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0" grpId="0" animBg="1"/>
          <p:bldP spid="26" grpId="0"/>
          <p:bldP spid="19" grpId="0"/>
        </p:bldLst>
      </p:timing>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建国初期</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平行四边形 3"/>
          <p:cNvSpPr/>
          <p:nvPr/>
        </p:nvSpPr>
        <p:spPr>
          <a:xfrm>
            <a:off x="751105" y="1413325"/>
            <a:ext cx="3137989" cy="577521"/>
          </a:xfrm>
          <a:prstGeom prst="parallelogram">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5" name="文本框 4"/>
          <p:cNvSpPr txBox="1"/>
          <p:nvPr/>
        </p:nvSpPr>
        <p:spPr>
          <a:xfrm>
            <a:off x="1355592" y="1399682"/>
            <a:ext cx="2834444" cy="584775"/>
          </a:xfrm>
          <a:prstGeom prst="rect">
            <a:avLst/>
          </a:prstGeom>
          <a:noFill/>
        </p:spPr>
        <p:txBody>
          <a:bodyPr wrap="square" rtlCol="0">
            <a:spAutoFit/>
          </a:bodyPr>
          <a:lstStyle/>
          <a:p>
            <a:pPr fontAlgn="auto">
              <a:spcBef>
                <a:spcPts val="0"/>
              </a:spcBef>
              <a:spcAft>
                <a:spcPts val="0"/>
              </a:spcAft>
              <a:defRPr/>
            </a:pPr>
            <a:r>
              <a:rPr lang="zh-CN" altLang="en-US" sz="3200" b="1" spc="300" dirty="0">
                <a:solidFill>
                  <a:schemeClr val="bg1"/>
                </a:solidFill>
                <a:latin typeface="微软雅黑" panose="020B0503020204020204" pitchFamily="34" charset="-122"/>
                <a:ea typeface="微软雅黑" panose="020B0503020204020204" pitchFamily="34" charset="-122"/>
              </a:rPr>
              <a:t>庐山会议</a:t>
            </a:r>
          </a:p>
        </p:txBody>
      </p:sp>
      <p:sp>
        <p:nvSpPr>
          <p:cNvPr id="6" name="Freeform 9"/>
          <p:cNvSpPr/>
          <p:nvPr/>
        </p:nvSpPr>
        <p:spPr bwMode="auto">
          <a:xfrm>
            <a:off x="1150804" y="1605041"/>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4D4D4D"/>
              </a:solidFill>
              <a:effectLst/>
              <a:uLnTx/>
              <a:uFillTx/>
              <a:cs typeface="+mn-ea"/>
              <a:sym typeface="+mn-lt"/>
            </a:endParaRPr>
          </a:p>
        </p:txBody>
      </p:sp>
      <p:grpSp>
        <p:nvGrpSpPr>
          <p:cNvPr id="7" name="组合 6"/>
          <p:cNvGrpSpPr/>
          <p:nvPr/>
        </p:nvGrpSpPr>
        <p:grpSpPr>
          <a:xfrm>
            <a:off x="699954" y="1490741"/>
            <a:ext cx="404813" cy="404812"/>
            <a:chOff x="1296847" y="1742267"/>
            <a:chExt cx="404813" cy="404812"/>
          </a:xfrm>
        </p:grpSpPr>
        <p:sp>
          <p:nvSpPr>
            <p:cNvPr id="8" name="Oval 8"/>
            <p:cNvSpPr>
              <a:spLocks noChangeArrowheads="1"/>
            </p:cNvSpPr>
            <p:nvPr/>
          </p:nvSpPr>
          <p:spPr bwMode="auto">
            <a:xfrm>
              <a:off x="1296847" y="1742267"/>
              <a:ext cx="404813" cy="404812"/>
            </a:xfrm>
            <a:prstGeom prst="ellipse">
              <a:avLst/>
            </a:prstGeom>
            <a:solidFill>
              <a:srgbClr val="C00000"/>
            </a:solidFill>
            <a:ln w="28575">
              <a:solidFill>
                <a:srgbClr val="FFFFFF"/>
              </a:solidFill>
              <a:round/>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0" cap="none" spc="0" normalizeH="0" baseline="0" noProof="0" dirty="0">
                  <a:ln>
                    <a:noFill/>
                  </a:ln>
                  <a:solidFill>
                    <a:srgbClr val="FFFFFF"/>
                  </a:solidFill>
                  <a:effectLst/>
                  <a:uLnTx/>
                  <a:uFillTx/>
                  <a:cs typeface="+mn-ea"/>
                  <a:sym typeface="+mn-lt"/>
                </a:rPr>
                <a:t> </a:t>
              </a: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9" name="TextBox 7"/>
            <p:cNvSpPr txBox="1">
              <a:spLocks noChangeArrowheads="1"/>
            </p:cNvSpPr>
            <p:nvPr/>
          </p:nvSpPr>
          <p:spPr bwMode="auto">
            <a:xfrm>
              <a:off x="1332578" y="1758930"/>
              <a:ext cx="32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5</a:t>
              </a:r>
              <a:endPar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10" name="矩形: 圆角 9"/>
          <p:cNvSpPr/>
          <p:nvPr/>
        </p:nvSpPr>
        <p:spPr>
          <a:xfrm>
            <a:off x="751105" y="2232885"/>
            <a:ext cx="10453189" cy="3959571"/>
          </a:xfrm>
          <a:prstGeom prst="roundRect">
            <a:avLst>
              <a:gd name="adj" fmla="val 2186"/>
            </a:avLst>
          </a:prstGeom>
          <a:noFill/>
          <a:ln w="9525" cap="flat" cmpd="sng" algn="ctr">
            <a:solidFill>
              <a:srgbClr val="C00000"/>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nvGrpSpPr>
          <p:cNvPr id="13" name="组合 12"/>
          <p:cNvGrpSpPr/>
          <p:nvPr/>
        </p:nvGrpSpPr>
        <p:grpSpPr bwMode="auto">
          <a:xfrm>
            <a:off x="1180081" y="2573190"/>
            <a:ext cx="4622367" cy="461665"/>
            <a:chOff x="632293" y="1154285"/>
            <a:chExt cx="4621616" cy="462959"/>
          </a:xfrm>
        </p:grpSpPr>
        <p:sp>
          <p:nvSpPr>
            <p:cNvPr id="14" name="矩形 13"/>
            <p:cNvSpPr/>
            <p:nvPr/>
          </p:nvSpPr>
          <p:spPr>
            <a:xfrm>
              <a:off x="632293" y="1158278"/>
              <a:ext cx="126979" cy="4266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文本框 30"/>
            <p:cNvSpPr txBox="1">
              <a:spLocks noChangeArrowheads="1"/>
            </p:cNvSpPr>
            <p:nvPr/>
          </p:nvSpPr>
          <p:spPr bwMode="auto">
            <a:xfrm>
              <a:off x="807775" y="1154285"/>
              <a:ext cx="4446134" cy="46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fontAlgn="auto">
                <a:spcBef>
                  <a:spcPts val="0"/>
                </a:spcBef>
                <a:spcAft>
                  <a:spcPts val="0"/>
                </a:spcAft>
                <a:defRPr/>
              </a:pPr>
              <a:r>
                <a:rPr lang="zh-CN" altLang="en-US" sz="2400" b="1" spc="600" dirty="0">
                  <a:solidFill>
                    <a:srgbClr val="C00000"/>
                  </a:solidFill>
                  <a:latin typeface="微软雅黑" panose="020B0503020204020204" pitchFamily="34" charset="-122"/>
                  <a:ea typeface="微软雅黑" panose="020B0503020204020204" pitchFamily="34" charset="-122"/>
                </a:rPr>
                <a:t>庐山会议</a:t>
              </a:r>
            </a:p>
          </p:txBody>
        </p:sp>
      </p:grpSp>
      <p:sp>
        <p:nvSpPr>
          <p:cNvPr id="26" name="文本框 25"/>
          <p:cNvSpPr txBox="1"/>
          <p:nvPr/>
        </p:nvSpPr>
        <p:spPr>
          <a:xfrm>
            <a:off x="1150803" y="3135708"/>
            <a:ext cx="9764123" cy="646331"/>
          </a:xfrm>
          <a:prstGeom prst="rect">
            <a:avLst/>
          </a:prstGeom>
          <a:noFill/>
        </p:spPr>
        <p:txBody>
          <a:bodyPr wrap="square">
            <a:spAutoFit/>
          </a:bodyPr>
          <a:lstStyle/>
          <a:p>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23</a:t>
            </a:r>
            <a:r>
              <a:rPr lang="zh-CN" altLang="en-US" dirty="0">
                <a:latin typeface="微软雅黑" panose="020B0503020204020204" pitchFamily="34" charset="-122"/>
                <a:ea typeface="微软雅黑" panose="020B0503020204020204" pitchFamily="34" charset="-122"/>
              </a:rPr>
              <a:t>日，毛泽东在会上作长篇发言，批判彭德怀信中的观点，形势急转直下，会议由反“左”转为反“右”</a:t>
            </a:r>
          </a:p>
        </p:txBody>
      </p:sp>
      <p:grpSp>
        <p:nvGrpSpPr>
          <p:cNvPr id="16" name="组合 15"/>
          <p:cNvGrpSpPr/>
          <p:nvPr/>
        </p:nvGrpSpPr>
        <p:grpSpPr bwMode="auto">
          <a:xfrm>
            <a:off x="1180081" y="3915125"/>
            <a:ext cx="4660900" cy="461665"/>
            <a:chOff x="632293" y="1140768"/>
            <a:chExt cx="4660143" cy="462959"/>
          </a:xfrm>
        </p:grpSpPr>
        <p:sp>
          <p:nvSpPr>
            <p:cNvPr id="17" name="矩形 16"/>
            <p:cNvSpPr/>
            <p:nvPr/>
          </p:nvSpPr>
          <p:spPr>
            <a:xfrm>
              <a:off x="632293" y="1158278"/>
              <a:ext cx="126979" cy="4266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文本框 30"/>
            <p:cNvSpPr txBox="1">
              <a:spLocks noChangeArrowheads="1"/>
            </p:cNvSpPr>
            <p:nvPr/>
          </p:nvSpPr>
          <p:spPr bwMode="auto">
            <a:xfrm>
              <a:off x="846302" y="1140768"/>
              <a:ext cx="4446134" cy="46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fontAlgn="auto">
                <a:spcBef>
                  <a:spcPts val="0"/>
                </a:spcBef>
                <a:spcAft>
                  <a:spcPts val="0"/>
                </a:spcAft>
                <a:defRPr/>
              </a:pPr>
              <a:r>
                <a:rPr lang="zh-CN" altLang="en-US" sz="2400" b="1" spc="300" dirty="0">
                  <a:solidFill>
                    <a:srgbClr val="C00000"/>
                  </a:solidFill>
                  <a:latin typeface="微软雅黑" panose="020B0503020204020204" pitchFamily="34" charset="-122"/>
                  <a:ea typeface="微软雅黑" panose="020B0503020204020204" pitchFamily="34" charset="-122"/>
                </a:rPr>
                <a:t>西藏平判</a:t>
              </a:r>
            </a:p>
          </p:txBody>
        </p:sp>
      </p:grpSp>
      <p:sp>
        <p:nvSpPr>
          <p:cNvPr id="19" name="文本框 18"/>
          <p:cNvSpPr txBox="1"/>
          <p:nvPr/>
        </p:nvSpPr>
        <p:spPr>
          <a:xfrm>
            <a:off x="1174133" y="4388054"/>
            <a:ext cx="4921867" cy="1497654"/>
          </a:xfrm>
          <a:prstGeom prst="rect">
            <a:avLst/>
          </a:prstGeom>
          <a:noFill/>
        </p:spPr>
        <p:txBody>
          <a:bodyPr wrap="square">
            <a:spAutoFit/>
          </a:bodyPr>
          <a:lstStyle/>
          <a:p>
            <a:pPr>
              <a:lnSpc>
                <a:spcPct val="130000"/>
              </a:lnSpc>
            </a:pPr>
            <a:r>
              <a:rPr lang="en-US" altLang="zh-CN" dirty="0">
                <a:latin typeface="微软雅黑" panose="020B0503020204020204" pitchFamily="34" charset="-122"/>
                <a:ea typeface="微软雅黑" panose="020B0503020204020204" pitchFamily="34" charset="-122"/>
              </a:rPr>
              <a:t>1959</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日，西藏上层反动集团公然撕毁</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中央人民政府和西藏地方政府关于和平解放西藏办法的协议</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（简称“北条协议”），人民解放军经过两年多的时间平息了叛乱</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1245" y="3782039"/>
            <a:ext cx="3816630" cy="2544420"/>
          </a:xfrm>
          <a:prstGeom prst="rect">
            <a:avLst/>
          </a:prstGeom>
        </p:spPr>
      </p:pic>
    </p:spTree>
  </p:cSld>
  <p:clrMapOvr>
    <a:masterClrMapping/>
  </p:clrMapOvr>
  <p:transition spd="slow"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300"/>
                                            <p:tgtEl>
                                              <p:spTgt spid="6"/>
                                            </p:tgtEl>
                                            <p:attrNameLst>
                                              <p:attrName>ppt_x</p:attrName>
                                            </p:attrNameLst>
                                          </p:cBhvr>
                                          <p:tavLst>
                                            <p:tav tm="0">
                                              <p:val>
                                                <p:strVal val="#ppt_x-#ppt_w*1.125000"/>
                                              </p:val>
                                            </p:tav>
                                            <p:tav tm="100000">
                                              <p:val>
                                                <p:strVal val="#ppt_x"/>
                                              </p:val>
                                            </p:tav>
                                          </p:tavLst>
                                        </p:anim>
                                        <p:animEffect transition="in" filter="wipe(right)">
                                          <p:cBhvr>
                                            <p:cTn id="15" dur="300"/>
                                            <p:tgtEl>
                                              <p:spTgt spid="6"/>
                                            </p:tgtEl>
                                          </p:cBhvr>
                                        </p:animEffect>
                                      </p:childTnLst>
                                    </p:cTn>
                                  </p:par>
                                </p:childTnLst>
                              </p:cTn>
                            </p:par>
                            <p:par>
                              <p:cTn id="16" fill="hold">
                                <p:stCondLst>
                                  <p:cond delay="1000"/>
                                </p:stCondLst>
                                <p:childTnLst>
                                  <p:par>
                                    <p:cTn id="17" presetID="2" presetClass="entr" presetSubtype="2" fill="hold" grpId="0" nodeType="afterEffect" p14:presetBounceEnd="48000">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14:bounceEnd="48000">
                                          <p:cBhvr additive="base">
                                            <p:cTn id="19" dur="500" fill="hold"/>
                                            <p:tgtEl>
                                              <p:spTgt spid="4"/>
                                            </p:tgtEl>
                                            <p:attrNameLst>
                                              <p:attrName>ppt_x</p:attrName>
                                            </p:attrNameLst>
                                          </p:cBhvr>
                                          <p:tavLst>
                                            <p:tav tm="0">
                                              <p:val>
                                                <p:strVal val="1+#ppt_w/2"/>
                                              </p:val>
                                            </p:tav>
                                            <p:tav tm="100000">
                                              <p:val>
                                                <p:strVal val="#ppt_x"/>
                                              </p:val>
                                            </p:tav>
                                          </p:tavLst>
                                        </p:anim>
                                        <p:anim calcmode="lin" valueType="num" p14:bounceEnd="48000">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par>
                              <p:cTn id="28" fill="hold">
                                <p:stCondLst>
                                  <p:cond delay="1450"/>
                                </p:stCondLst>
                                <p:childTnLst>
                                  <p:par>
                                    <p:cTn id="29" presetID="2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750"/>
                                            <p:tgtEl>
                                              <p:spTgt spid="13"/>
                                            </p:tgtEl>
                                          </p:cBhvr>
                                        </p:animEffect>
                                      </p:childTnLst>
                                    </p:cTn>
                                  </p:par>
                                </p:childTnLst>
                              </p:cTn>
                            </p:par>
                            <p:par>
                              <p:cTn id="35" fill="hold">
                                <p:stCondLst>
                                  <p:cond delay="1950"/>
                                </p:stCondLst>
                                <p:childTnLst>
                                  <p:par>
                                    <p:cTn id="36" presetID="22" presetClass="entr" presetSubtype="4"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750"/>
                                            <p:tgtEl>
                                              <p:spTgt spid="16"/>
                                            </p:tgtEl>
                                          </p:cBhvr>
                                        </p:animEffect>
                                      </p:childTnLst>
                                    </p:cTn>
                                  </p:par>
                                </p:childTnLst>
                              </p:cTn>
                            </p:par>
                            <p:par>
                              <p:cTn id="42" fill="hold">
                                <p:stCondLst>
                                  <p:cond delay="2450"/>
                                </p:stCondLst>
                                <p:childTnLst>
                                  <p:par>
                                    <p:cTn id="43" presetID="2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00"/>
                                            <p:tgtEl>
                                              <p:spTgt spid="19"/>
                                            </p:tgtEl>
                                          </p:cBhvr>
                                        </p:animEffect>
                                      </p:childTnLst>
                                    </p:cTn>
                                  </p:par>
                                </p:childTnLst>
                              </p:cTn>
                            </p:par>
                            <p:par>
                              <p:cTn id="46" fill="hold">
                                <p:stCondLst>
                                  <p:cond delay="2950"/>
                                </p:stCondLst>
                                <p:childTnLst>
                                  <p:par>
                                    <p:cTn id="47" presetID="22" presetClass="entr" presetSubtype="4"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0" grpId="0" animBg="1"/>
          <p:bldP spid="26"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300"/>
                                            <p:tgtEl>
                                              <p:spTgt spid="6"/>
                                            </p:tgtEl>
                                            <p:attrNameLst>
                                              <p:attrName>ppt_x</p:attrName>
                                            </p:attrNameLst>
                                          </p:cBhvr>
                                          <p:tavLst>
                                            <p:tav tm="0">
                                              <p:val>
                                                <p:strVal val="#ppt_x-#ppt_w*1.125000"/>
                                              </p:val>
                                            </p:tav>
                                            <p:tav tm="100000">
                                              <p:val>
                                                <p:strVal val="#ppt_x"/>
                                              </p:val>
                                            </p:tav>
                                          </p:tavLst>
                                        </p:anim>
                                        <p:animEffect transition="in" filter="wipe(right)">
                                          <p:cBhvr>
                                            <p:cTn id="15" dur="300"/>
                                            <p:tgtEl>
                                              <p:spTgt spid="6"/>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par>
                              <p:cTn id="28" fill="hold">
                                <p:stCondLst>
                                  <p:cond delay="1450"/>
                                </p:stCondLst>
                                <p:childTnLst>
                                  <p:par>
                                    <p:cTn id="29" presetID="2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750"/>
                                            <p:tgtEl>
                                              <p:spTgt spid="13"/>
                                            </p:tgtEl>
                                          </p:cBhvr>
                                        </p:animEffect>
                                      </p:childTnLst>
                                    </p:cTn>
                                  </p:par>
                                </p:childTnLst>
                              </p:cTn>
                            </p:par>
                            <p:par>
                              <p:cTn id="35" fill="hold">
                                <p:stCondLst>
                                  <p:cond delay="1950"/>
                                </p:stCondLst>
                                <p:childTnLst>
                                  <p:par>
                                    <p:cTn id="36" presetID="22" presetClass="entr" presetSubtype="4"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750"/>
                                            <p:tgtEl>
                                              <p:spTgt spid="16"/>
                                            </p:tgtEl>
                                          </p:cBhvr>
                                        </p:animEffect>
                                      </p:childTnLst>
                                    </p:cTn>
                                  </p:par>
                                </p:childTnLst>
                              </p:cTn>
                            </p:par>
                            <p:par>
                              <p:cTn id="42" fill="hold">
                                <p:stCondLst>
                                  <p:cond delay="2450"/>
                                </p:stCondLst>
                                <p:childTnLst>
                                  <p:par>
                                    <p:cTn id="43" presetID="2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00"/>
                                            <p:tgtEl>
                                              <p:spTgt spid="19"/>
                                            </p:tgtEl>
                                          </p:cBhvr>
                                        </p:animEffect>
                                      </p:childTnLst>
                                    </p:cTn>
                                  </p:par>
                                </p:childTnLst>
                              </p:cTn>
                            </p:par>
                            <p:par>
                              <p:cTn id="46" fill="hold">
                                <p:stCondLst>
                                  <p:cond delay="2950"/>
                                </p:stCondLst>
                                <p:childTnLst>
                                  <p:par>
                                    <p:cTn id="47" presetID="22" presetClass="entr" presetSubtype="4"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0" grpId="0" animBg="1"/>
          <p:bldP spid="26" grpId="0"/>
          <p:bldP spid="19" grpId="0"/>
        </p:bldLst>
      </p:timing>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建国初期</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平行四边形 3"/>
          <p:cNvSpPr/>
          <p:nvPr/>
        </p:nvSpPr>
        <p:spPr>
          <a:xfrm>
            <a:off x="751105" y="1413325"/>
            <a:ext cx="3137989" cy="577521"/>
          </a:xfrm>
          <a:prstGeom prst="parallelogram">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5" name="文本框 4"/>
          <p:cNvSpPr txBox="1"/>
          <p:nvPr/>
        </p:nvSpPr>
        <p:spPr>
          <a:xfrm>
            <a:off x="1355592" y="1399682"/>
            <a:ext cx="2834444" cy="584775"/>
          </a:xfrm>
          <a:prstGeom prst="rect">
            <a:avLst/>
          </a:prstGeom>
          <a:noFill/>
        </p:spPr>
        <p:txBody>
          <a:bodyPr wrap="square" rtlCol="0">
            <a:spAutoFit/>
          </a:bodyPr>
          <a:lstStyle/>
          <a:p>
            <a:pPr fontAlgn="auto">
              <a:spcBef>
                <a:spcPts val="0"/>
              </a:spcBef>
              <a:spcAft>
                <a:spcPts val="0"/>
              </a:spcAft>
              <a:defRPr/>
            </a:pPr>
            <a:r>
              <a:rPr lang="zh-CN" altLang="en-US" sz="3200" b="1" spc="300" dirty="0">
                <a:solidFill>
                  <a:schemeClr val="bg1"/>
                </a:solidFill>
                <a:latin typeface="微软雅黑" panose="020B0503020204020204" pitchFamily="34" charset="-122"/>
                <a:ea typeface="微软雅黑" panose="020B0503020204020204" pitchFamily="34" charset="-122"/>
              </a:rPr>
              <a:t>国际关系</a:t>
            </a:r>
          </a:p>
        </p:txBody>
      </p:sp>
      <p:sp>
        <p:nvSpPr>
          <p:cNvPr id="6" name="Freeform 9"/>
          <p:cNvSpPr/>
          <p:nvPr/>
        </p:nvSpPr>
        <p:spPr bwMode="auto">
          <a:xfrm>
            <a:off x="1150804" y="1605041"/>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bg1"/>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4D4D4D"/>
              </a:solidFill>
              <a:effectLst/>
              <a:uLnTx/>
              <a:uFillTx/>
              <a:cs typeface="+mn-ea"/>
              <a:sym typeface="+mn-lt"/>
            </a:endParaRPr>
          </a:p>
        </p:txBody>
      </p:sp>
      <p:grpSp>
        <p:nvGrpSpPr>
          <p:cNvPr id="7" name="组合 6"/>
          <p:cNvGrpSpPr/>
          <p:nvPr/>
        </p:nvGrpSpPr>
        <p:grpSpPr>
          <a:xfrm>
            <a:off x="699954" y="1490741"/>
            <a:ext cx="404813" cy="404812"/>
            <a:chOff x="1296847" y="1742267"/>
            <a:chExt cx="404813" cy="404812"/>
          </a:xfrm>
        </p:grpSpPr>
        <p:sp>
          <p:nvSpPr>
            <p:cNvPr id="8" name="Oval 8"/>
            <p:cNvSpPr>
              <a:spLocks noChangeArrowheads="1"/>
            </p:cNvSpPr>
            <p:nvPr/>
          </p:nvSpPr>
          <p:spPr bwMode="auto">
            <a:xfrm>
              <a:off x="1296847" y="1742267"/>
              <a:ext cx="404813" cy="404812"/>
            </a:xfrm>
            <a:prstGeom prst="ellipse">
              <a:avLst/>
            </a:prstGeom>
            <a:solidFill>
              <a:srgbClr val="C00000"/>
            </a:solidFill>
            <a:ln w="28575">
              <a:solidFill>
                <a:srgbClr val="FFFFFF"/>
              </a:solidFill>
              <a:round/>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0" cap="none" spc="0" normalizeH="0" baseline="0" noProof="0" dirty="0">
                  <a:ln>
                    <a:noFill/>
                  </a:ln>
                  <a:solidFill>
                    <a:srgbClr val="FFFFFF"/>
                  </a:solidFill>
                  <a:effectLst/>
                  <a:uLnTx/>
                  <a:uFillTx/>
                  <a:cs typeface="+mn-ea"/>
                  <a:sym typeface="+mn-lt"/>
                </a:rPr>
                <a:t> </a:t>
              </a: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9" name="TextBox 7"/>
            <p:cNvSpPr txBox="1">
              <a:spLocks noChangeArrowheads="1"/>
            </p:cNvSpPr>
            <p:nvPr/>
          </p:nvSpPr>
          <p:spPr bwMode="auto">
            <a:xfrm>
              <a:off x="1332578" y="1758930"/>
              <a:ext cx="32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6</a:t>
              </a:r>
              <a:endPar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10" name="矩形: 圆角 9"/>
          <p:cNvSpPr/>
          <p:nvPr/>
        </p:nvSpPr>
        <p:spPr>
          <a:xfrm>
            <a:off x="751105" y="2232885"/>
            <a:ext cx="10453189" cy="3959571"/>
          </a:xfrm>
          <a:prstGeom prst="roundRect">
            <a:avLst>
              <a:gd name="adj" fmla="val 2186"/>
            </a:avLst>
          </a:prstGeom>
          <a:noFill/>
          <a:ln w="9525" cap="flat" cmpd="sng" algn="ctr">
            <a:solidFill>
              <a:srgbClr val="C00000"/>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nvGrpSpPr>
          <p:cNvPr id="13" name="组合 12"/>
          <p:cNvGrpSpPr/>
          <p:nvPr/>
        </p:nvGrpSpPr>
        <p:grpSpPr bwMode="auto">
          <a:xfrm>
            <a:off x="1180081" y="2573190"/>
            <a:ext cx="4622367" cy="461665"/>
            <a:chOff x="632293" y="1154285"/>
            <a:chExt cx="4621616" cy="462959"/>
          </a:xfrm>
        </p:grpSpPr>
        <p:sp>
          <p:nvSpPr>
            <p:cNvPr id="14" name="矩形 13"/>
            <p:cNvSpPr/>
            <p:nvPr/>
          </p:nvSpPr>
          <p:spPr>
            <a:xfrm>
              <a:off x="632293" y="1158278"/>
              <a:ext cx="126979" cy="4266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文本框 30"/>
            <p:cNvSpPr txBox="1">
              <a:spLocks noChangeArrowheads="1"/>
            </p:cNvSpPr>
            <p:nvPr/>
          </p:nvSpPr>
          <p:spPr bwMode="auto">
            <a:xfrm>
              <a:off x="807775" y="1154285"/>
              <a:ext cx="4446134" cy="46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fontAlgn="auto">
                <a:spcBef>
                  <a:spcPts val="0"/>
                </a:spcBef>
                <a:spcAft>
                  <a:spcPts val="0"/>
                </a:spcAft>
                <a:defRPr/>
              </a:pPr>
              <a:r>
                <a:rPr lang="zh-CN" altLang="en-US" sz="2400" b="1" spc="600" dirty="0">
                  <a:solidFill>
                    <a:srgbClr val="C00000"/>
                  </a:solidFill>
                  <a:latin typeface="微软雅黑" panose="020B0503020204020204" pitchFamily="34" charset="-122"/>
                  <a:ea typeface="微软雅黑" panose="020B0503020204020204" pitchFamily="34" charset="-122"/>
                </a:rPr>
                <a:t>庐山会议</a:t>
              </a:r>
            </a:p>
          </p:txBody>
        </p:sp>
      </p:grpSp>
      <p:sp>
        <p:nvSpPr>
          <p:cNvPr id="26" name="文本框 25"/>
          <p:cNvSpPr txBox="1"/>
          <p:nvPr/>
        </p:nvSpPr>
        <p:spPr>
          <a:xfrm>
            <a:off x="1150803" y="3135708"/>
            <a:ext cx="9764123" cy="417358"/>
          </a:xfrm>
          <a:prstGeom prst="rect">
            <a:avLst/>
          </a:prstGeom>
          <a:noFill/>
        </p:spPr>
        <p:txBody>
          <a:bodyPr wrap="square">
            <a:spAutoFit/>
          </a:bodyPr>
          <a:lstStyle/>
          <a:p>
            <a:pPr fontAlgn="auto">
              <a:lnSpc>
                <a:spcPct val="130000"/>
              </a:lnSpc>
              <a:spcBef>
                <a:spcPts val="0"/>
              </a:spcBef>
              <a:spcAft>
                <a:spcPts val="0"/>
              </a:spcAft>
              <a:defRPr/>
            </a:pPr>
            <a:r>
              <a:rPr lang="zh-CN" altLang="en-US" b="1" dirty="0">
                <a:latin typeface="微软雅黑" panose="020B0503020204020204" pitchFamily="34" charset="-122"/>
                <a:ea typeface="微软雅黑" panose="020B0503020204020204" pitchFamily="34" charset="-122"/>
              </a:rPr>
              <a:t>中苏论争到两国关系严化与苏、美两国的对抗中印关系及自卫反击战</a:t>
            </a:r>
          </a:p>
        </p:txBody>
      </p:sp>
      <p:grpSp>
        <p:nvGrpSpPr>
          <p:cNvPr id="16" name="组合 15"/>
          <p:cNvGrpSpPr/>
          <p:nvPr/>
        </p:nvGrpSpPr>
        <p:grpSpPr bwMode="auto">
          <a:xfrm>
            <a:off x="1180081" y="3915125"/>
            <a:ext cx="4660900" cy="461665"/>
            <a:chOff x="632293" y="1140768"/>
            <a:chExt cx="4660143" cy="462959"/>
          </a:xfrm>
        </p:grpSpPr>
        <p:sp>
          <p:nvSpPr>
            <p:cNvPr id="17" name="矩形 16"/>
            <p:cNvSpPr/>
            <p:nvPr/>
          </p:nvSpPr>
          <p:spPr>
            <a:xfrm>
              <a:off x="632293" y="1158278"/>
              <a:ext cx="126979" cy="4266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文本框 30"/>
            <p:cNvSpPr txBox="1">
              <a:spLocks noChangeArrowheads="1"/>
            </p:cNvSpPr>
            <p:nvPr/>
          </p:nvSpPr>
          <p:spPr bwMode="auto">
            <a:xfrm>
              <a:off x="846302" y="1140768"/>
              <a:ext cx="4446134" cy="46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fontAlgn="auto">
                <a:spcBef>
                  <a:spcPts val="0"/>
                </a:spcBef>
                <a:spcAft>
                  <a:spcPts val="0"/>
                </a:spcAft>
                <a:defRPr/>
              </a:pPr>
              <a:r>
                <a:rPr lang="zh-CN" altLang="en-US" sz="2400" b="1" spc="300" dirty="0">
                  <a:solidFill>
                    <a:srgbClr val="C00000"/>
                  </a:solidFill>
                  <a:latin typeface="微软雅黑" panose="020B0503020204020204" pitchFamily="34" charset="-122"/>
                  <a:ea typeface="微软雅黑" panose="020B0503020204020204" pitchFamily="34" charset="-122"/>
                </a:rPr>
                <a:t>四个现代化</a:t>
              </a:r>
            </a:p>
          </p:txBody>
        </p:sp>
      </p:grpSp>
      <p:sp>
        <p:nvSpPr>
          <p:cNvPr id="19" name="文本框 18"/>
          <p:cNvSpPr txBox="1"/>
          <p:nvPr/>
        </p:nvSpPr>
        <p:spPr>
          <a:xfrm>
            <a:off x="1174133" y="4388054"/>
            <a:ext cx="4921867" cy="1497654"/>
          </a:xfrm>
          <a:prstGeom prst="rect">
            <a:avLst/>
          </a:prstGeom>
          <a:noFill/>
        </p:spPr>
        <p:txBody>
          <a:bodyPr wrap="square">
            <a:spAutoFit/>
          </a:bodyPr>
          <a:lstStyle/>
          <a:p>
            <a:pPr marL="342900" indent="-342900">
              <a:lnSpc>
                <a:spcPct val="130000"/>
              </a:lnSpc>
              <a:buFont typeface="+mj-lt"/>
              <a:buAutoNum type="arabicPeriod"/>
            </a:pPr>
            <a:r>
              <a:rPr lang="zh-CN" altLang="en-US" dirty="0">
                <a:latin typeface="微软雅黑" panose="020B0503020204020204" pitchFamily="34" charset="-122"/>
                <a:ea typeface="微软雅黑" panose="020B0503020204020204" pitchFamily="34" charset="-122"/>
              </a:rPr>
              <a:t>现代农业</a:t>
            </a:r>
            <a:endParaRPr lang="en-US" altLang="zh-CN" dirty="0">
              <a:latin typeface="微软雅黑" panose="020B0503020204020204" pitchFamily="34" charset="-122"/>
              <a:ea typeface="微软雅黑" panose="020B0503020204020204" pitchFamily="34" charset="-122"/>
            </a:endParaRPr>
          </a:p>
          <a:p>
            <a:pPr marL="342900" indent="-342900">
              <a:lnSpc>
                <a:spcPct val="130000"/>
              </a:lnSpc>
              <a:buFont typeface="+mj-lt"/>
              <a:buAutoNum type="arabicPeriod"/>
            </a:pPr>
            <a:r>
              <a:rPr lang="zh-CN" altLang="en-US" dirty="0">
                <a:latin typeface="微软雅黑" panose="020B0503020204020204" pitchFamily="34" charset="-122"/>
                <a:ea typeface="微软雅黑" panose="020B0503020204020204" pitchFamily="34" charset="-122"/>
              </a:rPr>
              <a:t>现代工业</a:t>
            </a:r>
            <a:endParaRPr lang="en-US" altLang="zh-CN" dirty="0">
              <a:latin typeface="微软雅黑" panose="020B0503020204020204" pitchFamily="34" charset="-122"/>
              <a:ea typeface="微软雅黑" panose="020B0503020204020204" pitchFamily="34" charset="-122"/>
            </a:endParaRPr>
          </a:p>
          <a:p>
            <a:pPr marL="342900" indent="-342900">
              <a:lnSpc>
                <a:spcPct val="130000"/>
              </a:lnSpc>
              <a:buFont typeface="+mj-lt"/>
              <a:buAutoNum type="arabicPeriod"/>
            </a:pPr>
            <a:r>
              <a:rPr lang="zh-CN" altLang="en-US" dirty="0">
                <a:latin typeface="微软雅黑" panose="020B0503020204020204" pitchFamily="34" charset="-122"/>
                <a:ea typeface="微软雅黑" panose="020B0503020204020204" pitchFamily="34" charset="-122"/>
              </a:rPr>
              <a:t>现代国防</a:t>
            </a:r>
            <a:endParaRPr lang="en-US" altLang="zh-CN" dirty="0">
              <a:latin typeface="微软雅黑" panose="020B0503020204020204" pitchFamily="34" charset="-122"/>
              <a:ea typeface="微软雅黑" panose="020B0503020204020204" pitchFamily="34" charset="-122"/>
            </a:endParaRPr>
          </a:p>
          <a:p>
            <a:pPr marL="342900" indent="-342900">
              <a:lnSpc>
                <a:spcPct val="130000"/>
              </a:lnSpc>
              <a:buFont typeface="+mj-lt"/>
              <a:buAutoNum type="arabicPeriod"/>
            </a:pPr>
            <a:r>
              <a:rPr lang="zh-CN" altLang="en-US" dirty="0">
                <a:latin typeface="微软雅黑" panose="020B0503020204020204" pitchFamily="34" charset="-122"/>
                <a:ea typeface="微软雅黑" panose="020B0503020204020204" pitchFamily="34" charset="-122"/>
              </a:rPr>
              <a:t>科学技术的社会主义强国</a:t>
            </a:r>
            <a:endParaRPr lang="en-US" altLang="zh-CN"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121744" y="3049312"/>
            <a:ext cx="4169594" cy="3533555"/>
          </a:xfrm>
          <a:prstGeom prst="rect">
            <a:avLst/>
          </a:prstGeom>
        </p:spPr>
      </p:pic>
    </p:spTree>
  </p:cSld>
  <p:clrMapOvr>
    <a:masterClrMapping/>
  </p:clrMapOvr>
  <p:transition spd="slow"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300"/>
                                            <p:tgtEl>
                                              <p:spTgt spid="6"/>
                                            </p:tgtEl>
                                            <p:attrNameLst>
                                              <p:attrName>ppt_x</p:attrName>
                                            </p:attrNameLst>
                                          </p:cBhvr>
                                          <p:tavLst>
                                            <p:tav tm="0">
                                              <p:val>
                                                <p:strVal val="#ppt_x-#ppt_w*1.125000"/>
                                              </p:val>
                                            </p:tav>
                                            <p:tav tm="100000">
                                              <p:val>
                                                <p:strVal val="#ppt_x"/>
                                              </p:val>
                                            </p:tav>
                                          </p:tavLst>
                                        </p:anim>
                                        <p:animEffect transition="in" filter="wipe(right)">
                                          <p:cBhvr>
                                            <p:cTn id="15" dur="300"/>
                                            <p:tgtEl>
                                              <p:spTgt spid="6"/>
                                            </p:tgtEl>
                                          </p:cBhvr>
                                        </p:animEffect>
                                      </p:childTnLst>
                                    </p:cTn>
                                  </p:par>
                                </p:childTnLst>
                              </p:cTn>
                            </p:par>
                            <p:par>
                              <p:cTn id="16" fill="hold">
                                <p:stCondLst>
                                  <p:cond delay="1000"/>
                                </p:stCondLst>
                                <p:childTnLst>
                                  <p:par>
                                    <p:cTn id="17" presetID="2" presetClass="entr" presetSubtype="2" fill="hold" grpId="0" nodeType="afterEffect" p14:presetBounceEnd="48000">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14:bounceEnd="48000">
                                          <p:cBhvr additive="base">
                                            <p:cTn id="19" dur="500" fill="hold"/>
                                            <p:tgtEl>
                                              <p:spTgt spid="4"/>
                                            </p:tgtEl>
                                            <p:attrNameLst>
                                              <p:attrName>ppt_x</p:attrName>
                                            </p:attrNameLst>
                                          </p:cBhvr>
                                          <p:tavLst>
                                            <p:tav tm="0">
                                              <p:val>
                                                <p:strVal val="1+#ppt_w/2"/>
                                              </p:val>
                                            </p:tav>
                                            <p:tav tm="100000">
                                              <p:val>
                                                <p:strVal val="#ppt_x"/>
                                              </p:val>
                                            </p:tav>
                                          </p:tavLst>
                                        </p:anim>
                                        <p:anim calcmode="lin" valueType="num" p14:bounceEnd="48000">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par>
                              <p:cTn id="28" fill="hold">
                                <p:stCondLst>
                                  <p:cond delay="1450"/>
                                </p:stCondLst>
                                <p:childTnLst>
                                  <p:par>
                                    <p:cTn id="29" presetID="2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750"/>
                                            <p:tgtEl>
                                              <p:spTgt spid="13"/>
                                            </p:tgtEl>
                                          </p:cBhvr>
                                        </p:animEffect>
                                      </p:childTnLst>
                                    </p:cTn>
                                  </p:par>
                                </p:childTnLst>
                              </p:cTn>
                            </p:par>
                            <p:par>
                              <p:cTn id="35" fill="hold">
                                <p:stCondLst>
                                  <p:cond delay="1950"/>
                                </p:stCondLst>
                                <p:childTnLst>
                                  <p:par>
                                    <p:cTn id="36" presetID="22" presetClass="entr" presetSubtype="4"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750"/>
                                            <p:tgtEl>
                                              <p:spTgt spid="16"/>
                                            </p:tgtEl>
                                          </p:cBhvr>
                                        </p:animEffect>
                                      </p:childTnLst>
                                    </p:cTn>
                                  </p:par>
                                </p:childTnLst>
                              </p:cTn>
                            </p:par>
                            <p:par>
                              <p:cTn id="42" fill="hold">
                                <p:stCondLst>
                                  <p:cond delay="2450"/>
                                </p:stCondLst>
                                <p:childTnLst>
                                  <p:par>
                                    <p:cTn id="43" presetID="2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00"/>
                                            <p:tgtEl>
                                              <p:spTgt spid="19"/>
                                            </p:tgtEl>
                                          </p:cBhvr>
                                        </p:animEffect>
                                      </p:childTnLst>
                                    </p:cTn>
                                  </p:par>
                                </p:childTnLst>
                              </p:cTn>
                            </p:par>
                            <p:par>
                              <p:cTn id="46" fill="hold">
                                <p:stCondLst>
                                  <p:cond delay="2950"/>
                                </p:stCondLst>
                                <p:childTnLst>
                                  <p:par>
                                    <p:cTn id="47" presetID="22" presetClass="entr" presetSubtype="4"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0" grpId="0" animBg="1"/>
          <p:bldP spid="26"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300"/>
                                            <p:tgtEl>
                                              <p:spTgt spid="6"/>
                                            </p:tgtEl>
                                            <p:attrNameLst>
                                              <p:attrName>ppt_x</p:attrName>
                                            </p:attrNameLst>
                                          </p:cBhvr>
                                          <p:tavLst>
                                            <p:tav tm="0">
                                              <p:val>
                                                <p:strVal val="#ppt_x-#ppt_w*1.125000"/>
                                              </p:val>
                                            </p:tav>
                                            <p:tav tm="100000">
                                              <p:val>
                                                <p:strVal val="#ppt_x"/>
                                              </p:val>
                                            </p:tav>
                                          </p:tavLst>
                                        </p:anim>
                                        <p:animEffect transition="in" filter="wipe(right)">
                                          <p:cBhvr>
                                            <p:cTn id="15" dur="300"/>
                                            <p:tgtEl>
                                              <p:spTgt spid="6"/>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par>
                              <p:cTn id="28" fill="hold">
                                <p:stCondLst>
                                  <p:cond delay="1450"/>
                                </p:stCondLst>
                                <p:childTnLst>
                                  <p:par>
                                    <p:cTn id="29" presetID="2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750"/>
                                            <p:tgtEl>
                                              <p:spTgt spid="13"/>
                                            </p:tgtEl>
                                          </p:cBhvr>
                                        </p:animEffect>
                                      </p:childTnLst>
                                    </p:cTn>
                                  </p:par>
                                </p:childTnLst>
                              </p:cTn>
                            </p:par>
                            <p:par>
                              <p:cTn id="35" fill="hold">
                                <p:stCondLst>
                                  <p:cond delay="1950"/>
                                </p:stCondLst>
                                <p:childTnLst>
                                  <p:par>
                                    <p:cTn id="36" presetID="22" presetClass="entr" presetSubtype="4"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750"/>
                                            <p:tgtEl>
                                              <p:spTgt spid="16"/>
                                            </p:tgtEl>
                                          </p:cBhvr>
                                        </p:animEffect>
                                      </p:childTnLst>
                                    </p:cTn>
                                  </p:par>
                                </p:childTnLst>
                              </p:cTn>
                            </p:par>
                            <p:par>
                              <p:cTn id="42" fill="hold">
                                <p:stCondLst>
                                  <p:cond delay="2450"/>
                                </p:stCondLst>
                                <p:childTnLst>
                                  <p:par>
                                    <p:cTn id="43" presetID="2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00"/>
                                            <p:tgtEl>
                                              <p:spTgt spid="19"/>
                                            </p:tgtEl>
                                          </p:cBhvr>
                                        </p:animEffect>
                                      </p:childTnLst>
                                    </p:cTn>
                                  </p:par>
                                </p:childTnLst>
                              </p:cTn>
                            </p:par>
                            <p:par>
                              <p:cTn id="46" fill="hold">
                                <p:stCondLst>
                                  <p:cond delay="2950"/>
                                </p:stCondLst>
                                <p:childTnLst>
                                  <p:par>
                                    <p:cTn id="47" presetID="22" presetClass="entr" presetSubtype="4"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0" grpId="0" animBg="1"/>
          <p:bldP spid="26" grpId="0"/>
          <p:bldP spid="19" grpId="0"/>
        </p:bldLst>
      </p:timing>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3026" y="5156380"/>
            <a:ext cx="12191999" cy="1739501"/>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 y="3910620"/>
            <a:ext cx="4757196" cy="2985261"/>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656785" y="-17777"/>
            <a:ext cx="3535214" cy="1451739"/>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3028" y="5587853"/>
            <a:ext cx="12225028" cy="1308028"/>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130367" y="3283913"/>
            <a:ext cx="4045120" cy="3611968"/>
          </a:xfrm>
          <a:prstGeom prst="rect">
            <a:avLst/>
          </a:prstGeom>
        </p:spPr>
      </p:pic>
      <p:grpSp>
        <p:nvGrpSpPr>
          <p:cNvPr id="19" name="Aitds4"/>
          <p:cNvGrpSpPr/>
          <p:nvPr/>
        </p:nvGrpSpPr>
        <p:grpSpPr>
          <a:xfrm>
            <a:off x="7961903" y="2233900"/>
            <a:ext cx="1230917" cy="252000"/>
            <a:chOff x="1993305" y="2363731"/>
            <a:chExt cx="1480438" cy="290589"/>
          </a:xfrm>
          <a:solidFill>
            <a:srgbClr val="C00000"/>
          </a:solidFill>
        </p:grpSpPr>
        <p:sp>
          <p:nvSpPr>
            <p:cNvPr id="20" name="星形: 五角 28"/>
            <p:cNvSpPr/>
            <p:nvPr/>
          </p:nvSpPr>
          <p:spPr>
            <a:xfrm>
              <a:off x="2875998"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1" name="星形: 五角 20"/>
            <p:cNvSpPr/>
            <p:nvPr/>
          </p:nvSpPr>
          <p:spPr>
            <a:xfrm>
              <a:off x="3170230"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2" name="星形: 五角 21"/>
            <p:cNvSpPr/>
            <p:nvPr/>
          </p:nvSpPr>
          <p:spPr>
            <a:xfrm>
              <a:off x="2287536"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3" name="星形: 五角 28"/>
            <p:cNvSpPr/>
            <p:nvPr/>
          </p:nvSpPr>
          <p:spPr>
            <a:xfrm>
              <a:off x="2581767"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4" name="星形: 五角 28"/>
            <p:cNvSpPr/>
            <p:nvPr/>
          </p:nvSpPr>
          <p:spPr>
            <a:xfrm>
              <a:off x="1993305"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grpSp>
      <p:sp>
        <p:nvSpPr>
          <p:cNvPr id="25" name="Aitds5"/>
          <p:cNvSpPr/>
          <p:nvPr/>
        </p:nvSpPr>
        <p:spPr>
          <a:xfrm>
            <a:off x="4942237" y="2080687"/>
            <a:ext cx="2676562" cy="558426"/>
          </a:xfrm>
          <a:prstGeom prst="roundRect">
            <a:avLst>
              <a:gd name="adj" fmla="val 50000"/>
            </a:avLst>
          </a:prstGeom>
          <a:solidFill>
            <a:srgbClr val="C00000"/>
          </a:solidFill>
          <a:ln w="12700" cap="flat" cmpd="sng" algn="ctr">
            <a:noFill/>
            <a:prstDash val="solid"/>
            <a:miter lim="800000"/>
          </a:ln>
          <a:effectLst/>
        </p:spPr>
        <p:txBody>
          <a:bodyPr rtlCol="0" anchor="ctr"/>
          <a:lstStyle/>
          <a:p>
            <a:pPr lvl="0" algn="ctr"/>
            <a:r>
              <a:rPr lang="zh-CN" altLang="en-US" sz="3200" dirty="0">
                <a:solidFill>
                  <a:srgbClr val="FFFFFF"/>
                </a:solidFill>
                <a:latin typeface="汉仪综艺体简" panose="02010600000101010101" pitchFamily="2" charset="-122"/>
                <a:ea typeface="汉仪综艺体简" panose="02010600000101010101" pitchFamily="2" charset="-122"/>
                <a:cs typeface="阿里巴巴普惠体 Light" panose="00020600040101010101" pitchFamily="18" charset="-122"/>
                <a:sym typeface="思源黑体" panose="020B0500000000000000" pitchFamily="34" charset="-122"/>
              </a:rPr>
              <a:t>第八部分</a:t>
            </a:r>
          </a:p>
        </p:txBody>
      </p:sp>
      <p:sp>
        <p:nvSpPr>
          <p:cNvPr id="26" name="Aitds6"/>
          <p:cNvSpPr txBox="1"/>
          <p:nvPr/>
        </p:nvSpPr>
        <p:spPr>
          <a:xfrm>
            <a:off x="2779255" y="2897433"/>
            <a:ext cx="7133736" cy="1200329"/>
          </a:xfrm>
          <a:prstGeom prst="rect">
            <a:avLst/>
          </a:prstGeom>
          <a:noFill/>
        </p:spPr>
        <p:txBody>
          <a:bodyPr wrap="square" rtlCol="0">
            <a:spAutoFit/>
          </a:bodyPr>
          <a:lstStyle>
            <a:defPPr>
              <a:defRPr lang="zh-CN"/>
            </a:defPPr>
            <a:lvl1pPr algn="ctr">
              <a:defRPr kumimoji="1" sz="6000" b="1">
                <a:solidFill>
                  <a:srgbClr val="C73018"/>
                </a:solidFill>
                <a:effectLst>
                  <a:outerShdw blurRad="50800" dist="38100" dir="2700000" algn="tl" rotWithShape="0">
                    <a:prstClr val="black">
                      <a:alpha val="6000"/>
                    </a:prstClr>
                  </a:outerShdw>
                </a:effectLst>
                <a:latin typeface="字魂35号-经典雅黑" panose="00000500000000000000" pitchFamily="2" charset="-122"/>
                <a:ea typeface="字魂35号-经典雅黑" panose="00000500000000000000" pitchFamily="2" charset="-122"/>
              </a:defRPr>
            </a:lvl1pPr>
          </a:lstStyle>
          <a:p>
            <a:pPr algn="dist" fontAlgn="auto">
              <a:spcBef>
                <a:spcPts val="0"/>
              </a:spcBef>
              <a:spcAft>
                <a:spcPts val="0"/>
              </a:spcAft>
              <a:defRPr/>
            </a:pPr>
            <a:r>
              <a:rPr lang="zh-CN" altLang="en-US" sz="7200" spc="600" dirty="0">
                <a:solidFill>
                  <a:srgbClr val="C00000"/>
                </a:solidFill>
                <a:latin typeface="汉仪综艺体简" panose="02010600000101010101" pitchFamily="2" charset="-122"/>
                <a:ea typeface="汉仪综艺体简" panose="02010600000101010101" pitchFamily="2" charset="-122"/>
              </a:rPr>
              <a:t>文化大革命</a:t>
            </a:r>
          </a:p>
        </p:txBody>
      </p:sp>
      <p:grpSp>
        <p:nvGrpSpPr>
          <p:cNvPr id="27" name="Aitds8"/>
          <p:cNvGrpSpPr/>
          <p:nvPr/>
        </p:nvGrpSpPr>
        <p:grpSpPr>
          <a:xfrm>
            <a:off x="3368217" y="2233900"/>
            <a:ext cx="1230917" cy="252000"/>
            <a:chOff x="1993305" y="2363731"/>
            <a:chExt cx="1480438" cy="290589"/>
          </a:xfrm>
          <a:solidFill>
            <a:srgbClr val="C00000"/>
          </a:solidFill>
        </p:grpSpPr>
        <p:sp>
          <p:nvSpPr>
            <p:cNvPr id="28" name="星形: 五角 28"/>
            <p:cNvSpPr/>
            <p:nvPr/>
          </p:nvSpPr>
          <p:spPr>
            <a:xfrm>
              <a:off x="2875998"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9" name="星形: 五角 30"/>
            <p:cNvSpPr/>
            <p:nvPr/>
          </p:nvSpPr>
          <p:spPr>
            <a:xfrm>
              <a:off x="3170230"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30" name="星形: 五角 31"/>
            <p:cNvSpPr/>
            <p:nvPr/>
          </p:nvSpPr>
          <p:spPr>
            <a:xfrm>
              <a:off x="2287536"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31" name="星形: 五角 28"/>
            <p:cNvSpPr/>
            <p:nvPr/>
          </p:nvSpPr>
          <p:spPr>
            <a:xfrm>
              <a:off x="2581767"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32" name="星形: 五角 31"/>
            <p:cNvSpPr/>
            <p:nvPr/>
          </p:nvSpPr>
          <p:spPr>
            <a:xfrm>
              <a:off x="1993305"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grpSp>
      <p:grpSp>
        <p:nvGrpSpPr>
          <p:cNvPr id="33" name="组合 32"/>
          <p:cNvGrpSpPr/>
          <p:nvPr/>
        </p:nvGrpSpPr>
        <p:grpSpPr>
          <a:xfrm>
            <a:off x="2779256" y="4183040"/>
            <a:ext cx="6946035" cy="584775"/>
            <a:chOff x="2608033" y="4354330"/>
            <a:chExt cx="6946035" cy="584775"/>
          </a:xfrm>
        </p:grpSpPr>
        <p:sp>
          <p:nvSpPr>
            <p:cNvPr id="34" name="Aitds7"/>
            <p:cNvSpPr txBox="1"/>
            <p:nvPr/>
          </p:nvSpPr>
          <p:spPr>
            <a:xfrm>
              <a:off x="2714005" y="4354330"/>
              <a:ext cx="6740198" cy="584775"/>
            </a:xfrm>
            <a:prstGeom prst="rect">
              <a:avLst/>
            </a:prstGeom>
            <a:noFill/>
          </p:spPr>
          <p:txBody>
            <a:bodyPr wrap="square" rtlCol="0">
              <a:spAutoFit/>
            </a:bodyPr>
            <a:lstStyle>
              <a:defPPr>
                <a:defRPr lang="zh-CN"/>
              </a:defPPr>
              <a:lvl1pPr algn="ctr">
                <a:defRPr kumimoji="1" sz="5000" b="1">
                  <a:solidFill>
                    <a:srgbClr val="C73018"/>
                  </a:solidFill>
                  <a:effectLst>
                    <a:outerShdw blurRad="50800" dist="38100" dir="2700000" algn="tl" rotWithShape="0">
                      <a:prstClr val="black">
                        <a:alpha val="6000"/>
                      </a:prstClr>
                    </a:outerShdw>
                  </a:effectLst>
                  <a:latin typeface="字魂35号-经典雅黑" panose="00000500000000000000" pitchFamily="2" charset="-122"/>
                  <a:ea typeface="字魂35号-经典雅黑" panose="00000500000000000000" pitchFamily="2" charset="-122"/>
                </a:defRPr>
              </a:lvl1pPr>
            </a:lstStyle>
            <a:p>
              <a:r>
                <a:rPr kumimoji="0" lang="zh-CN" altLang="en-US" sz="3200" b="0" i="0" u="none" strike="noStrike" kern="0" cap="none" spc="0" normalizeH="0" baseline="0" noProof="0" dirty="0">
                  <a:ln>
                    <a:noFill/>
                  </a:ln>
                  <a:solidFill>
                    <a:srgbClr val="C00000"/>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rPr>
                <a:t>回顾百年辉煌党史献礼</a:t>
              </a:r>
              <a:endParaRPr lang="zh-CN" altLang="en-US" sz="3000" dirty="0">
                <a:solidFill>
                  <a:srgbClr val="C00000"/>
                </a:solidFill>
                <a:latin typeface="汉仪综艺体简" panose="02010600000101010101" pitchFamily="2" charset="-122"/>
                <a:ea typeface="汉仪综艺体简" panose="02010600000101010101" pitchFamily="2" charset="-122"/>
                <a:sym typeface="思源黑体" panose="020B0500000000000000" pitchFamily="34" charset="-122"/>
              </a:endParaRPr>
            </a:p>
          </p:txBody>
        </p:sp>
        <p:pic>
          <p:nvPicPr>
            <p:cNvPr id="35" name="Aitds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85210" y="4593863"/>
              <a:ext cx="968858" cy="133160"/>
            </a:xfrm>
            <a:prstGeom prst="rect">
              <a:avLst/>
            </a:prstGeom>
          </p:spPr>
        </p:pic>
        <p:pic>
          <p:nvPicPr>
            <p:cNvPr id="36" name="Aitds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2608033" y="4605922"/>
              <a:ext cx="968858" cy="133160"/>
            </a:xfrm>
            <a:prstGeom prst="rect">
              <a:avLst/>
            </a:prstGeom>
          </p:spPr>
        </p:pic>
      </p:grpSp>
      <p:pic>
        <p:nvPicPr>
          <p:cNvPr id="37" name="图片 1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3281" y="596855"/>
            <a:ext cx="1950817" cy="159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3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948177" y="867010"/>
            <a:ext cx="1460761" cy="101206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700"/>
                                        <p:tgtEl>
                                          <p:spTgt spid="27"/>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childTnLst>
                          </p:cTn>
                        </p:par>
                        <p:par>
                          <p:cTn id="47" fill="hold">
                            <p:stCondLst>
                              <p:cond delay="5500"/>
                            </p:stCondLst>
                            <p:childTnLst>
                              <p:par>
                                <p:cTn id="48" presetID="52"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Scale>
                                      <p:cBhvr>
                                        <p:cTn id="50"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6"/>
                                        </p:tgtEl>
                                        <p:attrNameLst>
                                          <p:attrName>ppt_x</p:attrName>
                                          <p:attrName>ppt_y</p:attrName>
                                        </p:attrNameLst>
                                      </p:cBhvr>
                                    </p:animMotion>
                                    <p:animEffect transition="in" filter="fade">
                                      <p:cBhvr>
                                        <p:cTn id="52" dur="1000"/>
                                        <p:tgtEl>
                                          <p:spTgt spid="26"/>
                                        </p:tgtEl>
                                      </p:cBhvr>
                                    </p:animEffect>
                                  </p:childTnLst>
                                </p:cTn>
                              </p:par>
                            </p:childTnLst>
                          </p:cTn>
                        </p:par>
                        <p:par>
                          <p:cTn id="53" fill="hold">
                            <p:stCondLst>
                              <p:cond delay="6500"/>
                            </p:stCondLst>
                            <p:childTnLst>
                              <p:par>
                                <p:cTn id="54" presetID="42" presetClass="entr" presetSubtype="0"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anim calcmode="lin" valueType="num">
                                      <p:cBhvr>
                                        <p:cTn id="57" dur="1000" fill="hold"/>
                                        <p:tgtEl>
                                          <p:spTgt spid="33"/>
                                        </p:tgtEl>
                                        <p:attrNameLst>
                                          <p:attrName>ppt_x</p:attrName>
                                        </p:attrNameLst>
                                      </p:cBhvr>
                                      <p:tavLst>
                                        <p:tav tm="0">
                                          <p:val>
                                            <p:strVal val="#ppt_x"/>
                                          </p:val>
                                        </p:tav>
                                        <p:tav tm="100000">
                                          <p:val>
                                            <p:strVal val="#ppt_x"/>
                                          </p:val>
                                        </p:tav>
                                      </p:tavLst>
                                    </p:anim>
                                    <p:anim calcmode="lin" valueType="num">
                                      <p:cBhvr>
                                        <p:cTn id="58" dur="1000" fill="hold"/>
                                        <p:tgtEl>
                                          <p:spTgt spid="33"/>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12" fill="hold" nodeType="after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0-#ppt_w/2"/>
                                          </p:val>
                                        </p:tav>
                                        <p:tav tm="100000">
                                          <p:val>
                                            <p:strVal val="#ppt_x"/>
                                          </p:val>
                                        </p:tav>
                                      </p:tavLst>
                                    </p:anim>
                                    <p:anim calcmode="lin" valueType="num">
                                      <p:cBhvr additive="base">
                                        <p:cTn id="6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文化大革命</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a:xfrm>
            <a:off x="428049" y="1369720"/>
            <a:ext cx="5511130" cy="967705"/>
            <a:chOff x="428049" y="1369720"/>
            <a:chExt cx="5511130" cy="967705"/>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28049" y="1369720"/>
              <a:ext cx="967705" cy="967705"/>
            </a:xfrm>
            <a:prstGeom prst="rect">
              <a:avLst/>
            </a:prstGeom>
          </p:spPr>
        </p:pic>
        <p:grpSp>
          <p:nvGrpSpPr>
            <p:cNvPr id="5" name="组合 4"/>
            <p:cNvGrpSpPr/>
            <p:nvPr/>
          </p:nvGrpSpPr>
          <p:grpSpPr bwMode="auto">
            <a:xfrm>
              <a:off x="1395754" y="1623386"/>
              <a:ext cx="4543425" cy="460375"/>
              <a:chOff x="632293" y="1140767"/>
              <a:chExt cx="4542817" cy="461665"/>
            </a:xfrm>
          </p:grpSpPr>
          <p:sp>
            <p:nvSpPr>
              <p:cNvPr id="6" name="矩形 5"/>
              <p:cNvSpPr/>
              <p:nvPr/>
            </p:nvSpPr>
            <p:spPr>
              <a:xfrm>
                <a:off x="632293" y="1158278"/>
                <a:ext cx="126983" cy="4266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7" name="文本框 6"/>
              <p:cNvSpPr txBox="1"/>
              <p:nvPr/>
            </p:nvSpPr>
            <p:spPr>
              <a:xfrm>
                <a:off x="846577" y="1140767"/>
                <a:ext cx="4328533" cy="461665"/>
              </a:xfrm>
              <a:prstGeom prst="rect">
                <a:avLst/>
              </a:prstGeom>
              <a:noFill/>
            </p:spPr>
            <p:txBody>
              <a:bodyPr>
                <a:spAutoFit/>
              </a:bodyPr>
              <a:lstStyle/>
              <a:p>
                <a:pPr fontAlgn="auto">
                  <a:spcBef>
                    <a:spcPts val="0"/>
                  </a:spcBef>
                  <a:spcAft>
                    <a:spcPts val="0"/>
                  </a:spcAft>
                  <a:defRPr/>
                </a:pPr>
                <a:r>
                  <a:rPr lang="en-US" altLang="zh-CN" sz="2400" b="1" spc="300" dirty="0">
                    <a:latin typeface="微软雅黑" panose="020B0503020204020204" pitchFamily="34" charset="-122"/>
                    <a:ea typeface="微软雅黑" panose="020B0503020204020204" pitchFamily="34" charset="-122"/>
                  </a:rPr>
                  <a:t>1969</a:t>
                </a:r>
                <a:r>
                  <a:rPr lang="zh-CN" altLang="en-US" sz="2400" b="1" spc="300" dirty="0">
                    <a:latin typeface="微软雅黑" panose="020B0503020204020204" pitchFamily="34" charset="-122"/>
                    <a:ea typeface="微软雅黑" panose="020B0503020204020204" pitchFamily="34" charset="-122"/>
                  </a:rPr>
                  <a:t>年</a:t>
                </a:r>
                <a:r>
                  <a:rPr lang="en-US" altLang="zh-CN" sz="2400" b="1" spc="300" dirty="0">
                    <a:latin typeface="微软雅黑" panose="020B0503020204020204" pitchFamily="34" charset="-122"/>
                    <a:ea typeface="微软雅黑" panose="020B0503020204020204" pitchFamily="34" charset="-122"/>
                  </a:rPr>
                  <a:t>4</a:t>
                </a:r>
                <a:r>
                  <a:rPr lang="zh-CN" altLang="en-US" sz="2400" b="1" spc="300" dirty="0">
                    <a:latin typeface="微软雅黑" panose="020B0503020204020204" pitchFamily="34" charset="-122"/>
                    <a:ea typeface="微软雅黑" panose="020B0503020204020204" pitchFamily="34" charset="-122"/>
                  </a:rPr>
                  <a:t>月</a:t>
                </a:r>
                <a:r>
                  <a:rPr lang="en-US" altLang="zh-CN" sz="2400" b="1" spc="300" dirty="0">
                    <a:latin typeface="微软雅黑" panose="020B0503020204020204" pitchFamily="34" charset="-122"/>
                    <a:ea typeface="微软雅黑" panose="020B0503020204020204" pitchFamily="34" charset="-122"/>
                  </a:rPr>
                  <a:t>1</a:t>
                </a:r>
                <a:r>
                  <a:rPr lang="zh-CN" altLang="en-US" sz="2400" b="1" spc="300" dirty="0">
                    <a:latin typeface="微软雅黑" panose="020B0503020204020204" pitchFamily="34" charset="-122"/>
                    <a:ea typeface="微软雅黑" panose="020B0503020204020204" pitchFamily="34" charset="-122"/>
                  </a:rPr>
                  <a:t>日中共九大</a:t>
                </a:r>
              </a:p>
            </p:txBody>
          </p:sp>
        </p:grpSp>
      </p:grpSp>
      <p:sp>
        <p:nvSpPr>
          <p:cNvPr id="9" name="文本框 8"/>
          <p:cNvSpPr txBox="1"/>
          <p:nvPr/>
        </p:nvSpPr>
        <p:spPr>
          <a:xfrm>
            <a:off x="1395753" y="2200847"/>
            <a:ext cx="6094070" cy="453457"/>
          </a:xfrm>
          <a:prstGeom prst="rect">
            <a:avLst/>
          </a:prstGeom>
          <a:noFill/>
        </p:spPr>
        <p:txBody>
          <a:bodyPr wrap="square">
            <a:spAutoFit/>
          </a:bodyPr>
          <a:lstStyle/>
          <a:p>
            <a:pPr marL="285750" indent="-285750" eaLnBrk="1" hangingPunct="1">
              <a:lnSpc>
                <a:spcPct val="130000"/>
              </a:lnSpc>
              <a:buFont typeface="Wingdings" panose="05000000000000000000" pitchFamily="2" charset="2"/>
              <a:buChar char="p"/>
            </a:pPr>
            <a:r>
              <a:rPr lang="zh-CN" altLang="en-US" sz="2000" b="1" dirty="0">
                <a:solidFill>
                  <a:srgbClr val="C00000"/>
                </a:solidFill>
                <a:latin typeface="微软雅黑" panose="020B0503020204020204" pitchFamily="34" charset="-122"/>
                <a:ea typeface="微软雅黑" panose="020B0503020204020204" pitchFamily="34" charset="-122"/>
              </a:rPr>
              <a:t>地点</a:t>
            </a:r>
            <a:r>
              <a:rPr lang="zh-CN" altLang="en-US" sz="2000" b="1" dirty="0">
                <a:latin typeface="微软雅黑" panose="020B0503020204020204" pitchFamily="34" charset="-122"/>
                <a:ea typeface="微软雅黑" panose="020B0503020204020204" pitchFamily="34" charset="-122"/>
              </a:rPr>
              <a:t>：北京首都北京</a:t>
            </a:r>
          </a:p>
        </p:txBody>
      </p:sp>
      <p:grpSp>
        <p:nvGrpSpPr>
          <p:cNvPr id="10" name="组合 9"/>
          <p:cNvGrpSpPr/>
          <p:nvPr/>
        </p:nvGrpSpPr>
        <p:grpSpPr>
          <a:xfrm>
            <a:off x="755185" y="2878526"/>
            <a:ext cx="10518557" cy="840550"/>
            <a:chOff x="1412111" y="2769821"/>
            <a:chExt cx="9931079" cy="967705"/>
          </a:xfrm>
        </p:grpSpPr>
        <p:sp>
          <p:nvSpPr>
            <p:cNvPr id="11" name="文本框 10"/>
            <p:cNvSpPr txBox="1"/>
            <p:nvPr/>
          </p:nvSpPr>
          <p:spPr>
            <a:xfrm>
              <a:off x="1665830" y="2861326"/>
              <a:ext cx="9445866" cy="646331"/>
            </a:xfrm>
            <a:prstGeom prst="rect">
              <a:avLst/>
            </a:prstGeom>
            <a:noFill/>
          </p:spPr>
          <p:txBody>
            <a:bodyPr wrap="square">
              <a:spAutoFit/>
            </a:bodyPr>
            <a:lstStyle/>
            <a:p>
              <a:pPr eaLnBrk="1" hangingPunct="1"/>
              <a:r>
                <a:rPr lang="zh-CN" altLang="en-US" sz="1800" dirty="0">
                  <a:latin typeface="微软雅黑" panose="020B0503020204020204" pitchFamily="34" charset="-122"/>
                  <a:ea typeface="微软雅黑" panose="020B0503020204020204" pitchFamily="34" charset="-122"/>
                </a:rPr>
                <a:t>九大坚持“无产阶级专政下继续革命的理论”，使</a:t>
              </a:r>
              <a:r>
                <a:rPr lang="en-US" altLang="zh-CN" sz="1800" dirty="0">
                  <a:latin typeface="微软雅黑" panose="020B0503020204020204" pitchFamily="34" charset="-122"/>
                  <a:ea typeface="微软雅黑" panose="020B0503020204020204" pitchFamily="34" charset="-122"/>
                </a:rPr>
                <a:t>1966</a:t>
              </a:r>
              <a:r>
                <a:rPr lang="zh-CN" altLang="en-US" sz="1800" dirty="0">
                  <a:latin typeface="微软雅黑" panose="020B0503020204020204" pitchFamily="34" charset="-122"/>
                  <a:ea typeface="微软雅黑" panose="020B0503020204020204" pitchFamily="34" charset="-122"/>
                </a:rPr>
                <a:t>年开始的文化大革命的理论和实践合法，在思想上、政治上、组织上的指导方针都是错误的</a:t>
              </a:r>
            </a:p>
          </p:txBody>
        </p:sp>
        <p:sp>
          <p:nvSpPr>
            <p:cNvPr id="8" name="矩形 7"/>
            <p:cNvSpPr/>
            <p:nvPr/>
          </p:nvSpPr>
          <p:spPr>
            <a:xfrm>
              <a:off x="1412111" y="2769821"/>
              <a:ext cx="9931079" cy="967705"/>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428048" y="3810157"/>
            <a:ext cx="5511130" cy="967705"/>
            <a:chOff x="428048" y="3810157"/>
            <a:chExt cx="5511130" cy="967705"/>
          </a:xfrm>
        </p:grpSpPr>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28048" y="3810157"/>
              <a:ext cx="967705" cy="967705"/>
            </a:xfrm>
            <a:prstGeom prst="rect">
              <a:avLst/>
            </a:prstGeom>
          </p:spPr>
        </p:pic>
        <p:grpSp>
          <p:nvGrpSpPr>
            <p:cNvPr id="15" name="组合 14"/>
            <p:cNvGrpSpPr/>
            <p:nvPr/>
          </p:nvGrpSpPr>
          <p:grpSpPr bwMode="auto">
            <a:xfrm>
              <a:off x="1395753" y="4063823"/>
              <a:ext cx="4543425" cy="460375"/>
              <a:chOff x="632293" y="1140767"/>
              <a:chExt cx="4542817" cy="461665"/>
            </a:xfrm>
          </p:grpSpPr>
          <p:sp>
            <p:nvSpPr>
              <p:cNvPr id="16" name="矩形 15"/>
              <p:cNvSpPr/>
              <p:nvPr/>
            </p:nvSpPr>
            <p:spPr>
              <a:xfrm>
                <a:off x="632293" y="1158278"/>
                <a:ext cx="126983" cy="4266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7" name="文本框 16"/>
              <p:cNvSpPr txBox="1"/>
              <p:nvPr/>
            </p:nvSpPr>
            <p:spPr>
              <a:xfrm>
                <a:off x="846577" y="1140767"/>
                <a:ext cx="4328533" cy="461665"/>
              </a:xfrm>
              <a:prstGeom prst="rect">
                <a:avLst/>
              </a:prstGeom>
              <a:noFill/>
            </p:spPr>
            <p:txBody>
              <a:bodyPr>
                <a:spAutoFit/>
              </a:bodyPr>
              <a:lstStyle/>
              <a:p>
                <a:pPr fontAlgn="auto">
                  <a:spcBef>
                    <a:spcPts val="0"/>
                  </a:spcBef>
                  <a:spcAft>
                    <a:spcPts val="0"/>
                  </a:spcAft>
                  <a:defRPr/>
                </a:pPr>
                <a:r>
                  <a:rPr lang="en-US" altLang="zh-CN" sz="2400" b="1" spc="300" dirty="0">
                    <a:latin typeface="微软雅黑" panose="020B0503020204020204" pitchFamily="34" charset="-122"/>
                    <a:ea typeface="微软雅黑" panose="020B0503020204020204" pitchFamily="34" charset="-122"/>
                  </a:rPr>
                  <a:t>1973</a:t>
                </a:r>
                <a:r>
                  <a:rPr lang="zh-CN" altLang="en-US" sz="2400" b="1" spc="300" dirty="0">
                    <a:latin typeface="微软雅黑" panose="020B0503020204020204" pitchFamily="34" charset="-122"/>
                    <a:ea typeface="微软雅黑" panose="020B0503020204020204" pitchFamily="34" charset="-122"/>
                  </a:rPr>
                  <a:t>年</a:t>
                </a:r>
                <a:r>
                  <a:rPr lang="en-US" altLang="zh-CN" sz="2400" b="1" spc="300" dirty="0">
                    <a:latin typeface="微软雅黑" panose="020B0503020204020204" pitchFamily="34" charset="-122"/>
                    <a:ea typeface="微软雅黑" panose="020B0503020204020204" pitchFamily="34" charset="-122"/>
                  </a:rPr>
                  <a:t>8</a:t>
                </a:r>
                <a:r>
                  <a:rPr lang="zh-CN" altLang="en-US" sz="2400" b="1" spc="300" dirty="0">
                    <a:latin typeface="微软雅黑" panose="020B0503020204020204" pitchFamily="34" charset="-122"/>
                    <a:ea typeface="微软雅黑" panose="020B0503020204020204" pitchFamily="34" charset="-122"/>
                  </a:rPr>
                  <a:t>月</a:t>
                </a:r>
                <a:r>
                  <a:rPr lang="en-US" altLang="zh-CN" sz="2400" b="1" spc="300" dirty="0">
                    <a:latin typeface="微软雅黑" panose="020B0503020204020204" pitchFamily="34" charset="-122"/>
                    <a:ea typeface="微软雅黑" panose="020B0503020204020204" pitchFamily="34" charset="-122"/>
                  </a:rPr>
                  <a:t>24</a:t>
                </a:r>
                <a:r>
                  <a:rPr lang="zh-CN" altLang="en-US" sz="2400" b="1" spc="300" dirty="0">
                    <a:latin typeface="微软雅黑" panose="020B0503020204020204" pitchFamily="34" charset="-122"/>
                    <a:ea typeface="微软雅黑" panose="020B0503020204020204" pitchFamily="34" charset="-122"/>
                  </a:rPr>
                  <a:t>日中共十大</a:t>
                </a:r>
              </a:p>
            </p:txBody>
          </p:sp>
        </p:grpSp>
      </p:grpSp>
      <p:sp>
        <p:nvSpPr>
          <p:cNvPr id="18" name="文本框 17"/>
          <p:cNvSpPr txBox="1"/>
          <p:nvPr/>
        </p:nvSpPr>
        <p:spPr>
          <a:xfrm>
            <a:off x="1395752" y="4641284"/>
            <a:ext cx="6094070" cy="453457"/>
          </a:xfrm>
          <a:prstGeom prst="rect">
            <a:avLst/>
          </a:prstGeom>
          <a:noFill/>
        </p:spPr>
        <p:txBody>
          <a:bodyPr wrap="square">
            <a:spAutoFit/>
          </a:bodyPr>
          <a:lstStyle/>
          <a:p>
            <a:pPr marL="285750" indent="-285750" eaLnBrk="1" hangingPunct="1">
              <a:lnSpc>
                <a:spcPct val="130000"/>
              </a:lnSpc>
              <a:buFont typeface="Wingdings" panose="05000000000000000000" pitchFamily="2" charset="2"/>
              <a:buChar char="p"/>
            </a:pPr>
            <a:r>
              <a:rPr lang="zh-CN" altLang="en-US" sz="2000" b="1" dirty="0">
                <a:solidFill>
                  <a:srgbClr val="C00000"/>
                </a:solidFill>
                <a:latin typeface="微软雅黑" panose="020B0503020204020204" pitchFamily="34" charset="-122"/>
                <a:ea typeface="微软雅黑" panose="020B0503020204020204" pitchFamily="34" charset="-122"/>
              </a:rPr>
              <a:t>地点</a:t>
            </a:r>
            <a:r>
              <a:rPr lang="zh-CN" altLang="en-US" sz="2000" b="1" dirty="0">
                <a:latin typeface="微软雅黑" panose="020B0503020204020204" pitchFamily="34" charset="-122"/>
                <a:ea typeface="微软雅黑" panose="020B0503020204020204" pitchFamily="34" charset="-122"/>
              </a:rPr>
              <a:t>：北京首都北京</a:t>
            </a:r>
          </a:p>
        </p:txBody>
      </p:sp>
      <p:grpSp>
        <p:nvGrpSpPr>
          <p:cNvPr id="19" name="组合 18"/>
          <p:cNvGrpSpPr/>
          <p:nvPr/>
        </p:nvGrpSpPr>
        <p:grpSpPr>
          <a:xfrm>
            <a:off x="755184" y="5318963"/>
            <a:ext cx="5020583" cy="840550"/>
            <a:chOff x="1412111" y="2769821"/>
            <a:chExt cx="9931079" cy="967705"/>
          </a:xfrm>
        </p:grpSpPr>
        <p:sp>
          <p:nvSpPr>
            <p:cNvPr id="20" name="文本框 19"/>
            <p:cNvSpPr txBox="1"/>
            <p:nvPr/>
          </p:nvSpPr>
          <p:spPr>
            <a:xfrm>
              <a:off x="1665830" y="2861326"/>
              <a:ext cx="9445866" cy="522054"/>
            </a:xfrm>
            <a:prstGeom prst="rect">
              <a:avLst/>
            </a:prstGeom>
            <a:noFill/>
          </p:spPr>
          <p:txBody>
            <a:bodyPr wrap="square">
              <a:spAutoFit/>
            </a:bodyPr>
            <a:lstStyle/>
            <a:p>
              <a:pPr eaLnBrk="1" hangingPunct="1">
                <a:lnSpc>
                  <a:spcPct val="130000"/>
                </a:lnSpc>
              </a:pPr>
              <a:r>
                <a:rPr lang="zh-CN" altLang="en-US" sz="2000" dirty="0">
                  <a:latin typeface="微软雅黑" panose="020B0503020204020204" pitchFamily="34" charset="-122"/>
                  <a:ea typeface="微软雅黑" panose="020B0503020204020204" pitchFamily="34" charset="-122"/>
                </a:rPr>
                <a:t>继续了九大的“左”倾的错误</a:t>
              </a:r>
            </a:p>
          </p:txBody>
        </p:sp>
        <p:sp>
          <p:nvSpPr>
            <p:cNvPr id="21" name="矩形 20"/>
            <p:cNvSpPr/>
            <p:nvPr/>
          </p:nvSpPr>
          <p:spPr>
            <a:xfrm>
              <a:off x="1412111" y="2769821"/>
              <a:ext cx="9931079" cy="967705"/>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3085" y="3216253"/>
            <a:ext cx="3565002" cy="3565002"/>
          </a:xfrm>
          <a:prstGeom prst="rect">
            <a:avLst/>
          </a:prstGeom>
        </p:spPr>
      </p:pic>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500"/>
                            </p:stCondLst>
                            <p:childTnLst>
                              <p:par>
                                <p:cTn id="29" presetID="16" presetClass="entr" presetSubtype="21"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par>
                          <p:cTn id="32" fill="hold">
                            <p:stCondLst>
                              <p:cond delay="4000"/>
                            </p:stCondLst>
                            <p:childTnLst>
                              <p:par>
                                <p:cTn id="33" presetID="22" presetClass="entr" presetSubtype="4"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文化大革命</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810228" y="1395273"/>
            <a:ext cx="10544537" cy="4959228"/>
            <a:chOff x="810228" y="1395273"/>
            <a:chExt cx="10544537" cy="4959228"/>
          </a:xfrm>
        </p:grpSpPr>
        <p:sp>
          <p:nvSpPr>
            <p:cNvPr id="2" name="矩形 1"/>
            <p:cNvSpPr/>
            <p:nvPr/>
          </p:nvSpPr>
          <p:spPr>
            <a:xfrm>
              <a:off x="810228" y="1805239"/>
              <a:ext cx="10544537" cy="454926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1595006" y="1395273"/>
              <a:ext cx="9001987" cy="1009736"/>
              <a:chOff x="1386245" y="2546361"/>
              <a:chExt cx="9566638" cy="1009736"/>
            </a:xfrm>
          </p:grpSpPr>
          <p:sp>
            <p:nvSpPr>
              <p:cNvPr id="5" name="等腰三角形 4"/>
              <p:cNvSpPr/>
              <p:nvPr/>
            </p:nvSpPr>
            <p:spPr>
              <a:xfrm>
                <a:off x="10632492" y="2546362"/>
                <a:ext cx="320391" cy="409965"/>
              </a:xfrm>
              <a:prstGeom prst="triangle">
                <a:avLst/>
              </a:prstGeom>
              <a:solidFill>
                <a:srgbClr val="75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6" name="等腰三角形 5"/>
              <p:cNvSpPr/>
              <p:nvPr/>
            </p:nvSpPr>
            <p:spPr>
              <a:xfrm>
                <a:off x="1386245" y="2546362"/>
                <a:ext cx="320391" cy="409965"/>
              </a:xfrm>
              <a:prstGeom prst="triangle">
                <a:avLst/>
              </a:prstGeom>
              <a:solidFill>
                <a:srgbClr val="75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7" name="梯形 6"/>
              <p:cNvSpPr/>
              <p:nvPr/>
            </p:nvSpPr>
            <p:spPr>
              <a:xfrm flipV="1">
                <a:off x="1546707" y="2546361"/>
                <a:ext cx="9245714" cy="1009736"/>
              </a:xfrm>
              <a:prstGeom prst="trapezoi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8" name="文本框 7"/>
            <p:cNvSpPr txBox="1"/>
            <p:nvPr/>
          </p:nvSpPr>
          <p:spPr>
            <a:xfrm>
              <a:off x="2187495" y="1576975"/>
              <a:ext cx="8108017" cy="707886"/>
            </a:xfrm>
            <a:prstGeom prst="rect">
              <a:avLst/>
            </a:prstGeom>
            <a:noFill/>
          </p:spPr>
          <p:txBody>
            <a:bodyPr wrap="square" rtlCol="0">
              <a:spAutoFit/>
            </a:bodyPr>
            <a:lstStyle/>
            <a:p>
              <a:pPr algn="ctr" fontAlgn="auto">
                <a:spcBef>
                  <a:spcPts val="0"/>
                </a:spcBef>
                <a:spcAft>
                  <a:spcPts val="0"/>
                </a:spcAft>
                <a:defRPr/>
              </a:pPr>
              <a:r>
                <a:rPr lang="zh-CN" altLang="en-US" sz="4000" b="1"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文化大革命基本分析</a:t>
              </a:r>
            </a:p>
          </p:txBody>
        </p:sp>
      </p:grpSp>
      <p:sp>
        <p:nvSpPr>
          <p:cNvPr id="12" name="文本框 11"/>
          <p:cNvSpPr txBox="1"/>
          <p:nvPr/>
        </p:nvSpPr>
        <p:spPr>
          <a:xfrm>
            <a:off x="3478240" y="2798411"/>
            <a:ext cx="7459836" cy="3003515"/>
          </a:xfrm>
          <a:prstGeom prst="rect">
            <a:avLst/>
          </a:prstGeom>
          <a:noFill/>
        </p:spPr>
        <p:txBody>
          <a:bodyPr wrap="square">
            <a:spAutoFit/>
          </a:bodyPr>
          <a:lstStyle/>
          <a:p>
            <a:pPr marL="285750" indent="-285750" eaLnBrk="1" hangingPunct="1">
              <a:lnSpc>
                <a:spcPct val="150000"/>
              </a:lnSpc>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教训：</a:t>
            </a:r>
            <a:r>
              <a:rPr lang="zh-CN" altLang="en-US" sz="1600" dirty="0">
                <a:latin typeface="微软雅黑" panose="020B0503020204020204" pitchFamily="34" charset="-122"/>
                <a:ea typeface="微软雅黑" panose="020B0503020204020204" pitchFamily="34" charset="-122"/>
              </a:rPr>
              <a:t>在党的历史上，“文化大革命”是左倾错误指导思想在党中央占主导地位持续时间最长的时期，这场“大革命”给党、国家和各族人民带来了沉重的灾难，留下了极其惨痛的教训</a:t>
            </a:r>
            <a:endParaRPr lang="en-US" altLang="zh-CN" sz="1600" dirty="0">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u"/>
            </a:pPr>
            <a:endParaRPr lang="zh-CN" altLang="en-US" sz="1600" dirty="0">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发展：</a:t>
            </a:r>
            <a:r>
              <a:rPr lang="zh-CN" altLang="en-US" sz="1600" dirty="0">
                <a:latin typeface="微软雅黑" panose="020B0503020204020204" pitchFamily="34" charset="-122"/>
                <a:ea typeface="微软雅黑" panose="020B0503020204020204" pitchFamily="34" charset="-122"/>
              </a:rPr>
              <a:t>由于党和人民对“文化大革命”和林彪、江青两个反革命集团的抵制和抗争一直没有停止，“文化大革命”的破坏受到了一定程度上的限制，我国国民经济仍然在一些方面取得了进展，科学技术方面也取得了一些成就（氢弹、卫星）；外交战线也取得重要进展</a:t>
            </a: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37235" y="2789499"/>
            <a:ext cx="3565002" cy="3565002"/>
          </a:xfrm>
          <a:prstGeom prst="rect">
            <a:avLst/>
          </a:prstGeom>
        </p:spPr>
      </p:pic>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3026" y="5156380"/>
            <a:ext cx="12191999" cy="1739501"/>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 y="3910620"/>
            <a:ext cx="4757196" cy="2985261"/>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656785" y="-17777"/>
            <a:ext cx="3535214" cy="1451739"/>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3028" y="5587853"/>
            <a:ext cx="12225028" cy="1308028"/>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130367" y="3283913"/>
            <a:ext cx="4045120" cy="3611968"/>
          </a:xfrm>
          <a:prstGeom prst="rect">
            <a:avLst/>
          </a:prstGeom>
        </p:spPr>
      </p:pic>
      <p:grpSp>
        <p:nvGrpSpPr>
          <p:cNvPr id="19" name="Aitds4"/>
          <p:cNvGrpSpPr/>
          <p:nvPr/>
        </p:nvGrpSpPr>
        <p:grpSpPr>
          <a:xfrm>
            <a:off x="7961903" y="2233900"/>
            <a:ext cx="1230917" cy="252000"/>
            <a:chOff x="1993305" y="2363731"/>
            <a:chExt cx="1480438" cy="290589"/>
          </a:xfrm>
          <a:solidFill>
            <a:srgbClr val="C00000"/>
          </a:solidFill>
        </p:grpSpPr>
        <p:sp>
          <p:nvSpPr>
            <p:cNvPr id="20" name="星形: 五角 28"/>
            <p:cNvSpPr/>
            <p:nvPr/>
          </p:nvSpPr>
          <p:spPr>
            <a:xfrm>
              <a:off x="2875998"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1" name="星形: 五角 20"/>
            <p:cNvSpPr/>
            <p:nvPr/>
          </p:nvSpPr>
          <p:spPr>
            <a:xfrm>
              <a:off x="3170230"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2" name="星形: 五角 21"/>
            <p:cNvSpPr/>
            <p:nvPr/>
          </p:nvSpPr>
          <p:spPr>
            <a:xfrm>
              <a:off x="2287536"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3" name="星形: 五角 28"/>
            <p:cNvSpPr/>
            <p:nvPr/>
          </p:nvSpPr>
          <p:spPr>
            <a:xfrm>
              <a:off x="2581767"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4" name="星形: 五角 28"/>
            <p:cNvSpPr/>
            <p:nvPr/>
          </p:nvSpPr>
          <p:spPr>
            <a:xfrm>
              <a:off x="1993305"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grpSp>
      <p:sp>
        <p:nvSpPr>
          <p:cNvPr id="25" name="Aitds5"/>
          <p:cNvSpPr/>
          <p:nvPr/>
        </p:nvSpPr>
        <p:spPr>
          <a:xfrm>
            <a:off x="4942237" y="2080687"/>
            <a:ext cx="2676562" cy="558426"/>
          </a:xfrm>
          <a:prstGeom prst="roundRect">
            <a:avLst>
              <a:gd name="adj" fmla="val 50000"/>
            </a:avLst>
          </a:prstGeom>
          <a:solidFill>
            <a:srgbClr val="C00000"/>
          </a:solidFill>
          <a:ln w="12700" cap="flat" cmpd="sng" algn="ctr">
            <a:noFill/>
            <a:prstDash val="solid"/>
            <a:miter lim="800000"/>
          </a:ln>
          <a:effectLst/>
        </p:spPr>
        <p:txBody>
          <a:bodyPr rtlCol="0" anchor="ctr"/>
          <a:lstStyle/>
          <a:p>
            <a:pPr lvl="0" algn="ctr"/>
            <a:r>
              <a:rPr lang="zh-CN" altLang="en-US" sz="3200" dirty="0">
                <a:solidFill>
                  <a:srgbClr val="FFFFFF"/>
                </a:solidFill>
                <a:latin typeface="汉仪综艺体简" panose="02010600000101010101" pitchFamily="2" charset="-122"/>
                <a:ea typeface="汉仪综艺体简" panose="02010600000101010101" pitchFamily="2" charset="-122"/>
                <a:cs typeface="阿里巴巴普惠体 Light" panose="00020600040101010101" pitchFamily="18" charset="-122"/>
                <a:sym typeface="思源黑体" panose="020B0500000000000000" pitchFamily="34" charset="-122"/>
              </a:rPr>
              <a:t>第九部分</a:t>
            </a:r>
          </a:p>
        </p:txBody>
      </p:sp>
      <p:sp>
        <p:nvSpPr>
          <p:cNvPr id="26" name="Aitds6"/>
          <p:cNvSpPr txBox="1"/>
          <p:nvPr/>
        </p:nvSpPr>
        <p:spPr>
          <a:xfrm>
            <a:off x="2885227" y="2897433"/>
            <a:ext cx="7027763" cy="1200329"/>
          </a:xfrm>
          <a:prstGeom prst="rect">
            <a:avLst/>
          </a:prstGeom>
          <a:noFill/>
        </p:spPr>
        <p:txBody>
          <a:bodyPr wrap="square" rtlCol="0">
            <a:spAutoFit/>
          </a:bodyPr>
          <a:lstStyle>
            <a:defPPr>
              <a:defRPr lang="zh-CN"/>
            </a:defPPr>
            <a:lvl1pPr algn="ctr">
              <a:defRPr kumimoji="1" sz="6000" b="1">
                <a:solidFill>
                  <a:srgbClr val="C73018"/>
                </a:solidFill>
                <a:effectLst>
                  <a:outerShdw blurRad="50800" dist="38100" dir="2700000" algn="tl" rotWithShape="0">
                    <a:prstClr val="black">
                      <a:alpha val="6000"/>
                    </a:prstClr>
                  </a:outerShdw>
                </a:effectLst>
                <a:latin typeface="字魂35号-经典雅黑" panose="00000500000000000000" pitchFamily="2" charset="-122"/>
                <a:ea typeface="字魂35号-经典雅黑" panose="00000500000000000000" pitchFamily="2" charset="-122"/>
              </a:defRPr>
            </a:lvl1pPr>
          </a:lstStyle>
          <a:p>
            <a:pPr algn="dist" fontAlgn="auto">
              <a:spcBef>
                <a:spcPts val="0"/>
              </a:spcBef>
              <a:spcAft>
                <a:spcPts val="0"/>
              </a:spcAft>
              <a:defRPr/>
            </a:pPr>
            <a:r>
              <a:rPr lang="zh-CN" altLang="en-US" sz="7200" spc="600" dirty="0">
                <a:solidFill>
                  <a:srgbClr val="C00000"/>
                </a:solidFill>
                <a:latin typeface="汉仪综艺体简" panose="02010600000101010101" pitchFamily="2" charset="-122"/>
                <a:ea typeface="汉仪综艺体简" panose="02010600000101010101" pitchFamily="2" charset="-122"/>
              </a:rPr>
              <a:t>过渡时期</a:t>
            </a:r>
          </a:p>
        </p:txBody>
      </p:sp>
      <p:grpSp>
        <p:nvGrpSpPr>
          <p:cNvPr id="27" name="Aitds8"/>
          <p:cNvGrpSpPr/>
          <p:nvPr/>
        </p:nvGrpSpPr>
        <p:grpSpPr>
          <a:xfrm>
            <a:off x="3368217" y="2233900"/>
            <a:ext cx="1230917" cy="252000"/>
            <a:chOff x="1993305" y="2363731"/>
            <a:chExt cx="1480438" cy="290589"/>
          </a:xfrm>
          <a:solidFill>
            <a:srgbClr val="C00000"/>
          </a:solidFill>
        </p:grpSpPr>
        <p:sp>
          <p:nvSpPr>
            <p:cNvPr id="28" name="星形: 五角 28"/>
            <p:cNvSpPr/>
            <p:nvPr/>
          </p:nvSpPr>
          <p:spPr>
            <a:xfrm>
              <a:off x="2875998"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9" name="星形: 五角 30"/>
            <p:cNvSpPr/>
            <p:nvPr/>
          </p:nvSpPr>
          <p:spPr>
            <a:xfrm>
              <a:off x="3170230"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30" name="星形: 五角 31"/>
            <p:cNvSpPr/>
            <p:nvPr/>
          </p:nvSpPr>
          <p:spPr>
            <a:xfrm>
              <a:off x="2287536"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31" name="星形: 五角 28"/>
            <p:cNvSpPr/>
            <p:nvPr/>
          </p:nvSpPr>
          <p:spPr>
            <a:xfrm>
              <a:off x="2581767"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32" name="星形: 五角 31"/>
            <p:cNvSpPr/>
            <p:nvPr/>
          </p:nvSpPr>
          <p:spPr>
            <a:xfrm>
              <a:off x="1993305"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grpSp>
      <p:grpSp>
        <p:nvGrpSpPr>
          <p:cNvPr id="33" name="组合 32"/>
          <p:cNvGrpSpPr/>
          <p:nvPr/>
        </p:nvGrpSpPr>
        <p:grpSpPr>
          <a:xfrm>
            <a:off x="2779256" y="4183040"/>
            <a:ext cx="6946035" cy="584775"/>
            <a:chOff x="2608033" y="4354330"/>
            <a:chExt cx="6946035" cy="584775"/>
          </a:xfrm>
        </p:grpSpPr>
        <p:sp>
          <p:nvSpPr>
            <p:cNvPr id="34" name="Aitds7"/>
            <p:cNvSpPr txBox="1"/>
            <p:nvPr/>
          </p:nvSpPr>
          <p:spPr>
            <a:xfrm>
              <a:off x="2714005" y="4354330"/>
              <a:ext cx="6740198" cy="584775"/>
            </a:xfrm>
            <a:prstGeom prst="rect">
              <a:avLst/>
            </a:prstGeom>
            <a:noFill/>
          </p:spPr>
          <p:txBody>
            <a:bodyPr wrap="square" rtlCol="0">
              <a:spAutoFit/>
            </a:bodyPr>
            <a:lstStyle>
              <a:defPPr>
                <a:defRPr lang="zh-CN"/>
              </a:defPPr>
              <a:lvl1pPr algn="ctr">
                <a:defRPr kumimoji="1" sz="5000" b="1">
                  <a:solidFill>
                    <a:srgbClr val="C73018"/>
                  </a:solidFill>
                  <a:effectLst>
                    <a:outerShdw blurRad="50800" dist="38100" dir="2700000" algn="tl" rotWithShape="0">
                      <a:prstClr val="black">
                        <a:alpha val="6000"/>
                      </a:prstClr>
                    </a:outerShdw>
                  </a:effectLst>
                  <a:latin typeface="字魂35号-经典雅黑" panose="00000500000000000000" pitchFamily="2" charset="-122"/>
                  <a:ea typeface="字魂35号-经典雅黑" panose="00000500000000000000" pitchFamily="2" charset="-122"/>
                </a:defRPr>
              </a:lvl1pPr>
            </a:lstStyle>
            <a:p>
              <a:r>
                <a:rPr kumimoji="0" lang="zh-CN" altLang="en-US" sz="3200" b="0" i="0" u="none" strike="noStrike" kern="0" cap="none" spc="0" normalizeH="0" baseline="0" noProof="0" dirty="0">
                  <a:ln>
                    <a:noFill/>
                  </a:ln>
                  <a:solidFill>
                    <a:srgbClr val="C00000"/>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rPr>
                <a:t>回顾百年辉煌党史献礼</a:t>
              </a:r>
              <a:endParaRPr lang="zh-CN" altLang="en-US" sz="3000" dirty="0">
                <a:solidFill>
                  <a:srgbClr val="C00000"/>
                </a:solidFill>
                <a:latin typeface="汉仪综艺体简" panose="02010600000101010101" pitchFamily="2" charset="-122"/>
                <a:ea typeface="汉仪综艺体简" panose="02010600000101010101" pitchFamily="2" charset="-122"/>
                <a:sym typeface="思源黑体" panose="020B0500000000000000" pitchFamily="34" charset="-122"/>
              </a:endParaRPr>
            </a:p>
          </p:txBody>
        </p:sp>
        <p:pic>
          <p:nvPicPr>
            <p:cNvPr id="35" name="Aitds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85210" y="4593863"/>
              <a:ext cx="968858" cy="133160"/>
            </a:xfrm>
            <a:prstGeom prst="rect">
              <a:avLst/>
            </a:prstGeom>
          </p:spPr>
        </p:pic>
        <p:pic>
          <p:nvPicPr>
            <p:cNvPr id="36" name="Aitds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2608033" y="4605922"/>
              <a:ext cx="968858" cy="133160"/>
            </a:xfrm>
            <a:prstGeom prst="rect">
              <a:avLst/>
            </a:prstGeom>
          </p:spPr>
        </p:pic>
      </p:grpSp>
      <p:pic>
        <p:nvPicPr>
          <p:cNvPr id="37" name="图片 1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3281" y="596855"/>
            <a:ext cx="1950817" cy="159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3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948177" y="867010"/>
            <a:ext cx="1460761" cy="101206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700"/>
                                        <p:tgtEl>
                                          <p:spTgt spid="27"/>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childTnLst>
                          </p:cTn>
                        </p:par>
                        <p:par>
                          <p:cTn id="47" fill="hold">
                            <p:stCondLst>
                              <p:cond delay="5500"/>
                            </p:stCondLst>
                            <p:childTnLst>
                              <p:par>
                                <p:cTn id="48" presetID="52"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Scale>
                                      <p:cBhvr>
                                        <p:cTn id="50"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6"/>
                                        </p:tgtEl>
                                        <p:attrNameLst>
                                          <p:attrName>ppt_x</p:attrName>
                                          <p:attrName>ppt_y</p:attrName>
                                        </p:attrNameLst>
                                      </p:cBhvr>
                                    </p:animMotion>
                                    <p:animEffect transition="in" filter="fade">
                                      <p:cBhvr>
                                        <p:cTn id="52" dur="1000"/>
                                        <p:tgtEl>
                                          <p:spTgt spid="26"/>
                                        </p:tgtEl>
                                      </p:cBhvr>
                                    </p:animEffect>
                                  </p:childTnLst>
                                </p:cTn>
                              </p:par>
                            </p:childTnLst>
                          </p:cTn>
                        </p:par>
                        <p:par>
                          <p:cTn id="53" fill="hold">
                            <p:stCondLst>
                              <p:cond delay="6500"/>
                            </p:stCondLst>
                            <p:childTnLst>
                              <p:par>
                                <p:cTn id="54" presetID="42" presetClass="entr" presetSubtype="0"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anim calcmode="lin" valueType="num">
                                      <p:cBhvr>
                                        <p:cTn id="57" dur="1000" fill="hold"/>
                                        <p:tgtEl>
                                          <p:spTgt spid="33"/>
                                        </p:tgtEl>
                                        <p:attrNameLst>
                                          <p:attrName>ppt_x</p:attrName>
                                        </p:attrNameLst>
                                      </p:cBhvr>
                                      <p:tavLst>
                                        <p:tav tm="0">
                                          <p:val>
                                            <p:strVal val="#ppt_x"/>
                                          </p:val>
                                        </p:tav>
                                        <p:tav tm="100000">
                                          <p:val>
                                            <p:strVal val="#ppt_x"/>
                                          </p:val>
                                        </p:tav>
                                      </p:tavLst>
                                    </p:anim>
                                    <p:anim calcmode="lin" valueType="num">
                                      <p:cBhvr>
                                        <p:cTn id="58" dur="1000" fill="hold"/>
                                        <p:tgtEl>
                                          <p:spTgt spid="33"/>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12" fill="hold" nodeType="after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0-#ppt_w/2"/>
                                          </p:val>
                                        </p:tav>
                                        <p:tav tm="100000">
                                          <p:val>
                                            <p:strVal val="#ppt_x"/>
                                          </p:val>
                                        </p:tav>
                                      </p:tavLst>
                                    </p:anim>
                                    <p:anim calcmode="lin" valueType="num">
                                      <p:cBhvr additive="base">
                                        <p:cTn id="6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过渡时期</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a:xfrm>
            <a:off x="688561" y="1367524"/>
            <a:ext cx="7006104" cy="1050930"/>
            <a:chOff x="1996106" y="2721762"/>
            <a:chExt cx="7006104" cy="1050930"/>
          </a:xfrm>
        </p:grpSpPr>
        <p:sp>
          <p:nvSpPr>
            <p:cNvPr id="5" name="文本框 4"/>
            <p:cNvSpPr txBox="1"/>
            <p:nvPr/>
          </p:nvSpPr>
          <p:spPr>
            <a:xfrm>
              <a:off x="2908140" y="3241968"/>
              <a:ext cx="6094070" cy="461665"/>
            </a:xfrm>
            <a:prstGeom prst="rect">
              <a:avLst/>
            </a:prstGeom>
            <a:noFill/>
          </p:spPr>
          <p:txBody>
            <a:bodyPr wrap="square">
              <a:spAutoFit/>
            </a:bodyPr>
            <a:lstStyle/>
            <a:p>
              <a:pPr fontAlgn="auto">
                <a:spcBef>
                  <a:spcPts val="0"/>
                </a:spcBef>
                <a:spcAft>
                  <a:spcPts val="0"/>
                </a:spcAft>
                <a:defRPr/>
              </a:pPr>
              <a:r>
                <a:rPr lang="en-US" altLang="zh-CN" sz="2400" b="1" spc="300" dirty="0">
                  <a:solidFill>
                    <a:srgbClr val="C00000"/>
                  </a:solidFill>
                  <a:latin typeface="微软雅黑" panose="020B0503020204020204" pitchFamily="34" charset="-122"/>
                  <a:ea typeface="微软雅黑" panose="020B0503020204020204" pitchFamily="34" charset="-122"/>
                </a:rPr>
                <a:t>1977</a:t>
              </a:r>
              <a:r>
                <a:rPr lang="zh-CN" altLang="en-US" sz="2400" b="1" spc="300" dirty="0">
                  <a:solidFill>
                    <a:srgbClr val="C00000"/>
                  </a:solidFill>
                  <a:latin typeface="微软雅黑" panose="020B0503020204020204" pitchFamily="34" charset="-122"/>
                  <a:ea typeface="微软雅黑" panose="020B0503020204020204" pitchFamily="34" charset="-122"/>
                </a:rPr>
                <a:t>年</a:t>
              </a:r>
              <a:r>
                <a:rPr lang="en-US" altLang="zh-CN" sz="2400" b="1" spc="300" dirty="0">
                  <a:solidFill>
                    <a:srgbClr val="C00000"/>
                  </a:solidFill>
                  <a:latin typeface="微软雅黑" panose="020B0503020204020204" pitchFamily="34" charset="-122"/>
                  <a:ea typeface="微软雅黑" panose="020B0503020204020204" pitchFamily="34" charset="-122"/>
                </a:rPr>
                <a:t>8</a:t>
              </a:r>
              <a:r>
                <a:rPr lang="zh-CN" altLang="en-US" sz="2400" b="1" spc="300" dirty="0">
                  <a:solidFill>
                    <a:srgbClr val="C00000"/>
                  </a:solidFill>
                  <a:latin typeface="微软雅黑" panose="020B0503020204020204" pitchFamily="34" charset="-122"/>
                  <a:ea typeface="微软雅黑" panose="020B0503020204020204" pitchFamily="34" charset="-122"/>
                </a:rPr>
                <a:t>月</a:t>
              </a:r>
              <a:r>
                <a:rPr lang="en-US" altLang="zh-CN" sz="2400" b="1" spc="300" dirty="0">
                  <a:solidFill>
                    <a:srgbClr val="C00000"/>
                  </a:solidFill>
                  <a:latin typeface="微软雅黑" panose="020B0503020204020204" pitchFamily="34" charset="-122"/>
                  <a:ea typeface="微软雅黑" panose="020B0503020204020204" pitchFamily="34" charset="-122"/>
                </a:rPr>
                <a:t>12</a:t>
              </a:r>
              <a:r>
                <a:rPr lang="zh-CN" altLang="en-US" sz="2400" b="1" spc="300" dirty="0">
                  <a:solidFill>
                    <a:srgbClr val="C00000"/>
                  </a:solidFill>
                  <a:latin typeface="微软雅黑" panose="020B0503020204020204" pitchFamily="34" charset="-122"/>
                  <a:ea typeface="微软雅黑" panose="020B0503020204020204" pitchFamily="34" charset="-122"/>
                </a:rPr>
                <a:t>日中共十一大</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6106" y="2721762"/>
              <a:ext cx="1050930" cy="1050930"/>
            </a:xfrm>
            <a:prstGeom prst="rect">
              <a:avLst/>
            </a:prstGeom>
          </p:spPr>
        </p:pic>
      </p:grpSp>
      <p:sp>
        <p:nvSpPr>
          <p:cNvPr id="10" name="文本框 9"/>
          <p:cNvSpPr txBox="1"/>
          <p:nvPr/>
        </p:nvSpPr>
        <p:spPr>
          <a:xfrm>
            <a:off x="1600595" y="2675831"/>
            <a:ext cx="6094070" cy="525657"/>
          </a:xfrm>
          <a:prstGeom prst="rect">
            <a:avLst/>
          </a:prstGeom>
          <a:noFill/>
        </p:spPr>
        <p:txBody>
          <a:bodyPr wrap="square">
            <a:spAutoFit/>
          </a:bodyPr>
          <a:lstStyle/>
          <a:p>
            <a:pPr marL="342900" indent="-342900" eaLnBrk="1" hangingPunct="1">
              <a:lnSpc>
                <a:spcPct val="130000"/>
              </a:lnSpc>
              <a:buFont typeface="Wingdings" panose="05000000000000000000" pitchFamily="2" charset="2"/>
              <a:buChar char="p"/>
            </a:pPr>
            <a:r>
              <a:rPr lang="zh-CN" altLang="en-US" sz="2400" b="1" dirty="0">
                <a:solidFill>
                  <a:srgbClr val="C00000"/>
                </a:solidFill>
                <a:latin typeface="微软雅黑" panose="020B0503020204020204" pitchFamily="34" charset="-122"/>
                <a:ea typeface="微软雅黑" panose="020B0503020204020204" pitchFamily="34" charset="-122"/>
              </a:rPr>
              <a:t>地点：</a:t>
            </a:r>
            <a:r>
              <a:rPr lang="zh-CN" altLang="en-US" sz="2400" b="1" dirty="0">
                <a:latin typeface="微软雅黑" panose="020B0503020204020204" pitchFamily="34" charset="-122"/>
                <a:ea typeface="微软雅黑" panose="020B0503020204020204" pitchFamily="34" charset="-122"/>
              </a:rPr>
              <a:t>北京首都北京</a:t>
            </a:r>
          </a:p>
        </p:txBody>
      </p:sp>
      <p:grpSp>
        <p:nvGrpSpPr>
          <p:cNvPr id="9" name="组合 8"/>
          <p:cNvGrpSpPr/>
          <p:nvPr/>
        </p:nvGrpSpPr>
        <p:grpSpPr>
          <a:xfrm>
            <a:off x="1458410" y="3429000"/>
            <a:ext cx="6435524" cy="2624559"/>
            <a:chOff x="1458410" y="3429000"/>
            <a:chExt cx="6435524" cy="2624559"/>
          </a:xfrm>
        </p:grpSpPr>
        <p:sp>
          <p:nvSpPr>
            <p:cNvPr id="11" name="文本框 10"/>
            <p:cNvSpPr txBox="1"/>
            <p:nvPr/>
          </p:nvSpPr>
          <p:spPr>
            <a:xfrm>
              <a:off x="1600595" y="3634764"/>
              <a:ext cx="6094070" cy="1966051"/>
            </a:xfrm>
            <a:prstGeom prst="rect">
              <a:avLst/>
            </a:prstGeom>
            <a:noFill/>
          </p:spPr>
          <p:txBody>
            <a:bodyPr wrap="square">
              <a:spAutoFit/>
            </a:bodyPr>
            <a:lstStyle/>
            <a:p>
              <a:pPr eaLnBrk="1" hangingPunct="1">
                <a:lnSpc>
                  <a:spcPct val="130000"/>
                </a:lnSpc>
              </a:pPr>
              <a:r>
                <a:rPr lang="zh-CN" altLang="en-US" sz="2400" dirty="0">
                  <a:latin typeface="微软雅黑" panose="020B0503020204020204" pitchFamily="34" charset="-122"/>
                  <a:ea typeface="微软雅黑" panose="020B0503020204020204" pitchFamily="34" charset="-122"/>
                </a:rPr>
                <a:t>宣告“文化大革命”已经结束，但仍然肯定文化大革命的错误理论和实践，直到</a:t>
              </a:r>
              <a:r>
                <a:rPr lang="en-US" altLang="zh-CN" sz="2400" dirty="0">
                  <a:latin typeface="微软雅黑" panose="020B0503020204020204" pitchFamily="34" charset="-122"/>
                  <a:ea typeface="微软雅黑" panose="020B0503020204020204" pitchFamily="34" charset="-122"/>
                </a:rPr>
                <a:t>1978</a:t>
              </a:r>
              <a:r>
                <a:rPr lang="zh-CN" altLang="en-US" sz="2400" dirty="0">
                  <a:latin typeface="微软雅黑" panose="020B0503020204020204" pitchFamily="34" charset="-122"/>
                  <a:ea typeface="微软雅黑" panose="020B0503020204020204" pitchFamily="34" charset="-122"/>
                </a:rPr>
                <a:t>年的十一届三中全会才将党和国家的工作重点转移到现代化建设上来</a:t>
              </a:r>
            </a:p>
          </p:txBody>
        </p:sp>
        <p:sp>
          <p:nvSpPr>
            <p:cNvPr id="8" name="矩形 7"/>
            <p:cNvSpPr/>
            <p:nvPr/>
          </p:nvSpPr>
          <p:spPr>
            <a:xfrm>
              <a:off x="1458410" y="3429000"/>
              <a:ext cx="6435524" cy="2624559"/>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4194" y="1481826"/>
            <a:ext cx="4612511" cy="46125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建党初期</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790581" y="1503525"/>
            <a:ext cx="9633529" cy="584775"/>
            <a:chOff x="1015174" y="1422502"/>
            <a:chExt cx="9455235" cy="584775"/>
          </a:xfrm>
        </p:grpSpPr>
        <p:grpSp>
          <p:nvGrpSpPr>
            <p:cNvPr id="5" name="组合 20"/>
            <p:cNvGrpSpPr/>
            <p:nvPr/>
          </p:nvGrpSpPr>
          <p:grpSpPr bwMode="auto">
            <a:xfrm>
              <a:off x="1015174" y="1422502"/>
              <a:ext cx="6929598" cy="584775"/>
              <a:chOff x="383197" y="1297979"/>
              <a:chExt cx="8068195" cy="637991"/>
            </a:xfrm>
          </p:grpSpPr>
          <p:sp>
            <p:nvSpPr>
              <p:cNvPr id="8" name="文本框 22"/>
              <p:cNvSpPr txBox="1">
                <a:spLocks noChangeArrowheads="1"/>
              </p:cNvSpPr>
              <p:nvPr/>
            </p:nvSpPr>
            <p:spPr bwMode="auto">
              <a:xfrm>
                <a:off x="472206" y="1297979"/>
                <a:ext cx="7979186" cy="63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fontAlgn="auto">
                  <a:spcBef>
                    <a:spcPts val="0"/>
                  </a:spcBef>
                  <a:spcAft>
                    <a:spcPts val="0"/>
                  </a:spcAft>
                  <a:defRPr/>
                </a:pPr>
                <a:r>
                  <a:rPr lang="en-US" altLang="zh-CN" sz="3200" b="1" spc="300" dirty="0">
                    <a:latin typeface="微软雅黑" panose="020B0503020204020204" pitchFamily="34" charset="-122"/>
                    <a:ea typeface="微软雅黑" panose="020B0503020204020204" pitchFamily="34" charset="-122"/>
                  </a:rPr>
                  <a:t>1921</a:t>
                </a:r>
                <a:r>
                  <a:rPr lang="zh-CN" altLang="en-US" sz="3200" b="1" spc="300" dirty="0">
                    <a:latin typeface="微软雅黑" panose="020B0503020204020204" pitchFamily="34" charset="-122"/>
                    <a:ea typeface="微软雅黑" panose="020B0503020204020204" pitchFamily="34" charset="-122"/>
                  </a:rPr>
                  <a:t>年</a:t>
                </a:r>
                <a:r>
                  <a:rPr lang="en-US" altLang="zh-CN" sz="3200" b="1" spc="300" dirty="0">
                    <a:latin typeface="微软雅黑" panose="020B0503020204020204" pitchFamily="34" charset="-122"/>
                    <a:ea typeface="微软雅黑" panose="020B0503020204020204" pitchFamily="34" charset="-122"/>
                  </a:rPr>
                  <a:t>7</a:t>
                </a:r>
                <a:r>
                  <a:rPr lang="zh-CN" altLang="en-US" sz="3200" b="1" spc="300" dirty="0">
                    <a:latin typeface="微软雅黑" panose="020B0503020204020204" pitchFamily="34" charset="-122"/>
                    <a:ea typeface="微软雅黑" panose="020B0503020204020204" pitchFamily="34" charset="-122"/>
                  </a:rPr>
                  <a:t>月</a:t>
                </a:r>
                <a:r>
                  <a:rPr lang="en-US" altLang="zh-CN" sz="3200" b="1" spc="300" dirty="0">
                    <a:latin typeface="微软雅黑" panose="020B0503020204020204" pitchFamily="34" charset="-122"/>
                    <a:ea typeface="微软雅黑" panose="020B0503020204020204" pitchFamily="34" charset="-122"/>
                  </a:rPr>
                  <a:t>23</a:t>
                </a:r>
                <a:r>
                  <a:rPr lang="zh-CN" altLang="en-US" sz="3200" b="1" spc="300" dirty="0">
                    <a:latin typeface="微软雅黑" panose="020B0503020204020204" pitchFamily="34" charset="-122"/>
                    <a:ea typeface="微软雅黑" panose="020B0503020204020204" pitchFamily="34" charset="-122"/>
                  </a:rPr>
                  <a:t>日中共一大</a:t>
                </a:r>
              </a:p>
            </p:txBody>
          </p:sp>
          <p:cxnSp>
            <p:nvCxnSpPr>
              <p:cNvPr id="9" name="直接连接符 8"/>
              <p:cNvCxnSpPr/>
              <p:nvPr/>
            </p:nvCxnSpPr>
            <p:spPr>
              <a:xfrm>
                <a:off x="383197" y="1362028"/>
                <a:ext cx="0" cy="483835"/>
              </a:xfrm>
              <a:prstGeom prst="line">
                <a:avLst/>
              </a:prstGeom>
              <a:noFill/>
              <a:ln w="57150" cap="flat" cmpd="sng" algn="ctr">
                <a:solidFill>
                  <a:srgbClr val="C00000"/>
                </a:solidFill>
                <a:prstDash val="solid"/>
                <a:miter lim="800000"/>
              </a:ln>
              <a:effectLst/>
            </p:spPr>
          </p:cxnSp>
        </p:grpSp>
        <p:sp>
          <p:nvSpPr>
            <p:cNvPr id="6" name="Line 106"/>
            <p:cNvSpPr>
              <a:spLocks noChangeShapeType="1"/>
            </p:cNvSpPr>
            <p:nvPr/>
          </p:nvSpPr>
          <p:spPr bwMode="auto">
            <a:xfrm>
              <a:off x="6470249" y="1736449"/>
              <a:ext cx="3736307" cy="13411"/>
            </a:xfrm>
            <a:prstGeom prst="line">
              <a:avLst/>
            </a:prstGeom>
            <a:noFill/>
            <a:ln w="19050" cap="flat">
              <a:solidFill>
                <a:srgbClr val="C00000"/>
              </a:solidFill>
              <a:prstDash val="solid"/>
              <a:miter lim="800000"/>
              <a:tailEnd type="oval"/>
            </a:ln>
          </p:spPr>
          <p:txBody>
            <a:bodyPr vert="horz" wrap="square" lIns="91440" tIns="45720" rIns="91440" bIns="45720" numCol="1" anchor="t" anchorCtr="0" compatLnSpc="1"/>
            <a:lstStyle/>
            <a:p>
              <a:endParaRPr lang="zh-CN" altLang="en-US" dirty="0">
                <a:solidFill>
                  <a:schemeClr val="bg1"/>
                </a:solidFill>
                <a:cs typeface="+mn-ea"/>
                <a:sym typeface="+mn-lt"/>
              </a:endParaRPr>
            </a:p>
          </p:txBody>
        </p:sp>
        <p:sp>
          <p:nvSpPr>
            <p:cNvPr id="7" name="椭圆 6"/>
            <p:cNvSpPr/>
            <p:nvPr/>
          </p:nvSpPr>
          <p:spPr>
            <a:xfrm flipH="1">
              <a:off x="10058449" y="1524374"/>
              <a:ext cx="411960" cy="424679"/>
            </a:xfrm>
            <a:prstGeom prst="ellipse">
              <a:avLst/>
            </a:prstGeom>
            <a:solidFill>
              <a:srgbClr val="C00000"/>
            </a:solidFill>
            <a:ln w="28575" cap="flat" cmpd="sng" algn="ctr">
              <a:solidFill>
                <a:srgbClr val="C00000"/>
              </a:solidFill>
              <a:prstDash val="solid"/>
              <a:miter lim="800000"/>
            </a:ln>
            <a:effectLst/>
          </p:spPr>
          <p:txBody>
            <a:bodyPr lIns="120948" tIns="60475" rIns="120948" bIns="60475" anchor="ctr"/>
            <a:lstStyle/>
            <a:p>
              <a:pPr algn="ctr">
                <a:defRPr/>
              </a:pPr>
              <a:r>
                <a:rPr lang="en-US" altLang="zh-CN" sz="2000" b="1" kern="0" dirty="0">
                  <a:solidFill>
                    <a:prstClr val="white"/>
                  </a:solidFill>
                  <a:latin typeface="微软雅黑" panose="020B0503020204020204" pitchFamily="34" charset="-122"/>
                  <a:ea typeface="微软雅黑" panose="020B0503020204020204" pitchFamily="34" charset="-122"/>
                  <a:cs typeface="+mn-ea"/>
                  <a:sym typeface="+mn-lt"/>
                </a:rPr>
                <a:t>1</a:t>
              </a:r>
              <a:endParaRPr lang="zh-CN" altLang="en-US" sz="2000" b="1" kern="0" dirty="0">
                <a:solidFill>
                  <a:prstClr val="white"/>
                </a:solidFill>
                <a:latin typeface="微软雅黑" panose="020B0503020204020204" pitchFamily="34" charset="-122"/>
                <a:ea typeface="微软雅黑" panose="020B0503020204020204" pitchFamily="34" charset="-122"/>
                <a:cs typeface="+mn-ea"/>
                <a:sym typeface="+mn-lt"/>
              </a:endParaRPr>
            </a:p>
          </p:txBody>
        </p:sp>
      </p:grpSp>
      <p:grpSp>
        <p:nvGrpSpPr>
          <p:cNvPr id="12" name="组合 11"/>
          <p:cNvGrpSpPr/>
          <p:nvPr/>
        </p:nvGrpSpPr>
        <p:grpSpPr>
          <a:xfrm>
            <a:off x="688561" y="2272222"/>
            <a:ext cx="10272461" cy="777457"/>
            <a:chOff x="475068" y="2258445"/>
            <a:chExt cx="10272461" cy="777457"/>
          </a:xfrm>
        </p:grpSpPr>
        <p:sp>
          <p:nvSpPr>
            <p:cNvPr id="11" name="文本框 10"/>
            <p:cNvSpPr txBox="1"/>
            <p:nvPr/>
          </p:nvSpPr>
          <p:spPr>
            <a:xfrm>
              <a:off x="1114000" y="2258445"/>
              <a:ext cx="9633529" cy="777457"/>
            </a:xfrm>
            <a:prstGeom prst="rect">
              <a:avLst/>
            </a:prstGeom>
            <a:noFill/>
          </p:spPr>
          <p:txBody>
            <a:bodyPr wrap="square">
              <a:spAutoFit/>
            </a:bodyPr>
            <a:lstStyle/>
            <a:p>
              <a:pPr eaLnBrk="1" hangingPunct="1">
                <a:lnSpc>
                  <a:spcPct val="130000"/>
                </a:lnSpc>
              </a:pPr>
              <a:r>
                <a:rPr lang="zh-CN" altLang="en-US" sz="1800" b="1" dirty="0">
                  <a:solidFill>
                    <a:srgbClr val="C00000"/>
                  </a:solidFill>
                  <a:latin typeface="思源黑体" panose="020B0500000000000000" pitchFamily="34" charset="-122"/>
                  <a:ea typeface="思源黑体" panose="020B0500000000000000" pitchFamily="34" charset="-122"/>
                </a:rPr>
                <a:t>地点：</a:t>
              </a:r>
              <a:r>
                <a:rPr lang="zh-CN" altLang="en-US" sz="1800" b="1" dirty="0">
                  <a:latin typeface="思源黑体" panose="020B0500000000000000" pitchFamily="34" charset="-122"/>
                  <a:ea typeface="思源黑体" panose="020B0500000000000000" pitchFamily="34" charset="-122"/>
                </a:rPr>
                <a:t>上海嘉兴南湖红船</a:t>
              </a:r>
              <a:endParaRPr lang="en-US" altLang="zh-CN" sz="1800" b="1" dirty="0">
                <a:latin typeface="思源黑体" panose="020B0500000000000000" pitchFamily="34" charset="-122"/>
                <a:ea typeface="思源黑体" panose="020B0500000000000000" pitchFamily="34" charset="-122"/>
              </a:endParaRPr>
            </a:p>
            <a:p>
              <a:pPr eaLnBrk="1" hangingPunct="1">
                <a:lnSpc>
                  <a:spcPct val="130000"/>
                </a:lnSpc>
              </a:pPr>
              <a:r>
                <a:rPr lang="zh-CN" altLang="zh-CN" sz="1800" dirty="0">
                  <a:latin typeface="思源黑体 Light" panose="020B0300000000000000" charset="-122"/>
                  <a:ea typeface="思源黑体 Light" panose="020B0300000000000000" charset="-122"/>
                </a:rPr>
                <a:t>这次大会正式宣告了中国共产党的诞生</a:t>
              </a:r>
              <a:r>
                <a:rPr lang="zh-CN" altLang="en-US" sz="1800" dirty="0">
                  <a:latin typeface="思源黑体 Light" panose="020B0300000000000000" charset="-122"/>
                  <a:ea typeface="思源黑体 Light" panose="020B0300000000000000" charset="-122"/>
                </a:rPr>
                <a:t>，</a:t>
              </a:r>
              <a:r>
                <a:rPr lang="zh-CN" altLang="zh-CN" sz="1800" dirty="0">
                  <a:latin typeface="思源黑体 Light" panose="020B0300000000000000" charset="-122"/>
                  <a:ea typeface="思源黑体 Light" panose="020B0300000000000000" charset="-122"/>
                </a:rPr>
                <a:t>自从有个中国共产党</a:t>
              </a:r>
              <a:r>
                <a:rPr lang="zh-CN" altLang="en-US" sz="1800" dirty="0">
                  <a:latin typeface="思源黑体 Light" panose="020B0300000000000000" charset="-122"/>
                  <a:ea typeface="思源黑体 Light" panose="020B0300000000000000" charset="-122"/>
                </a:rPr>
                <a:t>，</a:t>
              </a:r>
              <a:r>
                <a:rPr lang="zh-CN" altLang="zh-CN" sz="1800" dirty="0">
                  <a:latin typeface="思源黑体 Light" panose="020B0300000000000000" charset="-122"/>
                  <a:ea typeface="思源黑体 Light" panose="020B0300000000000000" charset="-122"/>
                </a:rPr>
                <a:t>中国革命的面貌就焕然一新</a:t>
              </a:r>
              <a:endParaRPr lang="zh-CN" altLang="en-US" sz="1800" dirty="0">
                <a:latin typeface="思源黑体 Light" panose="020B0300000000000000" charset="-122"/>
                <a:ea typeface="思源黑体 Light" panose="020B0300000000000000" charset="-122"/>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068" y="2319656"/>
              <a:ext cx="520861" cy="466588"/>
            </a:xfrm>
            <a:prstGeom prst="rect">
              <a:avLst/>
            </a:prstGeom>
          </p:spPr>
        </p:pic>
      </p:grpSp>
      <p:grpSp>
        <p:nvGrpSpPr>
          <p:cNvPr id="15" name="组合 14"/>
          <p:cNvGrpSpPr/>
          <p:nvPr/>
        </p:nvGrpSpPr>
        <p:grpSpPr bwMode="auto">
          <a:xfrm>
            <a:off x="688561" y="3195706"/>
            <a:ext cx="4803856" cy="466588"/>
            <a:chOff x="371897" y="1134537"/>
            <a:chExt cx="4803213" cy="467895"/>
          </a:xfrm>
        </p:grpSpPr>
        <p:sp>
          <p:nvSpPr>
            <p:cNvPr id="16" name="矩形 15"/>
            <p:cNvSpPr/>
            <p:nvPr/>
          </p:nvSpPr>
          <p:spPr>
            <a:xfrm>
              <a:off x="371897" y="1134537"/>
              <a:ext cx="520791" cy="46789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dirty="0">
                  <a:latin typeface="微软雅黑" panose="020B0503020204020204" pitchFamily="34" charset="-122"/>
                  <a:ea typeface="微软雅黑" panose="020B0503020204020204" pitchFamily="34" charset="-122"/>
                </a:rPr>
                <a:t>★</a:t>
              </a:r>
            </a:p>
          </p:txBody>
        </p:sp>
        <p:sp>
          <p:nvSpPr>
            <p:cNvPr id="17" name="文本框 16"/>
            <p:cNvSpPr txBox="1"/>
            <p:nvPr/>
          </p:nvSpPr>
          <p:spPr>
            <a:xfrm>
              <a:off x="846577" y="1140767"/>
              <a:ext cx="4328533" cy="461665"/>
            </a:xfrm>
            <a:prstGeom prst="rect">
              <a:avLst/>
            </a:prstGeom>
            <a:noFill/>
          </p:spPr>
          <p:txBody>
            <a:bodyPr>
              <a:spAutoFit/>
            </a:bodyPr>
            <a:lstStyle/>
            <a:p>
              <a:pPr fontAlgn="auto">
                <a:spcBef>
                  <a:spcPts val="0"/>
                </a:spcBef>
                <a:spcAft>
                  <a:spcPts val="0"/>
                </a:spcAft>
                <a:defRPr/>
              </a:pPr>
              <a:r>
                <a:rPr lang="zh-CN" altLang="en-US" sz="2400" b="1" spc="300" dirty="0">
                  <a:latin typeface="微软雅黑" panose="020B0503020204020204" pitchFamily="34" charset="-122"/>
                  <a:ea typeface="微软雅黑" panose="020B0503020204020204" pitchFamily="34" charset="-122"/>
                </a:rPr>
                <a:t>中共一大的主要内容</a:t>
              </a:r>
            </a:p>
          </p:txBody>
        </p:sp>
      </p:grpSp>
      <p:grpSp>
        <p:nvGrpSpPr>
          <p:cNvPr id="18" name="组合 17"/>
          <p:cNvGrpSpPr/>
          <p:nvPr/>
        </p:nvGrpSpPr>
        <p:grpSpPr>
          <a:xfrm>
            <a:off x="688561" y="3808322"/>
            <a:ext cx="10643054" cy="2511455"/>
            <a:chOff x="688561" y="3808322"/>
            <a:chExt cx="10643054" cy="2511455"/>
          </a:xfrm>
        </p:grpSpPr>
        <p:sp>
          <p:nvSpPr>
            <p:cNvPr id="19" name="文本框 18"/>
            <p:cNvSpPr txBox="1"/>
            <p:nvPr/>
          </p:nvSpPr>
          <p:spPr>
            <a:xfrm>
              <a:off x="688561" y="3831722"/>
              <a:ext cx="10608330" cy="2217851"/>
            </a:xfrm>
            <a:prstGeom prst="rect">
              <a:avLst/>
            </a:prstGeom>
            <a:noFill/>
          </p:spPr>
          <p:txBody>
            <a:bodyPr wrap="square">
              <a:spAutoFit/>
            </a:bodyPr>
            <a:lstStyle/>
            <a:p>
              <a:pPr eaLnBrk="1" hangingPunct="1">
                <a:lnSpc>
                  <a:spcPct val="130000"/>
                </a:lnSpc>
              </a:pPr>
              <a:r>
                <a:rPr lang="zh-CN" altLang="en-US" dirty="0">
                  <a:latin typeface="微软雅黑" panose="020B0503020204020204" pitchFamily="34" charset="-122"/>
                  <a:ea typeface="微软雅黑" panose="020B0503020204020204" pitchFamily="34" charset="-122"/>
                </a:rPr>
                <a:t>确定党的名称是中国共产党</a:t>
              </a:r>
            </a:p>
            <a:p>
              <a:pPr eaLnBrk="1" hangingPunct="1">
                <a:lnSpc>
                  <a:spcPct val="130000"/>
                </a:lnSpc>
              </a:pPr>
              <a:r>
                <a:rPr lang="zh-CN" altLang="en-US" dirty="0">
                  <a:latin typeface="微软雅黑" panose="020B0503020204020204" pitchFamily="34" charset="-122"/>
                  <a:ea typeface="微软雅黑" panose="020B0503020204020204" pitchFamily="34" charset="-122"/>
                </a:rPr>
                <a:t>党的性质是无产阶级政党</a:t>
              </a:r>
            </a:p>
            <a:p>
              <a:pPr eaLnBrk="1" hangingPunct="1">
                <a:lnSpc>
                  <a:spcPct val="130000"/>
                </a:lnSpc>
              </a:pPr>
              <a:r>
                <a:rPr lang="zh-CN" altLang="en-US" dirty="0">
                  <a:latin typeface="微软雅黑" panose="020B0503020204020204" pitchFamily="34" charset="-122"/>
                  <a:ea typeface="微软雅黑" panose="020B0503020204020204" pitchFamily="34" charset="-122"/>
                </a:rPr>
                <a:t>党的奋斗目标是以无产阶级革命军队推翻资产阶级的政权，消灭资本家私有制，由劳动阶级重建国家，承认无产阶级专政，直到阶级斗争结束，即直到消灭社会的阶级区分</a:t>
              </a:r>
            </a:p>
            <a:p>
              <a:pPr eaLnBrk="1" hangingPunct="1">
                <a:lnSpc>
                  <a:spcPct val="130000"/>
                </a:lnSpc>
              </a:pPr>
              <a:r>
                <a:rPr lang="zh-CN" altLang="en-US" dirty="0">
                  <a:latin typeface="微软雅黑" panose="020B0503020204020204" pitchFamily="34" charset="-122"/>
                  <a:ea typeface="微软雅黑" panose="020B0503020204020204" pitchFamily="34" charset="-122"/>
                </a:rPr>
                <a:t>党的基本任务是从事工人运动的各项活动，加强对工会和工人运动的研究与领导</a:t>
              </a:r>
            </a:p>
            <a:p>
              <a:pPr eaLnBrk="1" hangingPunct="1">
                <a:lnSpc>
                  <a:spcPct val="130000"/>
                </a:lnSpc>
              </a:pPr>
              <a:r>
                <a:rPr lang="zh-CN" altLang="en-US" dirty="0">
                  <a:latin typeface="微软雅黑" panose="020B0503020204020204" pitchFamily="34" charset="-122"/>
                  <a:ea typeface="微软雅黑" panose="020B0503020204020204" pitchFamily="34" charset="-122"/>
                </a:rPr>
                <a:t>党的组织方面的规定为，在全党建立统一的组织和严格的纪律，地方组织必须接受中央的监督和指导等</a:t>
              </a:r>
            </a:p>
          </p:txBody>
        </p:sp>
        <p:sp>
          <p:nvSpPr>
            <p:cNvPr id="14" name="矩形 13"/>
            <p:cNvSpPr/>
            <p:nvPr/>
          </p:nvSpPr>
          <p:spPr>
            <a:xfrm>
              <a:off x="688561" y="3808322"/>
              <a:ext cx="10643054" cy="2511455"/>
            </a:xfrm>
            <a:prstGeom prst="rect">
              <a:avLst/>
            </a:prstGeom>
            <a:no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750"/>
                                        <p:tgtEl>
                                          <p:spTgt spid="15"/>
                                        </p:tgtEl>
                                      </p:cBhvr>
                                    </p:animEffect>
                                  </p:childTnLst>
                                </p:cTn>
                              </p:par>
                            </p:childTnLst>
                          </p:cTn>
                        </p:par>
                        <p:par>
                          <p:cTn id="18" fill="hold">
                            <p:stCondLst>
                              <p:cond delay="2500"/>
                            </p:stCondLst>
                            <p:childTnLst>
                              <p:par>
                                <p:cTn id="19" presetID="16" presetClass="entr" presetSubtype="21"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3026" y="5156380"/>
            <a:ext cx="12191999" cy="1739501"/>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 y="3910620"/>
            <a:ext cx="4757196" cy="2985261"/>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656785" y="-17777"/>
            <a:ext cx="3535214" cy="1451739"/>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3028" y="5587853"/>
            <a:ext cx="12225028" cy="1308028"/>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130367" y="3283913"/>
            <a:ext cx="4045120" cy="3611968"/>
          </a:xfrm>
          <a:prstGeom prst="rect">
            <a:avLst/>
          </a:prstGeom>
        </p:spPr>
      </p:pic>
      <p:grpSp>
        <p:nvGrpSpPr>
          <p:cNvPr id="19" name="Aitds4"/>
          <p:cNvGrpSpPr/>
          <p:nvPr/>
        </p:nvGrpSpPr>
        <p:grpSpPr>
          <a:xfrm>
            <a:off x="7961903" y="2233900"/>
            <a:ext cx="1230917" cy="252000"/>
            <a:chOff x="1993305" y="2363731"/>
            <a:chExt cx="1480438" cy="290589"/>
          </a:xfrm>
          <a:solidFill>
            <a:srgbClr val="C00000"/>
          </a:solidFill>
        </p:grpSpPr>
        <p:sp>
          <p:nvSpPr>
            <p:cNvPr id="20" name="星形: 五角 28"/>
            <p:cNvSpPr/>
            <p:nvPr/>
          </p:nvSpPr>
          <p:spPr>
            <a:xfrm>
              <a:off x="2875998"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1" name="星形: 五角 20"/>
            <p:cNvSpPr/>
            <p:nvPr/>
          </p:nvSpPr>
          <p:spPr>
            <a:xfrm>
              <a:off x="3170230"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2" name="星形: 五角 21"/>
            <p:cNvSpPr/>
            <p:nvPr/>
          </p:nvSpPr>
          <p:spPr>
            <a:xfrm>
              <a:off x="2287536"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3" name="星形: 五角 28"/>
            <p:cNvSpPr/>
            <p:nvPr/>
          </p:nvSpPr>
          <p:spPr>
            <a:xfrm>
              <a:off x="2581767"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4" name="星形: 五角 28"/>
            <p:cNvSpPr/>
            <p:nvPr/>
          </p:nvSpPr>
          <p:spPr>
            <a:xfrm>
              <a:off x="1993305"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grpSp>
      <p:sp>
        <p:nvSpPr>
          <p:cNvPr id="25" name="Aitds5"/>
          <p:cNvSpPr/>
          <p:nvPr/>
        </p:nvSpPr>
        <p:spPr>
          <a:xfrm>
            <a:off x="4942237" y="2080687"/>
            <a:ext cx="2676562" cy="558426"/>
          </a:xfrm>
          <a:prstGeom prst="roundRect">
            <a:avLst>
              <a:gd name="adj" fmla="val 50000"/>
            </a:avLst>
          </a:prstGeom>
          <a:solidFill>
            <a:srgbClr val="C00000"/>
          </a:solidFill>
          <a:ln w="12700" cap="flat" cmpd="sng" algn="ctr">
            <a:noFill/>
            <a:prstDash val="solid"/>
            <a:miter lim="800000"/>
          </a:ln>
          <a:effectLst/>
        </p:spPr>
        <p:txBody>
          <a:bodyPr rtlCol="0" anchor="ctr"/>
          <a:lstStyle/>
          <a:p>
            <a:pPr lvl="0" algn="ctr"/>
            <a:r>
              <a:rPr lang="zh-CN" altLang="en-US" sz="3200" dirty="0">
                <a:solidFill>
                  <a:srgbClr val="FFFFFF"/>
                </a:solidFill>
                <a:latin typeface="汉仪综艺体简" panose="02010600000101010101" pitchFamily="2" charset="-122"/>
                <a:ea typeface="汉仪综艺体简" panose="02010600000101010101" pitchFamily="2" charset="-122"/>
                <a:cs typeface="阿里巴巴普惠体 Light" panose="00020600040101010101" pitchFamily="18" charset="-122"/>
                <a:sym typeface="思源黑体" panose="020B0500000000000000" pitchFamily="34" charset="-122"/>
              </a:rPr>
              <a:t>第十部分</a:t>
            </a:r>
          </a:p>
        </p:txBody>
      </p:sp>
      <p:sp>
        <p:nvSpPr>
          <p:cNvPr id="26" name="Aitds6"/>
          <p:cNvSpPr txBox="1"/>
          <p:nvPr/>
        </p:nvSpPr>
        <p:spPr>
          <a:xfrm>
            <a:off x="2885227" y="2897433"/>
            <a:ext cx="7027763" cy="1200329"/>
          </a:xfrm>
          <a:prstGeom prst="rect">
            <a:avLst/>
          </a:prstGeom>
          <a:noFill/>
        </p:spPr>
        <p:txBody>
          <a:bodyPr wrap="square" rtlCol="0">
            <a:spAutoFit/>
          </a:bodyPr>
          <a:lstStyle>
            <a:defPPr>
              <a:defRPr lang="zh-CN"/>
            </a:defPPr>
            <a:lvl1pPr algn="ctr">
              <a:defRPr kumimoji="1" sz="6000" b="1">
                <a:solidFill>
                  <a:srgbClr val="C73018"/>
                </a:solidFill>
                <a:effectLst>
                  <a:outerShdw blurRad="50800" dist="38100" dir="2700000" algn="tl" rotWithShape="0">
                    <a:prstClr val="black">
                      <a:alpha val="6000"/>
                    </a:prstClr>
                  </a:outerShdw>
                </a:effectLst>
                <a:latin typeface="字魂35号-经典雅黑" panose="00000500000000000000" pitchFamily="2" charset="-122"/>
                <a:ea typeface="字魂35号-经典雅黑" panose="00000500000000000000" pitchFamily="2" charset="-122"/>
              </a:defRPr>
            </a:lvl1pPr>
          </a:lstStyle>
          <a:p>
            <a:pPr algn="dist" fontAlgn="auto">
              <a:spcBef>
                <a:spcPts val="0"/>
              </a:spcBef>
              <a:spcAft>
                <a:spcPts val="0"/>
              </a:spcAft>
              <a:defRPr/>
            </a:pPr>
            <a:r>
              <a:rPr lang="zh-CN" altLang="en-US" sz="7200" spc="600" dirty="0">
                <a:solidFill>
                  <a:srgbClr val="C00000"/>
                </a:solidFill>
                <a:latin typeface="汉仪综艺体简" panose="02010600000101010101" pitchFamily="2" charset="-122"/>
                <a:ea typeface="汉仪综艺体简" panose="02010600000101010101" pitchFamily="2" charset="-122"/>
              </a:rPr>
              <a:t>改革开放</a:t>
            </a:r>
          </a:p>
        </p:txBody>
      </p:sp>
      <p:grpSp>
        <p:nvGrpSpPr>
          <p:cNvPr id="27" name="Aitds8"/>
          <p:cNvGrpSpPr/>
          <p:nvPr/>
        </p:nvGrpSpPr>
        <p:grpSpPr>
          <a:xfrm>
            <a:off x="3368217" y="2233900"/>
            <a:ext cx="1230917" cy="252000"/>
            <a:chOff x="1993305" y="2363731"/>
            <a:chExt cx="1480438" cy="290589"/>
          </a:xfrm>
          <a:solidFill>
            <a:srgbClr val="C00000"/>
          </a:solidFill>
        </p:grpSpPr>
        <p:sp>
          <p:nvSpPr>
            <p:cNvPr id="28" name="星形: 五角 28"/>
            <p:cNvSpPr/>
            <p:nvPr/>
          </p:nvSpPr>
          <p:spPr>
            <a:xfrm>
              <a:off x="2875998"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9" name="星形: 五角 30"/>
            <p:cNvSpPr/>
            <p:nvPr/>
          </p:nvSpPr>
          <p:spPr>
            <a:xfrm>
              <a:off x="3170230"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30" name="星形: 五角 31"/>
            <p:cNvSpPr/>
            <p:nvPr/>
          </p:nvSpPr>
          <p:spPr>
            <a:xfrm>
              <a:off x="2287536"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31" name="星形: 五角 28"/>
            <p:cNvSpPr/>
            <p:nvPr/>
          </p:nvSpPr>
          <p:spPr>
            <a:xfrm>
              <a:off x="2581767"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32" name="星形: 五角 31"/>
            <p:cNvSpPr/>
            <p:nvPr/>
          </p:nvSpPr>
          <p:spPr>
            <a:xfrm>
              <a:off x="1993305"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grpSp>
      <p:grpSp>
        <p:nvGrpSpPr>
          <p:cNvPr id="33" name="组合 32"/>
          <p:cNvGrpSpPr/>
          <p:nvPr/>
        </p:nvGrpSpPr>
        <p:grpSpPr>
          <a:xfrm>
            <a:off x="2779256" y="4183040"/>
            <a:ext cx="6946035" cy="584775"/>
            <a:chOff x="2608033" y="4354330"/>
            <a:chExt cx="6946035" cy="584775"/>
          </a:xfrm>
        </p:grpSpPr>
        <p:sp>
          <p:nvSpPr>
            <p:cNvPr id="34" name="Aitds7"/>
            <p:cNvSpPr txBox="1"/>
            <p:nvPr/>
          </p:nvSpPr>
          <p:spPr>
            <a:xfrm>
              <a:off x="2714005" y="4354330"/>
              <a:ext cx="6740198" cy="584775"/>
            </a:xfrm>
            <a:prstGeom prst="rect">
              <a:avLst/>
            </a:prstGeom>
            <a:noFill/>
          </p:spPr>
          <p:txBody>
            <a:bodyPr wrap="square" rtlCol="0">
              <a:spAutoFit/>
            </a:bodyPr>
            <a:lstStyle>
              <a:defPPr>
                <a:defRPr lang="zh-CN"/>
              </a:defPPr>
              <a:lvl1pPr algn="ctr">
                <a:defRPr kumimoji="1" sz="5000" b="1">
                  <a:solidFill>
                    <a:srgbClr val="C73018"/>
                  </a:solidFill>
                  <a:effectLst>
                    <a:outerShdw blurRad="50800" dist="38100" dir="2700000" algn="tl" rotWithShape="0">
                      <a:prstClr val="black">
                        <a:alpha val="6000"/>
                      </a:prstClr>
                    </a:outerShdw>
                  </a:effectLst>
                  <a:latin typeface="字魂35号-经典雅黑" panose="00000500000000000000" pitchFamily="2" charset="-122"/>
                  <a:ea typeface="字魂35号-经典雅黑" panose="00000500000000000000" pitchFamily="2" charset="-122"/>
                </a:defRPr>
              </a:lvl1pPr>
            </a:lstStyle>
            <a:p>
              <a:r>
                <a:rPr kumimoji="0" lang="zh-CN" altLang="en-US" sz="3200" b="0" i="0" u="none" strike="noStrike" kern="0" cap="none" spc="0" normalizeH="0" baseline="0" noProof="0" dirty="0">
                  <a:ln>
                    <a:noFill/>
                  </a:ln>
                  <a:solidFill>
                    <a:srgbClr val="C00000"/>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rPr>
                <a:t>回顾百年辉煌党史献礼</a:t>
              </a:r>
              <a:endParaRPr lang="zh-CN" altLang="en-US" sz="3000" dirty="0">
                <a:solidFill>
                  <a:srgbClr val="C00000"/>
                </a:solidFill>
                <a:latin typeface="汉仪综艺体简" panose="02010600000101010101" pitchFamily="2" charset="-122"/>
                <a:ea typeface="汉仪综艺体简" panose="02010600000101010101" pitchFamily="2" charset="-122"/>
                <a:sym typeface="思源黑体" panose="020B0500000000000000" pitchFamily="34" charset="-122"/>
              </a:endParaRPr>
            </a:p>
          </p:txBody>
        </p:sp>
        <p:pic>
          <p:nvPicPr>
            <p:cNvPr id="35" name="Aitds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85210" y="4593863"/>
              <a:ext cx="968858" cy="133160"/>
            </a:xfrm>
            <a:prstGeom prst="rect">
              <a:avLst/>
            </a:prstGeom>
          </p:spPr>
        </p:pic>
        <p:pic>
          <p:nvPicPr>
            <p:cNvPr id="36" name="Aitds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2608033" y="4605922"/>
              <a:ext cx="968858" cy="133160"/>
            </a:xfrm>
            <a:prstGeom prst="rect">
              <a:avLst/>
            </a:prstGeom>
          </p:spPr>
        </p:pic>
      </p:grpSp>
      <p:pic>
        <p:nvPicPr>
          <p:cNvPr id="37" name="图片 1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3281" y="596855"/>
            <a:ext cx="1950817" cy="159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3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948177" y="867010"/>
            <a:ext cx="1460761" cy="101206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700"/>
                                        <p:tgtEl>
                                          <p:spTgt spid="27"/>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childTnLst>
                          </p:cTn>
                        </p:par>
                        <p:par>
                          <p:cTn id="47" fill="hold">
                            <p:stCondLst>
                              <p:cond delay="5500"/>
                            </p:stCondLst>
                            <p:childTnLst>
                              <p:par>
                                <p:cTn id="48" presetID="52"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Scale>
                                      <p:cBhvr>
                                        <p:cTn id="50"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6"/>
                                        </p:tgtEl>
                                        <p:attrNameLst>
                                          <p:attrName>ppt_x</p:attrName>
                                          <p:attrName>ppt_y</p:attrName>
                                        </p:attrNameLst>
                                      </p:cBhvr>
                                    </p:animMotion>
                                    <p:animEffect transition="in" filter="fade">
                                      <p:cBhvr>
                                        <p:cTn id="52" dur="1000"/>
                                        <p:tgtEl>
                                          <p:spTgt spid="26"/>
                                        </p:tgtEl>
                                      </p:cBhvr>
                                    </p:animEffect>
                                  </p:childTnLst>
                                </p:cTn>
                              </p:par>
                            </p:childTnLst>
                          </p:cTn>
                        </p:par>
                        <p:par>
                          <p:cTn id="53" fill="hold">
                            <p:stCondLst>
                              <p:cond delay="6500"/>
                            </p:stCondLst>
                            <p:childTnLst>
                              <p:par>
                                <p:cTn id="54" presetID="42" presetClass="entr" presetSubtype="0"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anim calcmode="lin" valueType="num">
                                      <p:cBhvr>
                                        <p:cTn id="57" dur="1000" fill="hold"/>
                                        <p:tgtEl>
                                          <p:spTgt spid="33"/>
                                        </p:tgtEl>
                                        <p:attrNameLst>
                                          <p:attrName>ppt_x</p:attrName>
                                        </p:attrNameLst>
                                      </p:cBhvr>
                                      <p:tavLst>
                                        <p:tav tm="0">
                                          <p:val>
                                            <p:strVal val="#ppt_x"/>
                                          </p:val>
                                        </p:tav>
                                        <p:tav tm="100000">
                                          <p:val>
                                            <p:strVal val="#ppt_x"/>
                                          </p:val>
                                        </p:tav>
                                      </p:tavLst>
                                    </p:anim>
                                    <p:anim calcmode="lin" valueType="num">
                                      <p:cBhvr>
                                        <p:cTn id="58" dur="1000" fill="hold"/>
                                        <p:tgtEl>
                                          <p:spTgt spid="33"/>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12" fill="hold" nodeType="after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0-#ppt_w/2"/>
                                          </p:val>
                                        </p:tav>
                                        <p:tav tm="100000">
                                          <p:val>
                                            <p:strVal val="#ppt_x"/>
                                          </p:val>
                                        </p:tav>
                                      </p:tavLst>
                                    </p:anim>
                                    <p:anim calcmode="lin" valueType="num">
                                      <p:cBhvr additive="base">
                                        <p:cTn id="6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改革开放</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组合 25"/>
          <p:cNvGrpSpPr/>
          <p:nvPr/>
        </p:nvGrpSpPr>
        <p:grpSpPr>
          <a:xfrm>
            <a:off x="1238127" y="2330281"/>
            <a:ext cx="10024039" cy="1283878"/>
            <a:chOff x="1238127" y="2330281"/>
            <a:chExt cx="10024039" cy="1283878"/>
          </a:xfrm>
        </p:grpSpPr>
        <p:sp>
          <p:nvSpPr>
            <p:cNvPr id="22" name="文本框 21"/>
            <p:cNvSpPr txBox="1"/>
            <p:nvPr/>
          </p:nvSpPr>
          <p:spPr>
            <a:xfrm>
              <a:off x="1238127" y="2330281"/>
              <a:ext cx="6094070" cy="525657"/>
            </a:xfrm>
            <a:prstGeom prst="rect">
              <a:avLst/>
            </a:prstGeom>
            <a:noFill/>
          </p:spPr>
          <p:txBody>
            <a:bodyPr wrap="square">
              <a:spAutoFit/>
            </a:bodyPr>
            <a:lstStyle/>
            <a:p>
              <a:pPr eaLnBrk="1" hangingPunct="1">
                <a:lnSpc>
                  <a:spcPct val="130000"/>
                </a:lnSpc>
              </a:pPr>
              <a:r>
                <a:rPr lang="zh-CN" altLang="en-US" sz="2400" b="1" dirty="0">
                  <a:solidFill>
                    <a:srgbClr val="C00000"/>
                  </a:solidFill>
                  <a:latin typeface="微软雅黑" panose="020B0503020204020204" pitchFamily="34" charset="-122"/>
                  <a:ea typeface="微软雅黑" panose="020B0503020204020204" pitchFamily="34" charset="-122"/>
                </a:rPr>
                <a:t>地点：</a:t>
              </a:r>
              <a:r>
                <a:rPr lang="zh-CN" altLang="en-US" sz="2400" b="1" dirty="0">
                  <a:latin typeface="微软雅黑" panose="020B0503020204020204" pitchFamily="34" charset="-122"/>
                  <a:ea typeface="微软雅黑" panose="020B0503020204020204" pitchFamily="34" charset="-122"/>
                </a:rPr>
                <a:t>北京首都北京</a:t>
              </a:r>
            </a:p>
          </p:txBody>
        </p:sp>
        <p:sp>
          <p:nvSpPr>
            <p:cNvPr id="24" name="文本框 23"/>
            <p:cNvSpPr txBox="1"/>
            <p:nvPr/>
          </p:nvSpPr>
          <p:spPr>
            <a:xfrm>
              <a:off x="1268777" y="2836702"/>
              <a:ext cx="9993389" cy="777457"/>
            </a:xfrm>
            <a:prstGeom prst="rect">
              <a:avLst/>
            </a:prstGeom>
            <a:noFill/>
          </p:spPr>
          <p:txBody>
            <a:bodyPr wrap="square">
              <a:spAutoFit/>
            </a:bodyPr>
            <a:lstStyle/>
            <a:p>
              <a:pPr eaLnBrk="1" hangingPunct="1">
                <a:lnSpc>
                  <a:spcPct val="130000"/>
                </a:lnSpc>
              </a:pPr>
              <a:r>
                <a:rPr lang="zh-CN" altLang="en-US" sz="1800" dirty="0">
                  <a:latin typeface="微软雅黑" panose="020B0503020204020204" pitchFamily="34" charset="-122"/>
                  <a:ea typeface="微软雅黑" panose="020B0503020204020204" pitchFamily="34" charset="-122"/>
                </a:rPr>
                <a:t>党的十二大提出“计划经济为主，市场调节为辅”原则。十二届三中全会通过</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中共中央关于经济体制改革的决定</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，指出我国实行的是有计划的商品经济</a:t>
              </a:r>
            </a:p>
          </p:txBody>
        </p:sp>
      </p:grpSp>
      <p:grpSp>
        <p:nvGrpSpPr>
          <p:cNvPr id="25" name="组合 24"/>
          <p:cNvGrpSpPr/>
          <p:nvPr/>
        </p:nvGrpSpPr>
        <p:grpSpPr>
          <a:xfrm>
            <a:off x="498518" y="906990"/>
            <a:ext cx="10763648" cy="1788289"/>
            <a:chOff x="498518" y="906990"/>
            <a:chExt cx="10763648" cy="1788289"/>
          </a:xfrm>
        </p:grpSpPr>
        <p:grpSp>
          <p:nvGrpSpPr>
            <p:cNvPr id="3" name="组合 2"/>
            <p:cNvGrpSpPr/>
            <p:nvPr/>
          </p:nvGrpSpPr>
          <p:grpSpPr>
            <a:xfrm>
              <a:off x="498518" y="1279087"/>
              <a:ext cx="6286857" cy="815431"/>
              <a:chOff x="498518" y="1279087"/>
              <a:chExt cx="6286857" cy="815431"/>
            </a:xfrm>
          </p:grpSpPr>
          <p:pic>
            <p:nvPicPr>
              <p:cNvPr id="5" name="图片 16"/>
              <p:cNvPicPr>
                <a:picLocks noChangeAspect="1"/>
              </p:cNvPicPr>
              <p:nvPr/>
            </p:nvPicPr>
            <p:blipFill rotWithShape="1">
              <a:blip r:embed="rId3"/>
              <a:srcRect t="54420" b="30619"/>
              <a:stretch>
                <a:fillRect/>
              </a:stretch>
            </p:blipFill>
            <p:spPr bwMode="auto">
              <a:xfrm>
                <a:off x="768227" y="1601776"/>
                <a:ext cx="469900" cy="469900"/>
              </a:xfrm>
              <a:custGeom>
                <a:avLst/>
                <a:gdLst>
                  <a:gd name="connsiteX0" fmla="*/ 234799 w 469598"/>
                  <a:gd name="connsiteY0" fmla="*/ 0 h 469544"/>
                  <a:gd name="connsiteX1" fmla="*/ 280683 w 469598"/>
                  <a:gd name="connsiteY1" fmla="*/ 4625 h 469544"/>
                  <a:gd name="connsiteX2" fmla="*/ 284010 w 469598"/>
                  <a:gd name="connsiteY2" fmla="*/ 37627 h 469544"/>
                  <a:gd name="connsiteX3" fmla="*/ 431419 w 469598"/>
                  <a:gd name="connsiteY3" fmla="*/ 185019 h 469544"/>
                  <a:gd name="connsiteX4" fmla="*/ 464922 w 469598"/>
                  <a:gd name="connsiteY4" fmla="*/ 188396 h 469544"/>
                  <a:gd name="connsiteX5" fmla="*/ 469598 w 469598"/>
                  <a:gd name="connsiteY5" fmla="*/ 234772 h 469544"/>
                  <a:gd name="connsiteX6" fmla="*/ 234799 w 469598"/>
                  <a:gd name="connsiteY6" fmla="*/ 469544 h 469544"/>
                  <a:gd name="connsiteX7" fmla="*/ 0 w 469598"/>
                  <a:gd name="connsiteY7" fmla="*/ 234772 h 469544"/>
                  <a:gd name="connsiteX8" fmla="*/ 234799 w 469598"/>
                  <a:gd name="connsiteY8" fmla="*/ 0 h 46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598" h="469544">
                    <a:moveTo>
                      <a:pt x="234799" y="0"/>
                    </a:moveTo>
                    <a:lnTo>
                      <a:pt x="280683" y="4625"/>
                    </a:lnTo>
                    <a:lnTo>
                      <a:pt x="284010" y="37627"/>
                    </a:lnTo>
                    <a:cubicBezTo>
                      <a:pt x="299150" y="111609"/>
                      <a:pt x="357428" y="169880"/>
                      <a:pt x="431419" y="185019"/>
                    </a:cubicBezTo>
                    <a:lnTo>
                      <a:pt x="464922" y="188396"/>
                    </a:lnTo>
                    <a:lnTo>
                      <a:pt x="469598" y="234772"/>
                    </a:lnTo>
                    <a:cubicBezTo>
                      <a:pt x="469598" y="364433"/>
                      <a:pt x="364475" y="469544"/>
                      <a:pt x="234799" y="469544"/>
                    </a:cubicBezTo>
                    <a:cubicBezTo>
                      <a:pt x="105123" y="469544"/>
                      <a:pt x="0" y="364433"/>
                      <a:pt x="0" y="234772"/>
                    </a:cubicBezTo>
                    <a:cubicBezTo>
                      <a:pt x="0" y="105111"/>
                      <a:pt x="105123" y="0"/>
                      <a:pt x="234799" y="0"/>
                    </a:cubicBezTo>
                    <a:close/>
                  </a:path>
                </a:pathLst>
              </a:custGeom>
              <a:ln w="12700">
                <a:solidFill>
                  <a:sysClr val="window" lastClr="FFFFFF"/>
                </a:solidFill>
              </a:ln>
              <a:effectLst>
                <a:outerShdw blurRad="50800" dist="38100" dir="2700000" algn="tl" rotWithShape="0">
                  <a:prstClr val="black">
                    <a:alpha val="40000"/>
                  </a:prstClr>
                </a:outerShdw>
              </a:effectLst>
            </p:spPr>
          </p:pic>
          <p:pic>
            <p:nvPicPr>
              <p:cNvPr id="6" name="图片 17"/>
              <p:cNvPicPr>
                <a:picLocks noChangeAspect="1"/>
              </p:cNvPicPr>
              <p:nvPr/>
            </p:nvPicPr>
            <p:blipFill rotWithShape="1">
              <a:blip r:embed="rId4" cstate="print"/>
              <a:srcRect t="54420" b="30619"/>
              <a:stretch>
                <a:fillRect/>
              </a:stretch>
            </p:blipFill>
            <p:spPr bwMode="auto">
              <a:xfrm>
                <a:off x="498518" y="1801188"/>
                <a:ext cx="270425" cy="270336"/>
              </a:xfrm>
              <a:prstGeom prst="ellipse">
                <a:avLst/>
              </a:prstGeom>
              <a:ln w="12700">
                <a:solidFill>
                  <a:sysClr val="window" lastClr="FFFFFF"/>
                </a:solidFill>
              </a:ln>
              <a:effectLst>
                <a:outerShdw blurRad="50800" dist="38100" dir="2700000" algn="tl" rotWithShape="0">
                  <a:prstClr val="black">
                    <a:alpha val="40000"/>
                  </a:prstClr>
                </a:outerShdw>
              </a:effectLst>
            </p:spPr>
          </p:pic>
          <p:pic>
            <p:nvPicPr>
              <p:cNvPr id="7" name="图片 19"/>
              <p:cNvPicPr>
                <a:picLocks noChangeAspect="1"/>
              </p:cNvPicPr>
              <p:nvPr/>
            </p:nvPicPr>
            <p:blipFill rotWithShape="1">
              <a:blip r:embed="rId4" cstate="print"/>
              <a:srcRect t="54420" b="30619"/>
              <a:stretch>
                <a:fillRect/>
              </a:stretch>
            </p:blipFill>
            <p:spPr bwMode="auto">
              <a:xfrm>
                <a:off x="1103310" y="1312049"/>
                <a:ext cx="424265" cy="424125"/>
              </a:xfrm>
              <a:prstGeom prst="ellipse">
                <a:avLst/>
              </a:prstGeom>
              <a:ln w="12700">
                <a:solidFill>
                  <a:sysClr val="window" lastClr="FFFFFF"/>
                </a:solidFill>
              </a:ln>
              <a:effectLst>
                <a:outerShdw blurRad="50800" dist="38100" dir="2700000" algn="tl" rotWithShape="0">
                  <a:prstClr val="black">
                    <a:alpha val="40000"/>
                  </a:prstClr>
                </a:outerShdw>
              </a:effectLst>
            </p:spPr>
          </p:pic>
          <p:sp>
            <p:nvSpPr>
              <p:cNvPr id="8" name="矩形 7"/>
              <p:cNvSpPr/>
              <p:nvPr/>
            </p:nvSpPr>
            <p:spPr bwMode="auto">
              <a:xfrm>
                <a:off x="1481525" y="1694408"/>
                <a:ext cx="3727302" cy="400110"/>
              </a:xfrm>
              <a:prstGeom prst="rect">
                <a:avLst/>
              </a:prstGeom>
            </p:spPr>
            <p:txBody>
              <a:bodyPr wrap="none">
                <a:spAutoFit/>
              </a:bodyPr>
              <a:lstStyle/>
              <a:p>
                <a:pPr fontAlgn="auto">
                  <a:spcBef>
                    <a:spcPts val="0"/>
                  </a:spcBef>
                  <a:spcAft>
                    <a:spcPts val="0"/>
                  </a:spcAft>
                  <a:defRPr/>
                </a:pPr>
                <a:r>
                  <a:rPr lang="en-US" altLang="zh-CN" sz="2000" b="1" spc="300" dirty="0">
                    <a:latin typeface="微软雅黑" panose="020B0503020204020204" pitchFamily="34" charset="-122"/>
                    <a:ea typeface="微软雅黑" panose="020B0503020204020204" pitchFamily="34" charset="-122"/>
                  </a:rPr>
                  <a:t>1982</a:t>
                </a:r>
                <a:r>
                  <a:rPr lang="zh-CN" altLang="en-US" sz="2000" b="1" spc="300" dirty="0">
                    <a:latin typeface="微软雅黑" panose="020B0503020204020204" pitchFamily="34" charset="-122"/>
                    <a:ea typeface="微软雅黑" panose="020B0503020204020204" pitchFamily="34" charset="-122"/>
                  </a:rPr>
                  <a:t>年</a:t>
                </a:r>
                <a:r>
                  <a:rPr lang="en-US" altLang="zh-CN" sz="2000" b="1" spc="300" dirty="0">
                    <a:latin typeface="微软雅黑" panose="020B0503020204020204" pitchFamily="34" charset="-122"/>
                    <a:ea typeface="微软雅黑" panose="020B0503020204020204" pitchFamily="34" charset="-122"/>
                  </a:rPr>
                  <a:t>9</a:t>
                </a:r>
                <a:r>
                  <a:rPr lang="zh-CN" altLang="en-US" sz="2000" b="1" spc="300" dirty="0">
                    <a:latin typeface="微软雅黑" panose="020B0503020204020204" pitchFamily="34" charset="-122"/>
                    <a:ea typeface="微软雅黑" panose="020B0503020204020204" pitchFamily="34" charset="-122"/>
                  </a:rPr>
                  <a:t>月</a:t>
                </a:r>
                <a:r>
                  <a:rPr lang="en-US" altLang="zh-CN" sz="2000" b="1" spc="300" dirty="0">
                    <a:latin typeface="微软雅黑" panose="020B0503020204020204" pitchFamily="34" charset="-122"/>
                    <a:ea typeface="微软雅黑" panose="020B0503020204020204" pitchFamily="34" charset="-122"/>
                  </a:rPr>
                  <a:t>1</a:t>
                </a:r>
                <a:r>
                  <a:rPr lang="zh-CN" altLang="en-US" sz="2000" b="1" spc="300" dirty="0">
                    <a:latin typeface="微软雅黑" panose="020B0503020204020204" pitchFamily="34" charset="-122"/>
                    <a:ea typeface="微软雅黑" panose="020B0503020204020204" pitchFamily="34" charset="-122"/>
                  </a:rPr>
                  <a:t>日中共十二大</a:t>
                </a:r>
              </a:p>
            </p:txBody>
          </p:sp>
          <p:cxnSp>
            <p:nvCxnSpPr>
              <p:cNvPr id="9" name="直接连接符 8"/>
              <p:cNvCxnSpPr/>
              <p:nvPr/>
            </p:nvCxnSpPr>
            <p:spPr bwMode="auto">
              <a:xfrm>
                <a:off x="1238127" y="2055802"/>
                <a:ext cx="5547248" cy="0"/>
              </a:xfrm>
              <a:prstGeom prst="line">
                <a:avLst/>
              </a:prstGeom>
              <a:noFill/>
              <a:ln w="12700" cap="flat" cmpd="sng" algn="ctr">
                <a:solidFill>
                  <a:srgbClr val="C00000"/>
                </a:solidFill>
                <a:prstDash val="solid"/>
                <a:miter lim="800000"/>
              </a:ln>
              <a:effectLst/>
            </p:spPr>
          </p:cxnSp>
          <p:grpSp>
            <p:nvGrpSpPr>
              <p:cNvPr id="2" name="组合 1"/>
              <p:cNvGrpSpPr/>
              <p:nvPr/>
            </p:nvGrpSpPr>
            <p:grpSpPr>
              <a:xfrm>
                <a:off x="5709188" y="1736174"/>
                <a:ext cx="1048935" cy="262478"/>
                <a:chOff x="6300923" y="1890702"/>
                <a:chExt cx="457200" cy="107950"/>
              </a:xfrm>
              <a:solidFill>
                <a:srgbClr val="C00000"/>
              </a:solidFill>
            </p:grpSpPr>
            <p:sp>
              <p:nvSpPr>
                <p:cNvPr id="10" name="平行四边形 9"/>
                <p:cNvSpPr/>
                <p:nvPr/>
              </p:nvSpPr>
              <p:spPr bwMode="auto">
                <a:xfrm>
                  <a:off x="63009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1" name="平行四边形 10"/>
                <p:cNvSpPr/>
                <p:nvPr/>
              </p:nvSpPr>
              <p:spPr bwMode="auto">
                <a:xfrm>
                  <a:off x="63898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2" name="平行四边形 28"/>
                <p:cNvSpPr/>
                <p:nvPr/>
              </p:nvSpPr>
              <p:spPr bwMode="auto">
                <a:xfrm>
                  <a:off x="64787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3" name="平行四边形 29"/>
                <p:cNvSpPr/>
                <p:nvPr/>
              </p:nvSpPr>
              <p:spPr bwMode="auto">
                <a:xfrm>
                  <a:off x="6570798"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4" name="平行四边形 30"/>
                <p:cNvSpPr/>
                <p:nvPr/>
              </p:nvSpPr>
              <p:spPr bwMode="auto">
                <a:xfrm>
                  <a:off x="66565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15" name="矩形 14"/>
              <p:cNvSpPr/>
              <p:nvPr/>
            </p:nvSpPr>
            <p:spPr bwMode="auto">
              <a:xfrm>
                <a:off x="1084047" y="1279087"/>
                <a:ext cx="1847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1" u="none" strike="noStrike" kern="0" cap="none" spc="0" normalizeH="0" baseline="0" noProof="0" dirty="0">
                  <a:ln>
                    <a:noFill/>
                  </a:ln>
                  <a:solidFill>
                    <a:prstClr val="white">
                      <a:lumMod val="95000"/>
                    </a:prstClr>
                  </a:solidFill>
                  <a:effectLst/>
                  <a:uLnTx/>
                  <a:uFillTx/>
                  <a:cs typeface="+mn-ea"/>
                  <a:sym typeface="+mn-lt"/>
                </a:endParaRPr>
              </a:p>
            </p:txBody>
          </p:sp>
        </p:grpSp>
        <p:grpSp>
          <p:nvGrpSpPr>
            <p:cNvPr id="16" name="组合 15"/>
            <p:cNvGrpSpPr/>
            <p:nvPr/>
          </p:nvGrpSpPr>
          <p:grpSpPr>
            <a:xfrm>
              <a:off x="6998122" y="1601776"/>
              <a:ext cx="1718564" cy="483636"/>
              <a:chOff x="955405" y="1115195"/>
              <a:chExt cx="5057795" cy="483636"/>
            </a:xfrm>
          </p:grpSpPr>
          <p:sp>
            <p:nvSpPr>
              <p:cNvPr id="17" name="圆角矩形 58"/>
              <p:cNvSpPr/>
              <p:nvPr/>
            </p:nvSpPr>
            <p:spPr>
              <a:xfrm>
                <a:off x="955405" y="1115195"/>
                <a:ext cx="5057795" cy="483636"/>
              </a:xfrm>
              <a:prstGeom prst="roundRect">
                <a:avLst>
                  <a:gd name="adj" fmla="val 50000"/>
                </a:avLst>
              </a:prstGeom>
              <a:solidFill>
                <a:srgbClr val="C10001"/>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prstClr val="white"/>
                  </a:solidFill>
                  <a:effectLst/>
                  <a:uLnTx/>
                  <a:uFillTx/>
                  <a:cs typeface="+mn-ea"/>
                  <a:sym typeface="+mn-lt"/>
                </a:endParaRPr>
              </a:p>
            </p:txBody>
          </p:sp>
          <p:sp>
            <p:nvSpPr>
              <p:cNvPr id="18" name="矩形 38"/>
              <p:cNvSpPr>
                <a:spLocks noChangeArrowheads="1"/>
              </p:cNvSpPr>
              <p:nvPr/>
            </p:nvSpPr>
            <p:spPr bwMode="auto">
              <a:xfrm>
                <a:off x="1833627" y="1160134"/>
                <a:ext cx="3562754" cy="400101"/>
              </a:xfrm>
              <a:prstGeom prst="rect">
                <a:avLst/>
              </a:prstGeom>
              <a:noFill/>
              <a:ln w="9525">
                <a:solidFill>
                  <a:srgbClr val="C00000"/>
                </a:solidFill>
                <a:miter lim="800000"/>
              </a:ln>
              <a:extLst>
                <a:ext uri="{909E8E84-426E-40DD-AFC4-6F175D3DCCD1}">
                  <a14:hiddenFill xmlns:a14="http://schemas.microsoft.com/office/drawing/2010/main">
                    <a:solidFill>
                      <a:srgbClr val="FFFFFF"/>
                    </a:solidFill>
                  </a14:hiddenFill>
                </a:ext>
              </a:extLst>
            </p:spPr>
            <p:txBody>
              <a:bodyPr wrap="none" lIns="91431" tIns="45716" rIns="91431" bIns="4571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改革开放</a:t>
                </a:r>
              </a:p>
            </p:txBody>
          </p:sp>
        </p:grpSp>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7781" y="906990"/>
              <a:ext cx="2384385" cy="1788289"/>
            </a:xfrm>
            <a:prstGeom prst="rect">
              <a:avLst/>
            </a:prstGeom>
          </p:spPr>
        </p:pic>
      </p:grpSp>
      <p:grpSp>
        <p:nvGrpSpPr>
          <p:cNvPr id="27" name="组合 26"/>
          <p:cNvGrpSpPr/>
          <p:nvPr/>
        </p:nvGrpSpPr>
        <p:grpSpPr>
          <a:xfrm>
            <a:off x="1238127" y="4697203"/>
            <a:ext cx="10024039" cy="1283878"/>
            <a:chOff x="1238127" y="4697203"/>
            <a:chExt cx="10024039" cy="1283878"/>
          </a:xfrm>
        </p:grpSpPr>
        <p:sp>
          <p:nvSpPr>
            <p:cNvPr id="28" name="文本框 27"/>
            <p:cNvSpPr txBox="1"/>
            <p:nvPr/>
          </p:nvSpPr>
          <p:spPr>
            <a:xfrm>
              <a:off x="1238127" y="4697203"/>
              <a:ext cx="6094070" cy="525657"/>
            </a:xfrm>
            <a:prstGeom prst="rect">
              <a:avLst/>
            </a:prstGeom>
            <a:noFill/>
          </p:spPr>
          <p:txBody>
            <a:bodyPr wrap="square">
              <a:spAutoFit/>
            </a:bodyPr>
            <a:lstStyle/>
            <a:p>
              <a:pPr eaLnBrk="1" hangingPunct="1">
                <a:lnSpc>
                  <a:spcPct val="130000"/>
                </a:lnSpc>
              </a:pPr>
              <a:r>
                <a:rPr lang="zh-CN" altLang="en-US" sz="2400" b="1" dirty="0">
                  <a:solidFill>
                    <a:srgbClr val="C00000"/>
                  </a:solidFill>
                  <a:latin typeface="微软雅黑" panose="020B0503020204020204" pitchFamily="34" charset="-122"/>
                  <a:ea typeface="微软雅黑" panose="020B0503020204020204" pitchFamily="34" charset="-122"/>
                </a:rPr>
                <a:t>地点：</a:t>
              </a:r>
              <a:r>
                <a:rPr lang="zh-CN" altLang="en-US" sz="2400" b="1" dirty="0">
                  <a:latin typeface="微软雅黑" panose="020B0503020204020204" pitchFamily="34" charset="-122"/>
                  <a:ea typeface="微软雅黑" panose="020B0503020204020204" pitchFamily="34" charset="-122"/>
                </a:rPr>
                <a:t>北京首都北京</a:t>
              </a:r>
            </a:p>
          </p:txBody>
        </p:sp>
        <p:sp>
          <p:nvSpPr>
            <p:cNvPr id="29" name="文本框 28"/>
            <p:cNvSpPr txBox="1"/>
            <p:nvPr/>
          </p:nvSpPr>
          <p:spPr>
            <a:xfrm>
              <a:off x="1268777" y="5203624"/>
              <a:ext cx="9993389" cy="777457"/>
            </a:xfrm>
            <a:prstGeom prst="rect">
              <a:avLst/>
            </a:prstGeom>
            <a:noFill/>
          </p:spPr>
          <p:txBody>
            <a:bodyPr wrap="square">
              <a:spAutoFit/>
            </a:bodyPr>
            <a:lstStyle/>
            <a:p>
              <a:pPr eaLnBrk="1" hangingPunct="1">
                <a:lnSpc>
                  <a:spcPct val="130000"/>
                </a:lnSpc>
              </a:pPr>
              <a:r>
                <a:rPr lang="zh-CN" altLang="en-US" sz="1800" dirty="0">
                  <a:latin typeface="微软雅黑" panose="020B0503020204020204" pitchFamily="34" charset="-122"/>
                  <a:ea typeface="微软雅黑" panose="020B0503020204020204" pitchFamily="34" charset="-122"/>
                </a:rPr>
                <a:t>大会审议并通过了</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中国共产党章程部分条文修正案</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，概括了党在社会主义初级阶段以“一个中心、两个基本点”为核心内容的基本路线，制定了国民经济发展的“三步走”战略</a:t>
              </a:r>
            </a:p>
          </p:txBody>
        </p:sp>
      </p:grpSp>
      <p:grpSp>
        <p:nvGrpSpPr>
          <p:cNvPr id="30" name="组合 29"/>
          <p:cNvGrpSpPr/>
          <p:nvPr/>
        </p:nvGrpSpPr>
        <p:grpSpPr>
          <a:xfrm>
            <a:off x="498518" y="3273912"/>
            <a:ext cx="10763648" cy="1788289"/>
            <a:chOff x="498518" y="906990"/>
            <a:chExt cx="10763648" cy="1788289"/>
          </a:xfrm>
        </p:grpSpPr>
        <p:grpSp>
          <p:nvGrpSpPr>
            <p:cNvPr id="31" name="组合 30"/>
            <p:cNvGrpSpPr/>
            <p:nvPr/>
          </p:nvGrpSpPr>
          <p:grpSpPr>
            <a:xfrm>
              <a:off x="498518" y="1279087"/>
              <a:ext cx="6286857" cy="815431"/>
              <a:chOff x="498518" y="1279087"/>
              <a:chExt cx="6286857" cy="815431"/>
            </a:xfrm>
          </p:grpSpPr>
          <p:pic>
            <p:nvPicPr>
              <p:cNvPr id="36" name="图片 16"/>
              <p:cNvPicPr>
                <a:picLocks noChangeAspect="1"/>
              </p:cNvPicPr>
              <p:nvPr/>
            </p:nvPicPr>
            <p:blipFill rotWithShape="1">
              <a:blip r:embed="rId3"/>
              <a:srcRect t="54420" b="30619"/>
              <a:stretch>
                <a:fillRect/>
              </a:stretch>
            </p:blipFill>
            <p:spPr bwMode="auto">
              <a:xfrm>
                <a:off x="768227" y="1601776"/>
                <a:ext cx="469900" cy="469900"/>
              </a:xfrm>
              <a:custGeom>
                <a:avLst/>
                <a:gdLst>
                  <a:gd name="connsiteX0" fmla="*/ 234799 w 469598"/>
                  <a:gd name="connsiteY0" fmla="*/ 0 h 469544"/>
                  <a:gd name="connsiteX1" fmla="*/ 280683 w 469598"/>
                  <a:gd name="connsiteY1" fmla="*/ 4625 h 469544"/>
                  <a:gd name="connsiteX2" fmla="*/ 284010 w 469598"/>
                  <a:gd name="connsiteY2" fmla="*/ 37627 h 469544"/>
                  <a:gd name="connsiteX3" fmla="*/ 431419 w 469598"/>
                  <a:gd name="connsiteY3" fmla="*/ 185019 h 469544"/>
                  <a:gd name="connsiteX4" fmla="*/ 464922 w 469598"/>
                  <a:gd name="connsiteY4" fmla="*/ 188396 h 469544"/>
                  <a:gd name="connsiteX5" fmla="*/ 469598 w 469598"/>
                  <a:gd name="connsiteY5" fmla="*/ 234772 h 469544"/>
                  <a:gd name="connsiteX6" fmla="*/ 234799 w 469598"/>
                  <a:gd name="connsiteY6" fmla="*/ 469544 h 469544"/>
                  <a:gd name="connsiteX7" fmla="*/ 0 w 469598"/>
                  <a:gd name="connsiteY7" fmla="*/ 234772 h 469544"/>
                  <a:gd name="connsiteX8" fmla="*/ 234799 w 469598"/>
                  <a:gd name="connsiteY8" fmla="*/ 0 h 46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598" h="469544">
                    <a:moveTo>
                      <a:pt x="234799" y="0"/>
                    </a:moveTo>
                    <a:lnTo>
                      <a:pt x="280683" y="4625"/>
                    </a:lnTo>
                    <a:lnTo>
                      <a:pt x="284010" y="37627"/>
                    </a:lnTo>
                    <a:cubicBezTo>
                      <a:pt x="299150" y="111609"/>
                      <a:pt x="357428" y="169880"/>
                      <a:pt x="431419" y="185019"/>
                    </a:cubicBezTo>
                    <a:lnTo>
                      <a:pt x="464922" y="188396"/>
                    </a:lnTo>
                    <a:lnTo>
                      <a:pt x="469598" y="234772"/>
                    </a:lnTo>
                    <a:cubicBezTo>
                      <a:pt x="469598" y="364433"/>
                      <a:pt x="364475" y="469544"/>
                      <a:pt x="234799" y="469544"/>
                    </a:cubicBezTo>
                    <a:cubicBezTo>
                      <a:pt x="105123" y="469544"/>
                      <a:pt x="0" y="364433"/>
                      <a:pt x="0" y="234772"/>
                    </a:cubicBezTo>
                    <a:cubicBezTo>
                      <a:pt x="0" y="105111"/>
                      <a:pt x="105123" y="0"/>
                      <a:pt x="234799" y="0"/>
                    </a:cubicBezTo>
                    <a:close/>
                  </a:path>
                </a:pathLst>
              </a:custGeom>
              <a:ln w="12700">
                <a:solidFill>
                  <a:sysClr val="window" lastClr="FFFFFF"/>
                </a:solidFill>
              </a:ln>
              <a:effectLst>
                <a:outerShdw blurRad="50800" dist="38100" dir="2700000" algn="tl" rotWithShape="0">
                  <a:prstClr val="black">
                    <a:alpha val="40000"/>
                  </a:prstClr>
                </a:outerShdw>
              </a:effectLst>
            </p:spPr>
          </p:pic>
          <p:pic>
            <p:nvPicPr>
              <p:cNvPr id="37" name="图片 17"/>
              <p:cNvPicPr>
                <a:picLocks noChangeAspect="1"/>
              </p:cNvPicPr>
              <p:nvPr/>
            </p:nvPicPr>
            <p:blipFill rotWithShape="1">
              <a:blip r:embed="rId4" cstate="print"/>
              <a:srcRect t="54420" b="30619"/>
              <a:stretch>
                <a:fillRect/>
              </a:stretch>
            </p:blipFill>
            <p:spPr bwMode="auto">
              <a:xfrm>
                <a:off x="498518" y="1801188"/>
                <a:ext cx="270425" cy="270336"/>
              </a:xfrm>
              <a:prstGeom prst="ellipse">
                <a:avLst/>
              </a:prstGeom>
              <a:ln w="12700">
                <a:solidFill>
                  <a:sysClr val="window" lastClr="FFFFFF"/>
                </a:solidFill>
              </a:ln>
              <a:effectLst>
                <a:outerShdw blurRad="50800" dist="38100" dir="2700000" algn="tl" rotWithShape="0">
                  <a:prstClr val="black">
                    <a:alpha val="40000"/>
                  </a:prstClr>
                </a:outerShdw>
              </a:effectLst>
            </p:spPr>
          </p:pic>
          <p:pic>
            <p:nvPicPr>
              <p:cNvPr id="38" name="图片 19"/>
              <p:cNvPicPr>
                <a:picLocks noChangeAspect="1"/>
              </p:cNvPicPr>
              <p:nvPr/>
            </p:nvPicPr>
            <p:blipFill rotWithShape="1">
              <a:blip r:embed="rId4" cstate="print"/>
              <a:srcRect t="54420" b="30619"/>
              <a:stretch>
                <a:fillRect/>
              </a:stretch>
            </p:blipFill>
            <p:spPr bwMode="auto">
              <a:xfrm>
                <a:off x="1103310" y="1312049"/>
                <a:ext cx="424265" cy="424125"/>
              </a:xfrm>
              <a:prstGeom prst="ellipse">
                <a:avLst/>
              </a:prstGeom>
              <a:ln w="12700">
                <a:solidFill>
                  <a:sysClr val="window" lastClr="FFFFFF"/>
                </a:solidFill>
              </a:ln>
              <a:effectLst>
                <a:outerShdw blurRad="50800" dist="38100" dir="2700000" algn="tl" rotWithShape="0">
                  <a:prstClr val="black">
                    <a:alpha val="40000"/>
                  </a:prstClr>
                </a:outerShdw>
              </a:effectLst>
            </p:spPr>
          </p:pic>
          <p:sp>
            <p:nvSpPr>
              <p:cNvPr id="41" name="矩形 40"/>
              <p:cNvSpPr/>
              <p:nvPr/>
            </p:nvSpPr>
            <p:spPr bwMode="auto">
              <a:xfrm>
                <a:off x="1481525" y="1694408"/>
                <a:ext cx="4121641" cy="400110"/>
              </a:xfrm>
              <a:prstGeom prst="rect">
                <a:avLst/>
              </a:prstGeom>
            </p:spPr>
            <p:txBody>
              <a:bodyPr wrap="none">
                <a:spAutoFit/>
              </a:bodyPr>
              <a:lstStyle/>
              <a:p>
                <a:pPr fontAlgn="auto">
                  <a:spcBef>
                    <a:spcPts val="0"/>
                  </a:spcBef>
                  <a:spcAft>
                    <a:spcPts val="0"/>
                  </a:spcAft>
                  <a:defRPr/>
                </a:pPr>
                <a:r>
                  <a:rPr lang="en-US" altLang="zh-CN" sz="2000" b="1" spc="300" dirty="0">
                    <a:latin typeface="微软雅黑" panose="020B0503020204020204" pitchFamily="34" charset="-122"/>
                    <a:ea typeface="微软雅黑" panose="020B0503020204020204" pitchFamily="34" charset="-122"/>
                  </a:rPr>
                  <a:t>1987</a:t>
                </a:r>
                <a:r>
                  <a:rPr lang="zh-CN" altLang="en-US" sz="2000" b="1" spc="300" dirty="0">
                    <a:latin typeface="微软雅黑" panose="020B0503020204020204" pitchFamily="34" charset="-122"/>
                    <a:ea typeface="微软雅黑" panose="020B0503020204020204" pitchFamily="34" charset="-122"/>
                  </a:rPr>
                  <a:t>年</a:t>
                </a:r>
                <a:r>
                  <a:rPr lang="en-US" altLang="zh-CN" sz="2000" b="1" spc="300" dirty="0">
                    <a:latin typeface="微软雅黑" panose="020B0503020204020204" pitchFamily="34" charset="-122"/>
                    <a:ea typeface="微软雅黑" panose="020B0503020204020204" pitchFamily="34" charset="-122"/>
                  </a:rPr>
                  <a:t>10</a:t>
                </a:r>
                <a:r>
                  <a:rPr lang="zh-CN" altLang="en-US" sz="2000" b="1" spc="300" dirty="0">
                    <a:latin typeface="微软雅黑" panose="020B0503020204020204" pitchFamily="34" charset="-122"/>
                    <a:ea typeface="微软雅黑" panose="020B0503020204020204" pitchFamily="34" charset="-122"/>
                  </a:rPr>
                  <a:t>月</a:t>
                </a:r>
                <a:r>
                  <a:rPr lang="en-US" altLang="zh-CN" sz="2000" b="1" spc="300" dirty="0">
                    <a:latin typeface="微软雅黑" panose="020B0503020204020204" pitchFamily="34" charset="-122"/>
                    <a:ea typeface="微软雅黑" panose="020B0503020204020204" pitchFamily="34" charset="-122"/>
                  </a:rPr>
                  <a:t>25</a:t>
                </a:r>
                <a:r>
                  <a:rPr lang="zh-CN" altLang="en-US" sz="2000" b="1" spc="300" dirty="0">
                    <a:latin typeface="微软雅黑" panose="020B0503020204020204" pitchFamily="34" charset="-122"/>
                    <a:ea typeface="微软雅黑" panose="020B0503020204020204" pitchFamily="34" charset="-122"/>
                  </a:rPr>
                  <a:t>日中共十三大</a:t>
                </a:r>
              </a:p>
            </p:txBody>
          </p:sp>
          <p:cxnSp>
            <p:nvCxnSpPr>
              <p:cNvPr id="42" name="直接连接符 41"/>
              <p:cNvCxnSpPr/>
              <p:nvPr/>
            </p:nvCxnSpPr>
            <p:spPr bwMode="auto">
              <a:xfrm>
                <a:off x="1238127" y="2055802"/>
                <a:ext cx="5547248" cy="0"/>
              </a:xfrm>
              <a:prstGeom prst="line">
                <a:avLst/>
              </a:prstGeom>
              <a:noFill/>
              <a:ln w="12700" cap="flat" cmpd="sng" algn="ctr">
                <a:solidFill>
                  <a:srgbClr val="C00000"/>
                </a:solidFill>
                <a:prstDash val="solid"/>
                <a:miter lim="800000"/>
              </a:ln>
              <a:effectLst/>
            </p:spPr>
          </p:cxnSp>
          <p:grpSp>
            <p:nvGrpSpPr>
              <p:cNvPr id="43" name="组合 42"/>
              <p:cNvGrpSpPr/>
              <p:nvPr/>
            </p:nvGrpSpPr>
            <p:grpSpPr>
              <a:xfrm>
                <a:off x="5709188" y="1736174"/>
                <a:ext cx="1048935" cy="262478"/>
                <a:chOff x="6300923" y="1890702"/>
                <a:chExt cx="457200" cy="107950"/>
              </a:xfrm>
              <a:solidFill>
                <a:srgbClr val="C00000"/>
              </a:solidFill>
            </p:grpSpPr>
            <p:sp>
              <p:nvSpPr>
                <p:cNvPr id="45" name="平行四边形 44"/>
                <p:cNvSpPr/>
                <p:nvPr/>
              </p:nvSpPr>
              <p:spPr bwMode="auto">
                <a:xfrm>
                  <a:off x="63009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6" name="平行四边形 45"/>
                <p:cNvSpPr/>
                <p:nvPr/>
              </p:nvSpPr>
              <p:spPr bwMode="auto">
                <a:xfrm>
                  <a:off x="63898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7" name="平行四边形 28"/>
                <p:cNvSpPr/>
                <p:nvPr/>
              </p:nvSpPr>
              <p:spPr bwMode="auto">
                <a:xfrm>
                  <a:off x="64787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8" name="平行四边形 29"/>
                <p:cNvSpPr/>
                <p:nvPr/>
              </p:nvSpPr>
              <p:spPr bwMode="auto">
                <a:xfrm>
                  <a:off x="6570798"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9" name="平行四边形 30"/>
                <p:cNvSpPr/>
                <p:nvPr/>
              </p:nvSpPr>
              <p:spPr bwMode="auto">
                <a:xfrm>
                  <a:off x="66565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44" name="矩形 43"/>
              <p:cNvSpPr/>
              <p:nvPr/>
            </p:nvSpPr>
            <p:spPr bwMode="auto">
              <a:xfrm>
                <a:off x="1084047" y="1279087"/>
                <a:ext cx="1847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1" u="none" strike="noStrike" kern="0" cap="none" spc="0" normalizeH="0" baseline="0" noProof="0" dirty="0">
                  <a:ln>
                    <a:noFill/>
                  </a:ln>
                  <a:solidFill>
                    <a:prstClr val="white">
                      <a:lumMod val="95000"/>
                    </a:prstClr>
                  </a:solidFill>
                  <a:effectLst/>
                  <a:uLnTx/>
                  <a:uFillTx/>
                  <a:cs typeface="+mn-ea"/>
                  <a:sym typeface="+mn-lt"/>
                </a:endParaRPr>
              </a:p>
            </p:txBody>
          </p:sp>
        </p:grpSp>
        <p:grpSp>
          <p:nvGrpSpPr>
            <p:cNvPr id="32" name="组合 31"/>
            <p:cNvGrpSpPr/>
            <p:nvPr/>
          </p:nvGrpSpPr>
          <p:grpSpPr>
            <a:xfrm>
              <a:off x="6998122" y="1601776"/>
              <a:ext cx="1718564" cy="483636"/>
              <a:chOff x="955405" y="1115195"/>
              <a:chExt cx="5057795" cy="483636"/>
            </a:xfrm>
          </p:grpSpPr>
          <p:sp>
            <p:nvSpPr>
              <p:cNvPr id="34" name="圆角矩形 58"/>
              <p:cNvSpPr/>
              <p:nvPr/>
            </p:nvSpPr>
            <p:spPr>
              <a:xfrm>
                <a:off x="955405" y="1115195"/>
                <a:ext cx="5057795" cy="483636"/>
              </a:xfrm>
              <a:prstGeom prst="roundRect">
                <a:avLst>
                  <a:gd name="adj" fmla="val 50000"/>
                </a:avLst>
              </a:prstGeom>
              <a:solidFill>
                <a:srgbClr val="C10001"/>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prstClr val="white"/>
                  </a:solidFill>
                  <a:effectLst/>
                  <a:uLnTx/>
                  <a:uFillTx/>
                  <a:cs typeface="+mn-ea"/>
                  <a:sym typeface="+mn-lt"/>
                </a:endParaRPr>
              </a:p>
            </p:txBody>
          </p:sp>
          <p:sp>
            <p:nvSpPr>
              <p:cNvPr id="35" name="矩形 38"/>
              <p:cNvSpPr>
                <a:spLocks noChangeArrowheads="1"/>
              </p:cNvSpPr>
              <p:nvPr/>
            </p:nvSpPr>
            <p:spPr bwMode="auto">
              <a:xfrm>
                <a:off x="1833627" y="1160134"/>
                <a:ext cx="3562754" cy="400101"/>
              </a:xfrm>
              <a:prstGeom prst="rect">
                <a:avLst/>
              </a:prstGeom>
              <a:noFill/>
              <a:ln w="9525">
                <a:solidFill>
                  <a:srgbClr val="C00000"/>
                </a:solidFill>
                <a:miter lim="800000"/>
              </a:ln>
              <a:extLst>
                <a:ext uri="{909E8E84-426E-40DD-AFC4-6F175D3DCCD1}">
                  <a14:hiddenFill xmlns:a14="http://schemas.microsoft.com/office/drawing/2010/main">
                    <a:solidFill>
                      <a:srgbClr val="FFFFFF"/>
                    </a:solidFill>
                  </a14:hiddenFill>
                </a:ext>
              </a:extLst>
            </p:spPr>
            <p:txBody>
              <a:bodyPr wrap="none" lIns="91431" tIns="45716" rIns="91431" bIns="4571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改革开放</a:t>
                </a:r>
              </a:p>
            </p:txBody>
          </p:sp>
        </p:grpSp>
        <p:pic>
          <p:nvPicPr>
            <p:cNvPr id="33" name="图片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7781" y="906990"/>
              <a:ext cx="2384385" cy="178828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750"/>
                                        <p:tgtEl>
                                          <p:spTgt spid="30"/>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改革开放</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组合 18"/>
          <p:cNvGrpSpPr/>
          <p:nvPr/>
        </p:nvGrpSpPr>
        <p:grpSpPr>
          <a:xfrm>
            <a:off x="1238127" y="2330281"/>
            <a:ext cx="10024039" cy="1283878"/>
            <a:chOff x="1238127" y="2330281"/>
            <a:chExt cx="10024039" cy="1283878"/>
          </a:xfrm>
        </p:grpSpPr>
        <p:sp>
          <p:nvSpPr>
            <p:cNvPr id="22" name="文本框 21"/>
            <p:cNvSpPr txBox="1"/>
            <p:nvPr/>
          </p:nvSpPr>
          <p:spPr>
            <a:xfrm>
              <a:off x="1238127" y="2330281"/>
              <a:ext cx="6094070" cy="525657"/>
            </a:xfrm>
            <a:prstGeom prst="rect">
              <a:avLst/>
            </a:prstGeom>
            <a:noFill/>
          </p:spPr>
          <p:txBody>
            <a:bodyPr wrap="square">
              <a:spAutoFit/>
            </a:bodyPr>
            <a:lstStyle/>
            <a:p>
              <a:pPr eaLnBrk="1" hangingPunct="1">
                <a:lnSpc>
                  <a:spcPct val="130000"/>
                </a:lnSpc>
              </a:pPr>
              <a:r>
                <a:rPr lang="zh-CN" altLang="en-US" sz="2400" b="1" dirty="0">
                  <a:solidFill>
                    <a:srgbClr val="C00000"/>
                  </a:solidFill>
                  <a:latin typeface="微软雅黑" panose="020B0503020204020204" pitchFamily="34" charset="-122"/>
                  <a:ea typeface="微软雅黑" panose="020B0503020204020204" pitchFamily="34" charset="-122"/>
                </a:rPr>
                <a:t>地点：</a:t>
              </a:r>
              <a:r>
                <a:rPr lang="zh-CN" altLang="en-US" sz="2400" b="1" dirty="0">
                  <a:latin typeface="微软雅黑" panose="020B0503020204020204" pitchFamily="34" charset="-122"/>
                  <a:ea typeface="微软雅黑" panose="020B0503020204020204" pitchFamily="34" charset="-122"/>
                </a:rPr>
                <a:t>北京首都北京</a:t>
              </a:r>
            </a:p>
          </p:txBody>
        </p:sp>
        <p:sp>
          <p:nvSpPr>
            <p:cNvPr id="24" name="文本框 23"/>
            <p:cNvSpPr txBox="1"/>
            <p:nvPr/>
          </p:nvSpPr>
          <p:spPr>
            <a:xfrm>
              <a:off x="1268777" y="2836702"/>
              <a:ext cx="9993389" cy="777457"/>
            </a:xfrm>
            <a:prstGeom prst="rect">
              <a:avLst/>
            </a:prstGeom>
            <a:noFill/>
          </p:spPr>
          <p:txBody>
            <a:bodyPr wrap="square">
              <a:spAutoFit/>
            </a:bodyPr>
            <a:lstStyle/>
            <a:p>
              <a:pPr eaLnBrk="1" hangingPunct="1">
                <a:lnSpc>
                  <a:spcPct val="130000"/>
                </a:lnSpc>
              </a:pPr>
              <a:r>
                <a:rPr lang="en-US" altLang="zh-CN" sz="1800" dirty="0">
                  <a:latin typeface="微软雅黑" panose="020B0503020204020204" pitchFamily="34" charset="-122"/>
                  <a:ea typeface="微软雅黑" panose="020B0503020204020204" pitchFamily="34" charset="-122"/>
                </a:rPr>
                <a:t>1992</a:t>
              </a:r>
              <a:r>
                <a:rPr lang="zh-CN" altLang="en-US" sz="1800" dirty="0">
                  <a:latin typeface="微软雅黑" panose="020B0503020204020204" pitchFamily="34" charset="-122"/>
                  <a:ea typeface="微软雅黑" panose="020B0503020204020204" pitchFamily="34" charset="-122"/>
                </a:rPr>
                <a:t>年</a:t>
              </a:r>
              <a:r>
                <a:rPr lang="en-US" altLang="zh-CN" sz="1800" dirty="0">
                  <a:latin typeface="微软雅黑" panose="020B0503020204020204" pitchFamily="34" charset="-122"/>
                  <a:ea typeface="微软雅黑" panose="020B0503020204020204" pitchFamily="34" charset="-122"/>
                </a:rPr>
                <a:t>10</a:t>
              </a:r>
              <a:r>
                <a:rPr lang="zh-CN" altLang="en-US" sz="1800" dirty="0">
                  <a:latin typeface="微软雅黑" panose="020B0503020204020204" pitchFamily="34" charset="-122"/>
                  <a:ea typeface="微软雅黑" panose="020B0503020204020204" pitchFamily="34" charset="-122"/>
                </a:rPr>
                <a:t>月，党的十四大召开，确立了邓小平建设有中国特色的社会主义理论在全党的指导地位，十四大是中国共产党历史上又一个重要的里程碑</a:t>
              </a:r>
            </a:p>
          </p:txBody>
        </p:sp>
      </p:grpSp>
      <p:grpSp>
        <p:nvGrpSpPr>
          <p:cNvPr id="25" name="组合 24"/>
          <p:cNvGrpSpPr/>
          <p:nvPr/>
        </p:nvGrpSpPr>
        <p:grpSpPr>
          <a:xfrm>
            <a:off x="498518" y="906990"/>
            <a:ext cx="10763648" cy="1788289"/>
            <a:chOff x="498518" y="906990"/>
            <a:chExt cx="10763648" cy="1788289"/>
          </a:xfrm>
        </p:grpSpPr>
        <p:grpSp>
          <p:nvGrpSpPr>
            <p:cNvPr id="3" name="组合 2"/>
            <p:cNvGrpSpPr/>
            <p:nvPr/>
          </p:nvGrpSpPr>
          <p:grpSpPr>
            <a:xfrm>
              <a:off x="498518" y="1279087"/>
              <a:ext cx="6286857" cy="815431"/>
              <a:chOff x="498518" y="1279087"/>
              <a:chExt cx="6286857" cy="815431"/>
            </a:xfrm>
          </p:grpSpPr>
          <p:pic>
            <p:nvPicPr>
              <p:cNvPr id="5" name="图片 16"/>
              <p:cNvPicPr>
                <a:picLocks noChangeAspect="1"/>
              </p:cNvPicPr>
              <p:nvPr/>
            </p:nvPicPr>
            <p:blipFill rotWithShape="1">
              <a:blip r:embed="rId3"/>
              <a:srcRect t="54420" b="30619"/>
              <a:stretch>
                <a:fillRect/>
              </a:stretch>
            </p:blipFill>
            <p:spPr bwMode="auto">
              <a:xfrm>
                <a:off x="768227" y="1601776"/>
                <a:ext cx="469900" cy="469900"/>
              </a:xfrm>
              <a:custGeom>
                <a:avLst/>
                <a:gdLst>
                  <a:gd name="connsiteX0" fmla="*/ 234799 w 469598"/>
                  <a:gd name="connsiteY0" fmla="*/ 0 h 469544"/>
                  <a:gd name="connsiteX1" fmla="*/ 280683 w 469598"/>
                  <a:gd name="connsiteY1" fmla="*/ 4625 h 469544"/>
                  <a:gd name="connsiteX2" fmla="*/ 284010 w 469598"/>
                  <a:gd name="connsiteY2" fmla="*/ 37627 h 469544"/>
                  <a:gd name="connsiteX3" fmla="*/ 431419 w 469598"/>
                  <a:gd name="connsiteY3" fmla="*/ 185019 h 469544"/>
                  <a:gd name="connsiteX4" fmla="*/ 464922 w 469598"/>
                  <a:gd name="connsiteY4" fmla="*/ 188396 h 469544"/>
                  <a:gd name="connsiteX5" fmla="*/ 469598 w 469598"/>
                  <a:gd name="connsiteY5" fmla="*/ 234772 h 469544"/>
                  <a:gd name="connsiteX6" fmla="*/ 234799 w 469598"/>
                  <a:gd name="connsiteY6" fmla="*/ 469544 h 469544"/>
                  <a:gd name="connsiteX7" fmla="*/ 0 w 469598"/>
                  <a:gd name="connsiteY7" fmla="*/ 234772 h 469544"/>
                  <a:gd name="connsiteX8" fmla="*/ 234799 w 469598"/>
                  <a:gd name="connsiteY8" fmla="*/ 0 h 46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598" h="469544">
                    <a:moveTo>
                      <a:pt x="234799" y="0"/>
                    </a:moveTo>
                    <a:lnTo>
                      <a:pt x="280683" y="4625"/>
                    </a:lnTo>
                    <a:lnTo>
                      <a:pt x="284010" y="37627"/>
                    </a:lnTo>
                    <a:cubicBezTo>
                      <a:pt x="299150" y="111609"/>
                      <a:pt x="357428" y="169880"/>
                      <a:pt x="431419" y="185019"/>
                    </a:cubicBezTo>
                    <a:lnTo>
                      <a:pt x="464922" y="188396"/>
                    </a:lnTo>
                    <a:lnTo>
                      <a:pt x="469598" y="234772"/>
                    </a:lnTo>
                    <a:cubicBezTo>
                      <a:pt x="469598" y="364433"/>
                      <a:pt x="364475" y="469544"/>
                      <a:pt x="234799" y="469544"/>
                    </a:cubicBezTo>
                    <a:cubicBezTo>
                      <a:pt x="105123" y="469544"/>
                      <a:pt x="0" y="364433"/>
                      <a:pt x="0" y="234772"/>
                    </a:cubicBezTo>
                    <a:cubicBezTo>
                      <a:pt x="0" y="105111"/>
                      <a:pt x="105123" y="0"/>
                      <a:pt x="234799" y="0"/>
                    </a:cubicBezTo>
                    <a:close/>
                  </a:path>
                </a:pathLst>
              </a:custGeom>
              <a:ln w="12700">
                <a:solidFill>
                  <a:sysClr val="window" lastClr="FFFFFF"/>
                </a:solidFill>
              </a:ln>
              <a:effectLst>
                <a:outerShdw blurRad="50800" dist="38100" dir="2700000" algn="tl" rotWithShape="0">
                  <a:prstClr val="black">
                    <a:alpha val="40000"/>
                  </a:prstClr>
                </a:outerShdw>
              </a:effectLst>
            </p:spPr>
          </p:pic>
          <p:pic>
            <p:nvPicPr>
              <p:cNvPr id="6" name="图片 17"/>
              <p:cNvPicPr>
                <a:picLocks noChangeAspect="1"/>
              </p:cNvPicPr>
              <p:nvPr/>
            </p:nvPicPr>
            <p:blipFill rotWithShape="1">
              <a:blip r:embed="rId4" cstate="print"/>
              <a:srcRect t="54420" b="30619"/>
              <a:stretch>
                <a:fillRect/>
              </a:stretch>
            </p:blipFill>
            <p:spPr bwMode="auto">
              <a:xfrm>
                <a:off x="498518" y="1801188"/>
                <a:ext cx="270425" cy="270336"/>
              </a:xfrm>
              <a:prstGeom prst="ellipse">
                <a:avLst/>
              </a:prstGeom>
              <a:ln w="12700">
                <a:solidFill>
                  <a:sysClr val="window" lastClr="FFFFFF"/>
                </a:solidFill>
              </a:ln>
              <a:effectLst>
                <a:outerShdw blurRad="50800" dist="38100" dir="2700000" algn="tl" rotWithShape="0">
                  <a:prstClr val="black">
                    <a:alpha val="40000"/>
                  </a:prstClr>
                </a:outerShdw>
              </a:effectLst>
            </p:spPr>
          </p:pic>
          <p:pic>
            <p:nvPicPr>
              <p:cNvPr id="7" name="图片 19"/>
              <p:cNvPicPr>
                <a:picLocks noChangeAspect="1"/>
              </p:cNvPicPr>
              <p:nvPr/>
            </p:nvPicPr>
            <p:blipFill rotWithShape="1">
              <a:blip r:embed="rId4" cstate="print"/>
              <a:srcRect t="54420" b="30619"/>
              <a:stretch>
                <a:fillRect/>
              </a:stretch>
            </p:blipFill>
            <p:spPr bwMode="auto">
              <a:xfrm>
                <a:off x="1103310" y="1312049"/>
                <a:ext cx="424265" cy="424125"/>
              </a:xfrm>
              <a:prstGeom prst="ellipse">
                <a:avLst/>
              </a:prstGeom>
              <a:ln w="12700">
                <a:solidFill>
                  <a:sysClr val="window" lastClr="FFFFFF"/>
                </a:solidFill>
              </a:ln>
              <a:effectLst>
                <a:outerShdw blurRad="50800" dist="38100" dir="2700000" algn="tl" rotWithShape="0">
                  <a:prstClr val="black">
                    <a:alpha val="40000"/>
                  </a:prstClr>
                </a:outerShdw>
              </a:effectLst>
            </p:spPr>
          </p:pic>
          <p:sp>
            <p:nvSpPr>
              <p:cNvPr id="8" name="矩形 7"/>
              <p:cNvSpPr/>
              <p:nvPr/>
            </p:nvSpPr>
            <p:spPr bwMode="auto">
              <a:xfrm>
                <a:off x="1481525" y="1694408"/>
                <a:ext cx="4121641" cy="400110"/>
              </a:xfrm>
              <a:prstGeom prst="rect">
                <a:avLst/>
              </a:prstGeom>
            </p:spPr>
            <p:txBody>
              <a:bodyPr wrap="none">
                <a:spAutoFit/>
              </a:bodyPr>
              <a:lstStyle/>
              <a:p>
                <a:pPr fontAlgn="auto">
                  <a:spcBef>
                    <a:spcPts val="0"/>
                  </a:spcBef>
                  <a:spcAft>
                    <a:spcPts val="0"/>
                  </a:spcAft>
                  <a:defRPr/>
                </a:pPr>
                <a:r>
                  <a:rPr lang="en-US" altLang="zh-CN" sz="2000" b="1" spc="300" dirty="0">
                    <a:latin typeface="微软雅黑" panose="020B0503020204020204" pitchFamily="34" charset="-122"/>
                    <a:ea typeface="微软雅黑" panose="020B0503020204020204" pitchFamily="34" charset="-122"/>
                  </a:rPr>
                  <a:t>1992</a:t>
                </a:r>
                <a:r>
                  <a:rPr lang="zh-CN" altLang="en-US" sz="2000" b="1" spc="300" dirty="0">
                    <a:latin typeface="微软雅黑" panose="020B0503020204020204" pitchFamily="34" charset="-122"/>
                    <a:ea typeface="微软雅黑" panose="020B0503020204020204" pitchFamily="34" charset="-122"/>
                  </a:rPr>
                  <a:t>年</a:t>
                </a:r>
                <a:r>
                  <a:rPr lang="en-US" altLang="zh-CN" sz="2000" b="1" spc="300" dirty="0">
                    <a:latin typeface="微软雅黑" panose="020B0503020204020204" pitchFamily="34" charset="-122"/>
                    <a:ea typeface="微软雅黑" panose="020B0503020204020204" pitchFamily="34" charset="-122"/>
                  </a:rPr>
                  <a:t>10</a:t>
                </a:r>
                <a:r>
                  <a:rPr lang="zh-CN" altLang="en-US" sz="2000" b="1" spc="300" dirty="0">
                    <a:latin typeface="微软雅黑" panose="020B0503020204020204" pitchFamily="34" charset="-122"/>
                    <a:ea typeface="微软雅黑" panose="020B0503020204020204" pitchFamily="34" charset="-122"/>
                  </a:rPr>
                  <a:t>月</a:t>
                </a:r>
                <a:r>
                  <a:rPr lang="en-US" altLang="zh-CN" sz="2000" b="1" spc="300" dirty="0">
                    <a:latin typeface="微软雅黑" panose="020B0503020204020204" pitchFamily="34" charset="-122"/>
                    <a:ea typeface="微软雅黑" panose="020B0503020204020204" pitchFamily="34" charset="-122"/>
                  </a:rPr>
                  <a:t>12</a:t>
                </a:r>
                <a:r>
                  <a:rPr lang="zh-CN" altLang="en-US" sz="2000" b="1" spc="300" dirty="0">
                    <a:latin typeface="微软雅黑" panose="020B0503020204020204" pitchFamily="34" charset="-122"/>
                    <a:ea typeface="微软雅黑" panose="020B0503020204020204" pitchFamily="34" charset="-122"/>
                  </a:rPr>
                  <a:t>日中共十四大</a:t>
                </a:r>
              </a:p>
            </p:txBody>
          </p:sp>
          <p:cxnSp>
            <p:nvCxnSpPr>
              <p:cNvPr id="9" name="直接连接符 8"/>
              <p:cNvCxnSpPr/>
              <p:nvPr/>
            </p:nvCxnSpPr>
            <p:spPr bwMode="auto">
              <a:xfrm>
                <a:off x="1238127" y="2055802"/>
                <a:ext cx="5547248" cy="0"/>
              </a:xfrm>
              <a:prstGeom prst="line">
                <a:avLst/>
              </a:prstGeom>
              <a:noFill/>
              <a:ln w="12700" cap="flat" cmpd="sng" algn="ctr">
                <a:solidFill>
                  <a:srgbClr val="C00000"/>
                </a:solidFill>
                <a:prstDash val="solid"/>
                <a:miter lim="800000"/>
              </a:ln>
              <a:effectLst/>
            </p:spPr>
          </p:cxnSp>
          <p:grpSp>
            <p:nvGrpSpPr>
              <p:cNvPr id="2" name="组合 1"/>
              <p:cNvGrpSpPr/>
              <p:nvPr/>
            </p:nvGrpSpPr>
            <p:grpSpPr>
              <a:xfrm>
                <a:off x="5709188" y="1736174"/>
                <a:ext cx="1048935" cy="262478"/>
                <a:chOff x="6300923" y="1890702"/>
                <a:chExt cx="457200" cy="107950"/>
              </a:xfrm>
              <a:solidFill>
                <a:srgbClr val="C00000"/>
              </a:solidFill>
            </p:grpSpPr>
            <p:sp>
              <p:nvSpPr>
                <p:cNvPr id="10" name="平行四边形 9"/>
                <p:cNvSpPr/>
                <p:nvPr/>
              </p:nvSpPr>
              <p:spPr bwMode="auto">
                <a:xfrm>
                  <a:off x="63009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1" name="平行四边形 10"/>
                <p:cNvSpPr/>
                <p:nvPr/>
              </p:nvSpPr>
              <p:spPr bwMode="auto">
                <a:xfrm>
                  <a:off x="63898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2" name="平行四边形 28"/>
                <p:cNvSpPr/>
                <p:nvPr/>
              </p:nvSpPr>
              <p:spPr bwMode="auto">
                <a:xfrm>
                  <a:off x="64787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3" name="平行四边形 29"/>
                <p:cNvSpPr/>
                <p:nvPr/>
              </p:nvSpPr>
              <p:spPr bwMode="auto">
                <a:xfrm>
                  <a:off x="6570798"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4" name="平行四边形 30"/>
                <p:cNvSpPr/>
                <p:nvPr/>
              </p:nvSpPr>
              <p:spPr bwMode="auto">
                <a:xfrm>
                  <a:off x="66565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15" name="矩形 14"/>
              <p:cNvSpPr/>
              <p:nvPr/>
            </p:nvSpPr>
            <p:spPr bwMode="auto">
              <a:xfrm>
                <a:off x="1084047" y="1279087"/>
                <a:ext cx="1847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1" u="none" strike="noStrike" kern="0" cap="none" spc="0" normalizeH="0" baseline="0" noProof="0" dirty="0">
                  <a:ln>
                    <a:noFill/>
                  </a:ln>
                  <a:solidFill>
                    <a:prstClr val="white">
                      <a:lumMod val="95000"/>
                    </a:prstClr>
                  </a:solidFill>
                  <a:effectLst/>
                  <a:uLnTx/>
                  <a:uFillTx/>
                  <a:cs typeface="+mn-ea"/>
                  <a:sym typeface="+mn-lt"/>
                </a:endParaRPr>
              </a:p>
            </p:txBody>
          </p:sp>
        </p:grpSp>
        <p:grpSp>
          <p:nvGrpSpPr>
            <p:cNvPr id="16" name="组合 15"/>
            <p:cNvGrpSpPr/>
            <p:nvPr/>
          </p:nvGrpSpPr>
          <p:grpSpPr>
            <a:xfrm>
              <a:off x="6998122" y="1601776"/>
              <a:ext cx="1718564" cy="483636"/>
              <a:chOff x="955405" y="1115195"/>
              <a:chExt cx="5057795" cy="483636"/>
            </a:xfrm>
          </p:grpSpPr>
          <p:sp>
            <p:nvSpPr>
              <p:cNvPr id="17" name="圆角矩形 58"/>
              <p:cNvSpPr/>
              <p:nvPr/>
            </p:nvSpPr>
            <p:spPr>
              <a:xfrm>
                <a:off x="955405" y="1115195"/>
                <a:ext cx="5057795" cy="483636"/>
              </a:xfrm>
              <a:prstGeom prst="roundRect">
                <a:avLst>
                  <a:gd name="adj" fmla="val 50000"/>
                </a:avLst>
              </a:prstGeom>
              <a:solidFill>
                <a:srgbClr val="C10001"/>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prstClr val="white"/>
                  </a:solidFill>
                  <a:effectLst/>
                  <a:uLnTx/>
                  <a:uFillTx/>
                  <a:cs typeface="+mn-ea"/>
                  <a:sym typeface="+mn-lt"/>
                </a:endParaRPr>
              </a:p>
            </p:txBody>
          </p:sp>
          <p:sp>
            <p:nvSpPr>
              <p:cNvPr id="18" name="矩形 38"/>
              <p:cNvSpPr>
                <a:spLocks noChangeArrowheads="1"/>
              </p:cNvSpPr>
              <p:nvPr/>
            </p:nvSpPr>
            <p:spPr bwMode="auto">
              <a:xfrm>
                <a:off x="1833627" y="1160134"/>
                <a:ext cx="3562754" cy="400101"/>
              </a:xfrm>
              <a:prstGeom prst="rect">
                <a:avLst/>
              </a:prstGeom>
              <a:noFill/>
              <a:ln w="9525">
                <a:solidFill>
                  <a:srgbClr val="C00000"/>
                </a:solidFill>
                <a:miter lim="800000"/>
              </a:ln>
              <a:extLst>
                <a:ext uri="{909E8E84-426E-40DD-AFC4-6F175D3DCCD1}">
                  <a14:hiddenFill xmlns:a14="http://schemas.microsoft.com/office/drawing/2010/main">
                    <a:solidFill>
                      <a:srgbClr val="FFFFFF"/>
                    </a:solidFill>
                  </a14:hiddenFill>
                </a:ext>
              </a:extLst>
            </p:spPr>
            <p:txBody>
              <a:bodyPr wrap="none" lIns="91431" tIns="45716" rIns="91431" bIns="4571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改革开放</a:t>
                </a:r>
              </a:p>
            </p:txBody>
          </p:sp>
        </p:grpSp>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7781" y="906990"/>
              <a:ext cx="2384385" cy="1788289"/>
            </a:xfrm>
            <a:prstGeom prst="rect">
              <a:avLst/>
            </a:prstGeom>
          </p:spPr>
        </p:pic>
      </p:grpSp>
      <p:grpSp>
        <p:nvGrpSpPr>
          <p:cNvPr id="20" name="组合 19"/>
          <p:cNvGrpSpPr/>
          <p:nvPr/>
        </p:nvGrpSpPr>
        <p:grpSpPr>
          <a:xfrm>
            <a:off x="1238127" y="4697203"/>
            <a:ext cx="10024039" cy="1283878"/>
            <a:chOff x="1238127" y="4697203"/>
            <a:chExt cx="10024039" cy="1283878"/>
          </a:xfrm>
        </p:grpSpPr>
        <p:sp>
          <p:nvSpPr>
            <p:cNvPr id="28" name="文本框 27"/>
            <p:cNvSpPr txBox="1"/>
            <p:nvPr/>
          </p:nvSpPr>
          <p:spPr>
            <a:xfrm>
              <a:off x="1238127" y="4697203"/>
              <a:ext cx="6094070" cy="525657"/>
            </a:xfrm>
            <a:prstGeom prst="rect">
              <a:avLst/>
            </a:prstGeom>
            <a:noFill/>
          </p:spPr>
          <p:txBody>
            <a:bodyPr wrap="square">
              <a:spAutoFit/>
            </a:bodyPr>
            <a:lstStyle/>
            <a:p>
              <a:pPr eaLnBrk="1" hangingPunct="1">
                <a:lnSpc>
                  <a:spcPct val="130000"/>
                </a:lnSpc>
              </a:pPr>
              <a:r>
                <a:rPr lang="zh-CN" altLang="en-US" sz="2400" b="1" dirty="0">
                  <a:solidFill>
                    <a:srgbClr val="C00000"/>
                  </a:solidFill>
                  <a:latin typeface="微软雅黑" panose="020B0503020204020204" pitchFamily="34" charset="-122"/>
                  <a:ea typeface="微软雅黑" panose="020B0503020204020204" pitchFamily="34" charset="-122"/>
                </a:rPr>
                <a:t>地点：</a:t>
              </a:r>
              <a:r>
                <a:rPr lang="zh-CN" altLang="en-US" sz="2400" b="1" dirty="0">
                  <a:latin typeface="微软雅黑" panose="020B0503020204020204" pitchFamily="34" charset="-122"/>
                  <a:ea typeface="微软雅黑" panose="020B0503020204020204" pitchFamily="34" charset="-122"/>
                </a:rPr>
                <a:t>北京首都北京</a:t>
              </a:r>
            </a:p>
          </p:txBody>
        </p:sp>
        <p:sp>
          <p:nvSpPr>
            <p:cNvPr id="29" name="文本框 28"/>
            <p:cNvSpPr txBox="1"/>
            <p:nvPr/>
          </p:nvSpPr>
          <p:spPr>
            <a:xfrm>
              <a:off x="1268777" y="5203624"/>
              <a:ext cx="9993389" cy="777457"/>
            </a:xfrm>
            <a:prstGeom prst="rect">
              <a:avLst/>
            </a:prstGeom>
            <a:noFill/>
          </p:spPr>
          <p:txBody>
            <a:bodyPr wrap="square">
              <a:spAutoFit/>
            </a:bodyPr>
            <a:lstStyle/>
            <a:p>
              <a:pPr eaLnBrk="1" hangingPunct="1">
                <a:lnSpc>
                  <a:spcPct val="130000"/>
                </a:lnSpc>
              </a:pPr>
              <a:r>
                <a:rPr lang="en-US" altLang="zh-CN" sz="1800" dirty="0">
                  <a:latin typeface="微软雅黑" panose="020B0503020204020204" pitchFamily="34" charset="-122"/>
                  <a:ea typeface="微软雅黑" panose="020B0503020204020204" pitchFamily="34" charset="-122"/>
                </a:rPr>
                <a:t>1997</a:t>
              </a:r>
              <a:r>
                <a:rPr lang="zh-CN" altLang="en-US" sz="1800" dirty="0">
                  <a:latin typeface="微软雅黑" panose="020B0503020204020204" pitchFamily="34" charset="-122"/>
                  <a:ea typeface="微软雅黑" panose="020B0503020204020204" pitchFamily="34" charset="-122"/>
                </a:rPr>
                <a:t>年</a:t>
              </a:r>
              <a:r>
                <a:rPr lang="en-US" altLang="zh-CN" sz="1800" dirty="0">
                  <a:latin typeface="微软雅黑" panose="020B0503020204020204" pitchFamily="34" charset="-122"/>
                  <a:ea typeface="微软雅黑" panose="020B0503020204020204" pitchFamily="34" charset="-122"/>
                </a:rPr>
                <a:t>9</a:t>
              </a:r>
              <a:r>
                <a:rPr lang="zh-CN" altLang="en-US" sz="1800" dirty="0">
                  <a:latin typeface="微软雅黑" panose="020B0503020204020204" pitchFamily="34" charset="-122"/>
                  <a:ea typeface="微软雅黑" panose="020B0503020204020204" pitchFamily="34" charset="-122"/>
                </a:rPr>
                <a:t>月，党召开十五大，大会把建设有中国特色的社会主义理论命名为邓小平理论，并写入党章</a:t>
              </a:r>
            </a:p>
          </p:txBody>
        </p:sp>
      </p:grpSp>
      <p:grpSp>
        <p:nvGrpSpPr>
          <p:cNvPr id="30" name="组合 29"/>
          <p:cNvGrpSpPr/>
          <p:nvPr/>
        </p:nvGrpSpPr>
        <p:grpSpPr>
          <a:xfrm>
            <a:off x="498518" y="3273912"/>
            <a:ext cx="10763648" cy="1788289"/>
            <a:chOff x="498518" y="906990"/>
            <a:chExt cx="10763648" cy="1788289"/>
          </a:xfrm>
        </p:grpSpPr>
        <p:grpSp>
          <p:nvGrpSpPr>
            <p:cNvPr id="31" name="组合 30"/>
            <p:cNvGrpSpPr/>
            <p:nvPr/>
          </p:nvGrpSpPr>
          <p:grpSpPr>
            <a:xfrm>
              <a:off x="498518" y="1279087"/>
              <a:ext cx="6286857" cy="815431"/>
              <a:chOff x="498518" y="1279087"/>
              <a:chExt cx="6286857" cy="815431"/>
            </a:xfrm>
          </p:grpSpPr>
          <p:pic>
            <p:nvPicPr>
              <p:cNvPr id="36" name="图片 16"/>
              <p:cNvPicPr>
                <a:picLocks noChangeAspect="1"/>
              </p:cNvPicPr>
              <p:nvPr/>
            </p:nvPicPr>
            <p:blipFill rotWithShape="1">
              <a:blip r:embed="rId3"/>
              <a:srcRect t="54420" b="30619"/>
              <a:stretch>
                <a:fillRect/>
              </a:stretch>
            </p:blipFill>
            <p:spPr bwMode="auto">
              <a:xfrm>
                <a:off x="768227" y="1601776"/>
                <a:ext cx="469900" cy="469900"/>
              </a:xfrm>
              <a:custGeom>
                <a:avLst/>
                <a:gdLst>
                  <a:gd name="connsiteX0" fmla="*/ 234799 w 469598"/>
                  <a:gd name="connsiteY0" fmla="*/ 0 h 469544"/>
                  <a:gd name="connsiteX1" fmla="*/ 280683 w 469598"/>
                  <a:gd name="connsiteY1" fmla="*/ 4625 h 469544"/>
                  <a:gd name="connsiteX2" fmla="*/ 284010 w 469598"/>
                  <a:gd name="connsiteY2" fmla="*/ 37627 h 469544"/>
                  <a:gd name="connsiteX3" fmla="*/ 431419 w 469598"/>
                  <a:gd name="connsiteY3" fmla="*/ 185019 h 469544"/>
                  <a:gd name="connsiteX4" fmla="*/ 464922 w 469598"/>
                  <a:gd name="connsiteY4" fmla="*/ 188396 h 469544"/>
                  <a:gd name="connsiteX5" fmla="*/ 469598 w 469598"/>
                  <a:gd name="connsiteY5" fmla="*/ 234772 h 469544"/>
                  <a:gd name="connsiteX6" fmla="*/ 234799 w 469598"/>
                  <a:gd name="connsiteY6" fmla="*/ 469544 h 469544"/>
                  <a:gd name="connsiteX7" fmla="*/ 0 w 469598"/>
                  <a:gd name="connsiteY7" fmla="*/ 234772 h 469544"/>
                  <a:gd name="connsiteX8" fmla="*/ 234799 w 469598"/>
                  <a:gd name="connsiteY8" fmla="*/ 0 h 46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598" h="469544">
                    <a:moveTo>
                      <a:pt x="234799" y="0"/>
                    </a:moveTo>
                    <a:lnTo>
                      <a:pt x="280683" y="4625"/>
                    </a:lnTo>
                    <a:lnTo>
                      <a:pt x="284010" y="37627"/>
                    </a:lnTo>
                    <a:cubicBezTo>
                      <a:pt x="299150" y="111609"/>
                      <a:pt x="357428" y="169880"/>
                      <a:pt x="431419" y="185019"/>
                    </a:cubicBezTo>
                    <a:lnTo>
                      <a:pt x="464922" y="188396"/>
                    </a:lnTo>
                    <a:lnTo>
                      <a:pt x="469598" y="234772"/>
                    </a:lnTo>
                    <a:cubicBezTo>
                      <a:pt x="469598" y="364433"/>
                      <a:pt x="364475" y="469544"/>
                      <a:pt x="234799" y="469544"/>
                    </a:cubicBezTo>
                    <a:cubicBezTo>
                      <a:pt x="105123" y="469544"/>
                      <a:pt x="0" y="364433"/>
                      <a:pt x="0" y="234772"/>
                    </a:cubicBezTo>
                    <a:cubicBezTo>
                      <a:pt x="0" y="105111"/>
                      <a:pt x="105123" y="0"/>
                      <a:pt x="234799" y="0"/>
                    </a:cubicBezTo>
                    <a:close/>
                  </a:path>
                </a:pathLst>
              </a:custGeom>
              <a:ln w="12700">
                <a:solidFill>
                  <a:sysClr val="window" lastClr="FFFFFF"/>
                </a:solidFill>
              </a:ln>
              <a:effectLst>
                <a:outerShdw blurRad="50800" dist="38100" dir="2700000" algn="tl" rotWithShape="0">
                  <a:prstClr val="black">
                    <a:alpha val="40000"/>
                  </a:prstClr>
                </a:outerShdw>
              </a:effectLst>
            </p:spPr>
          </p:pic>
          <p:pic>
            <p:nvPicPr>
              <p:cNvPr id="37" name="图片 17"/>
              <p:cNvPicPr>
                <a:picLocks noChangeAspect="1"/>
              </p:cNvPicPr>
              <p:nvPr/>
            </p:nvPicPr>
            <p:blipFill rotWithShape="1">
              <a:blip r:embed="rId4" cstate="print"/>
              <a:srcRect t="54420" b="30619"/>
              <a:stretch>
                <a:fillRect/>
              </a:stretch>
            </p:blipFill>
            <p:spPr bwMode="auto">
              <a:xfrm>
                <a:off x="498518" y="1801188"/>
                <a:ext cx="270425" cy="270336"/>
              </a:xfrm>
              <a:prstGeom prst="ellipse">
                <a:avLst/>
              </a:prstGeom>
              <a:ln w="12700">
                <a:solidFill>
                  <a:sysClr val="window" lastClr="FFFFFF"/>
                </a:solidFill>
              </a:ln>
              <a:effectLst>
                <a:outerShdw blurRad="50800" dist="38100" dir="2700000" algn="tl" rotWithShape="0">
                  <a:prstClr val="black">
                    <a:alpha val="40000"/>
                  </a:prstClr>
                </a:outerShdw>
              </a:effectLst>
            </p:spPr>
          </p:pic>
          <p:pic>
            <p:nvPicPr>
              <p:cNvPr id="38" name="图片 19"/>
              <p:cNvPicPr>
                <a:picLocks noChangeAspect="1"/>
              </p:cNvPicPr>
              <p:nvPr/>
            </p:nvPicPr>
            <p:blipFill rotWithShape="1">
              <a:blip r:embed="rId4" cstate="print"/>
              <a:srcRect t="54420" b="30619"/>
              <a:stretch>
                <a:fillRect/>
              </a:stretch>
            </p:blipFill>
            <p:spPr bwMode="auto">
              <a:xfrm>
                <a:off x="1103310" y="1312049"/>
                <a:ext cx="424265" cy="424125"/>
              </a:xfrm>
              <a:prstGeom prst="ellipse">
                <a:avLst/>
              </a:prstGeom>
              <a:ln w="12700">
                <a:solidFill>
                  <a:sysClr val="window" lastClr="FFFFFF"/>
                </a:solidFill>
              </a:ln>
              <a:effectLst>
                <a:outerShdw blurRad="50800" dist="38100" dir="2700000" algn="tl" rotWithShape="0">
                  <a:prstClr val="black">
                    <a:alpha val="40000"/>
                  </a:prstClr>
                </a:outerShdw>
              </a:effectLst>
            </p:spPr>
          </p:pic>
          <p:sp>
            <p:nvSpPr>
              <p:cNvPr id="41" name="矩形 40"/>
              <p:cNvSpPr/>
              <p:nvPr/>
            </p:nvSpPr>
            <p:spPr bwMode="auto">
              <a:xfrm>
                <a:off x="1481525" y="1694408"/>
                <a:ext cx="3924472" cy="400110"/>
              </a:xfrm>
              <a:prstGeom prst="rect">
                <a:avLst/>
              </a:prstGeom>
            </p:spPr>
            <p:txBody>
              <a:bodyPr wrap="none">
                <a:spAutoFit/>
              </a:bodyPr>
              <a:lstStyle/>
              <a:p>
                <a:pPr fontAlgn="auto">
                  <a:spcBef>
                    <a:spcPts val="0"/>
                  </a:spcBef>
                  <a:spcAft>
                    <a:spcPts val="0"/>
                  </a:spcAft>
                  <a:defRPr/>
                </a:pPr>
                <a:r>
                  <a:rPr lang="en-US" altLang="zh-CN" sz="2000" b="1" spc="300" dirty="0">
                    <a:latin typeface="微软雅黑" panose="020B0503020204020204" pitchFamily="34" charset="-122"/>
                    <a:ea typeface="微软雅黑" panose="020B0503020204020204" pitchFamily="34" charset="-122"/>
                  </a:rPr>
                  <a:t>1997</a:t>
                </a:r>
                <a:r>
                  <a:rPr lang="zh-CN" altLang="en-US" sz="2000" b="1" spc="300" dirty="0">
                    <a:latin typeface="微软雅黑" panose="020B0503020204020204" pitchFamily="34" charset="-122"/>
                    <a:ea typeface="微软雅黑" panose="020B0503020204020204" pitchFamily="34" charset="-122"/>
                  </a:rPr>
                  <a:t>年</a:t>
                </a:r>
                <a:r>
                  <a:rPr lang="en-US" altLang="zh-CN" sz="2000" b="1" spc="300" dirty="0">
                    <a:latin typeface="微软雅黑" panose="020B0503020204020204" pitchFamily="34" charset="-122"/>
                    <a:ea typeface="微软雅黑" panose="020B0503020204020204" pitchFamily="34" charset="-122"/>
                  </a:rPr>
                  <a:t>9</a:t>
                </a:r>
                <a:r>
                  <a:rPr lang="zh-CN" altLang="en-US" sz="2000" b="1" spc="300" dirty="0">
                    <a:latin typeface="微软雅黑" panose="020B0503020204020204" pitchFamily="34" charset="-122"/>
                    <a:ea typeface="微软雅黑" panose="020B0503020204020204" pitchFamily="34" charset="-122"/>
                  </a:rPr>
                  <a:t>月</a:t>
                </a:r>
                <a:r>
                  <a:rPr lang="en-US" altLang="zh-CN" sz="2000" b="1" spc="300" dirty="0">
                    <a:latin typeface="微软雅黑" panose="020B0503020204020204" pitchFamily="34" charset="-122"/>
                    <a:ea typeface="微软雅黑" panose="020B0503020204020204" pitchFamily="34" charset="-122"/>
                  </a:rPr>
                  <a:t>12</a:t>
                </a:r>
                <a:r>
                  <a:rPr lang="zh-CN" altLang="en-US" sz="2000" b="1" spc="300" dirty="0">
                    <a:latin typeface="微软雅黑" panose="020B0503020204020204" pitchFamily="34" charset="-122"/>
                    <a:ea typeface="微软雅黑" panose="020B0503020204020204" pitchFamily="34" charset="-122"/>
                  </a:rPr>
                  <a:t>日中共十五大</a:t>
                </a:r>
              </a:p>
            </p:txBody>
          </p:sp>
          <p:cxnSp>
            <p:nvCxnSpPr>
              <p:cNvPr id="42" name="直接连接符 41"/>
              <p:cNvCxnSpPr/>
              <p:nvPr/>
            </p:nvCxnSpPr>
            <p:spPr bwMode="auto">
              <a:xfrm>
                <a:off x="1238127" y="2055802"/>
                <a:ext cx="5547248" cy="0"/>
              </a:xfrm>
              <a:prstGeom prst="line">
                <a:avLst/>
              </a:prstGeom>
              <a:noFill/>
              <a:ln w="12700" cap="flat" cmpd="sng" algn="ctr">
                <a:solidFill>
                  <a:srgbClr val="C00000"/>
                </a:solidFill>
                <a:prstDash val="solid"/>
                <a:miter lim="800000"/>
              </a:ln>
              <a:effectLst/>
            </p:spPr>
          </p:cxnSp>
          <p:grpSp>
            <p:nvGrpSpPr>
              <p:cNvPr id="43" name="组合 42"/>
              <p:cNvGrpSpPr/>
              <p:nvPr/>
            </p:nvGrpSpPr>
            <p:grpSpPr>
              <a:xfrm>
                <a:off x="5709188" y="1736174"/>
                <a:ext cx="1048935" cy="262478"/>
                <a:chOff x="6300923" y="1890702"/>
                <a:chExt cx="457200" cy="107950"/>
              </a:xfrm>
              <a:solidFill>
                <a:srgbClr val="C00000"/>
              </a:solidFill>
            </p:grpSpPr>
            <p:sp>
              <p:nvSpPr>
                <p:cNvPr id="45" name="平行四边形 44"/>
                <p:cNvSpPr/>
                <p:nvPr/>
              </p:nvSpPr>
              <p:spPr bwMode="auto">
                <a:xfrm>
                  <a:off x="63009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6" name="平行四边形 45"/>
                <p:cNvSpPr/>
                <p:nvPr/>
              </p:nvSpPr>
              <p:spPr bwMode="auto">
                <a:xfrm>
                  <a:off x="63898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7" name="平行四边形 28"/>
                <p:cNvSpPr/>
                <p:nvPr/>
              </p:nvSpPr>
              <p:spPr bwMode="auto">
                <a:xfrm>
                  <a:off x="64787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8" name="平行四边形 29"/>
                <p:cNvSpPr/>
                <p:nvPr/>
              </p:nvSpPr>
              <p:spPr bwMode="auto">
                <a:xfrm>
                  <a:off x="6570798"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9" name="平行四边形 30"/>
                <p:cNvSpPr/>
                <p:nvPr/>
              </p:nvSpPr>
              <p:spPr bwMode="auto">
                <a:xfrm>
                  <a:off x="66565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44" name="矩形 43"/>
              <p:cNvSpPr/>
              <p:nvPr/>
            </p:nvSpPr>
            <p:spPr bwMode="auto">
              <a:xfrm>
                <a:off x="1084047" y="1279087"/>
                <a:ext cx="1847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1" u="none" strike="noStrike" kern="0" cap="none" spc="0" normalizeH="0" baseline="0" noProof="0" dirty="0">
                  <a:ln>
                    <a:noFill/>
                  </a:ln>
                  <a:solidFill>
                    <a:prstClr val="white">
                      <a:lumMod val="95000"/>
                    </a:prstClr>
                  </a:solidFill>
                  <a:effectLst/>
                  <a:uLnTx/>
                  <a:uFillTx/>
                  <a:cs typeface="+mn-ea"/>
                  <a:sym typeface="+mn-lt"/>
                </a:endParaRPr>
              </a:p>
            </p:txBody>
          </p:sp>
        </p:grpSp>
        <p:grpSp>
          <p:nvGrpSpPr>
            <p:cNvPr id="32" name="组合 31"/>
            <p:cNvGrpSpPr/>
            <p:nvPr/>
          </p:nvGrpSpPr>
          <p:grpSpPr>
            <a:xfrm>
              <a:off x="6998122" y="1601776"/>
              <a:ext cx="1718564" cy="483636"/>
              <a:chOff x="955405" y="1115195"/>
              <a:chExt cx="5057795" cy="483636"/>
            </a:xfrm>
          </p:grpSpPr>
          <p:sp>
            <p:nvSpPr>
              <p:cNvPr id="34" name="圆角矩形 58"/>
              <p:cNvSpPr/>
              <p:nvPr/>
            </p:nvSpPr>
            <p:spPr>
              <a:xfrm>
                <a:off x="955405" y="1115195"/>
                <a:ext cx="5057795" cy="483636"/>
              </a:xfrm>
              <a:prstGeom prst="roundRect">
                <a:avLst>
                  <a:gd name="adj" fmla="val 50000"/>
                </a:avLst>
              </a:prstGeom>
              <a:solidFill>
                <a:srgbClr val="C10001"/>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prstClr val="white"/>
                  </a:solidFill>
                  <a:effectLst/>
                  <a:uLnTx/>
                  <a:uFillTx/>
                  <a:cs typeface="+mn-ea"/>
                  <a:sym typeface="+mn-lt"/>
                </a:endParaRPr>
              </a:p>
            </p:txBody>
          </p:sp>
          <p:sp>
            <p:nvSpPr>
              <p:cNvPr id="35" name="矩形 38"/>
              <p:cNvSpPr>
                <a:spLocks noChangeArrowheads="1"/>
              </p:cNvSpPr>
              <p:nvPr/>
            </p:nvSpPr>
            <p:spPr bwMode="auto">
              <a:xfrm>
                <a:off x="1833627" y="1160134"/>
                <a:ext cx="3562754" cy="400101"/>
              </a:xfrm>
              <a:prstGeom prst="rect">
                <a:avLst/>
              </a:prstGeom>
              <a:noFill/>
              <a:ln w="9525">
                <a:solidFill>
                  <a:srgbClr val="C00000"/>
                </a:solidFill>
                <a:miter lim="800000"/>
              </a:ln>
              <a:extLst>
                <a:ext uri="{909E8E84-426E-40DD-AFC4-6F175D3DCCD1}">
                  <a14:hiddenFill xmlns:a14="http://schemas.microsoft.com/office/drawing/2010/main">
                    <a:solidFill>
                      <a:srgbClr val="FFFFFF"/>
                    </a:solidFill>
                  </a14:hiddenFill>
                </a:ext>
              </a:extLst>
            </p:spPr>
            <p:txBody>
              <a:bodyPr wrap="none" lIns="91431" tIns="45716" rIns="91431" bIns="4571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改革开放</a:t>
                </a:r>
              </a:p>
            </p:txBody>
          </p:sp>
        </p:grpSp>
        <p:pic>
          <p:nvPicPr>
            <p:cNvPr id="33" name="图片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7781" y="906990"/>
              <a:ext cx="2384385" cy="178828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750"/>
                                        <p:tgtEl>
                                          <p:spTgt spid="30"/>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改革开放</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1238127" y="2330281"/>
            <a:ext cx="10024039" cy="1283878"/>
            <a:chOff x="1238127" y="2330281"/>
            <a:chExt cx="10024039" cy="1283878"/>
          </a:xfrm>
        </p:grpSpPr>
        <p:sp>
          <p:nvSpPr>
            <p:cNvPr id="22" name="文本框 21"/>
            <p:cNvSpPr txBox="1"/>
            <p:nvPr/>
          </p:nvSpPr>
          <p:spPr>
            <a:xfrm>
              <a:off x="1238127" y="2330281"/>
              <a:ext cx="6094070" cy="525657"/>
            </a:xfrm>
            <a:prstGeom prst="rect">
              <a:avLst/>
            </a:prstGeom>
            <a:noFill/>
          </p:spPr>
          <p:txBody>
            <a:bodyPr wrap="square">
              <a:spAutoFit/>
            </a:bodyPr>
            <a:lstStyle/>
            <a:p>
              <a:pPr eaLnBrk="1" hangingPunct="1">
                <a:lnSpc>
                  <a:spcPct val="130000"/>
                </a:lnSpc>
              </a:pPr>
              <a:r>
                <a:rPr lang="zh-CN" altLang="en-US" sz="2400" b="1" dirty="0">
                  <a:solidFill>
                    <a:srgbClr val="C00000"/>
                  </a:solidFill>
                  <a:latin typeface="微软雅黑" panose="020B0503020204020204" pitchFamily="34" charset="-122"/>
                  <a:ea typeface="微软雅黑" panose="020B0503020204020204" pitchFamily="34" charset="-122"/>
                </a:rPr>
                <a:t>地点：</a:t>
              </a:r>
              <a:r>
                <a:rPr lang="zh-CN" altLang="en-US" sz="2400" b="1" dirty="0">
                  <a:latin typeface="微软雅黑" panose="020B0503020204020204" pitchFamily="34" charset="-122"/>
                  <a:ea typeface="微软雅黑" panose="020B0503020204020204" pitchFamily="34" charset="-122"/>
                </a:rPr>
                <a:t>北京首都北京</a:t>
              </a:r>
            </a:p>
          </p:txBody>
        </p:sp>
        <p:sp>
          <p:nvSpPr>
            <p:cNvPr id="24" name="文本框 23"/>
            <p:cNvSpPr txBox="1"/>
            <p:nvPr/>
          </p:nvSpPr>
          <p:spPr>
            <a:xfrm>
              <a:off x="1268777" y="2836702"/>
              <a:ext cx="9993389" cy="777457"/>
            </a:xfrm>
            <a:prstGeom prst="rect">
              <a:avLst/>
            </a:prstGeom>
            <a:noFill/>
          </p:spPr>
          <p:txBody>
            <a:bodyPr wrap="square">
              <a:spAutoFit/>
            </a:bodyPr>
            <a:lstStyle/>
            <a:p>
              <a:pPr eaLnBrk="1" hangingPunct="1">
                <a:lnSpc>
                  <a:spcPct val="130000"/>
                </a:lnSpc>
              </a:pPr>
              <a:r>
                <a:rPr lang="zh-CN" altLang="en-US" sz="1800" dirty="0">
                  <a:latin typeface="微软雅黑" panose="020B0503020204020204" pitchFamily="34" charset="-122"/>
                  <a:ea typeface="微软雅黑" panose="020B0503020204020204" pitchFamily="34" charset="-122"/>
                </a:rPr>
                <a:t>把“三个代表”重要思想同马克思列宁主义、毛泽东思想、邓小平理论一道确立为党要长期坚持的指导思想，为党和国家前进的方向</a:t>
              </a:r>
            </a:p>
          </p:txBody>
        </p:sp>
      </p:grpSp>
      <p:grpSp>
        <p:nvGrpSpPr>
          <p:cNvPr id="25" name="组合 24"/>
          <p:cNvGrpSpPr/>
          <p:nvPr/>
        </p:nvGrpSpPr>
        <p:grpSpPr>
          <a:xfrm>
            <a:off x="498518" y="906990"/>
            <a:ext cx="10763648" cy="1788289"/>
            <a:chOff x="498518" y="906990"/>
            <a:chExt cx="10763648" cy="1788289"/>
          </a:xfrm>
        </p:grpSpPr>
        <p:grpSp>
          <p:nvGrpSpPr>
            <p:cNvPr id="3" name="组合 2"/>
            <p:cNvGrpSpPr/>
            <p:nvPr/>
          </p:nvGrpSpPr>
          <p:grpSpPr>
            <a:xfrm>
              <a:off x="498518" y="1279087"/>
              <a:ext cx="6286857" cy="815431"/>
              <a:chOff x="498518" y="1279087"/>
              <a:chExt cx="6286857" cy="815431"/>
            </a:xfrm>
          </p:grpSpPr>
          <p:pic>
            <p:nvPicPr>
              <p:cNvPr id="5" name="图片 16"/>
              <p:cNvPicPr>
                <a:picLocks noChangeAspect="1"/>
              </p:cNvPicPr>
              <p:nvPr/>
            </p:nvPicPr>
            <p:blipFill rotWithShape="1">
              <a:blip r:embed="rId3"/>
              <a:srcRect t="54420" b="30619"/>
              <a:stretch>
                <a:fillRect/>
              </a:stretch>
            </p:blipFill>
            <p:spPr bwMode="auto">
              <a:xfrm>
                <a:off x="768227" y="1601776"/>
                <a:ext cx="469900" cy="469900"/>
              </a:xfrm>
              <a:custGeom>
                <a:avLst/>
                <a:gdLst>
                  <a:gd name="connsiteX0" fmla="*/ 234799 w 469598"/>
                  <a:gd name="connsiteY0" fmla="*/ 0 h 469544"/>
                  <a:gd name="connsiteX1" fmla="*/ 280683 w 469598"/>
                  <a:gd name="connsiteY1" fmla="*/ 4625 h 469544"/>
                  <a:gd name="connsiteX2" fmla="*/ 284010 w 469598"/>
                  <a:gd name="connsiteY2" fmla="*/ 37627 h 469544"/>
                  <a:gd name="connsiteX3" fmla="*/ 431419 w 469598"/>
                  <a:gd name="connsiteY3" fmla="*/ 185019 h 469544"/>
                  <a:gd name="connsiteX4" fmla="*/ 464922 w 469598"/>
                  <a:gd name="connsiteY4" fmla="*/ 188396 h 469544"/>
                  <a:gd name="connsiteX5" fmla="*/ 469598 w 469598"/>
                  <a:gd name="connsiteY5" fmla="*/ 234772 h 469544"/>
                  <a:gd name="connsiteX6" fmla="*/ 234799 w 469598"/>
                  <a:gd name="connsiteY6" fmla="*/ 469544 h 469544"/>
                  <a:gd name="connsiteX7" fmla="*/ 0 w 469598"/>
                  <a:gd name="connsiteY7" fmla="*/ 234772 h 469544"/>
                  <a:gd name="connsiteX8" fmla="*/ 234799 w 469598"/>
                  <a:gd name="connsiteY8" fmla="*/ 0 h 46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598" h="469544">
                    <a:moveTo>
                      <a:pt x="234799" y="0"/>
                    </a:moveTo>
                    <a:lnTo>
                      <a:pt x="280683" y="4625"/>
                    </a:lnTo>
                    <a:lnTo>
                      <a:pt x="284010" y="37627"/>
                    </a:lnTo>
                    <a:cubicBezTo>
                      <a:pt x="299150" y="111609"/>
                      <a:pt x="357428" y="169880"/>
                      <a:pt x="431419" y="185019"/>
                    </a:cubicBezTo>
                    <a:lnTo>
                      <a:pt x="464922" y="188396"/>
                    </a:lnTo>
                    <a:lnTo>
                      <a:pt x="469598" y="234772"/>
                    </a:lnTo>
                    <a:cubicBezTo>
                      <a:pt x="469598" y="364433"/>
                      <a:pt x="364475" y="469544"/>
                      <a:pt x="234799" y="469544"/>
                    </a:cubicBezTo>
                    <a:cubicBezTo>
                      <a:pt x="105123" y="469544"/>
                      <a:pt x="0" y="364433"/>
                      <a:pt x="0" y="234772"/>
                    </a:cubicBezTo>
                    <a:cubicBezTo>
                      <a:pt x="0" y="105111"/>
                      <a:pt x="105123" y="0"/>
                      <a:pt x="234799" y="0"/>
                    </a:cubicBezTo>
                    <a:close/>
                  </a:path>
                </a:pathLst>
              </a:custGeom>
              <a:ln w="12700">
                <a:solidFill>
                  <a:sysClr val="window" lastClr="FFFFFF"/>
                </a:solidFill>
              </a:ln>
              <a:effectLst>
                <a:outerShdw blurRad="50800" dist="38100" dir="2700000" algn="tl" rotWithShape="0">
                  <a:prstClr val="black">
                    <a:alpha val="40000"/>
                  </a:prstClr>
                </a:outerShdw>
              </a:effectLst>
            </p:spPr>
          </p:pic>
          <p:pic>
            <p:nvPicPr>
              <p:cNvPr id="6" name="图片 17"/>
              <p:cNvPicPr>
                <a:picLocks noChangeAspect="1"/>
              </p:cNvPicPr>
              <p:nvPr/>
            </p:nvPicPr>
            <p:blipFill rotWithShape="1">
              <a:blip r:embed="rId4" cstate="print"/>
              <a:srcRect t="54420" b="30619"/>
              <a:stretch>
                <a:fillRect/>
              </a:stretch>
            </p:blipFill>
            <p:spPr bwMode="auto">
              <a:xfrm>
                <a:off x="498518" y="1801188"/>
                <a:ext cx="270425" cy="270336"/>
              </a:xfrm>
              <a:prstGeom prst="ellipse">
                <a:avLst/>
              </a:prstGeom>
              <a:ln w="12700">
                <a:solidFill>
                  <a:sysClr val="window" lastClr="FFFFFF"/>
                </a:solidFill>
              </a:ln>
              <a:effectLst>
                <a:outerShdw blurRad="50800" dist="38100" dir="2700000" algn="tl" rotWithShape="0">
                  <a:prstClr val="black">
                    <a:alpha val="40000"/>
                  </a:prstClr>
                </a:outerShdw>
              </a:effectLst>
            </p:spPr>
          </p:pic>
          <p:pic>
            <p:nvPicPr>
              <p:cNvPr id="7" name="图片 19"/>
              <p:cNvPicPr>
                <a:picLocks noChangeAspect="1"/>
              </p:cNvPicPr>
              <p:nvPr/>
            </p:nvPicPr>
            <p:blipFill rotWithShape="1">
              <a:blip r:embed="rId4" cstate="print"/>
              <a:srcRect t="54420" b="30619"/>
              <a:stretch>
                <a:fillRect/>
              </a:stretch>
            </p:blipFill>
            <p:spPr bwMode="auto">
              <a:xfrm>
                <a:off x="1103310" y="1312049"/>
                <a:ext cx="424265" cy="424125"/>
              </a:xfrm>
              <a:prstGeom prst="ellipse">
                <a:avLst/>
              </a:prstGeom>
              <a:ln w="12700">
                <a:solidFill>
                  <a:sysClr val="window" lastClr="FFFFFF"/>
                </a:solidFill>
              </a:ln>
              <a:effectLst>
                <a:outerShdw blurRad="50800" dist="38100" dir="2700000" algn="tl" rotWithShape="0">
                  <a:prstClr val="black">
                    <a:alpha val="40000"/>
                  </a:prstClr>
                </a:outerShdw>
              </a:effectLst>
            </p:spPr>
          </p:pic>
          <p:sp>
            <p:nvSpPr>
              <p:cNvPr id="8" name="矩形 7"/>
              <p:cNvSpPr/>
              <p:nvPr/>
            </p:nvSpPr>
            <p:spPr bwMode="auto">
              <a:xfrm>
                <a:off x="1481525" y="1694408"/>
                <a:ext cx="3924472" cy="400110"/>
              </a:xfrm>
              <a:prstGeom prst="rect">
                <a:avLst/>
              </a:prstGeom>
            </p:spPr>
            <p:txBody>
              <a:bodyPr wrap="none">
                <a:spAutoFit/>
              </a:bodyPr>
              <a:lstStyle/>
              <a:p>
                <a:pPr fontAlgn="auto">
                  <a:spcBef>
                    <a:spcPts val="0"/>
                  </a:spcBef>
                  <a:spcAft>
                    <a:spcPts val="0"/>
                  </a:spcAft>
                  <a:defRPr/>
                </a:pPr>
                <a:r>
                  <a:rPr lang="en-US" altLang="zh-CN" sz="2000" b="1" spc="300" dirty="0">
                    <a:latin typeface="微软雅黑" panose="020B0503020204020204" pitchFamily="34" charset="-122"/>
                    <a:ea typeface="微软雅黑" panose="020B0503020204020204" pitchFamily="34" charset="-122"/>
                  </a:rPr>
                  <a:t>2002</a:t>
                </a:r>
                <a:r>
                  <a:rPr lang="zh-CN" altLang="en-US" sz="2000" b="1" spc="300" dirty="0">
                    <a:latin typeface="微软雅黑" panose="020B0503020204020204" pitchFamily="34" charset="-122"/>
                    <a:ea typeface="微软雅黑" panose="020B0503020204020204" pitchFamily="34" charset="-122"/>
                  </a:rPr>
                  <a:t>年</a:t>
                </a:r>
                <a:r>
                  <a:rPr lang="en-US" altLang="zh-CN" sz="2000" b="1" spc="300" dirty="0">
                    <a:latin typeface="微软雅黑" panose="020B0503020204020204" pitchFamily="34" charset="-122"/>
                    <a:ea typeface="微软雅黑" panose="020B0503020204020204" pitchFamily="34" charset="-122"/>
                  </a:rPr>
                  <a:t>11</a:t>
                </a:r>
                <a:r>
                  <a:rPr lang="zh-CN" altLang="en-US" sz="2000" b="1" spc="300" dirty="0">
                    <a:latin typeface="微软雅黑" panose="020B0503020204020204" pitchFamily="34" charset="-122"/>
                    <a:ea typeface="微软雅黑" panose="020B0503020204020204" pitchFamily="34" charset="-122"/>
                  </a:rPr>
                  <a:t>月</a:t>
                </a:r>
                <a:r>
                  <a:rPr lang="en-US" altLang="zh-CN" sz="2000" b="1" spc="300" dirty="0">
                    <a:latin typeface="微软雅黑" panose="020B0503020204020204" pitchFamily="34" charset="-122"/>
                    <a:ea typeface="微软雅黑" panose="020B0503020204020204" pitchFamily="34" charset="-122"/>
                  </a:rPr>
                  <a:t>8</a:t>
                </a:r>
                <a:r>
                  <a:rPr lang="zh-CN" altLang="en-US" sz="2000" b="1" spc="300" dirty="0">
                    <a:latin typeface="微软雅黑" panose="020B0503020204020204" pitchFamily="34" charset="-122"/>
                    <a:ea typeface="微软雅黑" panose="020B0503020204020204" pitchFamily="34" charset="-122"/>
                  </a:rPr>
                  <a:t>日中共十六大</a:t>
                </a:r>
              </a:p>
            </p:txBody>
          </p:sp>
          <p:cxnSp>
            <p:nvCxnSpPr>
              <p:cNvPr id="9" name="直接连接符 8"/>
              <p:cNvCxnSpPr/>
              <p:nvPr/>
            </p:nvCxnSpPr>
            <p:spPr bwMode="auto">
              <a:xfrm>
                <a:off x="1238127" y="2055802"/>
                <a:ext cx="5547248" cy="0"/>
              </a:xfrm>
              <a:prstGeom prst="line">
                <a:avLst/>
              </a:prstGeom>
              <a:noFill/>
              <a:ln w="12700" cap="flat" cmpd="sng" algn="ctr">
                <a:solidFill>
                  <a:srgbClr val="C00000"/>
                </a:solidFill>
                <a:prstDash val="solid"/>
                <a:miter lim="800000"/>
              </a:ln>
              <a:effectLst/>
            </p:spPr>
          </p:cxnSp>
          <p:grpSp>
            <p:nvGrpSpPr>
              <p:cNvPr id="2" name="组合 1"/>
              <p:cNvGrpSpPr/>
              <p:nvPr/>
            </p:nvGrpSpPr>
            <p:grpSpPr>
              <a:xfrm>
                <a:off x="5709188" y="1736174"/>
                <a:ext cx="1048935" cy="262478"/>
                <a:chOff x="6300923" y="1890702"/>
                <a:chExt cx="457200" cy="107950"/>
              </a:xfrm>
              <a:solidFill>
                <a:srgbClr val="C00000"/>
              </a:solidFill>
            </p:grpSpPr>
            <p:sp>
              <p:nvSpPr>
                <p:cNvPr id="10" name="平行四边形 9"/>
                <p:cNvSpPr/>
                <p:nvPr/>
              </p:nvSpPr>
              <p:spPr bwMode="auto">
                <a:xfrm>
                  <a:off x="63009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1" name="平行四边形 10"/>
                <p:cNvSpPr/>
                <p:nvPr/>
              </p:nvSpPr>
              <p:spPr bwMode="auto">
                <a:xfrm>
                  <a:off x="63898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2" name="平行四边形 28"/>
                <p:cNvSpPr/>
                <p:nvPr/>
              </p:nvSpPr>
              <p:spPr bwMode="auto">
                <a:xfrm>
                  <a:off x="64787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3" name="平行四边形 29"/>
                <p:cNvSpPr/>
                <p:nvPr/>
              </p:nvSpPr>
              <p:spPr bwMode="auto">
                <a:xfrm>
                  <a:off x="6570798"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4" name="平行四边形 30"/>
                <p:cNvSpPr/>
                <p:nvPr/>
              </p:nvSpPr>
              <p:spPr bwMode="auto">
                <a:xfrm>
                  <a:off x="66565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15" name="矩形 14"/>
              <p:cNvSpPr/>
              <p:nvPr/>
            </p:nvSpPr>
            <p:spPr bwMode="auto">
              <a:xfrm>
                <a:off x="1084047" y="1279087"/>
                <a:ext cx="1847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1" u="none" strike="noStrike" kern="0" cap="none" spc="0" normalizeH="0" baseline="0" noProof="0" dirty="0">
                  <a:ln>
                    <a:noFill/>
                  </a:ln>
                  <a:solidFill>
                    <a:prstClr val="white">
                      <a:lumMod val="95000"/>
                    </a:prstClr>
                  </a:solidFill>
                  <a:effectLst/>
                  <a:uLnTx/>
                  <a:uFillTx/>
                  <a:cs typeface="+mn-ea"/>
                  <a:sym typeface="+mn-lt"/>
                </a:endParaRPr>
              </a:p>
            </p:txBody>
          </p:sp>
        </p:grpSp>
        <p:grpSp>
          <p:nvGrpSpPr>
            <p:cNvPr id="16" name="组合 15"/>
            <p:cNvGrpSpPr/>
            <p:nvPr/>
          </p:nvGrpSpPr>
          <p:grpSpPr>
            <a:xfrm>
              <a:off x="6998122" y="1601776"/>
              <a:ext cx="1718564" cy="483636"/>
              <a:chOff x="955405" y="1115195"/>
              <a:chExt cx="5057795" cy="483636"/>
            </a:xfrm>
          </p:grpSpPr>
          <p:sp>
            <p:nvSpPr>
              <p:cNvPr id="17" name="圆角矩形 58"/>
              <p:cNvSpPr/>
              <p:nvPr/>
            </p:nvSpPr>
            <p:spPr>
              <a:xfrm>
                <a:off x="955405" y="1115195"/>
                <a:ext cx="5057795" cy="483636"/>
              </a:xfrm>
              <a:prstGeom prst="roundRect">
                <a:avLst>
                  <a:gd name="adj" fmla="val 50000"/>
                </a:avLst>
              </a:prstGeom>
              <a:solidFill>
                <a:srgbClr val="C10001"/>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prstClr val="white"/>
                  </a:solidFill>
                  <a:effectLst/>
                  <a:uLnTx/>
                  <a:uFillTx/>
                  <a:cs typeface="+mn-ea"/>
                  <a:sym typeface="+mn-lt"/>
                </a:endParaRPr>
              </a:p>
            </p:txBody>
          </p:sp>
          <p:sp>
            <p:nvSpPr>
              <p:cNvPr id="18" name="矩形 38"/>
              <p:cNvSpPr>
                <a:spLocks noChangeArrowheads="1"/>
              </p:cNvSpPr>
              <p:nvPr/>
            </p:nvSpPr>
            <p:spPr bwMode="auto">
              <a:xfrm>
                <a:off x="1833627" y="1160134"/>
                <a:ext cx="3562754" cy="400101"/>
              </a:xfrm>
              <a:prstGeom prst="rect">
                <a:avLst/>
              </a:prstGeom>
              <a:noFill/>
              <a:ln w="9525">
                <a:solidFill>
                  <a:srgbClr val="C00000"/>
                </a:solidFill>
                <a:miter lim="800000"/>
              </a:ln>
              <a:extLst>
                <a:ext uri="{909E8E84-426E-40DD-AFC4-6F175D3DCCD1}">
                  <a14:hiddenFill xmlns:a14="http://schemas.microsoft.com/office/drawing/2010/main">
                    <a:solidFill>
                      <a:srgbClr val="FFFFFF"/>
                    </a:solidFill>
                  </a14:hiddenFill>
                </a:ext>
              </a:extLst>
            </p:spPr>
            <p:txBody>
              <a:bodyPr wrap="none" lIns="91431" tIns="45716" rIns="91431" bIns="4571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改革开放</a:t>
                </a:r>
              </a:p>
            </p:txBody>
          </p:sp>
        </p:grpSp>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7781" y="906990"/>
              <a:ext cx="2384385" cy="1788289"/>
            </a:xfrm>
            <a:prstGeom prst="rect">
              <a:avLst/>
            </a:prstGeom>
          </p:spPr>
        </p:pic>
      </p:grpSp>
      <p:grpSp>
        <p:nvGrpSpPr>
          <p:cNvPr id="19" name="组合 18"/>
          <p:cNvGrpSpPr/>
          <p:nvPr/>
        </p:nvGrpSpPr>
        <p:grpSpPr>
          <a:xfrm>
            <a:off x="1238127" y="4697203"/>
            <a:ext cx="10024039" cy="1283878"/>
            <a:chOff x="1238127" y="4697203"/>
            <a:chExt cx="10024039" cy="1283878"/>
          </a:xfrm>
        </p:grpSpPr>
        <p:sp>
          <p:nvSpPr>
            <p:cNvPr id="28" name="文本框 27"/>
            <p:cNvSpPr txBox="1"/>
            <p:nvPr/>
          </p:nvSpPr>
          <p:spPr>
            <a:xfrm>
              <a:off x="1238127" y="4697203"/>
              <a:ext cx="6094070" cy="525657"/>
            </a:xfrm>
            <a:prstGeom prst="rect">
              <a:avLst/>
            </a:prstGeom>
            <a:noFill/>
          </p:spPr>
          <p:txBody>
            <a:bodyPr wrap="square">
              <a:spAutoFit/>
            </a:bodyPr>
            <a:lstStyle/>
            <a:p>
              <a:pPr eaLnBrk="1" hangingPunct="1">
                <a:lnSpc>
                  <a:spcPct val="130000"/>
                </a:lnSpc>
              </a:pPr>
              <a:r>
                <a:rPr lang="zh-CN" altLang="en-US" sz="2400" b="1" dirty="0">
                  <a:solidFill>
                    <a:srgbClr val="C00000"/>
                  </a:solidFill>
                  <a:latin typeface="微软雅黑" panose="020B0503020204020204" pitchFamily="34" charset="-122"/>
                  <a:ea typeface="微软雅黑" panose="020B0503020204020204" pitchFamily="34" charset="-122"/>
                </a:rPr>
                <a:t>地点：</a:t>
              </a:r>
              <a:r>
                <a:rPr lang="zh-CN" altLang="en-US" sz="2400" b="1" dirty="0">
                  <a:latin typeface="微软雅黑" panose="020B0503020204020204" pitchFamily="34" charset="-122"/>
                  <a:ea typeface="微软雅黑" panose="020B0503020204020204" pitchFamily="34" charset="-122"/>
                </a:rPr>
                <a:t>北京首都北京</a:t>
              </a:r>
            </a:p>
          </p:txBody>
        </p:sp>
        <p:sp>
          <p:nvSpPr>
            <p:cNvPr id="29" name="文本框 28"/>
            <p:cNvSpPr txBox="1"/>
            <p:nvPr/>
          </p:nvSpPr>
          <p:spPr>
            <a:xfrm>
              <a:off x="1268777" y="5203624"/>
              <a:ext cx="9993389" cy="777457"/>
            </a:xfrm>
            <a:prstGeom prst="rect">
              <a:avLst/>
            </a:prstGeom>
            <a:noFill/>
          </p:spPr>
          <p:txBody>
            <a:bodyPr wrap="square">
              <a:spAutoFit/>
            </a:bodyPr>
            <a:lstStyle/>
            <a:p>
              <a:pPr eaLnBrk="1" hangingPunct="1">
                <a:lnSpc>
                  <a:spcPct val="130000"/>
                </a:lnSpc>
              </a:pPr>
              <a:r>
                <a:rPr lang="zh-CN" altLang="en-US" sz="1800" dirty="0">
                  <a:latin typeface="微软雅黑" panose="020B0503020204020204" pitchFamily="34" charset="-122"/>
                  <a:ea typeface="微软雅黑" panose="020B0503020204020204" pitchFamily="34" charset="-122"/>
                </a:rPr>
                <a:t>胡锦涛同志做了题为</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高举中国特色社会主义伟大旗帜为夺取全面建设小康社会新胜利而奋斗</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的报告，修改了</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中国共产党章程</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选举了以胡锦涛同志为总书记的十七届中央委员会</a:t>
              </a:r>
            </a:p>
          </p:txBody>
        </p:sp>
      </p:grpSp>
      <p:grpSp>
        <p:nvGrpSpPr>
          <p:cNvPr id="30" name="组合 29"/>
          <p:cNvGrpSpPr/>
          <p:nvPr/>
        </p:nvGrpSpPr>
        <p:grpSpPr>
          <a:xfrm>
            <a:off x="498518" y="3273912"/>
            <a:ext cx="10763648" cy="1788289"/>
            <a:chOff x="498518" y="906990"/>
            <a:chExt cx="10763648" cy="1788289"/>
          </a:xfrm>
        </p:grpSpPr>
        <p:grpSp>
          <p:nvGrpSpPr>
            <p:cNvPr id="31" name="组合 30"/>
            <p:cNvGrpSpPr/>
            <p:nvPr/>
          </p:nvGrpSpPr>
          <p:grpSpPr>
            <a:xfrm>
              <a:off x="498518" y="1279087"/>
              <a:ext cx="6286857" cy="815431"/>
              <a:chOff x="498518" y="1279087"/>
              <a:chExt cx="6286857" cy="815431"/>
            </a:xfrm>
          </p:grpSpPr>
          <p:pic>
            <p:nvPicPr>
              <p:cNvPr id="36" name="图片 16"/>
              <p:cNvPicPr>
                <a:picLocks noChangeAspect="1"/>
              </p:cNvPicPr>
              <p:nvPr/>
            </p:nvPicPr>
            <p:blipFill rotWithShape="1">
              <a:blip r:embed="rId3"/>
              <a:srcRect t="54420" b="30619"/>
              <a:stretch>
                <a:fillRect/>
              </a:stretch>
            </p:blipFill>
            <p:spPr bwMode="auto">
              <a:xfrm>
                <a:off x="768227" y="1601776"/>
                <a:ext cx="469900" cy="469900"/>
              </a:xfrm>
              <a:custGeom>
                <a:avLst/>
                <a:gdLst>
                  <a:gd name="connsiteX0" fmla="*/ 234799 w 469598"/>
                  <a:gd name="connsiteY0" fmla="*/ 0 h 469544"/>
                  <a:gd name="connsiteX1" fmla="*/ 280683 w 469598"/>
                  <a:gd name="connsiteY1" fmla="*/ 4625 h 469544"/>
                  <a:gd name="connsiteX2" fmla="*/ 284010 w 469598"/>
                  <a:gd name="connsiteY2" fmla="*/ 37627 h 469544"/>
                  <a:gd name="connsiteX3" fmla="*/ 431419 w 469598"/>
                  <a:gd name="connsiteY3" fmla="*/ 185019 h 469544"/>
                  <a:gd name="connsiteX4" fmla="*/ 464922 w 469598"/>
                  <a:gd name="connsiteY4" fmla="*/ 188396 h 469544"/>
                  <a:gd name="connsiteX5" fmla="*/ 469598 w 469598"/>
                  <a:gd name="connsiteY5" fmla="*/ 234772 h 469544"/>
                  <a:gd name="connsiteX6" fmla="*/ 234799 w 469598"/>
                  <a:gd name="connsiteY6" fmla="*/ 469544 h 469544"/>
                  <a:gd name="connsiteX7" fmla="*/ 0 w 469598"/>
                  <a:gd name="connsiteY7" fmla="*/ 234772 h 469544"/>
                  <a:gd name="connsiteX8" fmla="*/ 234799 w 469598"/>
                  <a:gd name="connsiteY8" fmla="*/ 0 h 46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598" h="469544">
                    <a:moveTo>
                      <a:pt x="234799" y="0"/>
                    </a:moveTo>
                    <a:lnTo>
                      <a:pt x="280683" y="4625"/>
                    </a:lnTo>
                    <a:lnTo>
                      <a:pt x="284010" y="37627"/>
                    </a:lnTo>
                    <a:cubicBezTo>
                      <a:pt x="299150" y="111609"/>
                      <a:pt x="357428" y="169880"/>
                      <a:pt x="431419" y="185019"/>
                    </a:cubicBezTo>
                    <a:lnTo>
                      <a:pt x="464922" y="188396"/>
                    </a:lnTo>
                    <a:lnTo>
                      <a:pt x="469598" y="234772"/>
                    </a:lnTo>
                    <a:cubicBezTo>
                      <a:pt x="469598" y="364433"/>
                      <a:pt x="364475" y="469544"/>
                      <a:pt x="234799" y="469544"/>
                    </a:cubicBezTo>
                    <a:cubicBezTo>
                      <a:pt x="105123" y="469544"/>
                      <a:pt x="0" y="364433"/>
                      <a:pt x="0" y="234772"/>
                    </a:cubicBezTo>
                    <a:cubicBezTo>
                      <a:pt x="0" y="105111"/>
                      <a:pt x="105123" y="0"/>
                      <a:pt x="234799" y="0"/>
                    </a:cubicBezTo>
                    <a:close/>
                  </a:path>
                </a:pathLst>
              </a:custGeom>
              <a:ln w="12700">
                <a:solidFill>
                  <a:sysClr val="window" lastClr="FFFFFF"/>
                </a:solidFill>
              </a:ln>
              <a:effectLst>
                <a:outerShdw blurRad="50800" dist="38100" dir="2700000" algn="tl" rotWithShape="0">
                  <a:prstClr val="black">
                    <a:alpha val="40000"/>
                  </a:prstClr>
                </a:outerShdw>
              </a:effectLst>
            </p:spPr>
          </p:pic>
          <p:pic>
            <p:nvPicPr>
              <p:cNvPr id="37" name="图片 17"/>
              <p:cNvPicPr>
                <a:picLocks noChangeAspect="1"/>
              </p:cNvPicPr>
              <p:nvPr/>
            </p:nvPicPr>
            <p:blipFill rotWithShape="1">
              <a:blip r:embed="rId4" cstate="print"/>
              <a:srcRect t="54420" b="30619"/>
              <a:stretch>
                <a:fillRect/>
              </a:stretch>
            </p:blipFill>
            <p:spPr bwMode="auto">
              <a:xfrm>
                <a:off x="498518" y="1801188"/>
                <a:ext cx="270425" cy="270336"/>
              </a:xfrm>
              <a:prstGeom prst="ellipse">
                <a:avLst/>
              </a:prstGeom>
              <a:ln w="12700">
                <a:solidFill>
                  <a:sysClr val="window" lastClr="FFFFFF"/>
                </a:solidFill>
              </a:ln>
              <a:effectLst>
                <a:outerShdw blurRad="50800" dist="38100" dir="2700000" algn="tl" rotWithShape="0">
                  <a:prstClr val="black">
                    <a:alpha val="40000"/>
                  </a:prstClr>
                </a:outerShdw>
              </a:effectLst>
            </p:spPr>
          </p:pic>
          <p:pic>
            <p:nvPicPr>
              <p:cNvPr id="38" name="图片 19"/>
              <p:cNvPicPr>
                <a:picLocks noChangeAspect="1"/>
              </p:cNvPicPr>
              <p:nvPr/>
            </p:nvPicPr>
            <p:blipFill rotWithShape="1">
              <a:blip r:embed="rId4" cstate="print"/>
              <a:srcRect t="54420" b="30619"/>
              <a:stretch>
                <a:fillRect/>
              </a:stretch>
            </p:blipFill>
            <p:spPr bwMode="auto">
              <a:xfrm>
                <a:off x="1103310" y="1312049"/>
                <a:ext cx="424265" cy="424125"/>
              </a:xfrm>
              <a:prstGeom prst="ellipse">
                <a:avLst/>
              </a:prstGeom>
              <a:ln w="12700">
                <a:solidFill>
                  <a:sysClr val="window" lastClr="FFFFFF"/>
                </a:solidFill>
              </a:ln>
              <a:effectLst>
                <a:outerShdw blurRad="50800" dist="38100" dir="2700000" algn="tl" rotWithShape="0">
                  <a:prstClr val="black">
                    <a:alpha val="40000"/>
                  </a:prstClr>
                </a:outerShdw>
              </a:effectLst>
            </p:spPr>
          </p:pic>
          <p:sp>
            <p:nvSpPr>
              <p:cNvPr id="41" name="矩形 40"/>
              <p:cNvSpPr/>
              <p:nvPr/>
            </p:nvSpPr>
            <p:spPr bwMode="auto">
              <a:xfrm>
                <a:off x="1481525" y="1694408"/>
                <a:ext cx="4121641" cy="400110"/>
              </a:xfrm>
              <a:prstGeom prst="rect">
                <a:avLst/>
              </a:prstGeom>
            </p:spPr>
            <p:txBody>
              <a:bodyPr wrap="none">
                <a:spAutoFit/>
              </a:bodyPr>
              <a:lstStyle/>
              <a:p>
                <a:pPr fontAlgn="auto">
                  <a:spcBef>
                    <a:spcPts val="0"/>
                  </a:spcBef>
                  <a:spcAft>
                    <a:spcPts val="0"/>
                  </a:spcAft>
                  <a:defRPr/>
                </a:pPr>
                <a:r>
                  <a:rPr lang="en-US" altLang="zh-CN" sz="2000" b="1" spc="300" dirty="0">
                    <a:latin typeface="微软雅黑" panose="020B0503020204020204" pitchFamily="34" charset="-122"/>
                    <a:ea typeface="微软雅黑" panose="020B0503020204020204" pitchFamily="34" charset="-122"/>
                  </a:rPr>
                  <a:t>2007</a:t>
                </a:r>
                <a:r>
                  <a:rPr lang="zh-CN" altLang="en-US" sz="2000" b="1" spc="300" dirty="0">
                    <a:latin typeface="微软雅黑" panose="020B0503020204020204" pitchFamily="34" charset="-122"/>
                    <a:ea typeface="微软雅黑" panose="020B0503020204020204" pitchFamily="34" charset="-122"/>
                  </a:rPr>
                  <a:t>年</a:t>
                </a:r>
                <a:r>
                  <a:rPr lang="en-US" altLang="zh-CN" sz="2000" b="1" spc="300" dirty="0">
                    <a:latin typeface="微软雅黑" panose="020B0503020204020204" pitchFamily="34" charset="-122"/>
                    <a:ea typeface="微软雅黑" panose="020B0503020204020204" pitchFamily="34" charset="-122"/>
                  </a:rPr>
                  <a:t>10</a:t>
                </a:r>
                <a:r>
                  <a:rPr lang="zh-CN" altLang="en-US" sz="2000" b="1" spc="300" dirty="0">
                    <a:latin typeface="微软雅黑" panose="020B0503020204020204" pitchFamily="34" charset="-122"/>
                    <a:ea typeface="微软雅黑" panose="020B0503020204020204" pitchFamily="34" charset="-122"/>
                  </a:rPr>
                  <a:t>月</a:t>
                </a:r>
                <a:r>
                  <a:rPr lang="en-US" altLang="zh-CN" sz="2000" b="1" spc="300" dirty="0">
                    <a:latin typeface="微软雅黑" panose="020B0503020204020204" pitchFamily="34" charset="-122"/>
                    <a:ea typeface="微软雅黑" panose="020B0503020204020204" pitchFamily="34" charset="-122"/>
                  </a:rPr>
                  <a:t>15</a:t>
                </a:r>
                <a:r>
                  <a:rPr lang="zh-CN" altLang="en-US" sz="2000" b="1" spc="300" dirty="0">
                    <a:latin typeface="微软雅黑" panose="020B0503020204020204" pitchFamily="34" charset="-122"/>
                    <a:ea typeface="微软雅黑" panose="020B0503020204020204" pitchFamily="34" charset="-122"/>
                  </a:rPr>
                  <a:t>日中共十七大</a:t>
                </a:r>
              </a:p>
            </p:txBody>
          </p:sp>
          <p:cxnSp>
            <p:nvCxnSpPr>
              <p:cNvPr id="42" name="直接连接符 41"/>
              <p:cNvCxnSpPr/>
              <p:nvPr/>
            </p:nvCxnSpPr>
            <p:spPr bwMode="auto">
              <a:xfrm>
                <a:off x="1238127" y="2055802"/>
                <a:ext cx="5547248" cy="0"/>
              </a:xfrm>
              <a:prstGeom prst="line">
                <a:avLst/>
              </a:prstGeom>
              <a:noFill/>
              <a:ln w="12700" cap="flat" cmpd="sng" algn="ctr">
                <a:solidFill>
                  <a:srgbClr val="C00000"/>
                </a:solidFill>
                <a:prstDash val="solid"/>
                <a:miter lim="800000"/>
              </a:ln>
              <a:effectLst/>
            </p:spPr>
          </p:cxnSp>
          <p:grpSp>
            <p:nvGrpSpPr>
              <p:cNvPr id="43" name="组合 42"/>
              <p:cNvGrpSpPr/>
              <p:nvPr/>
            </p:nvGrpSpPr>
            <p:grpSpPr>
              <a:xfrm>
                <a:off x="5709188" y="1736174"/>
                <a:ext cx="1048935" cy="262478"/>
                <a:chOff x="6300923" y="1890702"/>
                <a:chExt cx="457200" cy="107950"/>
              </a:xfrm>
              <a:solidFill>
                <a:srgbClr val="C00000"/>
              </a:solidFill>
            </p:grpSpPr>
            <p:sp>
              <p:nvSpPr>
                <p:cNvPr id="45" name="平行四边形 44"/>
                <p:cNvSpPr/>
                <p:nvPr/>
              </p:nvSpPr>
              <p:spPr bwMode="auto">
                <a:xfrm>
                  <a:off x="63009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6" name="平行四边形 45"/>
                <p:cNvSpPr/>
                <p:nvPr/>
              </p:nvSpPr>
              <p:spPr bwMode="auto">
                <a:xfrm>
                  <a:off x="63898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7" name="平行四边形 28"/>
                <p:cNvSpPr/>
                <p:nvPr/>
              </p:nvSpPr>
              <p:spPr bwMode="auto">
                <a:xfrm>
                  <a:off x="64787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8" name="平行四边形 29"/>
                <p:cNvSpPr/>
                <p:nvPr/>
              </p:nvSpPr>
              <p:spPr bwMode="auto">
                <a:xfrm>
                  <a:off x="6570798"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9" name="平行四边形 30"/>
                <p:cNvSpPr/>
                <p:nvPr/>
              </p:nvSpPr>
              <p:spPr bwMode="auto">
                <a:xfrm>
                  <a:off x="66565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44" name="矩形 43"/>
              <p:cNvSpPr/>
              <p:nvPr/>
            </p:nvSpPr>
            <p:spPr bwMode="auto">
              <a:xfrm>
                <a:off x="1084047" y="1279087"/>
                <a:ext cx="1847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1" u="none" strike="noStrike" kern="0" cap="none" spc="0" normalizeH="0" baseline="0" noProof="0" dirty="0">
                  <a:ln>
                    <a:noFill/>
                  </a:ln>
                  <a:solidFill>
                    <a:prstClr val="white">
                      <a:lumMod val="95000"/>
                    </a:prstClr>
                  </a:solidFill>
                  <a:effectLst/>
                  <a:uLnTx/>
                  <a:uFillTx/>
                  <a:cs typeface="+mn-ea"/>
                  <a:sym typeface="+mn-lt"/>
                </a:endParaRPr>
              </a:p>
            </p:txBody>
          </p:sp>
        </p:grpSp>
        <p:grpSp>
          <p:nvGrpSpPr>
            <p:cNvPr id="32" name="组合 31"/>
            <p:cNvGrpSpPr/>
            <p:nvPr/>
          </p:nvGrpSpPr>
          <p:grpSpPr>
            <a:xfrm>
              <a:off x="6998122" y="1601776"/>
              <a:ext cx="1718564" cy="483636"/>
              <a:chOff x="955405" y="1115195"/>
              <a:chExt cx="5057795" cy="483636"/>
            </a:xfrm>
          </p:grpSpPr>
          <p:sp>
            <p:nvSpPr>
              <p:cNvPr id="34" name="圆角矩形 58"/>
              <p:cNvSpPr/>
              <p:nvPr/>
            </p:nvSpPr>
            <p:spPr>
              <a:xfrm>
                <a:off x="955405" y="1115195"/>
                <a:ext cx="5057795" cy="483636"/>
              </a:xfrm>
              <a:prstGeom prst="roundRect">
                <a:avLst>
                  <a:gd name="adj" fmla="val 50000"/>
                </a:avLst>
              </a:prstGeom>
              <a:solidFill>
                <a:srgbClr val="C10001"/>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prstClr val="white"/>
                  </a:solidFill>
                  <a:effectLst/>
                  <a:uLnTx/>
                  <a:uFillTx/>
                  <a:cs typeface="+mn-ea"/>
                  <a:sym typeface="+mn-lt"/>
                </a:endParaRPr>
              </a:p>
            </p:txBody>
          </p:sp>
          <p:sp>
            <p:nvSpPr>
              <p:cNvPr id="35" name="矩形 38"/>
              <p:cNvSpPr>
                <a:spLocks noChangeArrowheads="1"/>
              </p:cNvSpPr>
              <p:nvPr/>
            </p:nvSpPr>
            <p:spPr bwMode="auto">
              <a:xfrm>
                <a:off x="1833627" y="1160134"/>
                <a:ext cx="3562754" cy="400101"/>
              </a:xfrm>
              <a:prstGeom prst="rect">
                <a:avLst/>
              </a:prstGeom>
              <a:noFill/>
              <a:ln w="9525">
                <a:solidFill>
                  <a:srgbClr val="C00000"/>
                </a:solidFill>
                <a:miter lim="800000"/>
              </a:ln>
              <a:extLst>
                <a:ext uri="{909E8E84-426E-40DD-AFC4-6F175D3DCCD1}">
                  <a14:hiddenFill xmlns:a14="http://schemas.microsoft.com/office/drawing/2010/main">
                    <a:solidFill>
                      <a:srgbClr val="FFFFFF"/>
                    </a:solidFill>
                  </a14:hiddenFill>
                </a:ext>
              </a:extLst>
            </p:spPr>
            <p:txBody>
              <a:bodyPr wrap="none" lIns="91431" tIns="45716" rIns="91431" bIns="4571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改革开放</a:t>
                </a:r>
              </a:p>
            </p:txBody>
          </p:sp>
        </p:grpSp>
        <p:pic>
          <p:nvPicPr>
            <p:cNvPr id="33" name="图片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7781" y="906990"/>
              <a:ext cx="2384385" cy="178828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750"/>
                                        <p:tgtEl>
                                          <p:spTgt spid="30"/>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改革开放</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21"/>
          <p:cNvSpPr txBox="1"/>
          <p:nvPr/>
        </p:nvSpPr>
        <p:spPr>
          <a:xfrm>
            <a:off x="1238127" y="2330281"/>
            <a:ext cx="6094070" cy="525657"/>
          </a:xfrm>
          <a:prstGeom prst="rect">
            <a:avLst/>
          </a:prstGeom>
          <a:noFill/>
        </p:spPr>
        <p:txBody>
          <a:bodyPr wrap="square">
            <a:spAutoFit/>
          </a:bodyPr>
          <a:lstStyle/>
          <a:p>
            <a:pPr eaLnBrk="1" hangingPunct="1">
              <a:lnSpc>
                <a:spcPct val="130000"/>
              </a:lnSpc>
            </a:pPr>
            <a:r>
              <a:rPr lang="zh-CN" altLang="en-US" sz="2400" b="1" dirty="0">
                <a:solidFill>
                  <a:srgbClr val="C00000"/>
                </a:solidFill>
                <a:latin typeface="微软雅黑" panose="020B0503020204020204" pitchFamily="34" charset="-122"/>
                <a:ea typeface="微软雅黑" panose="020B0503020204020204" pitchFamily="34" charset="-122"/>
              </a:rPr>
              <a:t>地点：</a:t>
            </a:r>
            <a:r>
              <a:rPr lang="zh-CN" altLang="en-US" sz="2400" b="1" dirty="0">
                <a:latin typeface="微软雅黑" panose="020B0503020204020204" pitchFamily="34" charset="-122"/>
                <a:ea typeface="微软雅黑" panose="020B0503020204020204" pitchFamily="34" charset="-122"/>
              </a:rPr>
              <a:t>北京首都北京</a:t>
            </a:r>
          </a:p>
        </p:txBody>
      </p:sp>
      <p:sp>
        <p:nvSpPr>
          <p:cNvPr id="24" name="文本框 23"/>
          <p:cNvSpPr txBox="1"/>
          <p:nvPr/>
        </p:nvSpPr>
        <p:spPr>
          <a:xfrm>
            <a:off x="1238127" y="2989986"/>
            <a:ext cx="5489346" cy="2951898"/>
          </a:xfrm>
          <a:prstGeom prst="rect">
            <a:avLst/>
          </a:prstGeom>
          <a:noFill/>
        </p:spPr>
        <p:txBody>
          <a:bodyPr wrap="square">
            <a:spAutoFit/>
          </a:bodyPr>
          <a:lstStyle/>
          <a:p>
            <a:pPr marL="285750" indent="-285750" algn="just" eaLnBrk="1" hangingPunct="1">
              <a:lnSpc>
                <a:spcPct val="150000"/>
              </a:lnSpc>
              <a:buFont typeface="Wingdings" panose="05000000000000000000" pitchFamily="2" charset="2"/>
              <a:buChar char="p"/>
            </a:pPr>
            <a:r>
              <a:rPr lang="zh-CN" altLang="en-US" sz="1800" dirty="0">
                <a:latin typeface="微软雅黑" panose="020B0503020204020204" pitchFamily="34" charset="-122"/>
                <a:ea typeface="微软雅黑" panose="020B0503020204020204" pitchFamily="34" charset="-122"/>
              </a:rPr>
              <a:t>大会选举了新一届的中共中央领导层，包括中央委员会委员、中央候补委员、中央纪律检查委员会委员</a:t>
            </a:r>
            <a:endParaRPr lang="en-US" altLang="zh-CN" sz="1800" dirty="0">
              <a:latin typeface="微软雅黑" panose="020B0503020204020204" pitchFamily="34" charset="-122"/>
              <a:ea typeface="微软雅黑" panose="020B0503020204020204" pitchFamily="34" charset="-122"/>
            </a:endParaRPr>
          </a:p>
          <a:p>
            <a:pPr marL="285750" indent="-285750" algn="just" eaLnBrk="1" hangingPunct="1">
              <a:lnSpc>
                <a:spcPct val="150000"/>
              </a:lnSpc>
              <a:buFont typeface="Wingdings" panose="05000000000000000000" pitchFamily="2" charset="2"/>
              <a:buChar char="p"/>
            </a:pPr>
            <a:r>
              <a:rPr lang="zh-CN" altLang="en-US" sz="1800" dirty="0">
                <a:latin typeface="微软雅黑" panose="020B0503020204020204" pitchFamily="34" charset="-122"/>
                <a:ea typeface="微软雅黑" panose="020B0503020204020204" pitchFamily="34" charset="-122"/>
              </a:rPr>
              <a:t>这次代表大会是在我国进入全面建成小康社会决定性阶段召开的一次十分重要的大会。这个判断，深刻揭示了党的十八大的重大意义。</a:t>
            </a:r>
          </a:p>
          <a:p>
            <a:pPr marL="285750" indent="-285750" algn="just" eaLnBrk="1" hangingPunct="1">
              <a:lnSpc>
                <a:spcPct val="150000"/>
              </a:lnSpc>
              <a:buFont typeface="Wingdings" panose="05000000000000000000" pitchFamily="2" charset="2"/>
              <a:buChar char="p"/>
            </a:pPr>
            <a:endParaRPr lang="zh-CN" altLang="en-US" sz="1800" dirty="0">
              <a:latin typeface="微软雅黑" panose="020B0503020204020204" pitchFamily="34" charset="-122"/>
              <a:ea typeface="微软雅黑" panose="020B0503020204020204" pitchFamily="34" charset="-122"/>
            </a:endParaRPr>
          </a:p>
        </p:txBody>
      </p:sp>
      <p:grpSp>
        <p:nvGrpSpPr>
          <p:cNvPr id="25" name="组合 24"/>
          <p:cNvGrpSpPr/>
          <p:nvPr/>
        </p:nvGrpSpPr>
        <p:grpSpPr>
          <a:xfrm>
            <a:off x="498518" y="906990"/>
            <a:ext cx="10763648" cy="1788289"/>
            <a:chOff x="498518" y="906990"/>
            <a:chExt cx="10763648" cy="1788289"/>
          </a:xfrm>
        </p:grpSpPr>
        <p:grpSp>
          <p:nvGrpSpPr>
            <p:cNvPr id="3" name="组合 2"/>
            <p:cNvGrpSpPr/>
            <p:nvPr/>
          </p:nvGrpSpPr>
          <p:grpSpPr>
            <a:xfrm>
              <a:off x="498518" y="1279087"/>
              <a:ext cx="6286857" cy="815431"/>
              <a:chOff x="498518" y="1279087"/>
              <a:chExt cx="6286857" cy="815431"/>
            </a:xfrm>
          </p:grpSpPr>
          <p:pic>
            <p:nvPicPr>
              <p:cNvPr id="5" name="图片 16"/>
              <p:cNvPicPr>
                <a:picLocks noChangeAspect="1"/>
              </p:cNvPicPr>
              <p:nvPr/>
            </p:nvPicPr>
            <p:blipFill rotWithShape="1">
              <a:blip r:embed="rId3"/>
              <a:srcRect t="54420" b="30619"/>
              <a:stretch>
                <a:fillRect/>
              </a:stretch>
            </p:blipFill>
            <p:spPr bwMode="auto">
              <a:xfrm>
                <a:off x="768227" y="1601776"/>
                <a:ext cx="469900" cy="469900"/>
              </a:xfrm>
              <a:custGeom>
                <a:avLst/>
                <a:gdLst>
                  <a:gd name="connsiteX0" fmla="*/ 234799 w 469598"/>
                  <a:gd name="connsiteY0" fmla="*/ 0 h 469544"/>
                  <a:gd name="connsiteX1" fmla="*/ 280683 w 469598"/>
                  <a:gd name="connsiteY1" fmla="*/ 4625 h 469544"/>
                  <a:gd name="connsiteX2" fmla="*/ 284010 w 469598"/>
                  <a:gd name="connsiteY2" fmla="*/ 37627 h 469544"/>
                  <a:gd name="connsiteX3" fmla="*/ 431419 w 469598"/>
                  <a:gd name="connsiteY3" fmla="*/ 185019 h 469544"/>
                  <a:gd name="connsiteX4" fmla="*/ 464922 w 469598"/>
                  <a:gd name="connsiteY4" fmla="*/ 188396 h 469544"/>
                  <a:gd name="connsiteX5" fmla="*/ 469598 w 469598"/>
                  <a:gd name="connsiteY5" fmla="*/ 234772 h 469544"/>
                  <a:gd name="connsiteX6" fmla="*/ 234799 w 469598"/>
                  <a:gd name="connsiteY6" fmla="*/ 469544 h 469544"/>
                  <a:gd name="connsiteX7" fmla="*/ 0 w 469598"/>
                  <a:gd name="connsiteY7" fmla="*/ 234772 h 469544"/>
                  <a:gd name="connsiteX8" fmla="*/ 234799 w 469598"/>
                  <a:gd name="connsiteY8" fmla="*/ 0 h 46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598" h="469544">
                    <a:moveTo>
                      <a:pt x="234799" y="0"/>
                    </a:moveTo>
                    <a:lnTo>
                      <a:pt x="280683" y="4625"/>
                    </a:lnTo>
                    <a:lnTo>
                      <a:pt x="284010" y="37627"/>
                    </a:lnTo>
                    <a:cubicBezTo>
                      <a:pt x="299150" y="111609"/>
                      <a:pt x="357428" y="169880"/>
                      <a:pt x="431419" y="185019"/>
                    </a:cubicBezTo>
                    <a:lnTo>
                      <a:pt x="464922" y="188396"/>
                    </a:lnTo>
                    <a:lnTo>
                      <a:pt x="469598" y="234772"/>
                    </a:lnTo>
                    <a:cubicBezTo>
                      <a:pt x="469598" y="364433"/>
                      <a:pt x="364475" y="469544"/>
                      <a:pt x="234799" y="469544"/>
                    </a:cubicBezTo>
                    <a:cubicBezTo>
                      <a:pt x="105123" y="469544"/>
                      <a:pt x="0" y="364433"/>
                      <a:pt x="0" y="234772"/>
                    </a:cubicBezTo>
                    <a:cubicBezTo>
                      <a:pt x="0" y="105111"/>
                      <a:pt x="105123" y="0"/>
                      <a:pt x="234799" y="0"/>
                    </a:cubicBezTo>
                    <a:close/>
                  </a:path>
                </a:pathLst>
              </a:custGeom>
              <a:ln w="12700">
                <a:solidFill>
                  <a:sysClr val="window" lastClr="FFFFFF"/>
                </a:solidFill>
              </a:ln>
              <a:effectLst>
                <a:outerShdw blurRad="50800" dist="38100" dir="2700000" algn="tl" rotWithShape="0">
                  <a:prstClr val="black">
                    <a:alpha val="40000"/>
                  </a:prstClr>
                </a:outerShdw>
              </a:effectLst>
            </p:spPr>
          </p:pic>
          <p:pic>
            <p:nvPicPr>
              <p:cNvPr id="6" name="图片 17"/>
              <p:cNvPicPr>
                <a:picLocks noChangeAspect="1"/>
              </p:cNvPicPr>
              <p:nvPr/>
            </p:nvPicPr>
            <p:blipFill rotWithShape="1">
              <a:blip r:embed="rId4" cstate="print"/>
              <a:srcRect t="54420" b="30619"/>
              <a:stretch>
                <a:fillRect/>
              </a:stretch>
            </p:blipFill>
            <p:spPr bwMode="auto">
              <a:xfrm>
                <a:off x="498518" y="1801188"/>
                <a:ext cx="270425" cy="270336"/>
              </a:xfrm>
              <a:prstGeom prst="ellipse">
                <a:avLst/>
              </a:prstGeom>
              <a:ln w="12700">
                <a:solidFill>
                  <a:sysClr val="window" lastClr="FFFFFF"/>
                </a:solidFill>
              </a:ln>
              <a:effectLst>
                <a:outerShdw blurRad="50800" dist="38100" dir="2700000" algn="tl" rotWithShape="0">
                  <a:prstClr val="black">
                    <a:alpha val="40000"/>
                  </a:prstClr>
                </a:outerShdw>
              </a:effectLst>
            </p:spPr>
          </p:pic>
          <p:pic>
            <p:nvPicPr>
              <p:cNvPr id="7" name="图片 19"/>
              <p:cNvPicPr>
                <a:picLocks noChangeAspect="1"/>
              </p:cNvPicPr>
              <p:nvPr/>
            </p:nvPicPr>
            <p:blipFill rotWithShape="1">
              <a:blip r:embed="rId4" cstate="print"/>
              <a:srcRect t="54420" b="30619"/>
              <a:stretch>
                <a:fillRect/>
              </a:stretch>
            </p:blipFill>
            <p:spPr bwMode="auto">
              <a:xfrm>
                <a:off x="1103310" y="1312049"/>
                <a:ext cx="424265" cy="424125"/>
              </a:xfrm>
              <a:prstGeom prst="ellipse">
                <a:avLst/>
              </a:prstGeom>
              <a:ln w="12700">
                <a:solidFill>
                  <a:sysClr val="window" lastClr="FFFFFF"/>
                </a:solidFill>
              </a:ln>
              <a:effectLst>
                <a:outerShdw blurRad="50800" dist="38100" dir="2700000" algn="tl" rotWithShape="0">
                  <a:prstClr val="black">
                    <a:alpha val="40000"/>
                  </a:prstClr>
                </a:outerShdw>
              </a:effectLst>
            </p:spPr>
          </p:pic>
          <p:sp>
            <p:nvSpPr>
              <p:cNvPr id="8" name="矩形 7"/>
              <p:cNvSpPr/>
              <p:nvPr/>
            </p:nvSpPr>
            <p:spPr bwMode="auto">
              <a:xfrm>
                <a:off x="1481525" y="1694408"/>
                <a:ext cx="3924472" cy="400110"/>
              </a:xfrm>
              <a:prstGeom prst="rect">
                <a:avLst/>
              </a:prstGeom>
            </p:spPr>
            <p:txBody>
              <a:bodyPr wrap="none">
                <a:spAutoFit/>
              </a:bodyPr>
              <a:lstStyle/>
              <a:p>
                <a:pPr fontAlgn="auto">
                  <a:spcBef>
                    <a:spcPts val="0"/>
                  </a:spcBef>
                  <a:spcAft>
                    <a:spcPts val="0"/>
                  </a:spcAft>
                  <a:defRPr/>
                </a:pPr>
                <a:r>
                  <a:rPr lang="en-US" altLang="zh-CN" sz="2000" b="1" spc="300" dirty="0">
                    <a:latin typeface="微软雅黑" panose="020B0503020204020204" pitchFamily="34" charset="-122"/>
                    <a:ea typeface="微软雅黑" panose="020B0503020204020204" pitchFamily="34" charset="-122"/>
                  </a:rPr>
                  <a:t>2012</a:t>
                </a:r>
                <a:r>
                  <a:rPr lang="zh-CN" altLang="en-US" sz="2000" b="1" spc="300" dirty="0">
                    <a:latin typeface="微软雅黑" panose="020B0503020204020204" pitchFamily="34" charset="-122"/>
                    <a:ea typeface="微软雅黑" panose="020B0503020204020204" pitchFamily="34" charset="-122"/>
                  </a:rPr>
                  <a:t>年</a:t>
                </a:r>
                <a:r>
                  <a:rPr lang="en-US" altLang="zh-CN" sz="2000" b="1" spc="300" dirty="0">
                    <a:latin typeface="微软雅黑" panose="020B0503020204020204" pitchFamily="34" charset="-122"/>
                    <a:ea typeface="微软雅黑" panose="020B0503020204020204" pitchFamily="34" charset="-122"/>
                  </a:rPr>
                  <a:t>11</a:t>
                </a:r>
                <a:r>
                  <a:rPr lang="zh-CN" altLang="en-US" sz="2000" b="1" spc="300" dirty="0">
                    <a:latin typeface="微软雅黑" panose="020B0503020204020204" pitchFamily="34" charset="-122"/>
                    <a:ea typeface="微软雅黑" panose="020B0503020204020204" pitchFamily="34" charset="-122"/>
                  </a:rPr>
                  <a:t>月</a:t>
                </a:r>
                <a:r>
                  <a:rPr lang="en-US" altLang="zh-CN" sz="2000" b="1" spc="300" dirty="0">
                    <a:latin typeface="微软雅黑" panose="020B0503020204020204" pitchFamily="34" charset="-122"/>
                    <a:ea typeface="微软雅黑" panose="020B0503020204020204" pitchFamily="34" charset="-122"/>
                  </a:rPr>
                  <a:t>8</a:t>
                </a:r>
                <a:r>
                  <a:rPr lang="zh-CN" altLang="en-US" sz="2000" b="1" spc="300" dirty="0">
                    <a:latin typeface="微软雅黑" panose="020B0503020204020204" pitchFamily="34" charset="-122"/>
                    <a:ea typeface="微软雅黑" panose="020B0503020204020204" pitchFamily="34" charset="-122"/>
                  </a:rPr>
                  <a:t>日中共十八大</a:t>
                </a:r>
              </a:p>
            </p:txBody>
          </p:sp>
          <p:cxnSp>
            <p:nvCxnSpPr>
              <p:cNvPr id="9" name="直接连接符 8"/>
              <p:cNvCxnSpPr/>
              <p:nvPr/>
            </p:nvCxnSpPr>
            <p:spPr bwMode="auto">
              <a:xfrm>
                <a:off x="1238127" y="2055802"/>
                <a:ext cx="5547248" cy="0"/>
              </a:xfrm>
              <a:prstGeom prst="line">
                <a:avLst/>
              </a:prstGeom>
              <a:noFill/>
              <a:ln w="12700" cap="flat" cmpd="sng" algn="ctr">
                <a:solidFill>
                  <a:srgbClr val="C00000"/>
                </a:solidFill>
                <a:prstDash val="solid"/>
                <a:miter lim="800000"/>
              </a:ln>
              <a:effectLst/>
            </p:spPr>
          </p:cxnSp>
          <p:grpSp>
            <p:nvGrpSpPr>
              <p:cNvPr id="2" name="组合 1"/>
              <p:cNvGrpSpPr/>
              <p:nvPr/>
            </p:nvGrpSpPr>
            <p:grpSpPr>
              <a:xfrm>
                <a:off x="5709188" y="1736174"/>
                <a:ext cx="1048935" cy="262478"/>
                <a:chOff x="6300923" y="1890702"/>
                <a:chExt cx="457200" cy="107950"/>
              </a:xfrm>
              <a:solidFill>
                <a:srgbClr val="C00000"/>
              </a:solidFill>
            </p:grpSpPr>
            <p:sp>
              <p:nvSpPr>
                <p:cNvPr id="10" name="平行四边形 9"/>
                <p:cNvSpPr/>
                <p:nvPr/>
              </p:nvSpPr>
              <p:spPr bwMode="auto">
                <a:xfrm>
                  <a:off x="63009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1" name="平行四边形 10"/>
                <p:cNvSpPr/>
                <p:nvPr/>
              </p:nvSpPr>
              <p:spPr bwMode="auto">
                <a:xfrm>
                  <a:off x="63898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2" name="平行四边形 28"/>
                <p:cNvSpPr/>
                <p:nvPr/>
              </p:nvSpPr>
              <p:spPr bwMode="auto">
                <a:xfrm>
                  <a:off x="64787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3" name="平行四边形 29"/>
                <p:cNvSpPr/>
                <p:nvPr/>
              </p:nvSpPr>
              <p:spPr bwMode="auto">
                <a:xfrm>
                  <a:off x="6570798"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4" name="平行四边形 30"/>
                <p:cNvSpPr/>
                <p:nvPr/>
              </p:nvSpPr>
              <p:spPr bwMode="auto">
                <a:xfrm>
                  <a:off x="66565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15" name="矩形 14"/>
              <p:cNvSpPr/>
              <p:nvPr/>
            </p:nvSpPr>
            <p:spPr bwMode="auto">
              <a:xfrm>
                <a:off x="1084047" y="1279087"/>
                <a:ext cx="1847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1" u="none" strike="noStrike" kern="0" cap="none" spc="0" normalizeH="0" baseline="0" noProof="0" dirty="0">
                  <a:ln>
                    <a:noFill/>
                  </a:ln>
                  <a:solidFill>
                    <a:prstClr val="white">
                      <a:lumMod val="95000"/>
                    </a:prstClr>
                  </a:solidFill>
                  <a:effectLst/>
                  <a:uLnTx/>
                  <a:uFillTx/>
                  <a:cs typeface="+mn-ea"/>
                  <a:sym typeface="+mn-lt"/>
                </a:endParaRPr>
              </a:p>
            </p:txBody>
          </p:sp>
        </p:grpSp>
        <p:grpSp>
          <p:nvGrpSpPr>
            <p:cNvPr id="16" name="组合 15"/>
            <p:cNvGrpSpPr/>
            <p:nvPr/>
          </p:nvGrpSpPr>
          <p:grpSpPr>
            <a:xfrm>
              <a:off x="6998122" y="1601776"/>
              <a:ext cx="1718564" cy="483636"/>
              <a:chOff x="955405" y="1115195"/>
              <a:chExt cx="5057795" cy="483636"/>
            </a:xfrm>
          </p:grpSpPr>
          <p:sp>
            <p:nvSpPr>
              <p:cNvPr id="17" name="圆角矩形 58"/>
              <p:cNvSpPr/>
              <p:nvPr/>
            </p:nvSpPr>
            <p:spPr>
              <a:xfrm>
                <a:off x="955405" y="1115195"/>
                <a:ext cx="5057795" cy="483636"/>
              </a:xfrm>
              <a:prstGeom prst="roundRect">
                <a:avLst>
                  <a:gd name="adj" fmla="val 50000"/>
                </a:avLst>
              </a:prstGeom>
              <a:solidFill>
                <a:srgbClr val="C10001"/>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prstClr val="white"/>
                  </a:solidFill>
                  <a:effectLst/>
                  <a:uLnTx/>
                  <a:uFillTx/>
                  <a:cs typeface="+mn-ea"/>
                  <a:sym typeface="+mn-lt"/>
                </a:endParaRPr>
              </a:p>
            </p:txBody>
          </p:sp>
          <p:sp>
            <p:nvSpPr>
              <p:cNvPr id="18" name="矩形 38"/>
              <p:cNvSpPr>
                <a:spLocks noChangeArrowheads="1"/>
              </p:cNvSpPr>
              <p:nvPr/>
            </p:nvSpPr>
            <p:spPr bwMode="auto">
              <a:xfrm>
                <a:off x="1833627" y="1160134"/>
                <a:ext cx="3562754" cy="400101"/>
              </a:xfrm>
              <a:prstGeom prst="rect">
                <a:avLst/>
              </a:prstGeom>
              <a:noFill/>
              <a:ln w="9525">
                <a:solidFill>
                  <a:srgbClr val="C00000"/>
                </a:solidFill>
                <a:miter lim="800000"/>
              </a:ln>
              <a:extLst>
                <a:ext uri="{909E8E84-426E-40DD-AFC4-6F175D3DCCD1}">
                  <a14:hiddenFill xmlns:a14="http://schemas.microsoft.com/office/drawing/2010/main">
                    <a:solidFill>
                      <a:srgbClr val="FFFFFF"/>
                    </a:solidFill>
                  </a14:hiddenFill>
                </a:ext>
              </a:extLst>
            </p:spPr>
            <p:txBody>
              <a:bodyPr wrap="none" lIns="91431" tIns="45716" rIns="91431" bIns="4571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改革开放</a:t>
                </a:r>
              </a:p>
            </p:txBody>
          </p:sp>
        </p:grpSp>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7781" y="906990"/>
              <a:ext cx="2384385" cy="1788289"/>
            </a:xfrm>
            <a:prstGeom prst="rect">
              <a:avLst/>
            </a:prstGeom>
          </p:spPr>
        </p:pic>
      </p:grpSp>
      <p:pic>
        <p:nvPicPr>
          <p:cNvPr id="50" name="图片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2197" y="2330281"/>
            <a:ext cx="3850157" cy="38501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2" presetClass="entr" presetSubtype="4"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down)">
                                      <p:cBhvr>
                                        <p:cTn id="2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改革开放</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686252" y="1277506"/>
            <a:ext cx="4137448" cy="584775"/>
            <a:chOff x="988247" y="1487512"/>
            <a:chExt cx="4137448" cy="584775"/>
          </a:xfrm>
        </p:grpSpPr>
        <p:sp>
          <p:nvSpPr>
            <p:cNvPr id="5" name="文本框 4"/>
            <p:cNvSpPr txBox="1"/>
            <p:nvPr/>
          </p:nvSpPr>
          <p:spPr>
            <a:xfrm>
              <a:off x="3299554" y="1487512"/>
              <a:ext cx="182614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一带一路</a:t>
              </a:r>
            </a:p>
          </p:txBody>
        </p:sp>
        <p:pic>
          <p:nvPicPr>
            <p:cNvPr id="6" name="图片 52"/>
            <p:cNvPicPr/>
            <p:nvPr/>
          </p:nvPicPr>
          <p:blipFill rotWithShape="1">
            <a:blip r:embed="rId3" cstate="print"/>
            <a:srcRect l="10619" t="68307" r="60069" b="19986"/>
            <a:stretch>
              <a:fillRect/>
            </a:stretch>
          </p:blipFill>
          <p:spPr>
            <a:xfrm>
              <a:off x="1017056" y="1548412"/>
              <a:ext cx="1392062" cy="523875"/>
            </a:xfrm>
            <a:prstGeom prst="roundRect">
              <a:avLst>
                <a:gd name="adj" fmla="val 8485"/>
              </a:avLst>
            </a:prstGeom>
            <a:effectLst/>
          </p:spPr>
        </p:pic>
        <p:sp>
          <p:nvSpPr>
            <p:cNvPr id="11" name="文本框 27"/>
            <p:cNvSpPr txBox="1"/>
            <p:nvPr userDrawn="1"/>
          </p:nvSpPr>
          <p:spPr bwMode="auto">
            <a:xfrm>
              <a:off x="988247" y="1616621"/>
              <a:ext cx="1347788" cy="400110"/>
            </a:xfrm>
            <a:prstGeom prst="rect">
              <a:avLst/>
            </a:prstGeom>
            <a:noFill/>
          </p:spPr>
          <p:txBody>
            <a:bodyPr>
              <a:spAutoFit/>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改革开放</a:t>
              </a:r>
            </a:p>
          </p:txBody>
        </p:sp>
        <p:grpSp>
          <p:nvGrpSpPr>
            <p:cNvPr id="8" name="组合 7"/>
            <p:cNvGrpSpPr/>
            <p:nvPr/>
          </p:nvGrpSpPr>
          <p:grpSpPr>
            <a:xfrm>
              <a:off x="2534295" y="1713986"/>
              <a:ext cx="765259" cy="192723"/>
              <a:chOff x="9324483" y="1627289"/>
              <a:chExt cx="765259" cy="192723"/>
            </a:xfrm>
          </p:grpSpPr>
          <p:sp>
            <p:nvSpPr>
              <p:cNvPr id="9" name="Oval 25"/>
              <p:cNvSpPr/>
              <p:nvPr/>
            </p:nvSpPr>
            <p:spPr>
              <a:xfrm>
                <a:off x="9897019" y="1627289"/>
                <a:ext cx="192723" cy="192723"/>
              </a:xfrm>
              <a:prstGeom prst="ellipse">
                <a:avLst/>
              </a:prstGeom>
              <a:solidFill>
                <a:srgbClr val="FFFFFF">
                  <a:lumMod val="95000"/>
                </a:srgbClr>
              </a:solidFill>
              <a:ln w="28575"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555"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cxnSp>
            <p:nvCxnSpPr>
              <p:cNvPr id="10" name="Straight Connector 24"/>
              <p:cNvCxnSpPr/>
              <p:nvPr/>
            </p:nvCxnSpPr>
            <p:spPr>
              <a:xfrm>
                <a:off x="9324483" y="1724590"/>
                <a:ext cx="566962" cy="0"/>
              </a:xfrm>
              <a:prstGeom prst="line">
                <a:avLst/>
              </a:prstGeom>
              <a:noFill/>
              <a:ln w="19050" cap="flat" cmpd="sng" algn="ctr">
                <a:solidFill>
                  <a:srgbClr val="C00000"/>
                </a:solidFill>
                <a:prstDash val="sysDot"/>
                <a:miter lim="800000"/>
              </a:ln>
              <a:effectLst/>
            </p:spPr>
          </p:cxnSp>
        </p:grpSp>
      </p:grpSp>
      <p:sp>
        <p:nvSpPr>
          <p:cNvPr id="14" name="文本框 13"/>
          <p:cNvSpPr txBox="1"/>
          <p:nvPr/>
        </p:nvSpPr>
        <p:spPr>
          <a:xfrm>
            <a:off x="686252" y="2040428"/>
            <a:ext cx="10552766" cy="1137556"/>
          </a:xfrm>
          <a:prstGeom prst="rect">
            <a:avLst/>
          </a:prstGeom>
          <a:noFill/>
        </p:spPr>
        <p:txBody>
          <a:bodyPr wrap="square">
            <a:spAutoFit/>
          </a:bodyPr>
          <a:lstStyle/>
          <a:p>
            <a:pPr eaLnBrk="1" hangingPunct="1">
              <a:lnSpc>
                <a:spcPct val="130000"/>
              </a:lnSpc>
            </a:pPr>
            <a:r>
              <a:rPr lang="zh-CN" altLang="en-US" sz="1800" dirty="0">
                <a:latin typeface="微软雅黑" panose="020B0503020204020204" pitchFamily="34" charset="-122"/>
                <a:ea typeface="微软雅黑" panose="020B0503020204020204" pitchFamily="34" charset="-122"/>
              </a:rPr>
              <a:t>丝绸之路起始于古代中国，连接亚洲、非洲和欧洲的古代陆上商业贸易路线，最初的作用是运输古代中国出产的丝绸、瓷器等商品，后来成为东方与西方之间在经济、政治、文化等诸多方面进行交流的主要道路</a:t>
            </a:r>
          </a:p>
        </p:txBody>
      </p:sp>
      <p:grpSp>
        <p:nvGrpSpPr>
          <p:cNvPr id="23" name="组合 22"/>
          <p:cNvGrpSpPr/>
          <p:nvPr/>
        </p:nvGrpSpPr>
        <p:grpSpPr>
          <a:xfrm>
            <a:off x="6340129" y="1242454"/>
            <a:ext cx="6094070" cy="564271"/>
            <a:chOff x="686252" y="3564497"/>
            <a:chExt cx="6094070" cy="564271"/>
          </a:xfrm>
        </p:grpSpPr>
        <p:sp>
          <p:nvSpPr>
            <p:cNvPr id="22" name="文本框 21"/>
            <p:cNvSpPr txBox="1"/>
            <p:nvPr/>
          </p:nvSpPr>
          <p:spPr>
            <a:xfrm>
              <a:off x="686252" y="3646578"/>
              <a:ext cx="6094070" cy="400110"/>
            </a:xfrm>
            <a:prstGeom prst="rect">
              <a:avLst/>
            </a:prstGeom>
            <a:noFill/>
          </p:spPr>
          <p:txBody>
            <a:bodyPr wrap="square">
              <a:spAutoFit/>
            </a:bodyPr>
            <a:lstStyle/>
            <a:p>
              <a:pPr marL="285750" indent="-285750">
                <a:buFont typeface="Wingdings" panose="05000000000000000000" pitchFamily="2" charset="2"/>
                <a:buChar char="ü"/>
                <a:defRPr/>
              </a:pPr>
              <a:r>
                <a:rPr lang="zh-CN" altLang="en-US" sz="2000" b="1" spc="600" dirty="0">
                  <a:solidFill>
                    <a:srgbClr val="C00000"/>
                  </a:solidFill>
                  <a:latin typeface="微软雅黑" panose="020B0503020204020204" pitchFamily="34" charset="-122"/>
                  <a:ea typeface="微软雅黑" panose="020B0503020204020204" pitchFamily="34" charset="-122"/>
                </a:rPr>
                <a:t>陆上丝绸之路、海上丝绸之路</a:t>
              </a:r>
            </a:p>
          </p:txBody>
        </p:sp>
        <p:cxnSp>
          <p:nvCxnSpPr>
            <p:cNvPr id="21" name="直接连接符 20"/>
            <p:cNvCxnSpPr/>
            <p:nvPr/>
          </p:nvCxnSpPr>
          <p:spPr>
            <a:xfrm>
              <a:off x="775220" y="3564497"/>
              <a:ext cx="456070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75219" y="4128768"/>
              <a:ext cx="456071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文本框 34"/>
          <p:cNvSpPr txBox="1"/>
          <p:nvPr/>
        </p:nvSpPr>
        <p:spPr>
          <a:xfrm>
            <a:off x="641124" y="3354301"/>
            <a:ext cx="8365151" cy="525657"/>
          </a:xfrm>
          <a:prstGeom prst="rect">
            <a:avLst/>
          </a:prstGeom>
          <a:noFill/>
        </p:spPr>
        <p:txBody>
          <a:bodyPr wrap="square">
            <a:spAutoFit/>
          </a:bodyPr>
          <a:lstStyle/>
          <a:p>
            <a:pPr eaLnBrk="1" hangingPunct="1">
              <a:lnSpc>
                <a:spcPct val="130000"/>
              </a:lnSpc>
            </a:pPr>
            <a:r>
              <a:rPr lang="zh-CN" altLang="en-US" sz="1800" dirty="0">
                <a:latin typeface="微软雅黑" panose="020B0503020204020204" pitchFamily="34" charset="-122"/>
                <a:ea typeface="微软雅黑" panose="020B0503020204020204" pitchFamily="34" charset="-122"/>
              </a:rPr>
              <a:t>关键时刻，高层提出“一带一路”的重大倡议，对我国又有那些</a:t>
            </a:r>
            <a:r>
              <a:rPr lang="zh-CN" altLang="en-US" sz="2400" dirty="0">
                <a:solidFill>
                  <a:srgbClr val="C00000"/>
                </a:solidFill>
                <a:latin typeface="微软雅黑" panose="020B0503020204020204" pitchFamily="34" charset="-122"/>
                <a:ea typeface="微软雅黑" panose="020B0503020204020204" pitchFamily="34" charset="-122"/>
              </a:rPr>
              <a:t>益处</a:t>
            </a:r>
            <a:r>
              <a:rPr lang="zh-CN" altLang="en-US" sz="1800" dirty="0">
                <a:latin typeface="微软雅黑" panose="020B0503020204020204" pitchFamily="34" charset="-122"/>
                <a:ea typeface="微软雅黑" panose="020B0503020204020204" pitchFamily="34" charset="-122"/>
              </a:rPr>
              <a:t>呢？</a:t>
            </a:r>
          </a:p>
        </p:txBody>
      </p:sp>
      <p:sp>
        <p:nvSpPr>
          <p:cNvPr id="37" name="文本框 36"/>
          <p:cNvSpPr txBox="1"/>
          <p:nvPr/>
        </p:nvSpPr>
        <p:spPr>
          <a:xfrm>
            <a:off x="686252" y="4056275"/>
            <a:ext cx="6094070" cy="2217851"/>
          </a:xfrm>
          <a:prstGeom prst="rect">
            <a:avLst/>
          </a:prstGeom>
          <a:noFill/>
        </p:spPr>
        <p:txBody>
          <a:bodyPr wrap="square">
            <a:spAutoFit/>
          </a:bodyPr>
          <a:lstStyle/>
          <a:p>
            <a:pPr marL="342900" indent="-342900" eaLnBrk="1" hangingPunct="1">
              <a:lnSpc>
                <a:spcPct val="130000"/>
              </a:lnSpc>
              <a:buFont typeface="+mj-lt"/>
              <a:buAutoNum type="arabicPeriod"/>
            </a:pPr>
            <a:r>
              <a:rPr lang="zh-CN" altLang="en-US" sz="1800" dirty="0">
                <a:latin typeface="微软雅黑" panose="020B0503020204020204" pitchFamily="34" charset="-122"/>
                <a:ea typeface="微软雅黑" panose="020B0503020204020204" pitchFamily="34" charset="-122"/>
              </a:rPr>
              <a:t>促进国内产业升级国际产能合作</a:t>
            </a:r>
          </a:p>
          <a:p>
            <a:pPr marL="342900" indent="-342900" eaLnBrk="1" hangingPunct="1">
              <a:lnSpc>
                <a:spcPct val="130000"/>
              </a:lnSpc>
              <a:buFont typeface="+mj-lt"/>
              <a:buAutoNum type="arabicPeriod"/>
            </a:pPr>
            <a:r>
              <a:rPr lang="zh-CN" altLang="en-US" sz="1800" dirty="0">
                <a:latin typeface="微软雅黑" panose="020B0503020204020204" pitchFamily="34" charset="-122"/>
                <a:ea typeface="微软雅黑" panose="020B0503020204020204" pitchFamily="34" charset="-122"/>
              </a:rPr>
              <a:t>国际贸易更加安全便捷</a:t>
            </a:r>
          </a:p>
          <a:p>
            <a:pPr marL="342900" indent="-342900" eaLnBrk="1" hangingPunct="1">
              <a:lnSpc>
                <a:spcPct val="130000"/>
              </a:lnSpc>
              <a:buFont typeface="+mj-lt"/>
              <a:buAutoNum type="arabicPeriod"/>
            </a:pPr>
            <a:r>
              <a:rPr lang="zh-CN" altLang="en-US" sz="1800" dirty="0">
                <a:latin typeface="微软雅黑" panose="020B0503020204020204" pitchFamily="34" charset="-122"/>
                <a:ea typeface="微软雅黑" panose="020B0503020204020204" pitchFamily="34" charset="-122"/>
              </a:rPr>
              <a:t>促进国内发展与旅游发展</a:t>
            </a:r>
          </a:p>
          <a:p>
            <a:pPr marL="342900" indent="-342900" eaLnBrk="1" hangingPunct="1">
              <a:lnSpc>
                <a:spcPct val="130000"/>
              </a:lnSpc>
              <a:buFont typeface="+mj-lt"/>
              <a:buAutoNum type="arabicPeriod"/>
            </a:pPr>
            <a:r>
              <a:rPr lang="zh-CN" altLang="en-US" sz="1800" dirty="0">
                <a:latin typeface="微软雅黑" panose="020B0503020204020204" pitchFamily="34" charset="-122"/>
                <a:ea typeface="微软雅黑" panose="020B0503020204020204" pitchFamily="34" charset="-122"/>
              </a:rPr>
              <a:t>确保经济持续增长保障百姓收入增长</a:t>
            </a:r>
          </a:p>
          <a:p>
            <a:pPr marL="342900" indent="-342900" eaLnBrk="1" hangingPunct="1">
              <a:lnSpc>
                <a:spcPct val="130000"/>
              </a:lnSpc>
              <a:buFont typeface="+mj-lt"/>
              <a:buAutoNum type="arabicPeriod"/>
            </a:pPr>
            <a:r>
              <a:rPr lang="zh-CN" altLang="en-US" sz="1800" dirty="0">
                <a:latin typeface="微软雅黑" panose="020B0503020204020204" pitchFamily="34" charset="-122"/>
                <a:ea typeface="微软雅黑" panose="020B0503020204020204" pitchFamily="34" charset="-122"/>
              </a:rPr>
              <a:t>推动人民币国际化</a:t>
            </a:r>
          </a:p>
          <a:p>
            <a:pPr marL="342900" indent="-342900" eaLnBrk="1" hangingPunct="1">
              <a:lnSpc>
                <a:spcPct val="130000"/>
              </a:lnSpc>
              <a:buFont typeface="+mj-lt"/>
              <a:buAutoNum type="arabicPeriod"/>
            </a:pPr>
            <a:r>
              <a:rPr lang="zh-CN" altLang="en-US" sz="1800" dirty="0">
                <a:latin typeface="微软雅黑" panose="020B0503020204020204" pitchFamily="34" charset="-122"/>
                <a:ea typeface="微软雅黑" panose="020B0503020204020204" pitchFamily="34" charset="-122"/>
              </a:rPr>
              <a:t>提升对外出口档次</a:t>
            </a:r>
          </a:p>
        </p:txBody>
      </p:sp>
      <p:pic>
        <p:nvPicPr>
          <p:cNvPr id="41" name="图片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9061" y="3020233"/>
            <a:ext cx="4319957" cy="43199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3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36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36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down)">
                                          <p:cBhvr>
                                            <p:cTn id="3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5"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down)">
                                          <p:cBhvr>
                                            <p:cTn id="3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5" grpId="0"/>
          <p:bldP spid="37" grpId="0"/>
        </p:bldLst>
      </p:timing>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改革开放</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5560728" y="2467771"/>
            <a:ext cx="6094070" cy="525657"/>
          </a:xfrm>
          <a:prstGeom prst="rect">
            <a:avLst/>
          </a:prstGeom>
          <a:noFill/>
        </p:spPr>
        <p:txBody>
          <a:bodyPr wrap="square">
            <a:spAutoFit/>
          </a:bodyPr>
          <a:lstStyle/>
          <a:p>
            <a:pPr eaLnBrk="1" hangingPunct="1">
              <a:lnSpc>
                <a:spcPct val="130000"/>
              </a:lnSpc>
            </a:pPr>
            <a:r>
              <a:rPr lang="zh-CN" altLang="en-US" sz="2400" b="1" dirty="0">
                <a:solidFill>
                  <a:srgbClr val="C00000"/>
                </a:solidFill>
                <a:latin typeface="微软雅黑" panose="020B0503020204020204" pitchFamily="34" charset="-122"/>
                <a:ea typeface="微软雅黑" panose="020B0503020204020204" pitchFamily="34" charset="-122"/>
              </a:rPr>
              <a:t>地点：</a:t>
            </a:r>
            <a:r>
              <a:rPr lang="zh-CN" altLang="en-US" sz="2400" b="1" dirty="0">
                <a:latin typeface="微软雅黑" panose="020B0503020204020204" pitchFamily="34" charset="-122"/>
                <a:ea typeface="微软雅黑" panose="020B0503020204020204" pitchFamily="34" charset="-122"/>
              </a:rPr>
              <a:t>北京首都北京</a:t>
            </a:r>
          </a:p>
        </p:txBody>
      </p:sp>
      <p:sp>
        <p:nvSpPr>
          <p:cNvPr id="5" name="文本框 4"/>
          <p:cNvSpPr txBox="1"/>
          <p:nvPr/>
        </p:nvSpPr>
        <p:spPr>
          <a:xfrm>
            <a:off x="5560728" y="3127476"/>
            <a:ext cx="5489346" cy="2951898"/>
          </a:xfrm>
          <a:prstGeom prst="rect">
            <a:avLst/>
          </a:prstGeom>
          <a:noFill/>
        </p:spPr>
        <p:txBody>
          <a:bodyPr wrap="square">
            <a:spAutoFit/>
          </a:bodyPr>
          <a:lstStyle/>
          <a:p>
            <a:pPr marL="285750" indent="-285750">
              <a:lnSpc>
                <a:spcPct val="150000"/>
              </a:lnSpc>
              <a:buFont typeface="Wingdings" panose="05000000000000000000" pitchFamily="2" charset="2"/>
              <a:buChar char="u"/>
            </a:pPr>
            <a:r>
              <a:rPr lang="zh-CN" altLang="en-US" dirty="0">
                <a:latin typeface="微软雅黑" panose="020B0503020204020204" pitchFamily="34" charset="-122"/>
                <a:ea typeface="微软雅黑" panose="020B0503020204020204" pitchFamily="34" charset="-122"/>
              </a:rPr>
              <a:t>习近平代表第十八届中央委员会向大会作了题为</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决胜全面建成小康社会 夺取新时代中国特色社会主义伟大胜利</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的报告。</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dirty="0">
                <a:latin typeface="微软雅黑" panose="020B0503020204020204" pitchFamily="34" charset="-122"/>
                <a:ea typeface="微软雅黑" panose="020B0503020204020204" pitchFamily="34" charset="-122"/>
              </a:rPr>
              <a:t>不忘初心，牢记使命，高举中国特色社会主义伟大旗帜，决胜全面建成小康社会，夺取新时代中国特色社会主义伟大胜利，为实现中华民族伟大复兴的中国梦不懈奋斗。</a:t>
            </a:r>
          </a:p>
        </p:txBody>
      </p:sp>
      <p:grpSp>
        <p:nvGrpSpPr>
          <p:cNvPr id="6" name="组合 5"/>
          <p:cNvGrpSpPr/>
          <p:nvPr/>
        </p:nvGrpSpPr>
        <p:grpSpPr>
          <a:xfrm>
            <a:off x="498518" y="906990"/>
            <a:ext cx="10763648" cy="1788289"/>
            <a:chOff x="498518" y="906990"/>
            <a:chExt cx="10763648" cy="1788289"/>
          </a:xfrm>
        </p:grpSpPr>
        <p:grpSp>
          <p:nvGrpSpPr>
            <p:cNvPr id="7" name="组合 6"/>
            <p:cNvGrpSpPr/>
            <p:nvPr/>
          </p:nvGrpSpPr>
          <p:grpSpPr>
            <a:xfrm>
              <a:off x="498518" y="1279087"/>
              <a:ext cx="6286857" cy="815431"/>
              <a:chOff x="498518" y="1279087"/>
              <a:chExt cx="6286857" cy="815431"/>
            </a:xfrm>
          </p:grpSpPr>
          <p:pic>
            <p:nvPicPr>
              <p:cNvPr id="12" name="图片 16"/>
              <p:cNvPicPr>
                <a:picLocks noChangeAspect="1"/>
              </p:cNvPicPr>
              <p:nvPr/>
            </p:nvPicPr>
            <p:blipFill rotWithShape="1">
              <a:blip r:embed="rId3"/>
              <a:srcRect t="54420" b="30619"/>
              <a:stretch>
                <a:fillRect/>
              </a:stretch>
            </p:blipFill>
            <p:spPr bwMode="auto">
              <a:xfrm>
                <a:off x="768227" y="1601776"/>
                <a:ext cx="469900" cy="469900"/>
              </a:xfrm>
              <a:custGeom>
                <a:avLst/>
                <a:gdLst>
                  <a:gd name="connsiteX0" fmla="*/ 234799 w 469598"/>
                  <a:gd name="connsiteY0" fmla="*/ 0 h 469544"/>
                  <a:gd name="connsiteX1" fmla="*/ 280683 w 469598"/>
                  <a:gd name="connsiteY1" fmla="*/ 4625 h 469544"/>
                  <a:gd name="connsiteX2" fmla="*/ 284010 w 469598"/>
                  <a:gd name="connsiteY2" fmla="*/ 37627 h 469544"/>
                  <a:gd name="connsiteX3" fmla="*/ 431419 w 469598"/>
                  <a:gd name="connsiteY3" fmla="*/ 185019 h 469544"/>
                  <a:gd name="connsiteX4" fmla="*/ 464922 w 469598"/>
                  <a:gd name="connsiteY4" fmla="*/ 188396 h 469544"/>
                  <a:gd name="connsiteX5" fmla="*/ 469598 w 469598"/>
                  <a:gd name="connsiteY5" fmla="*/ 234772 h 469544"/>
                  <a:gd name="connsiteX6" fmla="*/ 234799 w 469598"/>
                  <a:gd name="connsiteY6" fmla="*/ 469544 h 469544"/>
                  <a:gd name="connsiteX7" fmla="*/ 0 w 469598"/>
                  <a:gd name="connsiteY7" fmla="*/ 234772 h 469544"/>
                  <a:gd name="connsiteX8" fmla="*/ 234799 w 469598"/>
                  <a:gd name="connsiteY8" fmla="*/ 0 h 46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598" h="469544">
                    <a:moveTo>
                      <a:pt x="234799" y="0"/>
                    </a:moveTo>
                    <a:lnTo>
                      <a:pt x="280683" y="4625"/>
                    </a:lnTo>
                    <a:lnTo>
                      <a:pt x="284010" y="37627"/>
                    </a:lnTo>
                    <a:cubicBezTo>
                      <a:pt x="299150" y="111609"/>
                      <a:pt x="357428" y="169880"/>
                      <a:pt x="431419" y="185019"/>
                    </a:cubicBezTo>
                    <a:lnTo>
                      <a:pt x="464922" y="188396"/>
                    </a:lnTo>
                    <a:lnTo>
                      <a:pt x="469598" y="234772"/>
                    </a:lnTo>
                    <a:cubicBezTo>
                      <a:pt x="469598" y="364433"/>
                      <a:pt x="364475" y="469544"/>
                      <a:pt x="234799" y="469544"/>
                    </a:cubicBezTo>
                    <a:cubicBezTo>
                      <a:pt x="105123" y="469544"/>
                      <a:pt x="0" y="364433"/>
                      <a:pt x="0" y="234772"/>
                    </a:cubicBezTo>
                    <a:cubicBezTo>
                      <a:pt x="0" y="105111"/>
                      <a:pt x="105123" y="0"/>
                      <a:pt x="234799" y="0"/>
                    </a:cubicBezTo>
                    <a:close/>
                  </a:path>
                </a:pathLst>
              </a:custGeom>
              <a:ln w="12700">
                <a:solidFill>
                  <a:sysClr val="window" lastClr="FFFFFF"/>
                </a:solidFill>
              </a:ln>
              <a:effectLst>
                <a:outerShdw blurRad="50800" dist="38100" dir="2700000" algn="tl" rotWithShape="0">
                  <a:prstClr val="black">
                    <a:alpha val="40000"/>
                  </a:prstClr>
                </a:outerShdw>
              </a:effectLst>
            </p:spPr>
          </p:pic>
          <p:pic>
            <p:nvPicPr>
              <p:cNvPr id="13" name="图片 17"/>
              <p:cNvPicPr>
                <a:picLocks noChangeAspect="1"/>
              </p:cNvPicPr>
              <p:nvPr/>
            </p:nvPicPr>
            <p:blipFill rotWithShape="1">
              <a:blip r:embed="rId4" cstate="print"/>
              <a:srcRect t="54420" b="30619"/>
              <a:stretch>
                <a:fillRect/>
              </a:stretch>
            </p:blipFill>
            <p:spPr bwMode="auto">
              <a:xfrm>
                <a:off x="498518" y="1801188"/>
                <a:ext cx="270425" cy="270336"/>
              </a:xfrm>
              <a:prstGeom prst="ellipse">
                <a:avLst/>
              </a:prstGeom>
              <a:ln w="12700">
                <a:solidFill>
                  <a:sysClr val="window" lastClr="FFFFFF"/>
                </a:solidFill>
              </a:ln>
              <a:effectLst>
                <a:outerShdw blurRad="50800" dist="38100" dir="2700000" algn="tl" rotWithShape="0">
                  <a:prstClr val="black">
                    <a:alpha val="40000"/>
                  </a:prstClr>
                </a:outerShdw>
              </a:effectLst>
            </p:spPr>
          </p:pic>
          <p:pic>
            <p:nvPicPr>
              <p:cNvPr id="14" name="图片 19"/>
              <p:cNvPicPr>
                <a:picLocks noChangeAspect="1"/>
              </p:cNvPicPr>
              <p:nvPr/>
            </p:nvPicPr>
            <p:blipFill rotWithShape="1">
              <a:blip r:embed="rId4" cstate="print"/>
              <a:srcRect t="54420" b="30619"/>
              <a:stretch>
                <a:fillRect/>
              </a:stretch>
            </p:blipFill>
            <p:spPr bwMode="auto">
              <a:xfrm>
                <a:off x="1103310" y="1312049"/>
                <a:ext cx="424265" cy="424125"/>
              </a:xfrm>
              <a:prstGeom prst="ellipse">
                <a:avLst/>
              </a:prstGeom>
              <a:ln w="12700">
                <a:solidFill>
                  <a:sysClr val="window" lastClr="FFFFFF"/>
                </a:solidFill>
              </a:ln>
              <a:effectLst>
                <a:outerShdw blurRad="50800" dist="38100" dir="2700000" algn="tl" rotWithShape="0">
                  <a:prstClr val="black">
                    <a:alpha val="40000"/>
                  </a:prstClr>
                </a:outerShdw>
              </a:effectLst>
            </p:spPr>
          </p:pic>
          <p:sp>
            <p:nvSpPr>
              <p:cNvPr id="15" name="矩形 14"/>
              <p:cNvSpPr/>
              <p:nvPr/>
            </p:nvSpPr>
            <p:spPr bwMode="auto">
              <a:xfrm>
                <a:off x="1481525" y="1694408"/>
                <a:ext cx="4121641" cy="400110"/>
              </a:xfrm>
              <a:prstGeom prst="rect">
                <a:avLst/>
              </a:prstGeom>
            </p:spPr>
            <p:txBody>
              <a:bodyPr wrap="none">
                <a:spAutoFit/>
              </a:bodyPr>
              <a:lstStyle/>
              <a:p>
                <a:pPr fontAlgn="auto">
                  <a:spcBef>
                    <a:spcPts val="0"/>
                  </a:spcBef>
                  <a:spcAft>
                    <a:spcPts val="0"/>
                  </a:spcAft>
                  <a:defRPr/>
                </a:pPr>
                <a:r>
                  <a:rPr lang="en-US" altLang="zh-CN" sz="2000" b="1" spc="300" dirty="0">
                    <a:latin typeface="微软雅黑" panose="020B0503020204020204" pitchFamily="34" charset="-122"/>
                    <a:ea typeface="微软雅黑" panose="020B0503020204020204" pitchFamily="34" charset="-122"/>
                  </a:rPr>
                  <a:t>2017</a:t>
                </a:r>
                <a:r>
                  <a:rPr lang="zh-CN" altLang="en-US" sz="2000" b="1" spc="300" dirty="0">
                    <a:latin typeface="微软雅黑" panose="020B0503020204020204" pitchFamily="34" charset="-122"/>
                    <a:ea typeface="微软雅黑" panose="020B0503020204020204" pitchFamily="34" charset="-122"/>
                  </a:rPr>
                  <a:t>年</a:t>
                </a:r>
                <a:r>
                  <a:rPr lang="en-US" altLang="zh-CN" sz="2000" b="1" spc="300" dirty="0">
                    <a:latin typeface="微软雅黑" panose="020B0503020204020204" pitchFamily="34" charset="-122"/>
                    <a:ea typeface="微软雅黑" panose="020B0503020204020204" pitchFamily="34" charset="-122"/>
                  </a:rPr>
                  <a:t>10</a:t>
                </a:r>
                <a:r>
                  <a:rPr lang="zh-CN" altLang="en-US" sz="2000" b="1" spc="300" dirty="0">
                    <a:latin typeface="微软雅黑" panose="020B0503020204020204" pitchFamily="34" charset="-122"/>
                    <a:ea typeface="微软雅黑" panose="020B0503020204020204" pitchFamily="34" charset="-122"/>
                  </a:rPr>
                  <a:t>月</a:t>
                </a:r>
                <a:r>
                  <a:rPr lang="en-US" altLang="zh-CN" sz="2000" b="1" spc="300" dirty="0">
                    <a:latin typeface="微软雅黑" panose="020B0503020204020204" pitchFamily="34" charset="-122"/>
                    <a:ea typeface="微软雅黑" panose="020B0503020204020204" pitchFamily="34" charset="-122"/>
                  </a:rPr>
                  <a:t>18</a:t>
                </a:r>
                <a:r>
                  <a:rPr lang="zh-CN" altLang="en-US" sz="2000" b="1" spc="300" dirty="0">
                    <a:latin typeface="微软雅黑" panose="020B0503020204020204" pitchFamily="34" charset="-122"/>
                    <a:ea typeface="微软雅黑" panose="020B0503020204020204" pitchFamily="34" charset="-122"/>
                  </a:rPr>
                  <a:t>日中共十九大</a:t>
                </a:r>
              </a:p>
            </p:txBody>
          </p:sp>
          <p:cxnSp>
            <p:nvCxnSpPr>
              <p:cNvPr id="16" name="直接连接符 15"/>
              <p:cNvCxnSpPr/>
              <p:nvPr/>
            </p:nvCxnSpPr>
            <p:spPr bwMode="auto">
              <a:xfrm>
                <a:off x="1238127" y="2055802"/>
                <a:ext cx="5547248" cy="0"/>
              </a:xfrm>
              <a:prstGeom prst="line">
                <a:avLst/>
              </a:prstGeom>
              <a:noFill/>
              <a:ln w="12700" cap="flat" cmpd="sng" algn="ctr">
                <a:solidFill>
                  <a:srgbClr val="C00000"/>
                </a:solidFill>
                <a:prstDash val="solid"/>
                <a:miter lim="800000"/>
              </a:ln>
              <a:effectLst/>
            </p:spPr>
          </p:cxnSp>
          <p:grpSp>
            <p:nvGrpSpPr>
              <p:cNvPr id="17" name="组合 16"/>
              <p:cNvGrpSpPr/>
              <p:nvPr/>
            </p:nvGrpSpPr>
            <p:grpSpPr>
              <a:xfrm>
                <a:off x="5709188" y="1736174"/>
                <a:ext cx="1048935" cy="262478"/>
                <a:chOff x="6300923" y="1890702"/>
                <a:chExt cx="457200" cy="107950"/>
              </a:xfrm>
              <a:solidFill>
                <a:srgbClr val="C00000"/>
              </a:solidFill>
            </p:grpSpPr>
            <p:sp>
              <p:nvSpPr>
                <p:cNvPr id="19" name="平行四边形 18"/>
                <p:cNvSpPr/>
                <p:nvPr/>
              </p:nvSpPr>
              <p:spPr bwMode="auto">
                <a:xfrm>
                  <a:off x="63009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0" name="平行四边形 19"/>
                <p:cNvSpPr/>
                <p:nvPr/>
              </p:nvSpPr>
              <p:spPr bwMode="auto">
                <a:xfrm>
                  <a:off x="63898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1" name="平行四边形 28"/>
                <p:cNvSpPr/>
                <p:nvPr/>
              </p:nvSpPr>
              <p:spPr bwMode="auto">
                <a:xfrm>
                  <a:off x="64787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2" name="平行四边形 29"/>
                <p:cNvSpPr/>
                <p:nvPr/>
              </p:nvSpPr>
              <p:spPr bwMode="auto">
                <a:xfrm>
                  <a:off x="6570798"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3" name="平行四边形 30"/>
                <p:cNvSpPr/>
                <p:nvPr/>
              </p:nvSpPr>
              <p:spPr bwMode="auto">
                <a:xfrm>
                  <a:off x="6656523" y="1890702"/>
                  <a:ext cx="101600" cy="107950"/>
                </a:xfrm>
                <a:prstGeom prst="parallelogram">
                  <a:avLst>
                    <a:gd name="adj" fmla="val 46094"/>
                  </a:avLst>
                </a:pr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18" name="矩形 17"/>
              <p:cNvSpPr/>
              <p:nvPr/>
            </p:nvSpPr>
            <p:spPr bwMode="auto">
              <a:xfrm>
                <a:off x="1084047" y="1279087"/>
                <a:ext cx="1847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1" u="none" strike="noStrike" kern="0" cap="none" spc="0" normalizeH="0" baseline="0" noProof="0" dirty="0">
                  <a:ln>
                    <a:noFill/>
                  </a:ln>
                  <a:solidFill>
                    <a:prstClr val="white">
                      <a:lumMod val="95000"/>
                    </a:prstClr>
                  </a:solidFill>
                  <a:effectLst/>
                  <a:uLnTx/>
                  <a:uFillTx/>
                  <a:cs typeface="+mn-ea"/>
                  <a:sym typeface="+mn-lt"/>
                </a:endParaRPr>
              </a:p>
            </p:txBody>
          </p:sp>
        </p:grpSp>
        <p:grpSp>
          <p:nvGrpSpPr>
            <p:cNvPr id="8" name="组合 7"/>
            <p:cNvGrpSpPr/>
            <p:nvPr/>
          </p:nvGrpSpPr>
          <p:grpSpPr>
            <a:xfrm>
              <a:off x="6998122" y="1601776"/>
              <a:ext cx="1718564" cy="483636"/>
              <a:chOff x="955405" y="1115195"/>
              <a:chExt cx="5057795" cy="483636"/>
            </a:xfrm>
          </p:grpSpPr>
          <p:sp>
            <p:nvSpPr>
              <p:cNvPr id="10" name="圆角矩形 58"/>
              <p:cNvSpPr/>
              <p:nvPr/>
            </p:nvSpPr>
            <p:spPr>
              <a:xfrm>
                <a:off x="955405" y="1115195"/>
                <a:ext cx="5057795" cy="483636"/>
              </a:xfrm>
              <a:prstGeom prst="roundRect">
                <a:avLst>
                  <a:gd name="adj" fmla="val 50000"/>
                </a:avLst>
              </a:prstGeom>
              <a:solidFill>
                <a:srgbClr val="C10001"/>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prstClr val="white"/>
                  </a:solidFill>
                  <a:effectLst/>
                  <a:uLnTx/>
                  <a:uFillTx/>
                  <a:cs typeface="+mn-ea"/>
                  <a:sym typeface="+mn-lt"/>
                </a:endParaRPr>
              </a:p>
            </p:txBody>
          </p:sp>
          <p:sp>
            <p:nvSpPr>
              <p:cNvPr id="11" name="矩形 38"/>
              <p:cNvSpPr>
                <a:spLocks noChangeArrowheads="1"/>
              </p:cNvSpPr>
              <p:nvPr/>
            </p:nvSpPr>
            <p:spPr bwMode="auto">
              <a:xfrm>
                <a:off x="1833627" y="1160134"/>
                <a:ext cx="3562754" cy="400101"/>
              </a:xfrm>
              <a:prstGeom prst="rect">
                <a:avLst/>
              </a:prstGeom>
              <a:noFill/>
              <a:ln w="9525">
                <a:solidFill>
                  <a:srgbClr val="C00000"/>
                </a:solidFill>
                <a:miter lim="800000"/>
              </a:ln>
              <a:extLst>
                <a:ext uri="{909E8E84-426E-40DD-AFC4-6F175D3DCCD1}">
                  <a14:hiddenFill xmlns:a14="http://schemas.microsoft.com/office/drawing/2010/main">
                    <a:solidFill>
                      <a:srgbClr val="FFFFFF"/>
                    </a:solidFill>
                  </a14:hiddenFill>
                </a:ext>
              </a:extLst>
            </p:spPr>
            <p:txBody>
              <a:bodyPr wrap="none" lIns="91431" tIns="45716" rIns="91431" bIns="4571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改革开放</a:t>
                </a:r>
              </a:p>
            </p:txBody>
          </p:sp>
        </p:grpSp>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7781" y="906990"/>
              <a:ext cx="2384385" cy="1788289"/>
            </a:xfrm>
            <a:prstGeom prst="rect">
              <a:avLst/>
            </a:prstGeom>
          </p:spPr>
        </p:pic>
      </p:grpSp>
      <p:pic>
        <p:nvPicPr>
          <p:cNvPr id="24" name="图片 2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084047" y="2632335"/>
            <a:ext cx="3850157" cy="38501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2" presetClass="entr" presetSubtype="4"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改革开放</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686252" y="1318674"/>
            <a:ext cx="8700912" cy="543607"/>
            <a:chOff x="988247" y="1528680"/>
            <a:chExt cx="8700912" cy="543607"/>
          </a:xfrm>
        </p:grpSpPr>
        <p:sp>
          <p:nvSpPr>
            <p:cNvPr id="5" name="文本框 4"/>
            <p:cNvSpPr txBox="1"/>
            <p:nvPr/>
          </p:nvSpPr>
          <p:spPr>
            <a:xfrm>
              <a:off x="3415300" y="1528680"/>
              <a:ext cx="6273859" cy="523220"/>
            </a:xfrm>
            <a:prstGeom prst="rect">
              <a:avLst/>
            </a:prstGeom>
            <a:noFill/>
          </p:spPr>
          <p:txBody>
            <a:bodyPr wrap="square" rtlCol="0">
              <a:spAutoFit/>
            </a:bodyPr>
            <a:lstStyle/>
            <a:p>
              <a:pPr>
                <a:defRPr/>
              </a:pPr>
              <a:r>
                <a:rPr lang="en-US" altLang="zh-CN" sz="2800" b="1" spc="300" dirty="0">
                  <a:solidFill>
                    <a:srgbClr val="C00000"/>
                  </a:solidFill>
                  <a:latin typeface="微软雅黑" panose="020B0503020204020204" pitchFamily="34" charset="-122"/>
                  <a:ea typeface="微软雅黑" panose="020B0503020204020204" pitchFamily="34" charset="-122"/>
                </a:rPr>
                <a:t>2021</a:t>
              </a:r>
              <a:r>
                <a:rPr lang="zh-CN" altLang="en-US" sz="2800" b="1" spc="300" dirty="0">
                  <a:solidFill>
                    <a:srgbClr val="C00000"/>
                  </a:solidFill>
                  <a:latin typeface="微软雅黑" panose="020B0503020204020204" pitchFamily="34" charset="-122"/>
                  <a:ea typeface="微软雅黑" panose="020B0503020204020204" pitchFamily="34" charset="-122"/>
                </a:rPr>
                <a:t>年</a:t>
              </a:r>
              <a:r>
                <a:rPr lang="en-US" altLang="zh-CN" sz="2800" b="1" spc="300" dirty="0">
                  <a:solidFill>
                    <a:srgbClr val="C00000"/>
                  </a:solidFill>
                  <a:latin typeface="微软雅黑" panose="020B0503020204020204" pitchFamily="34" charset="-122"/>
                  <a:ea typeface="微软雅黑" panose="020B0503020204020204" pitchFamily="34" charset="-122"/>
                </a:rPr>
                <a:t>2</a:t>
              </a:r>
              <a:r>
                <a:rPr lang="zh-CN" altLang="en-US" sz="2800" b="1" spc="300" dirty="0">
                  <a:solidFill>
                    <a:srgbClr val="C00000"/>
                  </a:solidFill>
                  <a:latin typeface="微软雅黑" panose="020B0503020204020204" pitchFamily="34" charset="-122"/>
                  <a:ea typeface="微软雅黑" panose="020B0503020204020204" pitchFamily="34" charset="-122"/>
                </a:rPr>
                <a:t>月</a:t>
              </a:r>
              <a:r>
                <a:rPr lang="en-US" altLang="zh-CN" sz="2800" b="1" spc="300" dirty="0">
                  <a:solidFill>
                    <a:srgbClr val="C00000"/>
                  </a:solidFill>
                  <a:latin typeface="微软雅黑" panose="020B0503020204020204" pitchFamily="34" charset="-122"/>
                  <a:ea typeface="微软雅黑" panose="020B0503020204020204" pitchFamily="34" charset="-122"/>
                </a:rPr>
                <a:t>25</a:t>
              </a:r>
              <a:r>
                <a:rPr lang="zh-CN" altLang="en-US" sz="2800" b="1" spc="300" dirty="0">
                  <a:solidFill>
                    <a:srgbClr val="C00000"/>
                  </a:solidFill>
                  <a:latin typeface="微软雅黑" panose="020B0503020204020204" pitchFamily="34" charset="-122"/>
                  <a:ea typeface="微软雅黑" panose="020B0503020204020204" pitchFamily="34" charset="-122"/>
                </a:rPr>
                <a:t>日</a:t>
              </a:r>
              <a:r>
                <a:rPr lang="zh-CN" altLang="en-US" sz="2800" b="1" dirty="0">
                  <a:solidFill>
                    <a:srgbClr val="C00000"/>
                  </a:solidFill>
                  <a:latin typeface="微软雅黑" panose="020B0503020204020204" pitchFamily="34" charset="-122"/>
                  <a:ea typeface="微软雅黑" panose="020B0503020204020204" pitchFamily="34" charset="-122"/>
                </a:rPr>
                <a:t>脱贫攻坚全面胜利</a:t>
              </a:r>
            </a:p>
          </p:txBody>
        </p:sp>
        <p:pic>
          <p:nvPicPr>
            <p:cNvPr id="6" name="图片 52"/>
            <p:cNvPicPr/>
            <p:nvPr/>
          </p:nvPicPr>
          <p:blipFill rotWithShape="1">
            <a:blip r:embed="rId3" cstate="print"/>
            <a:srcRect l="10619" t="68307" r="60069" b="19986"/>
            <a:stretch>
              <a:fillRect/>
            </a:stretch>
          </p:blipFill>
          <p:spPr>
            <a:xfrm>
              <a:off x="1017056" y="1548412"/>
              <a:ext cx="1392062" cy="523875"/>
            </a:xfrm>
            <a:prstGeom prst="roundRect">
              <a:avLst>
                <a:gd name="adj" fmla="val 8485"/>
              </a:avLst>
            </a:prstGeom>
            <a:effectLst/>
          </p:spPr>
        </p:pic>
        <p:sp>
          <p:nvSpPr>
            <p:cNvPr id="11" name="文本框 27"/>
            <p:cNvSpPr txBox="1"/>
            <p:nvPr userDrawn="1"/>
          </p:nvSpPr>
          <p:spPr bwMode="auto">
            <a:xfrm>
              <a:off x="988247" y="1616621"/>
              <a:ext cx="1347788" cy="400110"/>
            </a:xfrm>
            <a:prstGeom prst="rect">
              <a:avLst/>
            </a:prstGeom>
            <a:noFill/>
          </p:spPr>
          <p:txBody>
            <a:bodyPr>
              <a:spAutoFit/>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改革开放</a:t>
              </a:r>
            </a:p>
          </p:txBody>
        </p:sp>
        <p:grpSp>
          <p:nvGrpSpPr>
            <p:cNvPr id="8" name="组合 7"/>
            <p:cNvGrpSpPr/>
            <p:nvPr/>
          </p:nvGrpSpPr>
          <p:grpSpPr>
            <a:xfrm>
              <a:off x="2534295" y="1713986"/>
              <a:ext cx="765259" cy="192723"/>
              <a:chOff x="9324483" y="1627289"/>
              <a:chExt cx="765259" cy="192723"/>
            </a:xfrm>
          </p:grpSpPr>
          <p:sp>
            <p:nvSpPr>
              <p:cNvPr id="9" name="Oval 25"/>
              <p:cNvSpPr/>
              <p:nvPr/>
            </p:nvSpPr>
            <p:spPr>
              <a:xfrm>
                <a:off x="9897019" y="1627289"/>
                <a:ext cx="192723" cy="192723"/>
              </a:xfrm>
              <a:prstGeom prst="ellipse">
                <a:avLst/>
              </a:prstGeom>
              <a:solidFill>
                <a:srgbClr val="FFFFFF">
                  <a:lumMod val="95000"/>
                </a:srgbClr>
              </a:solidFill>
              <a:ln w="28575"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555"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cxnSp>
            <p:nvCxnSpPr>
              <p:cNvPr id="10" name="Straight Connector 24"/>
              <p:cNvCxnSpPr/>
              <p:nvPr/>
            </p:nvCxnSpPr>
            <p:spPr>
              <a:xfrm>
                <a:off x="9324483" y="1724590"/>
                <a:ext cx="566962" cy="0"/>
              </a:xfrm>
              <a:prstGeom prst="line">
                <a:avLst/>
              </a:prstGeom>
              <a:noFill/>
              <a:ln w="19050" cap="flat" cmpd="sng" algn="ctr">
                <a:solidFill>
                  <a:srgbClr val="C00000"/>
                </a:solidFill>
                <a:prstDash val="sysDot"/>
                <a:miter lim="800000"/>
              </a:ln>
              <a:effectLst/>
            </p:spPr>
          </p:cxnSp>
        </p:grpSp>
      </p:grpSp>
      <p:sp>
        <p:nvSpPr>
          <p:cNvPr id="14" name="文本框 13"/>
          <p:cNvSpPr txBox="1"/>
          <p:nvPr/>
        </p:nvSpPr>
        <p:spPr>
          <a:xfrm>
            <a:off x="686252" y="2040428"/>
            <a:ext cx="10552766" cy="453457"/>
          </a:xfrm>
          <a:prstGeom prst="rect">
            <a:avLst/>
          </a:prstGeom>
          <a:noFill/>
        </p:spPr>
        <p:txBody>
          <a:bodyPr wrap="square">
            <a:spAutoFit/>
          </a:bodyPr>
          <a:lstStyle/>
          <a:p>
            <a:pPr>
              <a:lnSpc>
                <a:spcPct val="130000"/>
              </a:lnSpc>
            </a:pPr>
            <a:r>
              <a:rPr lang="zh-CN" altLang="en-US" sz="2000" dirty="0">
                <a:latin typeface="微软雅黑" panose="020B0503020204020204" pitchFamily="34" charset="-122"/>
                <a:ea typeface="微软雅黑" panose="020B0503020204020204" pitchFamily="34" charset="-122"/>
              </a:rPr>
              <a:t>全国脱贫攻坚总结表彰大会上，习近平总书记庄严宣告：我国脱贫攻坚战取得了全面胜利！</a:t>
            </a:r>
          </a:p>
        </p:txBody>
      </p:sp>
      <p:sp>
        <p:nvSpPr>
          <p:cNvPr id="37" name="文本框 36"/>
          <p:cNvSpPr txBox="1"/>
          <p:nvPr/>
        </p:nvSpPr>
        <p:spPr>
          <a:xfrm>
            <a:off x="686252" y="3302882"/>
            <a:ext cx="6094070" cy="1137556"/>
          </a:xfrm>
          <a:prstGeom prst="rect">
            <a:avLst/>
          </a:prstGeom>
          <a:noFill/>
        </p:spPr>
        <p:txBody>
          <a:bodyPr wrap="square">
            <a:spAutoFit/>
          </a:bodyPr>
          <a:lstStyle/>
          <a:p>
            <a:pPr marL="285750" indent="-285750">
              <a:lnSpc>
                <a:spcPct val="130000"/>
              </a:lnSpc>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rPr>
              <a:t>现行标准下</a:t>
            </a:r>
            <a:r>
              <a:rPr lang="en-US" altLang="zh-CN" dirty="0">
                <a:latin typeface="微软雅黑" panose="020B0503020204020204" pitchFamily="34" charset="-122"/>
                <a:ea typeface="微软雅黑" panose="020B0503020204020204" pitchFamily="34" charset="-122"/>
              </a:rPr>
              <a:t>9899</a:t>
            </a:r>
            <a:r>
              <a:rPr lang="zh-CN" altLang="en-US" dirty="0">
                <a:latin typeface="微软雅黑" panose="020B0503020204020204" pitchFamily="34" charset="-122"/>
                <a:ea typeface="微软雅黑" panose="020B0503020204020204" pitchFamily="34" charset="-122"/>
              </a:rPr>
              <a:t>万农村贫困人口全部脱贫，</a:t>
            </a:r>
            <a:r>
              <a:rPr lang="en-US" altLang="zh-CN" dirty="0">
                <a:latin typeface="微软雅黑" panose="020B0503020204020204" pitchFamily="34" charset="-122"/>
                <a:ea typeface="微软雅黑" panose="020B0503020204020204" pitchFamily="34" charset="-122"/>
              </a:rPr>
              <a:t>832</a:t>
            </a:r>
            <a:r>
              <a:rPr lang="zh-CN" altLang="en-US" dirty="0">
                <a:latin typeface="微软雅黑" panose="020B0503020204020204" pitchFamily="34" charset="-122"/>
                <a:ea typeface="微软雅黑" panose="020B0503020204020204" pitchFamily="34" charset="-122"/>
              </a:rPr>
              <a:t>个贫困县全部摘帽，</a:t>
            </a:r>
            <a:r>
              <a:rPr lang="en-US" altLang="zh-CN" dirty="0">
                <a:latin typeface="微软雅黑" panose="020B0503020204020204" pitchFamily="34" charset="-122"/>
                <a:ea typeface="微软雅黑" panose="020B0503020204020204" pitchFamily="34" charset="-122"/>
              </a:rPr>
              <a:t>12.8</a:t>
            </a:r>
            <a:r>
              <a:rPr lang="zh-CN" altLang="en-US" dirty="0">
                <a:latin typeface="微软雅黑" panose="020B0503020204020204" pitchFamily="34" charset="-122"/>
                <a:ea typeface="微软雅黑" panose="020B0503020204020204" pitchFamily="34" charset="-122"/>
              </a:rPr>
              <a:t>万个贫困村全部出列，区域性整体贫困得到解决，完成了消除绝对贫困的艰巨任务</a:t>
            </a:r>
          </a:p>
        </p:txBody>
      </p:sp>
      <p:pic>
        <p:nvPicPr>
          <p:cNvPr id="41" name="图片 4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780322" y="3162517"/>
            <a:ext cx="4319957" cy="3071009"/>
          </a:xfrm>
          <a:prstGeom prst="rect">
            <a:avLst/>
          </a:prstGeom>
        </p:spPr>
      </p:pic>
      <p:grpSp>
        <p:nvGrpSpPr>
          <p:cNvPr id="12" name="组合 11"/>
          <p:cNvGrpSpPr/>
          <p:nvPr/>
        </p:nvGrpSpPr>
        <p:grpSpPr>
          <a:xfrm>
            <a:off x="810228" y="2769841"/>
            <a:ext cx="10094539" cy="301240"/>
            <a:chOff x="810228" y="2769841"/>
            <a:chExt cx="10094539" cy="301240"/>
          </a:xfrm>
        </p:grpSpPr>
        <p:cxnSp>
          <p:nvCxnSpPr>
            <p:cNvPr id="3" name="直接连接符 2"/>
            <p:cNvCxnSpPr/>
            <p:nvPr/>
          </p:nvCxnSpPr>
          <p:spPr>
            <a:xfrm>
              <a:off x="952982" y="2920462"/>
              <a:ext cx="97998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810228" y="2769842"/>
              <a:ext cx="303772" cy="30123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0600995" y="2769841"/>
              <a:ext cx="303772" cy="30123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686252" y="4658875"/>
            <a:ext cx="6094070" cy="1289905"/>
          </a:xfrm>
          <a:prstGeom prst="rect">
            <a:avLst/>
          </a:prstGeom>
          <a:noFill/>
        </p:spPr>
        <p:txBody>
          <a:bodyPr wrap="square">
            <a:spAutoFit/>
          </a:bodyPr>
          <a:lstStyle/>
          <a:p>
            <a:pPr marL="285750" indent="-285750">
              <a:lnSpc>
                <a:spcPct val="150000"/>
              </a:lnSpc>
              <a:buFont typeface="Wingdings" panose="05000000000000000000" pitchFamily="2" charset="2"/>
              <a:buChar char="p"/>
            </a:pPr>
            <a:r>
              <a:rPr lang="en-US" altLang="zh-CN" dirty="0">
                <a:latin typeface="思源黑体 Light" panose="020B0300000000000000" charset="-122"/>
                <a:ea typeface="思源黑体 Light" panose="020B0300000000000000" charset="-122"/>
                <a:cs typeface="思源黑体 Light" panose="020B0300000000000000" charset="-122"/>
              </a:rPr>
              <a:t>2021</a:t>
            </a:r>
            <a:r>
              <a:rPr lang="zh-CN" altLang="en-US" dirty="0">
                <a:latin typeface="思源黑体 Light" panose="020B0300000000000000" charset="-122"/>
                <a:ea typeface="思源黑体 Light" panose="020B0300000000000000" charset="-122"/>
                <a:cs typeface="思源黑体 Light" panose="020B0300000000000000" charset="-122"/>
              </a:rPr>
              <a:t>年是中国共产党成立</a:t>
            </a:r>
            <a:r>
              <a:rPr lang="en-US" altLang="zh-CN" dirty="0">
                <a:latin typeface="思源黑体 Light" panose="020B0300000000000000" charset="-122"/>
                <a:ea typeface="思源黑体 Light" panose="020B0300000000000000" charset="-122"/>
                <a:cs typeface="思源黑体 Light" panose="020B0300000000000000" charset="-122"/>
              </a:rPr>
              <a:t>100</a:t>
            </a:r>
            <a:r>
              <a:rPr lang="zh-CN" altLang="en-US" dirty="0">
                <a:latin typeface="思源黑体 Light" panose="020B0300000000000000" charset="-122"/>
                <a:ea typeface="思源黑体 Light" panose="020B0300000000000000" charset="-122"/>
                <a:cs typeface="思源黑体 Light" panose="020B0300000000000000" charset="-122"/>
              </a:rPr>
              <a:t>周年，</a:t>
            </a:r>
            <a:r>
              <a:rPr lang="en-US" altLang="zh-CN" dirty="0">
                <a:latin typeface="思源黑体 Light" panose="020B0300000000000000" charset="-122"/>
                <a:ea typeface="思源黑体 Light" panose="020B0300000000000000" charset="-122"/>
                <a:cs typeface="思源黑体 Light" panose="020B0300000000000000" charset="-122"/>
              </a:rPr>
              <a:t>1921</a:t>
            </a:r>
            <a:r>
              <a:rPr lang="zh-CN" altLang="en-US" dirty="0">
                <a:latin typeface="思源黑体 Light" panose="020B0300000000000000" charset="-122"/>
                <a:ea typeface="思源黑体 Light" panose="020B0300000000000000" charset="-122"/>
                <a:cs typeface="思源黑体 Light" panose="020B0300000000000000" charset="-122"/>
              </a:rPr>
              <a:t>年中国共产党的诞生掀开了中国历史的新篇章，百年来，党带领全国人民谱写了中华民族自强不息、顽强奋进的壮丽史诗。</a:t>
            </a:r>
          </a:p>
        </p:txBody>
      </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3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36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36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animEffect transition="in" filter="fade">
                                          <p:cBhvr>
                                            <p:cTn id="22" dur="500"/>
                                            <p:tgtEl>
                                              <p:spTgt spid="37"/>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down)">
                                          <p:cBhvr>
                                            <p:cTn id="26" dur="500"/>
                                            <p:tgtEl>
                                              <p:spTgt spid="41"/>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7"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animEffect transition="in" filter="fade">
                                          <p:cBhvr>
                                            <p:cTn id="22" dur="500"/>
                                            <p:tgtEl>
                                              <p:spTgt spid="37"/>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down)">
                                          <p:cBhvr>
                                            <p:cTn id="26" dur="500"/>
                                            <p:tgtEl>
                                              <p:spTgt spid="41"/>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7" grpId="0"/>
          <p:bldP spid="26" grpId="0"/>
        </p:bldLst>
      </p:timing>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4866" y="4833249"/>
            <a:ext cx="5732254" cy="2007123"/>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85229" y="2976070"/>
            <a:ext cx="2499421" cy="3130284"/>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33026" y="4495536"/>
            <a:ext cx="4763533" cy="2220349"/>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8656785" y="-17777"/>
            <a:ext cx="3535214" cy="1451739"/>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33025" y="5786942"/>
            <a:ext cx="12225024" cy="1071058"/>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flipH="1">
            <a:off x="9417321" y="3867000"/>
            <a:ext cx="2774678" cy="2955783"/>
          </a:xfrm>
          <a:prstGeom prst="rect">
            <a:avLst/>
          </a:prstGeom>
        </p:spPr>
      </p:pic>
      <p:pic>
        <p:nvPicPr>
          <p:cNvPr id="11" name="图片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948177" y="867010"/>
            <a:ext cx="1460761" cy="1012063"/>
          </a:xfrm>
          <a:prstGeom prst="rect">
            <a:avLst/>
          </a:prstGeom>
        </p:spPr>
      </p:pic>
      <p:sp>
        <p:nvSpPr>
          <p:cNvPr id="12" name="矩形 11"/>
          <p:cNvSpPr/>
          <p:nvPr/>
        </p:nvSpPr>
        <p:spPr>
          <a:xfrm>
            <a:off x="1244084" y="2089015"/>
            <a:ext cx="10125608" cy="1446550"/>
          </a:xfrm>
          <a:prstGeom prst="rect">
            <a:avLst/>
          </a:prstGeom>
          <a:noFill/>
        </p:spPr>
        <p:txBody>
          <a:bodyPr wrap="square" rtlCol="0">
            <a:spAutoFit/>
          </a:bodyPr>
          <a:lstStyle/>
          <a:p>
            <a:pPr algn="ctr"/>
            <a:r>
              <a:rPr kumimoji="1" lang="zh-CN" altLang="en-US" sz="8800" dirty="0">
                <a:solidFill>
                  <a:srgbClr val="C00000"/>
                </a:solidFill>
                <a:effectLst>
                  <a:outerShdw blurRad="50800" dist="38100" dir="2700000" algn="tl" rotWithShape="0">
                    <a:prstClr val="black">
                      <a:alpha val="6000"/>
                    </a:prstClr>
                  </a:outerShdw>
                </a:effectLst>
                <a:latin typeface="汉仪综艺体简" panose="02010600000101010101" pitchFamily="2" charset="-122"/>
                <a:ea typeface="汉仪综艺体简" panose="02010600000101010101" pitchFamily="2" charset="-122"/>
                <a:sym typeface="思源黑体" panose="020B0500000000000000" pitchFamily="34" charset="-122"/>
              </a:rPr>
              <a:t>回顾百年辉煌党史</a:t>
            </a:r>
          </a:p>
        </p:txBody>
      </p:sp>
      <p:sp>
        <p:nvSpPr>
          <p:cNvPr id="13" name="矩形 12"/>
          <p:cNvSpPr/>
          <p:nvPr/>
        </p:nvSpPr>
        <p:spPr>
          <a:xfrm>
            <a:off x="2187037" y="1186020"/>
            <a:ext cx="8107912" cy="923330"/>
          </a:xfrm>
          <a:prstGeom prst="rect">
            <a:avLst/>
          </a:prstGeom>
          <a:noFill/>
        </p:spPr>
        <p:txBody>
          <a:bodyPr wrap="square" rtlCol="0">
            <a:spAutoFit/>
          </a:bodyPr>
          <a:lstStyle/>
          <a:p>
            <a:pPr algn="ctr"/>
            <a:r>
              <a:rPr kumimoji="1" lang="zh-CN" altLang="en-US" sz="5400" dirty="0">
                <a:solidFill>
                  <a:srgbClr val="C00000"/>
                </a:solidFill>
                <a:effectLst>
                  <a:outerShdw blurRad="50800" dist="38100" dir="2700000" algn="tl" rotWithShape="0">
                    <a:prstClr val="black">
                      <a:alpha val="6000"/>
                    </a:prstClr>
                  </a:outerShdw>
                </a:effectLst>
                <a:latin typeface="汉仪综艺体简" panose="02010600000101010101" pitchFamily="2" charset="-122"/>
                <a:ea typeface="汉仪综艺体简" panose="02010600000101010101" pitchFamily="2" charset="-122"/>
                <a:sym typeface="思源黑体" panose="020B0500000000000000" pitchFamily="34" charset="-122"/>
              </a:rPr>
              <a:t>献礼建党</a:t>
            </a:r>
            <a:r>
              <a:rPr kumimoji="1" lang="en-US" altLang="zh-CN" sz="5400" dirty="0">
                <a:solidFill>
                  <a:srgbClr val="C00000"/>
                </a:solidFill>
                <a:effectLst>
                  <a:outerShdw blurRad="50800" dist="38100" dir="2700000" algn="tl" rotWithShape="0">
                    <a:prstClr val="black">
                      <a:alpha val="6000"/>
                    </a:prstClr>
                  </a:outerShdw>
                </a:effectLst>
                <a:latin typeface="汉仪综艺体简" panose="02010600000101010101" pitchFamily="2" charset="-122"/>
                <a:ea typeface="汉仪综艺体简" panose="02010600000101010101" pitchFamily="2" charset="-122"/>
                <a:sym typeface="思源黑体" panose="020B0500000000000000" pitchFamily="34" charset="-122"/>
              </a:rPr>
              <a:t>100</a:t>
            </a:r>
            <a:r>
              <a:rPr kumimoji="1" lang="zh-CN" altLang="en-US" sz="5400" dirty="0">
                <a:solidFill>
                  <a:srgbClr val="C00000"/>
                </a:solidFill>
                <a:effectLst>
                  <a:outerShdw blurRad="50800" dist="38100" dir="2700000" algn="tl" rotWithShape="0">
                    <a:prstClr val="black">
                      <a:alpha val="6000"/>
                    </a:prstClr>
                  </a:outerShdw>
                </a:effectLst>
                <a:latin typeface="汉仪综艺体简" panose="02010600000101010101" pitchFamily="2" charset="-122"/>
                <a:ea typeface="汉仪综艺体简" panose="02010600000101010101" pitchFamily="2" charset="-122"/>
                <a:sym typeface="思源黑体" panose="020B0500000000000000" pitchFamily="34" charset="-122"/>
              </a:rPr>
              <a:t>周年</a:t>
            </a:r>
          </a:p>
        </p:txBody>
      </p:sp>
      <p:grpSp>
        <p:nvGrpSpPr>
          <p:cNvPr id="14" name="组合 13"/>
          <p:cNvGrpSpPr/>
          <p:nvPr/>
        </p:nvGrpSpPr>
        <p:grpSpPr>
          <a:xfrm>
            <a:off x="2369895" y="3675151"/>
            <a:ext cx="7710054" cy="436445"/>
            <a:chOff x="3553431" y="4389107"/>
            <a:chExt cx="5301205" cy="480053"/>
          </a:xfrm>
        </p:grpSpPr>
        <p:cxnSp>
          <p:nvCxnSpPr>
            <p:cNvPr id="15" name="1"/>
            <p:cNvCxnSpPr/>
            <p:nvPr/>
          </p:nvCxnSpPr>
          <p:spPr>
            <a:xfrm>
              <a:off x="3553431" y="4617548"/>
              <a:ext cx="5301205" cy="0"/>
            </a:xfrm>
            <a:prstGeom prst="line">
              <a:avLst/>
            </a:prstGeom>
            <a:noFill/>
            <a:ln w="19050" cap="flat" cmpd="sng" algn="ctr">
              <a:solidFill>
                <a:srgbClr val="C00000"/>
              </a:solidFill>
              <a:prstDash val="solid"/>
              <a:miter lim="800000"/>
            </a:ln>
            <a:effectLst/>
          </p:spPr>
        </p:cxnSp>
        <p:sp>
          <p:nvSpPr>
            <p:cNvPr id="16" name="1"/>
            <p:cNvSpPr/>
            <p:nvPr/>
          </p:nvSpPr>
          <p:spPr>
            <a:xfrm>
              <a:off x="3889040" y="4389107"/>
              <a:ext cx="4675595" cy="480053"/>
            </a:xfrm>
            <a:prstGeom prst="roundRect">
              <a:avLst/>
            </a:prstGeom>
            <a:solidFill>
              <a:srgbClr val="C00000"/>
            </a:solidFill>
            <a:ln w="12700" cap="flat" cmpd="sng" algn="ctr">
              <a:noFill/>
              <a:prstDash val="solid"/>
              <a:miter lim="800000"/>
            </a:ln>
            <a:effectLst/>
          </p:spPr>
          <p:txBody>
            <a:bodyPr rtlCol="0" anchor="ctr"/>
            <a:lstStyle/>
            <a:p>
              <a:pPr marL="0" marR="0" lvl="0" indent="0" algn="dist" defTabSz="914400" eaLnBrk="1" fontAlgn="auto" latinLnBrk="0" hangingPunct="1">
                <a:lnSpc>
                  <a:spcPct val="100000"/>
                </a:lnSpc>
                <a:spcBef>
                  <a:spcPts val="0"/>
                </a:spcBef>
                <a:spcAft>
                  <a:spcPts val="0"/>
                </a:spcAft>
                <a:buClrTx/>
                <a:buSzTx/>
                <a:buFontTx/>
                <a:buNone/>
                <a:defRPr/>
              </a:pPr>
              <a:r>
                <a:rPr lang="zh-CN" altLang="en-US" sz="2000" kern="0" dirty="0">
                  <a:solidFill>
                    <a:prstClr val="white"/>
                  </a:solidFill>
                  <a:latin typeface="汉仪综艺体简" panose="02010600000101010101" pitchFamily="2" charset="-122"/>
                  <a:ea typeface="汉仪综艺体简" panose="02010600000101010101" pitchFamily="2" charset="-122"/>
                  <a:cs typeface="+mn-ea"/>
                  <a:sym typeface="思源黑体" panose="020B0500000000000000" pitchFamily="34" charset="-122"/>
                </a:rPr>
                <a:t>★ 演示完毕感谢您的观看</a:t>
              </a:r>
              <a:r>
                <a:rPr kumimoji="0" lang="zh-CN" altLang="en-US" sz="2000" b="0" i="0" u="none" strike="noStrike" kern="0" cap="none" spc="0" normalizeH="0" baseline="0" noProof="0" dirty="0">
                  <a:ln>
                    <a:noFill/>
                  </a:ln>
                  <a:solidFill>
                    <a:prstClr val="whit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rPr>
                <a:t>★</a:t>
              </a:r>
            </a:p>
          </p:txBody>
        </p:sp>
      </p:grpSp>
      <p:sp>
        <p:nvSpPr>
          <p:cNvPr id="17" name="矩形 16"/>
          <p:cNvSpPr/>
          <p:nvPr/>
        </p:nvSpPr>
        <p:spPr>
          <a:xfrm>
            <a:off x="2408938" y="4302725"/>
            <a:ext cx="7795900" cy="337185"/>
          </a:xfrm>
          <a:prstGeom prst="rect">
            <a:avLst/>
          </a:prstGeom>
          <a:noFill/>
        </p:spPr>
        <p:txBody>
          <a:bodyPr wrap="square" rtlCol="0">
            <a:spAutoFit/>
          </a:bodyPr>
          <a:lstStyle/>
          <a:p>
            <a:pPr algn="ctr"/>
            <a:r>
              <a:rPr kumimoji="1" lang="zh-CN" altLang="en-US" sz="1600" smtClean="0">
                <a:solidFill>
                  <a:srgbClr val="C00000"/>
                </a:solidFill>
                <a:effectLst>
                  <a:outerShdw blurRad="50800" dist="38100" dir="2700000" algn="tl" rotWithShape="0">
                    <a:prstClr val="black">
                      <a:alpha val="6000"/>
                    </a:prstClr>
                  </a:outerShdw>
                </a:effectLst>
                <a:latin typeface="汉仪综艺体简" panose="02010600000101010101" pitchFamily="2" charset="-122"/>
                <a:ea typeface="汉仪综艺体简" panose="02010600000101010101" pitchFamily="2" charset="-122"/>
                <a:sym typeface="思源黑体" panose="020B0500000000000000" pitchFamily="34" charset="-122"/>
              </a:rPr>
              <a:t>汇报人：</a:t>
            </a:r>
            <a:r>
              <a:rPr kumimoji="1" lang="en-US" altLang="zh-CN" sz="1600" smtClean="0">
                <a:solidFill>
                  <a:srgbClr val="C00000"/>
                </a:solidFill>
                <a:effectLst>
                  <a:outerShdw blurRad="50800" dist="38100" dir="2700000" algn="tl" rotWithShape="0">
                    <a:prstClr val="black">
                      <a:alpha val="6000"/>
                    </a:prstClr>
                  </a:outerShdw>
                </a:effectLst>
                <a:latin typeface="汉仪综艺体简" panose="02010600000101010101" pitchFamily="2" charset="-122"/>
                <a:ea typeface="汉仪综艺体简" panose="02010600000101010101" pitchFamily="2" charset="-122"/>
                <a:sym typeface="思源黑体" panose="020B0500000000000000" pitchFamily="34" charset="-122"/>
              </a:rPr>
              <a:t>PPT818            </a:t>
            </a:r>
            <a:r>
              <a:rPr kumimoji="1" lang="zh-CN" altLang="en-US" sz="1600" smtClean="0">
                <a:solidFill>
                  <a:srgbClr val="C00000"/>
                </a:solidFill>
                <a:effectLst>
                  <a:outerShdw blurRad="50800" dist="38100" dir="2700000" algn="tl" rotWithShape="0">
                    <a:prstClr val="black">
                      <a:alpha val="6000"/>
                    </a:prstClr>
                  </a:outerShdw>
                </a:effectLst>
                <a:latin typeface="汉仪综艺体简" panose="02010600000101010101" pitchFamily="2" charset="-122"/>
                <a:ea typeface="汉仪综艺体简" panose="02010600000101010101" pitchFamily="2" charset="-122"/>
                <a:sym typeface="思源黑体" panose="020B0500000000000000" pitchFamily="34" charset="-122"/>
              </a:rPr>
              <a:t>汇报时间：</a:t>
            </a:r>
            <a:r>
              <a:rPr kumimoji="1" lang="en-US" altLang="zh-CN" sz="1600" smtClean="0">
                <a:solidFill>
                  <a:srgbClr val="C00000"/>
                </a:solidFill>
                <a:effectLst>
                  <a:outerShdw blurRad="50800" dist="38100" dir="2700000" algn="tl" rotWithShape="0">
                    <a:prstClr val="black">
                      <a:alpha val="6000"/>
                    </a:prstClr>
                  </a:outerShdw>
                </a:effectLst>
                <a:latin typeface="汉仪综艺体简" panose="02010600000101010101" pitchFamily="2" charset="-122"/>
                <a:ea typeface="汉仪综艺体简" panose="02010600000101010101" pitchFamily="2" charset="-122"/>
                <a:sym typeface="思源黑体" panose="020B0500000000000000" pitchFamily="34" charset="-122"/>
              </a:rPr>
              <a:t>20XX</a:t>
            </a:r>
            <a:endParaRPr kumimoji="1" lang="zh-CN" altLang="en-US" sz="1600" dirty="0">
              <a:solidFill>
                <a:srgbClr val="C00000"/>
              </a:solidFill>
              <a:effectLst>
                <a:outerShdw blurRad="50800" dist="38100" dir="2700000" algn="tl" rotWithShape="0">
                  <a:prstClr val="black">
                    <a:alpha val="6000"/>
                  </a:prstClr>
                </a:outerShdw>
              </a:effectLst>
              <a:latin typeface="汉仪综艺体简" panose="02010600000101010101" pitchFamily="2" charset="-122"/>
              <a:ea typeface="汉仪综艺体简" panose="02010600000101010101" pitchFamily="2" charset="-122"/>
              <a:sym typeface="思源黑体" panose="020B0500000000000000"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2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par>
                          <p:cTn id="31" fill="hold">
                            <p:stCondLst>
                              <p:cond delay="3500"/>
                            </p:stCondLst>
                            <p:childTnLst>
                              <p:par>
                                <p:cTn id="32" presetID="2" presetClass="entr" presetSubtype="12"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23" presetClass="entr" presetSubtype="36"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strVal val="(6*min(max(#ppt_w*#ppt_h,.3),1)-7.4)/-.7*#ppt_w"/>
                                          </p:val>
                                        </p:tav>
                                        <p:tav tm="100000">
                                          <p:val>
                                            <p:strVal val="#ppt_w"/>
                                          </p:val>
                                        </p:tav>
                                      </p:tavLst>
                                    </p:anim>
                                    <p:anim calcmode="lin" valueType="num">
                                      <p:cBhvr>
                                        <p:cTn id="40" dur="500" fill="hold"/>
                                        <p:tgtEl>
                                          <p:spTgt spid="12"/>
                                        </p:tgtEl>
                                        <p:attrNameLst>
                                          <p:attrName>ppt_h</p:attrName>
                                        </p:attrNameLst>
                                      </p:cBhvr>
                                      <p:tavLst>
                                        <p:tav tm="0">
                                          <p:val>
                                            <p:strVal val="(6*min(max(#ppt_w*#ppt_h,.3),1)-7.4)/-.7*#ppt_h"/>
                                          </p:val>
                                        </p:tav>
                                        <p:tav tm="100000">
                                          <p:val>
                                            <p:strVal val="#ppt_h"/>
                                          </p:val>
                                        </p:tav>
                                      </p:tavLst>
                                    </p:anim>
                                    <p:anim calcmode="lin" valueType="num">
                                      <p:cBhvr>
                                        <p:cTn id="41" dur="500" fill="hold"/>
                                        <p:tgtEl>
                                          <p:spTgt spid="12"/>
                                        </p:tgtEl>
                                        <p:attrNameLst>
                                          <p:attrName>ppt_x</p:attrName>
                                        </p:attrNameLst>
                                      </p:cBhvr>
                                      <p:tavLst>
                                        <p:tav tm="0">
                                          <p:val>
                                            <p:fltVal val="0.5"/>
                                          </p:val>
                                        </p:tav>
                                        <p:tav tm="100000">
                                          <p:val>
                                            <p:strVal val="#ppt_x"/>
                                          </p:val>
                                        </p:tav>
                                      </p:tavLst>
                                    </p:anim>
                                    <p:anim calcmode="lin" valueType="num">
                                      <p:cBhvr>
                                        <p:cTn id="4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500"/>
                            </p:stCondLst>
                            <p:childTnLst>
                              <p:par>
                                <p:cTn id="44" presetID="16" presetClass="entr" presetSubtype="37"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outVertical)">
                                      <p:cBhvr>
                                        <p:cTn id="46" dur="500"/>
                                        <p:tgtEl>
                                          <p:spTgt spid="13"/>
                                        </p:tgtEl>
                                      </p:cBhvr>
                                    </p:animEffect>
                                  </p:childTnLst>
                                </p:cTn>
                              </p:par>
                            </p:childTnLst>
                          </p:cTn>
                        </p:par>
                        <p:par>
                          <p:cTn id="47" fill="hold">
                            <p:stCondLst>
                              <p:cond delay="5000"/>
                            </p:stCondLst>
                            <p:childTnLst>
                              <p:par>
                                <p:cTn id="48" presetID="53" presetClass="entr" presetSubtype="16"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par>
                          <p:cTn id="53" fill="hold">
                            <p:stCondLst>
                              <p:cond delay="5500"/>
                            </p:stCondLst>
                            <p:childTnLst>
                              <p:par>
                                <p:cTn id="54" presetID="16" presetClass="entr" presetSubtype="37"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arn(outVertical)">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建党初期</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790581" y="1503525"/>
            <a:ext cx="9633529" cy="584775"/>
            <a:chOff x="1015174" y="1422502"/>
            <a:chExt cx="9455235" cy="584775"/>
          </a:xfrm>
        </p:grpSpPr>
        <p:grpSp>
          <p:nvGrpSpPr>
            <p:cNvPr id="5" name="组合 20"/>
            <p:cNvGrpSpPr/>
            <p:nvPr/>
          </p:nvGrpSpPr>
          <p:grpSpPr bwMode="auto">
            <a:xfrm>
              <a:off x="1015174" y="1422502"/>
              <a:ext cx="6929598" cy="584775"/>
              <a:chOff x="383197" y="1297979"/>
              <a:chExt cx="8068195" cy="637991"/>
            </a:xfrm>
          </p:grpSpPr>
          <p:sp>
            <p:nvSpPr>
              <p:cNvPr id="8" name="文本框 22"/>
              <p:cNvSpPr txBox="1">
                <a:spLocks noChangeArrowheads="1"/>
              </p:cNvSpPr>
              <p:nvPr/>
            </p:nvSpPr>
            <p:spPr bwMode="auto">
              <a:xfrm>
                <a:off x="472206" y="1297979"/>
                <a:ext cx="7979186" cy="63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fontAlgn="auto">
                  <a:spcBef>
                    <a:spcPts val="0"/>
                  </a:spcBef>
                  <a:spcAft>
                    <a:spcPts val="0"/>
                  </a:spcAft>
                  <a:defRPr/>
                </a:pPr>
                <a:r>
                  <a:rPr lang="en-US" altLang="zh-CN" sz="3200" b="1" spc="300" dirty="0">
                    <a:latin typeface="微软雅黑" panose="020B0503020204020204" pitchFamily="34" charset="-122"/>
                    <a:ea typeface="微软雅黑" panose="020B0503020204020204" pitchFamily="34" charset="-122"/>
                  </a:rPr>
                  <a:t>1922</a:t>
                </a:r>
                <a:r>
                  <a:rPr lang="zh-CN" altLang="en-US" sz="3200" b="1" spc="300" dirty="0">
                    <a:latin typeface="微软雅黑" panose="020B0503020204020204" pitchFamily="34" charset="-122"/>
                    <a:ea typeface="微软雅黑" panose="020B0503020204020204" pitchFamily="34" charset="-122"/>
                  </a:rPr>
                  <a:t>年</a:t>
                </a:r>
                <a:r>
                  <a:rPr lang="en-US" altLang="zh-CN" sz="3200" b="1" spc="300" dirty="0">
                    <a:latin typeface="微软雅黑" panose="020B0503020204020204" pitchFamily="34" charset="-122"/>
                    <a:ea typeface="微软雅黑" panose="020B0503020204020204" pitchFamily="34" charset="-122"/>
                  </a:rPr>
                  <a:t>7</a:t>
                </a:r>
                <a:r>
                  <a:rPr lang="zh-CN" altLang="en-US" sz="3200" b="1" spc="300" dirty="0">
                    <a:latin typeface="微软雅黑" panose="020B0503020204020204" pitchFamily="34" charset="-122"/>
                    <a:ea typeface="微软雅黑" panose="020B0503020204020204" pitchFamily="34" charset="-122"/>
                  </a:rPr>
                  <a:t>月</a:t>
                </a:r>
                <a:r>
                  <a:rPr lang="en-US" altLang="zh-CN" sz="3200" b="1" spc="300" dirty="0">
                    <a:latin typeface="微软雅黑" panose="020B0503020204020204" pitchFamily="34" charset="-122"/>
                    <a:ea typeface="微软雅黑" panose="020B0503020204020204" pitchFamily="34" charset="-122"/>
                  </a:rPr>
                  <a:t>16</a:t>
                </a:r>
                <a:r>
                  <a:rPr lang="zh-CN" altLang="en-US" sz="3200" b="1" spc="300" dirty="0">
                    <a:latin typeface="微软雅黑" panose="020B0503020204020204" pitchFamily="34" charset="-122"/>
                    <a:ea typeface="微软雅黑" panose="020B0503020204020204" pitchFamily="34" charset="-122"/>
                  </a:rPr>
                  <a:t>日中共二大</a:t>
                </a:r>
              </a:p>
            </p:txBody>
          </p:sp>
          <p:cxnSp>
            <p:nvCxnSpPr>
              <p:cNvPr id="9" name="直接连接符 8"/>
              <p:cNvCxnSpPr/>
              <p:nvPr/>
            </p:nvCxnSpPr>
            <p:spPr>
              <a:xfrm>
                <a:off x="383197" y="1362028"/>
                <a:ext cx="0" cy="483835"/>
              </a:xfrm>
              <a:prstGeom prst="line">
                <a:avLst/>
              </a:prstGeom>
              <a:noFill/>
              <a:ln w="57150" cap="flat" cmpd="sng" algn="ctr">
                <a:solidFill>
                  <a:srgbClr val="C00000"/>
                </a:solidFill>
                <a:prstDash val="solid"/>
                <a:miter lim="800000"/>
              </a:ln>
              <a:effectLst/>
            </p:spPr>
          </p:cxnSp>
        </p:grpSp>
        <p:sp>
          <p:nvSpPr>
            <p:cNvPr id="6" name="Line 106"/>
            <p:cNvSpPr>
              <a:spLocks noChangeShapeType="1"/>
            </p:cNvSpPr>
            <p:nvPr/>
          </p:nvSpPr>
          <p:spPr bwMode="auto">
            <a:xfrm>
              <a:off x="6470249" y="1736449"/>
              <a:ext cx="3736307" cy="13411"/>
            </a:xfrm>
            <a:prstGeom prst="line">
              <a:avLst/>
            </a:prstGeom>
            <a:noFill/>
            <a:ln w="19050" cap="flat">
              <a:solidFill>
                <a:srgbClr val="C00000"/>
              </a:solidFill>
              <a:prstDash val="solid"/>
              <a:miter lim="800000"/>
              <a:tailEnd type="oval"/>
            </a:ln>
          </p:spPr>
          <p:txBody>
            <a:bodyPr vert="horz" wrap="square" lIns="91440" tIns="45720" rIns="91440" bIns="45720" numCol="1" anchor="t" anchorCtr="0" compatLnSpc="1"/>
            <a:lstStyle/>
            <a:p>
              <a:endParaRPr lang="zh-CN" altLang="en-US" dirty="0">
                <a:solidFill>
                  <a:schemeClr val="bg1"/>
                </a:solidFill>
                <a:cs typeface="+mn-ea"/>
                <a:sym typeface="+mn-lt"/>
              </a:endParaRPr>
            </a:p>
          </p:txBody>
        </p:sp>
        <p:sp>
          <p:nvSpPr>
            <p:cNvPr id="7" name="椭圆 6"/>
            <p:cNvSpPr/>
            <p:nvPr/>
          </p:nvSpPr>
          <p:spPr>
            <a:xfrm flipH="1">
              <a:off x="10058449" y="1524374"/>
              <a:ext cx="411960" cy="424679"/>
            </a:xfrm>
            <a:prstGeom prst="ellipse">
              <a:avLst/>
            </a:prstGeom>
            <a:solidFill>
              <a:srgbClr val="C00000"/>
            </a:solidFill>
            <a:ln w="28575" cap="flat" cmpd="sng" algn="ctr">
              <a:solidFill>
                <a:srgbClr val="C00000"/>
              </a:solidFill>
              <a:prstDash val="solid"/>
              <a:miter lim="800000"/>
            </a:ln>
            <a:effectLst/>
          </p:spPr>
          <p:txBody>
            <a:bodyPr lIns="120948" tIns="60475" rIns="120948" bIns="60475" anchor="ctr"/>
            <a:lstStyle/>
            <a:p>
              <a:pPr algn="ctr">
                <a:defRPr/>
              </a:pPr>
              <a:r>
                <a:rPr lang="en-US" altLang="zh-CN" sz="2000" b="1" kern="0" dirty="0">
                  <a:solidFill>
                    <a:prstClr val="white"/>
                  </a:solidFill>
                  <a:latin typeface="微软雅黑" panose="020B0503020204020204" pitchFamily="34" charset="-122"/>
                  <a:ea typeface="微软雅黑" panose="020B0503020204020204" pitchFamily="34" charset="-122"/>
                  <a:cs typeface="+mn-ea"/>
                  <a:sym typeface="+mn-lt"/>
                </a:rPr>
                <a:t>2</a:t>
              </a:r>
              <a:endParaRPr lang="zh-CN" altLang="en-US" sz="2000" b="1" kern="0" dirty="0">
                <a:solidFill>
                  <a:prstClr val="white"/>
                </a:solidFill>
                <a:latin typeface="微软雅黑" panose="020B0503020204020204" pitchFamily="34" charset="-122"/>
                <a:ea typeface="微软雅黑" panose="020B0503020204020204" pitchFamily="34" charset="-122"/>
                <a:cs typeface="+mn-ea"/>
                <a:sym typeface="+mn-lt"/>
              </a:endParaRPr>
            </a:p>
          </p:txBody>
        </p:sp>
      </p:grpSp>
      <p:grpSp>
        <p:nvGrpSpPr>
          <p:cNvPr id="12" name="组合 11"/>
          <p:cNvGrpSpPr/>
          <p:nvPr/>
        </p:nvGrpSpPr>
        <p:grpSpPr>
          <a:xfrm>
            <a:off x="688561" y="2272222"/>
            <a:ext cx="10272461" cy="777457"/>
            <a:chOff x="475068" y="2258445"/>
            <a:chExt cx="10272461" cy="777457"/>
          </a:xfrm>
        </p:grpSpPr>
        <p:sp>
          <p:nvSpPr>
            <p:cNvPr id="11" name="文本框 10"/>
            <p:cNvSpPr txBox="1"/>
            <p:nvPr/>
          </p:nvSpPr>
          <p:spPr>
            <a:xfrm>
              <a:off x="1114000" y="2258445"/>
              <a:ext cx="9633529" cy="777457"/>
            </a:xfrm>
            <a:prstGeom prst="rect">
              <a:avLst/>
            </a:prstGeom>
            <a:noFill/>
          </p:spPr>
          <p:txBody>
            <a:bodyPr wrap="square">
              <a:spAutoFit/>
            </a:bodyPr>
            <a:lstStyle/>
            <a:p>
              <a:pPr eaLnBrk="1" hangingPunct="1">
                <a:lnSpc>
                  <a:spcPct val="130000"/>
                </a:lnSpc>
              </a:pPr>
              <a:r>
                <a:rPr lang="zh-CN" altLang="en-US" sz="1800" b="1" dirty="0">
                  <a:solidFill>
                    <a:srgbClr val="C00000"/>
                  </a:solidFill>
                  <a:latin typeface="微软雅黑" panose="020B0503020204020204" pitchFamily="34" charset="-122"/>
                  <a:ea typeface="微软雅黑" panose="020B0503020204020204" pitchFamily="34" charset="-122"/>
                </a:rPr>
                <a:t>地点：</a:t>
              </a:r>
              <a:r>
                <a:rPr lang="zh-CN" altLang="en-US" sz="1800" b="1" dirty="0">
                  <a:latin typeface="微软雅黑" panose="020B0503020204020204" pitchFamily="34" charset="-122"/>
                  <a:ea typeface="微软雅黑" panose="020B0503020204020204" pitchFamily="34" charset="-122"/>
                </a:rPr>
                <a:t>上海南成都路辅德里</a:t>
              </a:r>
              <a:endParaRPr lang="en-US" altLang="zh-CN" sz="1800" b="1" dirty="0">
                <a:latin typeface="微软雅黑" panose="020B0503020204020204" pitchFamily="34" charset="-122"/>
                <a:ea typeface="微软雅黑" panose="020B0503020204020204" pitchFamily="34" charset="-122"/>
              </a:endParaRPr>
            </a:p>
            <a:p>
              <a:pPr eaLnBrk="1" hangingPunct="1">
                <a:lnSpc>
                  <a:spcPct val="130000"/>
                </a:lnSpc>
              </a:pPr>
              <a:r>
                <a:rPr lang="zh-CN" altLang="zh-CN" sz="1800" dirty="0">
                  <a:latin typeface="微软雅黑" panose="020B0503020204020204" pitchFamily="34" charset="-122"/>
                  <a:ea typeface="微软雅黑" panose="020B0503020204020204" pitchFamily="34" charset="-122"/>
                </a:rPr>
                <a:t>二大就在全国人民面前第一次提出明确的反帝反封建的民主革命纲领</a:t>
              </a:r>
              <a:endParaRPr lang="zh-CN" altLang="en-US" sz="1800"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068" y="2319656"/>
              <a:ext cx="520861" cy="466588"/>
            </a:xfrm>
            <a:prstGeom prst="rect">
              <a:avLst/>
            </a:prstGeom>
          </p:spPr>
        </p:pic>
      </p:grpSp>
      <p:grpSp>
        <p:nvGrpSpPr>
          <p:cNvPr id="15" name="组合 14"/>
          <p:cNvGrpSpPr/>
          <p:nvPr/>
        </p:nvGrpSpPr>
        <p:grpSpPr bwMode="auto">
          <a:xfrm>
            <a:off x="688561" y="3195706"/>
            <a:ext cx="4803856" cy="466588"/>
            <a:chOff x="371897" y="1134537"/>
            <a:chExt cx="4803213" cy="467895"/>
          </a:xfrm>
        </p:grpSpPr>
        <p:sp>
          <p:nvSpPr>
            <p:cNvPr id="16" name="矩形 15"/>
            <p:cNvSpPr/>
            <p:nvPr/>
          </p:nvSpPr>
          <p:spPr>
            <a:xfrm>
              <a:off x="371897" y="1134537"/>
              <a:ext cx="520791" cy="46789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dirty="0">
                  <a:latin typeface="微软雅黑" panose="020B0503020204020204" pitchFamily="34" charset="-122"/>
                  <a:ea typeface="微软雅黑" panose="020B0503020204020204" pitchFamily="34" charset="-122"/>
                </a:rPr>
                <a:t>★</a:t>
              </a:r>
            </a:p>
          </p:txBody>
        </p:sp>
        <p:sp>
          <p:nvSpPr>
            <p:cNvPr id="17" name="文本框 16"/>
            <p:cNvSpPr txBox="1"/>
            <p:nvPr/>
          </p:nvSpPr>
          <p:spPr>
            <a:xfrm>
              <a:off x="846577" y="1140767"/>
              <a:ext cx="4328533" cy="461665"/>
            </a:xfrm>
            <a:prstGeom prst="rect">
              <a:avLst/>
            </a:prstGeom>
            <a:noFill/>
          </p:spPr>
          <p:txBody>
            <a:bodyPr>
              <a:spAutoFit/>
            </a:bodyPr>
            <a:lstStyle/>
            <a:p>
              <a:pPr fontAlgn="auto">
                <a:spcBef>
                  <a:spcPts val="0"/>
                </a:spcBef>
                <a:spcAft>
                  <a:spcPts val="0"/>
                </a:spcAft>
                <a:defRPr/>
              </a:pPr>
              <a:r>
                <a:rPr lang="zh-CN" altLang="en-US" sz="2400" b="1" spc="300" dirty="0">
                  <a:latin typeface="微软雅黑" panose="020B0503020204020204" pitchFamily="34" charset="-122"/>
                  <a:ea typeface="微软雅黑" panose="020B0503020204020204" pitchFamily="34" charset="-122"/>
                </a:rPr>
                <a:t>中共二大的主要内容</a:t>
              </a:r>
            </a:p>
          </p:txBody>
        </p:sp>
      </p:grpSp>
      <p:grpSp>
        <p:nvGrpSpPr>
          <p:cNvPr id="18" name="组合 17"/>
          <p:cNvGrpSpPr/>
          <p:nvPr/>
        </p:nvGrpSpPr>
        <p:grpSpPr>
          <a:xfrm>
            <a:off x="688561" y="3913640"/>
            <a:ext cx="8108198" cy="2163069"/>
            <a:chOff x="688561" y="3913640"/>
            <a:chExt cx="8108198" cy="2163069"/>
          </a:xfrm>
        </p:grpSpPr>
        <p:sp>
          <p:nvSpPr>
            <p:cNvPr id="19" name="文本框 18"/>
            <p:cNvSpPr txBox="1"/>
            <p:nvPr/>
          </p:nvSpPr>
          <p:spPr>
            <a:xfrm>
              <a:off x="860385" y="4057979"/>
              <a:ext cx="7658581" cy="1857753"/>
            </a:xfrm>
            <a:prstGeom prst="rect">
              <a:avLst/>
            </a:prstGeom>
            <a:noFill/>
          </p:spPr>
          <p:txBody>
            <a:bodyPr wrap="square">
              <a:spAutoFit/>
            </a:bodyPr>
            <a:lstStyle/>
            <a:p>
              <a:pPr marL="285750" indent="-285750" eaLnBrk="1" hangingPunct="1">
                <a:lnSpc>
                  <a:spcPct val="130000"/>
                </a:lnSpc>
                <a:buFont typeface="Wingdings" panose="05000000000000000000" pitchFamily="2" charset="2"/>
                <a:buChar char="u"/>
              </a:pPr>
              <a:r>
                <a:rPr lang="zh-CN" altLang="en-US" dirty="0">
                  <a:latin typeface="微软雅黑" panose="020B0503020204020204" pitchFamily="34" charset="-122"/>
                  <a:ea typeface="微软雅黑" panose="020B0503020204020204" pitchFamily="34" charset="-122"/>
                </a:rPr>
                <a:t>最低纲领</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即党在民主革命阶段的主要纲领是：消除内乱，打倒军阀，建设国内和平；推翻国际帝国主义的压迫，达到中华民族完全独立；统一中国为真正的民主共和国</a:t>
              </a:r>
            </a:p>
            <a:p>
              <a:pPr marL="285750" indent="-285750" eaLnBrk="1" hangingPunct="1">
                <a:lnSpc>
                  <a:spcPct val="130000"/>
                </a:lnSpc>
                <a:buFont typeface="Wingdings" panose="05000000000000000000" pitchFamily="2" charset="2"/>
                <a:buChar char="u"/>
              </a:pPr>
              <a:r>
                <a:rPr lang="zh-CN" altLang="en-US" dirty="0">
                  <a:latin typeface="微软雅黑" panose="020B0503020204020204" pitchFamily="34" charset="-122"/>
                  <a:ea typeface="微软雅黑" panose="020B0503020204020204" pitchFamily="34" charset="-122"/>
                </a:rPr>
                <a:t>最高纲领</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组织无产阶级，用阶级斗争的手段，建立劳农专政的政治，铲除私有财产制度，渐次达到一个共产主义社会</a:t>
              </a:r>
            </a:p>
          </p:txBody>
        </p:sp>
        <p:sp>
          <p:nvSpPr>
            <p:cNvPr id="14" name="矩形 13"/>
            <p:cNvSpPr/>
            <p:nvPr/>
          </p:nvSpPr>
          <p:spPr>
            <a:xfrm>
              <a:off x="688561" y="3913640"/>
              <a:ext cx="8108198" cy="2163069"/>
            </a:xfrm>
            <a:prstGeom prst="rect">
              <a:avLst/>
            </a:prstGeom>
            <a:no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793" y="2005709"/>
            <a:ext cx="4844976" cy="484497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750"/>
                                        <p:tgtEl>
                                          <p:spTgt spid="15"/>
                                        </p:tgtEl>
                                      </p:cBhvr>
                                    </p:animEffect>
                                  </p:childTnLst>
                                </p:cTn>
                              </p:par>
                            </p:childTnLst>
                          </p:cTn>
                        </p:par>
                        <p:par>
                          <p:cTn id="18" fill="hold">
                            <p:stCondLst>
                              <p:cond delay="2500"/>
                            </p:stCondLst>
                            <p:childTnLst>
                              <p:par>
                                <p:cTn id="19" presetID="16" presetClass="entr" presetSubtype="21"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par>
                          <p:cTn id="22" fill="hold">
                            <p:stCondLst>
                              <p:cond delay="3000"/>
                            </p:stCondLst>
                            <p:childTnLst>
                              <p:par>
                                <p:cTn id="23" presetID="22" presetClass="entr" presetSubtype="4"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建党初期</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790581" y="1503525"/>
            <a:ext cx="9633529" cy="584775"/>
            <a:chOff x="1015174" y="1422502"/>
            <a:chExt cx="9455235" cy="584775"/>
          </a:xfrm>
        </p:grpSpPr>
        <p:grpSp>
          <p:nvGrpSpPr>
            <p:cNvPr id="5" name="组合 20"/>
            <p:cNvGrpSpPr/>
            <p:nvPr/>
          </p:nvGrpSpPr>
          <p:grpSpPr bwMode="auto">
            <a:xfrm>
              <a:off x="1015174" y="1422502"/>
              <a:ext cx="6929598" cy="584775"/>
              <a:chOff x="383197" y="1297979"/>
              <a:chExt cx="8068195" cy="637991"/>
            </a:xfrm>
          </p:grpSpPr>
          <p:sp>
            <p:nvSpPr>
              <p:cNvPr id="8" name="文本框 22"/>
              <p:cNvSpPr txBox="1">
                <a:spLocks noChangeArrowheads="1"/>
              </p:cNvSpPr>
              <p:nvPr/>
            </p:nvSpPr>
            <p:spPr bwMode="auto">
              <a:xfrm>
                <a:off x="472206" y="1297979"/>
                <a:ext cx="7979186" cy="63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fontAlgn="auto">
                  <a:spcBef>
                    <a:spcPts val="0"/>
                  </a:spcBef>
                  <a:spcAft>
                    <a:spcPts val="0"/>
                  </a:spcAft>
                  <a:defRPr/>
                </a:pPr>
                <a:r>
                  <a:rPr lang="zh-CN" altLang="en-US" sz="3200" b="1" spc="300" dirty="0">
                    <a:latin typeface="微软雅黑" panose="020B0503020204020204" pitchFamily="34" charset="-122"/>
                    <a:ea typeface="微软雅黑" panose="020B0503020204020204" pitchFamily="34" charset="-122"/>
                  </a:rPr>
                  <a:t>党在创立时期的革命斗争</a:t>
                </a:r>
              </a:p>
            </p:txBody>
          </p:sp>
          <p:cxnSp>
            <p:nvCxnSpPr>
              <p:cNvPr id="9" name="直接连接符 8"/>
              <p:cNvCxnSpPr/>
              <p:nvPr/>
            </p:nvCxnSpPr>
            <p:spPr>
              <a:xfrm>
                <a:off x="383197" y="1362028"/>
                <a:ext cx="0" cy="483835"/>
              </a:xfrm>
              <a:prstGeom prst="line">
                <a:avLst/>
              </a:prstGeom>
              <a:noFill/>
              <a:ln w="57150" cap="flat" cmpd="sng" algn="ctr">
                <a:solidFill>
                  <a:srgbClr val="C00000"/>
                </a:solidFill>
                <a:prstDash val="solid"/>
                <a:miter lim="800000"/>
              </a:ln>
              <a:effectLst/>
            </p:spPr>
          </p:cxnSp>
        </p:grpSp>
        <p:sp>
          <p:nvSpPr>
            <p:cNvPr id="6" name="Line 106"/>
            <p:cNvSpPr>
              <a:spLocks noChangeShapeType="1"/>
            </p:cNvSpPr>
            <p:nvPr/>
          </p:nvSpPr>
          <p:spPr bwMode="auto">
            <a:xfrm>
              <a:off x="6470249" y="1736449"/>
              <a:ext cx="3736307" cy="13411"/>
            </a:xfrm>
            <a:prstGeom prst="line">
              <a:avLst/>
            </a:prstGeom>
            <a:noFill/>
            <a:ln w="19050" cap="flat">
              <a:solidFill>
                <a:srgbClr val="C00000"/>
              </a:solidFill>
              <a:prstDash val="solid"/>
              <a:miter lim="800000"/>
              <a:tailEnd type="oval"/>
            </a:ln>
          </p:spPr>
          <p:txBody>
            <a:bodyPr vert="horz" wrap="square" lIns="91440" tIns="45720" rIns="91440" bIns="45720" numCol="1" anchor="t" anchorCtr="0" compatLnSpc="1"/>
            <a:lstStyle/>
            <a:p>
              <a:endParaRPr lang="zh-CN" altLang="en-US" dirty="0">
                <a:solidFill>
                  <a:schemeClr val="bg1"/>
                </a:solidFill>
                <a:cs typeface="+mn-ea"/>
                <a:sym typeface="+mn-lt"/>
              </a:endParaRPr>
            </a:p>
          </p:txBody>
        </p:sp>
        <p:sp>
          <p:nvSpPr>
            <p:cNvPr id="7" name="椭圆 6"/>
            <p:cNvSpPr/>
            <p:nvPr/>
          </p:nvSpPr>
          <p:spPr>
            <a:xfrm flipH="1">
              <a:off x="10058449" y="1524374"/>
              <a:ext cx="411960" cy="424679"/>
            </a:xfrm>
            <a:prstGeom prst="ellipse">
              <a:avLst/>
            </a:prstGeom>
            <a:solidFill>
              <a:srgbClr val="C00000"/>
            </a:solidFill>
            <a:ln w="28575" cap="flat" cmpd="sng" algn="ctr">
              <a:solidFill>
                <a:srgbClr val="C00000"/>
              </a:solidFill>
              <a:prstDash val="solid"/>
              <a:miter lim="800000"/>
            </a:ln>
            <a:effectLst/>
          </p:spPr>
          <p:txBody>
            <a:bodyPr lIns="120948" tIns="60475" rIns="120948" bIns="60475" anchor="ctr"/>
            <a:lstStyle/>
            <a:p>
              <a:pPr algn="ctr">
                <a:defRPr/>
              </a:pPr>
              <a:r>
                <a:rPr lang="en-US" altLang="zh-CN" sz="2000" b="1" kern="0" dirty="0">
                  <a:solidFill>
                    <a:prstClr val="white"/>
                  </a:solidFill>
                  <a:latin typeface="微软雅黑" panose="020B0503020204020204" pitchFamily="34" charset="-122"/>
                  <a:ea typeface="微软雅黑" panose="020B0503020204020204" pitchFamily="34" charset="-122"/>
                  <a:cs typeface="+mn-ea"/>
                  <a:sym typeface="+mn-lt"/>
                </a:rPr>
                <a:t>3</a:t>
              </a:r>
              <a:endParaRPr lang="zh-CN" altLang="en-US" sz="2000" b="1" kern="0" dirty="0">
                <a:solidFill>
                  <a:prstClr val="white"/>
                </a:solidFill>
                <a:latin typeface="微软雅黑" panose="020B0503020204020204" pitchFamily="34" charset="-122"/>
                <a:ea typeface="微软雅黑" panose="020B0503020204020204" pitchFamily="34" charset="-122"/>
                <a:cs typeface="+mn-ea"/>
                <a:sym typeface="+mn-lt"/>
              </a:endParaRPr>
            </a:p>
          </p:txBody>
        </p:sp>
      </p:grpSp>
      <p:grpSp>
        <p:nvGrpSpPr>
          <p:cNvPr id="12" name="组合 11"/>
          <p:cNvGrpSpPr/>
          <p:nvPr/>
        </p:nvGrpSpPr>
        <p:grpSpPr>
          <a:xfrm>
            <a:off x="688561" y="2501879"/>
            <a:ext cx="6348848" cy="3782895"/>
            <a:chOff x="475068" y="2293788"/>
            <a:chExt cx="6348848" cy="3782895"/>
          </a:xfrm>
        </p:grpSpPr>
        <p:sp>
          <p:nvSpPr>
            <p:cNvPr id="11" name="文本框 10"/>
            <p:cNvSpPr txBox="1"/>
            <p:nvPr/>
          </p:nvSpPr>
          <p:spPr>
            <a:xfrm>
              <a:off x="1181674" y="2293788"/>
              <a:ext cx="5642242" cy="3782895"/>
            </a:xfrm>
            <a:prstGeom prst="rect">
              <a:avLst/>
            </a:prstGeom>
            <a:noFill/>
          </p:spPr>
          <p:txBody>
            <a:bodyPr wrap="square">
              <a:spAutoFit/>
            </a:bodyPr>
            <a:lstStyle/>
            <a:p>
              <a:pPr marL="285750" indent="-285750">
                <a:lnSpc>
                  <a:spcPct val="150000"/>
                </a:lnSpc>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rPr>
                <a:t>第一次国共合作的酝酿、</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rPr>
                <a:t>中国工人运动的第一次高潮、</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rPr>
                <a:t>香港海员大罢工、</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rPr>
                <a:t>安源路矿工人大罢工、</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rPr>
                <a:t>开滦煤矿工人大罢工、</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rPr>
                <a:t>京汉铁路工人大罢工、</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rPr>
                <a:t>二七惨案、</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rPr>
                <a:t>农民运动、青年运动、妇女运动</a:t>
              </a:r>
            </a:p>
            <a:p>
              <a:pPr marL="285750" indent="-285750" eaLnBrk="1" hangingPunct="1">
                <a:lnSpc>
                  <a:spcPct val="150000"/>
                </a:lnSpc>
                <a:buFont typeface="Wingdings" panose="05000000000000000000" pitchFamily="2" charset="2"/>
                <a:buChar char="p"/>
              </a:pPr>
              <a:endParaRPr lang="zh-CN" altLang="en-US"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068" y="2319656"/>
              <a:ext cx="520861" cy="466588"/>
            </a:xfrm>
            <a:prstGeom prst="rect">
              <a:avLst/>
            </a:prstGeom>
          </p:spPr>
        </p:pic>
      </p:gr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5054278" y="2441031"/>
            <a:ext cx="6138440" cy="436374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114000" y="375508"/>
            <a:ext cx="6096000" cy="369332"/>
          </a:xfrm>
          <a:prstGeom prst="rect">
            <a:avLst/>
          </a:prstGeom>
          <a:noFill/>
        </p:spPr>
        <p:txBody>
          <a:bodyPr wrap="square">
            <a:spAutoFit/>
          </a:bodyPr>
          <a:lstStyle/>
          <a:p>
            <a:r>
              <a:rPr lang="zh-CN" altLang="en-US" sz="1800" dirty="0">
                <a:solidFill>
                  <a:srgbClr val="C00000"/>
                </a:solidFill>
                <a:latin typeface="汉仪雅酷黑 85W" panose="020B0904020202020204" pitchFamily="34" charset="-122"/>
                <a:ea typeface="汉仪雅酷黑 85W" panose="020B0904020202020204" pitchFamily="34" charset="-122"/>
                <a:sym typeface="思源黑体" panose="020B0500000000000000" pitchFamily="34" charset="-122"/>
              </a:rPr>
              <a:t>建党初期</a:t>
            </a:r>
          </a:p>
        </p:txBody>
      </p:sp>
      <p:pic>
        <p:nvPicPr>
          <p:cNvPr id="40"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22" y="213359"/>
            <a:ext cx="850878" cy="6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790581" y="1503525"/>
            <a:ext cx="9633529" cy="584775"/>
            <a:chOff x="1015174" y="1422502"/>
            <a:chExt cx="9455235" cy="584775"/>
          </a:xfrm>
        </p:grpSpPr>
        <p:grpSp>
          <p:nvGrpSpPr>
            <p:cNvPr id="5" name="组合 20"/>
            <p:cNvGrpSpPr/>
            <p:nvPr/>
          </p:nvGrpSpPr>
          <p:grpSpPr bwMode="auto">
            <a:xfrm>
              <a:off x="1015174" y="1422502"/>
              <a:ext cx="6929598" cy="584775"/>
              <a:chOff x="383197" y="1297979"/>
              <a:chExt cx="8068195" cy="637991"/>
            </a:xfrm>
          </p:grpSpPr>
          <p:sp>
            <p:nvSpPr>
              <p:cNvPr id="8" name="文本框 22"/>
              <p:cNvSpPr txBox="1">
                <a:spLocks noChangeArrowheads="1"/>
              </p:cNvSpPr>
              <p:nvPr/>
            </p:nvSpPr>
            <p:spPr bwMode="auto">
              <a:xfrm>
                <a:off x="472206" y="1297979"/>
                <a:ext cx="7979186" cy="63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fontAlgn="auto">
                  <a:spcBef>
                    <a:spcPts val="0"/>
                  </a:spcBef>
                  <a:spcAft>
                    <a:spcPts val="0"/>
                  </a:spcAft>
                  <a:defRPr/>
                </a:pPr>
                <a:r>
                  <a:rPr lang="en-US" altLang="zh-CN" sz="3200" b="1" spc="300" dirty="0">
                    <a:latin typeface="微软雅黑" panose="020B0503020204020204" pitchFamily="34" charset="-122"/>
                    <a:ea typeface="微软雅黑" panose="020B0503020204020204" pitchFamily="34" charset="-122"/>
                  </a:rPr>
                  <a:t>1923</a:t>
                </a:r>
                <a:r>
                  <a:rPr lang="zh-CN" altLang="en-US" sz="3200" b="1" spc="300" dirty="0">
                    <a:latin typeface="微软雅黑" panose="020B0503020204020204" pitchFamily="34" charset="-122"/>
                    <a:ea typeface="微软雅黑" panose="020B0503020204020204" pitchFamily="34" charset="-122"/>
                  </a:rPr>
                  <a:t>年</a:t>
                </a:r>
                <a:r>
                  <a:rPr lang="en-US" altLang="zh-CN" sz="3200" b="1" spc="300" dirty="0">
                    <a:latin typeface="微软雅黑" panose="020B0503020204020204" pitchFamily="34" charset="-122"/>
                    <a:ea typeface="微软雅黑" panose="020B0503020204020204" pitchFamily="34" charset="-122"/>
                  </a:rPr>
                  <a:t>6</a:t>
                </a:r>
                <a:r>
                  <a:rPr lang="zh-CN" altLang="en-US" sz="3200" b="1" spc="300" dirty="0">
                    <a:latin typeface="微软雅黑" panose="020B0503020204020204" pitchFamily="34" charset="-122"/>
                    <a:ea typeface="微软雅黑" panose="020B0503020204020204" pitchFamily="34" charset="-122"/>
                  </a:rPr>
                  <a:t>月</a:t>
                </a:r>
                <a:r>
                  <a:rPr lang="en-US" altLang="zh-CN" sz="3200" b="1" spc="300" dirty="0">
                    <a:latin typeface="微软雅黑" panose="020B0503020204020204" pitchFamily="34" charset="-122"/>
                    <a:ea typeface="微软雅黑" panose="020B0503020204020204" pitchFamily="34" charset="-122"/>
                  </a:rPr>
                  <a:t>12</a:t>
                </a:r>
                <a:r>
                  <a:rPr lang="zh-CN" altLang="en-US" sz="3200" b="1" spc="300" dirty="0">
                    <a:latin typeface="微软雅黑" panose="020B0503020204020204" pitchFamily="34" charset="-122"/>
                    <a:ea typeface="微软雅黑" panose="020B0503020204020204" pitchFamily="34" charset="-122"/>
                  </a:rPr>
                  <a:t>日中共三大</a:t>
                </a:r>
              </a:p>
            </p:txBody>
          </p:sp>
          <p:cxnSp>
            <p:nvCxnSpPr>
              <p:cNvPr id="9" name="直接连接符 8"/>
              <p:cNvCxnSpPr/>
              <p:nvPr/>
            </p:nvCxnSpPr>
            <p:spPr>
              <a:xfrm>
                <a:off x="383197" y="1362028"/>
                <a:ext cx="0" cy="483835"/>
              </a:xfrm>
              <a:prstGeom prst="line">
                <a:avLst/>
              </a:prstGeom>
              <a:noFill/>
              <a:ln w="57150" cap="flat" cmpd="sng" algn="ctr">
                <a:solidFill>
                  <a:srgbClr val="C00000"/>
                </a:solidFill>
                <a:prstDash val="solid"/>
                <a:miter lim="800000"/>
              </a:ln>
              <a:effectLst/>
            </p:spPr>
          </p:cxnSp>
        </p:grpSp>
        <p:sp>
          <p:nvSpPr>
            <p:cNvPr id="6" name="Line 106"/>
            <p:cNvSpPr>
              <a:spLocks noChangeShapeType="1"/>
            </p:cNvSpPr>
            <p:nvPr/>
          </p:nvSpPr>
          <p:spPr bwMode="auto">
            <a:xfrm>
              <a:off x="6470249" y="1736449"/>
              <a:ext cx="3736307" cy="13411"/>
            </a:xfrm>
            <a:prstGeom prst="line">
              <a:avLst/>
            </a:prstGeom>
            <a:noFill/>
            <a:ln w="19050" cap="flat">
              <a:solidFill>
                <a:srgbClr val="C00000"/>
              </a:solidFill>
              <a:prstDash val="solid"/>
              <a:miter lim="800000"/>
              <a:tailEnd type="oval"/>
            </a:ln>
          </p:spPr>
          <p:txBody>
            <a:bodyPr vert="horz" wrap="square" lIns="91440" tIns="45720" rIns="91440" bIns="45720" numCol="1" anchor="t" anchorCtr="0" compatLnSpc="1"/>
            <a:lstStyle/>
            <a:p>
              <a:endParaRPr lang="zh-CN" altLang="en-US" dirty="0">
                <a:solidFill>
                  <a:schemeClr val="bg1"/>
                </a:solidFill>
                <a:cs typeface="+mn-ea"/>
                <a:sym typeface="+mn-lt"/>
              </a:endParaRPr>
            </a:p>
          </p:txBody>
        </p:sp>
        <p:sp>
          <p:nvSpPr>
            <p:cNvPr id="7" name="椭圆 6"/>
            <p:cNvSpPr/>
            <p:nvPr/>
          </p:nvSpPr>
          <p:spPr>
            <a:xfrm flipH="1">
              <a:off x="10058449" y="1524374"/>
              <a:ext cx="411960" cy="424679"/>
            </a:xfrm>
            <a:prstGeom prst="ellipse">
              <a:avLst/>
            </a:prstGeom>
            <a:solidFill>
              <a:srgbClr val="C00000"/>
            </a:solidFill>
            <a:ln w="28575" cap="flat" cmpd="sng" algn="ctr">
              <a:solidFill>
                <a:srgbClr val="C00000"/>
              </a:solidFill>
              <a:prstDash val="solid"/>
              <a:miter lim="800000"/>
            </a:ln>
            <a:effectLst/>
          </p:spPr>
          <p:txBody>
            <a:bodyPr lIns="120948" tIns="60475" rIns="120948" bIns="60475" anchor="ctr"/>
            <a:lstStyle/>
            <a:p>
              <a:pPr algn="ctr">
                <a:defRPr/>
              </a:pPr>
              <a:r>
                <a:rPr lang="en-US" altLang="zh-CN" sz="2000" b="1" kern="0" dirty="0">
                  <a:solidFill>
                    <a:prstClr val="white"/>
                  </a:solidFill>
                  <a:latin typeface="微软雅黑" panose="020B0503020204020204" pitchFamily="34" charset="-122"/>
                  <a:ea typeface="微软雅黑" panose="020B0503020204020204" pitchFamily="34" charset="-122"/>
                  <a:cs typeface="+mn-ea"/>
                  <a:sym typeface="+mn-lt"/>
                </a:rPr>
                <a:t>4</a:t>
              </a:r>
              <a:endParaRPr lang="zh-CN" altLang="en-US" sz="2000" b="1" kern="0" dirty="0">
                <a:solidFill>
                  <a:prstClr val="white"/>
                </a:solidFill>
                <a:latin typeface="微软雅黑" panose="020B0503020204020204" pitchFamily="34" charset="-122"/>
                <a:ea typeface="微软雅黑" panose="020B0503020204020204" pitchFamily="34" charset="-122"/>
                <a:cs typeface="+mn-ea"/>
                <a:sym typeface="+mn-lt"/>
              </a:endParaRPr>
            </a:p>
          </p:txBody>
        </p:sp>
      </p:grpSp>
      <p:grpSp>
        <p:nvGrpSpPr>
          <p:cNvPr id="12" name="组合 11"/>
          <p:cNvGrpSpPr/>
          <p:nvPr/>
        </p:nvGrpSpPr>
        <p:grpSpPr>
          <a:xfrm>
            <a:off x="688561" y="2272222"/>
            <a:ext cx="10272461" cy="777457"/>
            <a:chOff x="475068" y="2258445"/>
            <a:chExt cx="10272461" cy="777457"/>
          </a:xfrm>
        </p:grpSpPr>
        <p:sp>
          <p:nvSpPr>
            <p:cNvPr id="11" name="文本框 10"/>
            <p:cNvSpPr txBox="1"/>
            <p:nvPr/>
          </p:nvSpPr>
          <p:spPr>
            <a:xfrm>
              <a:off x="1114000" y="2258445"/>
              <a:ext cx="9633529" cy="777457"/>
            </a:xfrm>
            <a:prstGeom prst="rect">
              <a:avLst/>
            </a:prstGeom>
            <a:noFill/>
          </p:spPr>
          <p:txBody>
            <a:bodyPr wrap="square">
              <a:spAutoFit/>
            </a:bodyPr>
            <a:lstStyle/>
            <a:p>
              <a:pPr>
                <a:lnSpc>
                  <a:spcPct val="130000"/>
                </a:lnSpc>
              </a:pPr>
              <a:r>
                <a:rPr lang="zh-CN" altLang="en-US" sz="1800" b="1" dirty="0">
                  <a:solidFill>
                    <a:srgbClr val="C00000"/>
                  </a:solidFill>
                  <a:latin typeface="微软雅黑" panose="020B0503020204020204" pitchFamily="34" charset="-122"/>
                  <a:ea typeface="微软雅黑" panose="020B0503020204020204" pitchFamily="34" charset="-122"/>
                </a:rPr>
                <a:t>地点：</a:t>
              </a:r>
              <a:r>
                <a:rPr lang="zh-CN" altLang="en-US" sz="1800" b="1" dirty="0">
                  <a:latin typeface="微软雅黑" panose="020B0503020204020204" pitchFamily="34" charset="-122"/>
                  <a:ea typeface="微软雅黑" panose="020B0503020204020204" pitchFamily="34" charset="-122"/>
                </a:rPr>
                <a:t>广州东山恤孤院</a:t>
              </a:r>
              <a:endParaRPr lang="en-US" altLang="zh-CN" sz="1800" b="1" dirty="0">
                <a:latin typeface="微软雅黑" panose="020B0503020204020204" pitchFamily="34" charset="-122"/>
                <a:ea typeface="微软雅黑" panose="020B0503020204020204" pitchFamily="34" charset="-122"/>
              </a:endParaRPr>
            </a:p>
            <a:p>
              <a:pPr eaLnBrk="1" hangingPunct="1">
                <a:lnSpc>
                  <a:spcPct val="130000"/>
                </a:lnSpc>
              </a:pPr>
              <a:r>
                <a:rPr lang="zh-CN" altLang="en-US" sz="1800" dirty="0">
                  <a:latin typeface="微软雅黑" panose="020B0503020204020204" pitchFamily="34" charset="-122"/>
                  <a:ea typeface="微软雅黑" panose="020B0503020204020204" pitchFamily="34" charset="-122"/>
                </a:rPr>
                <a:t>决定全体共产党以个人名义加入国民党，以建立各民主阶级的统一战线</a:t>
              </a: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068" y="2319656"/>
              <a:ext cx="520861" cy="466588"/>
            </a:xfrm>
            <a:prstGeom prst="rect">
              <a:avLst/>
            </a:prstGeom>
          </p:spPr>
        </p:pic>
      </p:grpSp>
      <p:grpSp>
        <p:nvGrpSpPr>
          <p:cNvPr id="15" name="组合 14"/>
          <p:cNvGrpSpPr/>
          <p:nvPr/>
        </p:nvGrpSpPr>
        <p:grpSpPr bwMode="auto">
          <a:xfrm>
            <a:off x="688561" y="3195706"/>
            <a:ext cx="4803856" cy="466588"/>
            <a:chOff x="371897" y="1134537"/>
            <a:chExt cx="4803213" cy="467895"/>
          </a:xfrm>
        </p:grpSpPr>
        <p:sp>
          <p:nvSpPr>
            <p:cNvPr id="16" name="矩形 15"/>
            <p:cNvSpPr/>
            <p:nvPr/>
          </p:nvSpPr>
          <p:spPr>
            <a:xfrm>
              <a:off x="371897" y="1134537"/>
              <a:ext cx="520791" cy="46789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dirty="0">
                  <a:latin typeface="微软雅黑" panose="020B0503020204020204" pitchFamily="34" charset="-122"/>
                  <a:ea typeface="微软雅黑" panose="020B0503020204020204" pitchFamily="34" charset="-122"/>
                </a:rPr>
                <a:t>★</a:t>
              </a:r>
            </a:p>
          </p:txBody>
        </p:sp>
        <p:sp>
          <p:nvSpPr>
            <p:cNvPr id="17" name="文本框 16"/>
            <p:cNvSpPr txBox="1"/>
            <p:nvPr/>
          </p:nvSpPr>
          <p:spPr>
            <a:xfrm>
              <a:off x="846577" y="1140767"/>
              <a:ext cx="4328533" cy="461665"/>
            </a:xfrm>
            <a:prstGeom prst="rect">
              <a:avLst/>
            </a:prstGeom>
            <a:noFill/>
          </p:spPr>
          <p:txBody>
            <a:bodyPr>
              <a:spAutoFit/>
            </a:bodyPr>
            <a:lstStyle/>
            <a:p>
              <a:pPr fontAlgn="auto">
                <a:spcBef>
                  <a:spcPts val="0"/>
                </a:spcBef>
                <a:spcAft>
                  <a:spcPts val="0"/>
                </a:spcAft>
                <a:defRPr/>
              </a:pPr>
              <a:r>
                <a:rPr lang="zh-CN" altLang="en-US" sz="2400" b="1" spc="300" dirty="0">
                  <a:latin typeface="微软雅黑" panose="020B0503020204020204" pitchFamily="34" charset="-122"/>
                  <a:ea typeface="微软雅黑" panose="020B0503020204020204" pitchFamily="34" charset="-122"/>
                </a:rPr>
                <a:t>中共三大的主要内容</a:t>
              </a:r>
            </a:p>
          </p:txBody>
        </p:sp>
      </p:grpSp>
      <p:grpSp>
        <p:nvGrpSpPr>
          <p:cNvPr id="18" name="组合 17"/>
          <p:cNvGrpSpPr/>
          <p:nvPr/>
        </p:nvGrpSpPr>
        <p:grpSpPr>
          <a:xfrm>
            <a:off x="688561" y="3913640"/>
            <a:ext cx="10643054" cy="2163069"/>
            <a:chOff x="688561" y="3913640"/>
            <a:chExt cx="10643054" cy="2163069"/>
          </a:xfrm>
        </p:grpSpPr>
        <p:sp>
          <p:nvSpPr>
            <p:cNvPr id="19" name="文本框 18"/>
            <p:cNvSpPr txBox="1"/>
            <p:nvPr/>
          </p:nvSpPr>
          <p:spPr>
            <a:xfrm>
              <a:off x="860384" y="4057979"/>
              <a:ext cx="10251311" cy="1705403"/>
            </a:xfrm>
            <a:prstGeom prst="rect">
              <a:avLst/>
            </a:prstGeom>
            <a:noFill/>
          </p:spPr>
          <p:txBody>
            <a:bodyPr wrap="square">
              <a:spAutoFit/>
            </a:bodyPr>
            <a:lstStyle/>
            <a:p>
              <a:pPr eaLnBrk="1" hangingPunct="1">
                <a:lnSpc>
                  <a:spcPct val="150000"/>
                </a:lnSpc>
              </a:pPr>
              <a:r>
                <a:rPr lang="zh-CN" altLang="en-US" dirty="0">
                  <a:latin typeface="微软雅黑" panose="020B0503020204020204" pitchFamily="34" charset="-122"/>
                  <a:ea typeface="微软雅黑" panose="020B0503020204020204" pitchFamily="34" charset="-122"/>
                </a:rPr>
                <a:t>经过讨论，大会接受了共产国际关于中国共产党同中国国民党进行合作的指示，通过了《关于国民运动及国民党问题的议决案》等文件。应该以国民革命运动为中心工作”，共产党员以个人身份加入国民党，采取党内合作的形式，同国民党建立联合战线，以完成反帝反封建的国民革命的重要任务</a:t>
              </a:r>
            </a:p>
            <a:p>
              <a:pPr eaLnBrk="1" hangingPunct="1">
                <a:lnSpc>
                  <a:spcPct val="150000"/>
                </a:lnSpc>
              </a:pPr>
              <a:r>
                <a:rPr lang="zh-CN" altLang="en-US" dirty="0">
                  <a:latin typeface="微软雅黑" panose="020B0503020204020204" pitchFamily="34" charset="-122"/>
                  <a:ea typeface="微软雅黑" panose="020B0503020204020204" pitchFamily="34" charset="-122"/>
                </a:rPr>
                <a:t>党现阶段应以国名革命为中心工作采取党内合作的形式同国民党建立联合战线共产党员应加入国民党</a:t>
              </a:r>
            </a:p>
          </p:txBody>
        </p:sp>
        <p:sp>
          <p:nvSpPr>
            <p:cNvPr id="14" name="矩形 13"/>
            <p:cNvSpPr/>
            <p:nvPr/>
          </p:nvSpPr>
          <p:spPr>
            <a:xfrm>
              <a:off x="688561" y="3913640"/>
              <a:ext cx="10643054" cy="2163069"/>
            </a:xfrm>
            <a:prstGeom prst="rect">
              <a:avLst/>
            </a:prstGeom>
            <a:no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750"/>
                                        <p:tgtEl>
                                          <p:spTgt spid="15"/>
                                        </p:tgtEl>
                                      </p:cBhvr>
                                    </p:animEffect>
                                  </p:childTnLst>
                                </p:cTn>
                              </p:par>
                            </p:childTnLst>
                          </p:cTn>
                        </p:par>
                        <p:par>
                          <p:cTn id="18" fill="hold">
                            <p:stCondLst>
                              <p:cond delay="2500"/>
                            </p:stCondLst>
                            <p:childTnLst>
                              <p:par>
                                <p:cTn id="19" presetID="16" presetClass="entr" presetSubtype="21"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3026" y="5156380"/>
            <a:ext cx="12191999" cy="1739501"/>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 y="3910620"/>
            <a:ext cx="4757196" cy="2985261"/>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656785" y="-17777"/>
            <a:ext cx="3535214" cy="1451739"/>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3028" y="5587853"/>
            <a:ext cx="12225028" cy="1308028"/>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130367" y="3283913"/>
            <a:ext cx="4045120" cy="3611968"/>
          </a:xfrm>
          <a:prstGeom prst="rect">
            <a:avLst/>
          </a:prstGeom>
        </p:spPr>
      </p:pic>
      <p:grpSp>
        <p:nvGrpSpPr>
          <p:cNvPr id="19" name="Aitds4"/>
          <p:cNvGrpSpPr/>
          <p:nvPr/>
        </p:nvGrpSpPr>
        <p:grpSpPr>
          <a:xfrm>
            <a:off x="7961903" y="2233900"/>
            <a:ext cx="1230917" cy="252000"/>
            <a:chOff x="1993305" y="2363731"/>
            <a:chExt cx="1480438" cy="290589"/>
          </a:xfrm>
          <a:solidFill>
            <a:srgbClr val="C00000"/>
          </a:solidFill>
        </p:grpSpPr>
        <p:sp>
          <p:nvSpPr>
            <p:cNvPr id="20" name="星形: 五角 28"/>
            <p:cNvSpPr/>
            <p:nvPr/>
          </p:nvSpPr>
          <p:spPr>
            <a:xfrm>
              <a:off x="2875998"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1" name="星形: 五角 20"/>
            <p:cNvSpPr/>
            <p:nvPr/>
          </p:nvSpPr>
          <p:spPr>
            <a:xfrm>
              <a:off x="3170230"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2" name="星形: 五角 21"/>
            <p:cNvSpPr/>
            <p:nvPr/>
          </p:nvSpPr>
          <p:spPr>
            <a:xfrm>
              <a:off x="2287536"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3" name="星形: 五角 28"/>
            <p:cNvSpPr/>
            <p:nvPr/>
          </p:nvSpPr>
          <p:spPr>
            <a:xfrm>
              <a:off x="2581767"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4" name="星形: 五角 28"/>
            <p:cNvSpPr/>
            <p:nvPr/>
          </p:nvSpPr>
          <p:spPr>
            <a:xfrm>
              <a:off x="1993305"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grpSp>
      <p:sp>
        <p:nvSpPr>
          <p:cNvPr id="25" name="Aitds5"/>
          <p:cNvSpPr/>
          <p:nvPr/>
        </p:nvSpPr>
        <p:spPr>
          <a:xfrm>
            <a:off x="4942237" y="2080687"/>
            <a:ext cx="2676562" cy="558426"/>
          </a:xfrm>
          <a:prstGeom prst="roundRect">
            <a:avLst>
              <a:gd name="adj" fmla="val 50000"/>
            </a:avLst>
          </a:prstGeom>
          <a:solidFill>
            <a:srgbClr val="C00000"/>
          </a:solidFill>
          <a:ln w="12700" cap="flat" cmpd="sng" algn="ctr">
            <a:noFill/>
            <a:prstDash val="solid"/>
            <a:miter lim="800000"/>
          </a:ln>
          <a:effectLst/>
        </p:spPr>
        <p:txBody>
          <a:bodyPr rtlCol="0" anchor="ctr"/>
          <a:lstStyle/>
          <a:p>
            <a:pPr lvl="0" algn="ctr"/>
            <a:r>
              <a:rPr lang="zh-CN" altLang="en-US" sz="3200" dirty="0">
                <a:solidFill>
                  <a:srgbClr val="FFFFFF"/>
                </a:solidFill>
                <a:latin typeface="汉仪综艺体简" panose="02010600000101010101" pitchFamily="2" charset="-122"/>
                <a:ea typeface="汉仪综艺体简" panose="02010600000101010101" pitchFamily="2" charset="-122"/>
                <a:cs typeface="阿里巴巴普惠体 Light" panose="00020600040101010101" pitchFamily="18" charset="-122"/>
                <a:sym typeface="思源黑体" panose="020B0500000000000000" pitchFamily="34" charset="-122"/>
              </a:rPr>
              <a:t>第二部分</a:t>
            </a:r>
          </a:p>
        </p:txBody>
      </p:sp>
      <p:sp>
        <p:nvSpPr>
          <p:cNvPr id="26" name="Aitds6"/>
          <p:cNvSpPr txBox="1"/>
          <p:nvPr/>
        </p:nvSpPr>
        <p:spPr>
          <a:xfrm>
            <a:off x="2325435" y="2897433"/>
            <a:ext cx="7827492" cy="1200329"/>
          </a:xfrm>
          <a:prstGeom prst="rect">
            <a:avLst/>
          </a:prstGeom>
          <a:noFill/>
        </p:spPr>
        <p:txBody>
          <a:bodyPr wrap="square" rtlCol="0">
            <a:spAutoFit/>
          </a:bodyPr>
          <a:lstStyle>
            <a:defPPr>
              <a:defRPr lang="zh-CN"/>
            </a:defPPr>
            <a:lvl1pPr algn="ctr">
              <a:defRPr kumimoji="1" sz="6000" b="1">
                <a:solidFill>
                  <a:srgbClr val="C73018"/>
                </a:solidFill>
                <a:effectLst>
                  <a:outerShdw blurRad="50800" dist="38100" dir="2700000" algn="tl" rotWithShape="0">
                    <a:prstClr val="black">
                      <a:alpha val="6000"/>
                    </a:prstClr>
                  </a:outerShdw>
                </a:effectLst>
                <a:latin typeface="字魂35号-经典雅黑" panose="00000500000000000000" pitchFamily="2" charset="-122"/>
                <a:ea typeface="字魂35号-经典雅黑" panose="00000500000000000000" pitchFamily="2" charset="-122"/>
              </a:defRPr>
            </a:lvl1pPr>
          </a:lstStyle>
          <a:p>
            <a:pPr fontAlgn="auto">
              <a:spcBef>
                <a:spcPts val="0"/>
              </a:spcBef>
              <a:spcAft>
                <a:spcPts val="0"/>
              </a:spcAft>
              <a:defRPr/>
            </a:pPr>
            <a:r>
              <a:rPr lang="zh-CN" altLang="en-US" sz="7200" spc="600" dirty="0">
                <a:solidFill>
                  <a:srgbClr val="C00000"/>
                </a:solidFill>
                <a:latin typeface="汉仪综艺体简" panose="02010600000101010101" pitchFamily="2" charset="-122"/>
                <a:ea typeface="汉仪综艺体简" panose="02010600000101010101" pitchFamily="2" charset="-122"/>
              </a:rPr>
              <a:t>第一次国内革命</a:t>
            </a:r>
          </a:p>
        </p:txBody>
      </p:sp>
      <p:grpSp>
        <p:nvGrpSpPr>
          <p:cNvPr id="27" name="Aitds8"/>
          <p:cNvGrpSpPr/>
          <p:nvPr/>
        </p:nvGrpSpPr>
        <p:grpSpPr>
          <a:xfrm>
            <a:off x="3368217" y="2233900"/>
            <a:ext cx="1230917" cy="252000"/>
            <a:chOff x="1993305" y="2363731"/>
            <a:chExt cx="1480438" cy="290589"/>
          </a:xfrm>
          <a:solidFill>
            <a:srgbClr val="C00000"/>
          </a:solidFill>
        </p:grpSpPr>
        <p:sp>
          <p:nvSpPr>
            <p:cNvPr id="28" name="星形: 五角 28"/>
            <p:cNvSpPr/>
            <p:nvPr/>
          </p:nvSpPr>
          <p:spPr>
            <a:xfrm>
              <a:off x="2875998"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29" name="星形: 五角 30"/>
            <p:cNvSpPr/>
            <p:nvPr/>
          </p:nvSpPr>
          <p:spPr>
            <a:xfrm>
              <a:off x="3170230"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30" name="星形: 五角 31"/>
            <p:cNvSpPr/>
            <p:nvPr/>
          </p:nvSpPr>
          <p:spPr>
            <a:xfrm>
              <a:off x="2287536"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31" name="星形: 五角 28"/>
            <p:cNvSpPr/>
            <p:nvPr/>
          </p:nvSpPr>
          <p:spPr>
            <a:xfrm>
              <a:off x="2581767"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sp>
          <p:nvSpPr>
            <p:cNvPr id="32" name="星形: 五角 31"/>
            <p:cNvSpPr/>
            <p:nvPr/>
          </p:nvSpPr>
          <p:spPr>
            <a:xfrm>
              <a:off x="1993305" y="2363731"/>
              <a:ext cx="303513" cy="29058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9110E"/>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endParaRPr>
            </a:p>
          </p:txBody>
        </p:sp>
      </p:grpSp>
      <p:grpSp>
        <p:nvGrpSpPr>
          <p:cNvPr id="33" name="组合 32"/>
          <p:cNvGrpSpPr/>
          <p:nvPr/>
        </p:nvGrpSpPr>
        <p:grpSpPr>
          <a:xfrm>
            <a:off x="2779256" y="4183040"/>
            <a:ext cx="6946035" cy="584775"/>
            <a:chOff x="2608033" y="4354330"/>
            <a:chExt cx="6946035" cy="584775"/>
          </a:xfrm>
        </p:grpSpPr>
        <p:sp>
          <p:nvSpPr>
            <p:cNvPr id="34" name="Aitds7"/>
            <p:cNvSpPr txBox="1"/>
            <p:nvPr/>
          </p:nvSpPr>
          <p:spPr>
            <a:xfrm>
              <a:off x="2714005" y="4354330"/>
              <a:ext cx="6740198" cy="584775"/>
            </a:xfrm>
            <a:prstGeom prst="rect">
              <a:avLst/>
            </a:prstGeom>
            <a:noFill/>
          </p:spPr>
          <p:txBody>
            <a:bodyPr wrap="square" rtlCol="0">
              <a:spAutoFit/>
            </a:bodyPr>
            <a:lstStyle>
              <a:defPPr>
                <a:defRPr lang="zh-CN"/>
              </a:defPPr>
              <a:lvl1pPr algn="ctr">
                <a:defRPr kumimoji="1" sz="5000" b="1">
                  <a:solidFill>
                    <a:srgbClr val="C73018"/>
                  </a:solidFill>
                  <a:effectLst>
                    <a:outerShdw blurRad="50800" dist="38100" dir="2700000" algn="tl" rotWithShape="0">
                      <a:prstClr val="black">
                        <a:alpha val="6000"/>
                      </a:prstClr>
                    </a:outerShdw>
                  </a:effectLst>
                  <a:latin typeface="字魂35号-经典雅黑" panose="00000500000000000000" pitchFamily="2" charset="-122"/>
                  <a:ea typeface="字魂35号-经典雅黑" panose="00000500000000000000" pitchFamily="2" charset="-122"/>
                </a:defRPr>
              </a:lvl1pPr>
            </a:lstStyle>
            <a:p>
              <a:r>
                <a:rPr kumimoji="0" lang="zh-CN" altLang="en-US" sz="3200" b="0" i="0" u="none" strike="noStrike" kern="0" cap="none" spc="0" normalizeH="0" baseline="0" noProof="0" dirty="0">
                  <a:ln>
                    <a:noFill/>
                  </a:ln>
                  <a:solidFill>
                    <a:srgbClr val="C00000"/>
                  </a:solidFill>
                  <a:effectLst/>
                  <a:uLnTx/>
                  <a:uFillTx/>
                  <a:latin typeface="汉仪综艺体简" panose="02010600000101010101" pitchFamily="2" charset="-122"/>
                  <a:ea typeface="汉仪综艺体简" panose="02010600000101010101" pitchFamily="2" charset="-122"/>
                  <a:cs typeface="+mn-ea"/>
                  <a:sym typeface="思源黑体" panose="020B0500000000000000" pitchFamily="34" charset="-122"/>
                </a:rPr>
                <a:t>回顾百年辉煌党史献礼</a:t>
              </a:r>
              <a:endParaRPr lang="zh-CN" altLang="en-US" sz="3000" dirty="0">
                <a:solidFill>
                  <a:srgbClr val="C00000"/>
                </a:solidFill>
                <a:latin typeface="汉仪综艺体简" panose="02010600000101010101" pitchFamily="2" charset="-122"/>
                <a:ea typeface="汉仪综艺体简" panose="02010600000101010101" pitchFamily="2" charset="-122"/>
                <a:sym typeface="思源黑体" panose="020B0500000000000000" pitchFamily="34" charset="-122"/>
              </a:endParaRPr>
            </a:p>
          </p:txBody>
        </p:sp>
        <p:pic>
          <p:nvPicPr>
            <p:cNvPr id="35" name="Aitds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85210" y="4593863"/>
              <a:ext cx="968858" cy="133160"/>
            </a:xfrm>
            <a:prstGeom prst="rect">
              <a:avLst/>
            </a:prstGeom>
          </p:spPr>
        </p:pic>
        <p:pic>
          <p:nvPicPr>
            <p:cNvPr id="36" name="Aitds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2608033" y="4605922"/>
              <a:ext cx="968858" cy="133160"/>
            </a:xfrm>
            <a:prstGeom prst="rect">
              <a:avLst/>
            </a:prstGeom>
          </p:spPr>
        </p:pic>
      </p:grpSp>
      <p:pic>
        <p:nvPicPr>
          <p:cNvPr id="37" name="图片 1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3281" y="596855"/>
            <a:ext cx="1950817" cy="159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3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948177" y="867010"/>
            <a:ext cx="1460761" cy="101206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700"/>
                                        <p:tgtEl>
                                          <p:spTgt spid="27"/>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childTnLst>
                          </p:cTn>
                        </p:par>
                        <p:par>
                          <p:cTn id="47" fill="hold">
                            <p:stCondLst>
                              <p:cond delay="5500"/>
                            </p:stCondLst>
                            <p:childTnLst>
                              <p:par>
                                <p:cTn id="48" presetID="52"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Scale>
                                      <p:cBhvr>
                                        <p:cTn id="50"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6"/>
                                        </p:tgtEl>
                                        <p:attrNameLst>
                                          <p:attrName>ppt_x</p:attrName>
                                          <p:attrName>ppt_y</p:attrName>
                                        </p:attrNameLst>
                                      </p:cBhvr>
                                    </p:animMotion>
                                    <p:animEffect transition="in" filter="fade">
                                      <p:cBhvr>
                                        <p:cTn id="52" dur="1000"/>
                                        <p:tgtEl>
                                          <p:spTgt spid="26"/>
                                        </p:tgtEl>
                                      </p:cBhvr>
                                    </p:animEffect>
                                  </p:childTnLst>
                                </p:cTn>
                              </p:par>
                            </p:childTnLst>
                          </p:cTn>
                        </p:par>
                        <p:par>
                          <p:cTn id="53" fill="hold">
                            <p:stCondLst>
                              <p:cond delay="6500"/>
                            </p:stCondLst>
                            <p:childTnLst>
                              <p:par>
                                <p:cTn id="54" presetID="42" presetClass="entr" presetSubtype="0"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anim calcmode="lin" valueType="num">
                                      <p:cBhvr>
                                        <p:cTn id="57" dur="1000" fill="hold"/>
                                        <p:tgtEl>
                                          <p:spTgt spid="33"/>
                                        </p:tgtEl>
                                        <p:attrNameLst>
                                          <p:attrName>ppt_x</p:attrName>
                                        </p:attrNameLst>
                                      </p:cBhvr>
                                      <p:tavLst>
                                        <p:tav tm="0">
                                          <p:val>
                                            <p:strVal val="#ppt_x"/>
                                          </p:val>
                                        </p:tav>
                                        <p:tav tm="100000">
                                          <p:val>
                                            <p:strVal val="#ppt_x"/>
                                          </p:val>
                                        </p:tav>
                                      </p:tavLst>
                                    </p:anim>
                                    <p:anim calcmode="lin" valueType="num">
                                      <p:cBhvr>
                                        <p:cTn id="58" dur="1000" fill="hold"/>
                                        <p:tgtEl>
                                          <p:spTgt spid="33"/>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12" fill="hold" nodeType="after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0-#ppt_w/2"/>
                                          </p:val>
                                        </p:tav>
                                        <p:tav tm="100000">
                                          <p:val>
                                            <p:strVal val="#ppt_x"/>
                                          </p:val>
                                        </p:tav>
                                      </p:tavLst>
                                    </p:anim>
                                    <p:anim calcmode="lin" valueType="num">
                                      <p:cBhvr additive="base">
                                        <p:cTn id="6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4433</Words>
  <Application>Microsoft Office PowerPoint</Application>
  <PresentationFormat>宽屏</PresentationFormat>
  <Paragraphs>485</Paragraphs>
  <Slides>58</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58</vt:i4>
      </vt:variant>
    </vt:vector>
  </HeadingPairs>
  <TitlesOfParts>
    <vt:vector size="69" baseType="lpstr">
      <vt:lpstr>阿里巴巴普惠体 Light</vt:lpstr>
      <vt:lpstr>等线</vt:lpstr>
      <vt:lpstr>等线 Light</vt:lpstr>
      <vt:lpstr>汉仪雅酷黑 85W</vt:lpstr>
      <vt:lpstr>汉仪综艺体简</vt:lpstr>
      <vt:lpstr>思源黑体</vt:lpstr>
      <vt:lpstr>思源黑体 Light</vt:lpstr>
      <vt:lpstr>微软雅黑</vt:lpstr>
      <vt:lpstr>Arial</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2021-05-07T23:34:13Z</dcterms:created>
  <dcterms:modified xsi:type="dcterms:W3CDTF">2023-01-10T12:22:45Z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80FF475C201B4F63B0AA5A08916C6BEF</vt:lpwstr>
  </property>
  <property fmtid="{D5CDD505-2E9C-101B-9397-08002B2CF9AE}" pid="3" name="KSOProductBuildVer">
    <vt:lpwstr>2052-11.1.0.10463</vt:lpwstr>
  </property>
  <property fmtid="{A09F084E-AD41-489F-8076-AA5BE3082BCA}" pid="100">
    <vt:ui4>5</vt:ui4>
  </property>
  <property fmtid="{64440492-4C8B-11D1-8B70-080036B11A03}" pid="11">
    <vt:lpwstr>www.2ppt.com-爱PPT提供资源下载</vt:lpwstr>
  </property>
</Properties>
</file>