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287" r:id="rId4"/>
    <p:sldId id="259" r:id="rId5"/>
    <p:sldId id="286" r:id="rId6"/>
    <p:sldId id="289" r:id="rId7"/>
    <p:sldId id="276" r:id="rId8"/>
    <p:sldId id="288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AB1D"/>
    <a:srgbClr val="94B41E"/>
    <a:srgbClr val="32A929"/>
    <a:srgbClr val="288721"/>
    <a:srgbClr val="639729"/>
    <a:srgbClr val="99CC00"/>
    <a:srgbClr val="76B531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40064F-A531-478E-80EB-453071A5C00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D07D03-0C34-4C5C-9F31-671AC4F784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317B06-6508-479F-A3DA-E7BE332810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05710F-5EE1-4549-ADCD-EBBD1FE989C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0B5224-4449-4FB5-929F-AA0F2D2CCACB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8B6112-91FE-47E1-95C8-C66F97B87620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50F347-D838-460D-8EBF-97A6CEDFC7FC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B4B290E-196D-404F-BFBB-543FC5199FC9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81B544-5976-48CB-9213-2F641E16F229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0F9A50-5E8D-4D8E-B398-2FB56EACF5B0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2C2C60-3360-4E76-8C1D-ECE4B6A7E33F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0437B3-CD78-4263-B4C4-87B8CB20D9EC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2"/>
          <p:cNvCxnSpPr>
            <a:cxnSpLocks noChangeShapeType="1"/>
          </p:cNvCxnSpPr>
          <p:nvPr userDrawn="1"/>
        </p:nvCxnSpPr>
        <p:spPr bwMode="auto">
          <a:xfrm>
            <a:off x="0" y="965200"/>
            <a:ext cx="9144000" cy="0"/>
          </a:xfrm>
          <a:prstGeom prst="line">
            <a:avLst/>
          </a:prstGeom>
          <a:noFill/>
          <a:ln w="22225" algn="ctr">
            <a:solidFill>
              <a:srgbClr val="63972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 userDrawn="1"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rgbClr val="639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09120"/>
            <a:ext cx="9144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副标题 2"/>
          <p:cNvSpPr txBox="1"/>
          <p:nvPr userDrawn="1"/>
        </p:nvSpPr>
        <p:spPr>
          <a:xfrm>
            <a:off x="250825" y="458788"/>
            <a:ext cx="4143375" cy="500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义务教育教科书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11" descr="xiaopihai124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450" y="2955925"/>
            <a:ext cx="36068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2" descr="caodi12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149738">
            <a:off x="5754688" y="5551488"/>
            <a:ext cx="5270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0" y="2676532"/>
            <a:ext cx="9144000" cy="175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3413" y="965200"/>
            <a:ext cx="685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199F-674A-4637-8321-816985C7EA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E85C-24B4-4CC8-90A3-2C977B2CB4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3" y="876300"/>
            <a:ext cx="1785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643174" y="749989"/>
            <a:ext cx="550072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95E7-3D45-4CD8-815E-0CA905D126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8F71-3E79-4962-AD81-2191E563B8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A9C7C3-1F1A-4040-8F62-D464E6FC15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579F0-10EA-4095-8F7F-F61DA286FD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" y="857250"/>
            <a:ext cx="673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56CF-B115-47D6-AB71-2B5600FBAB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F04A-9F6D-4A71-8370-A6F5C59309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7" name="矩形 6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7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E180-F078-4B67-B22B-214CCB1430D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3E0F-10E1-4FBD-97E6-CF04095BE4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9125" y="962025"/>
            <a:ext cx="695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AE73-9B00-4313-B069-04DA548CED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CDFC-09F7-49D0-9591-5BACE1C8D1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21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8194-495B-49F3-B3F6-439FF89BE9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C813-BA95-4467-BB52-5A27805437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2025"/>
            <a:ext cx="6937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7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50CD-152C-414C-9924-3B1DD72B69D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B433-3563-4CB9-8905-FCED3C43ED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3" y="963613"/>
            <a:ext cx="695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5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CC51-5BCC-48A4-BF4D-3C726E465F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D32F-E336-4360-B27E-4D4DAA5137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8DA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 flipH="1">
            <a:off x="61913" y="115888"/>
            <a:ext cx="2652712" cy="455612"/>
            <a:chOff x="167054" y="1295580"/>
            <a:chExt cx="4404946" cy="764932"/>
          </a:xfrm>
        </p:grpSpPr>
        <p:sp>
          <p:nvSpPr>
            <p:cNvPr id="8" name="矩形 7"/>
            <p:cNvSpPr/>
            <p:nvPr userDrawn="1"/>
          </p:nvSpPr>
          <p:spPr>
            <a:xfrm>
              <a:off x="728545" y="1295580"/>
              <a:ext cx="3843455" cy="7649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dist="76200" dir="8100000" algn="tr" rotWithShape="0">
                <a:prstClr val="black">
                  <a:alpha val="8000"/>
                </a:prstClr>
              </a:outerShdw>
            </a:effectLst>
          </p:spPr>
          <p:txBody>
            <a:bodyPr lIns="252000" rIns="252000" anchor="ctr"/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rot="16200000">
              <a:off x="65333" y="1397299"/>
              <a:ext cx="764932" cy="561491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0" name="图片 11" descr="1-2年例题标志（小红花）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892175"/>
            <a:ext cx="701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57290" y="749989"/>
            <a:ext cx="678661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1000100" y="2000240"/>
            <a:ext cx="7143800" cy="428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idx="13"/>
          </p:nvPr>
        </p:nvSpPr>
        <p:spPr>
          <a:xfrm>
            <a:off x="285008" y="3156"/>
            <a:ext cx="4592391" cy="639762"/>
          </a:xfrm>
        </p:spPr>
        <p:txBody>
          <a:bodyPr anchor="ctr">
            <a:noAutofit/>
          </a:bodyPr>
          <a:lstStyle>
            <a:lvl1pPr marL="0" indent="0">
              <a:buNone/>
              <a:defRPr sz="2800" b="0">
                <a:solidFill>
                  <a:srgbClr val="8C8C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3095-1B1B-4086-A9A4-774F1FE319C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AC84-E0F3-4264-95D7-184E93B8BA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39A9C7C3-1F1A-4040-8F62-D464E6FC15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fld id="{9C0579F0-10EA-4095-8F7F-F61DA286FD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副标题 4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6516216" cy="1752600"/>
          </a:xfrm>
        </p:spPr>
        <p:txBody>
          <a:bodyPr>
            <a:normAutofit/>
          </a:bodyPr>
          <a:lstStyle/>
          <a:p>
            <a:r>
              <a:rPr lang="zh-CN" altLang="en-US" sz="52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用数对表示位置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标题 2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143750" cy="1143000"/>
          </a:xfrm>
        </p:spPr>
        <p:txBody>
          <a:bodyPr/>
          <a:lstStyle/>
          <a:p>
            <a:pPr eaLnBrk="1" hangingPunct="1"/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观察下图，说说你发现了什么？</a:t>
            </a:r>
          </a:p>
        </p:txBody>
      </p:sp>
      <p:pic>
        <p:nvPicPr>
          <p:cNvPr id="297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>
          <a:xfrm>
            <a:off x="1571625" y="1857375"/>
            <a:ext cx="6048375" cy="4205288"/>
          </a:xfrm>
          <a:noFill/>
        </p:spPr>
      </p:pic>
      <p:sp>
        <p:nvSpPr>
          <p:cNvPr id="29698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1819275" y="903288"/>
            <a:ext cx="4967288" cy="3454400"/>
          </a:xfrm>
          <a:noFill/>
        </p:spPr>
      </p:pic>
      <p:sp>
        <p:nvSpPr>
          <p:cNvPr id="30722" name="文本占位符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928688" y="4429125"/>
            <a:ext cx="7286625" cy="1865313"/>
          </a:xfrm>
          <a:prstGeom prst="rect">
            <a:avLst/>
          </a:prstGeom>
          <a:solidFill>
            <a:srgbClr val="FF66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确定位置时，通常把竖排叫做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，横排叫作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行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。一般情况下，确定第几列要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从左向右数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，确定第几行要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从前向后数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"/>
          <p:cNvSpPr>
            <a:spLocks noGrp="1"/>
          </p:cNvSpPr>
          <p:nvPr>
            <p:ph type="title"/>
          </p:nvPr>
        </p:nvSpPr>
        <p:spPr>
          <a:xfrm>
            <a:off x="1357313" y="714375"/>
            <a:ext cx="7215187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红红和亮亮分别坐在第几列，第几排。</a:t>
            </a:r>
          </a:p>
        </p:txBody>
      </p:sp>
      <p:sp>
        <p:nvSpPr>
          <p:cNvPr id="31747" name="文本占位符 10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1687513" y="2000250"/>
            <a:ext cx="5340350" cy="3714750"/>
          </a:xfrm>
          <a:noFill/>
        </p:spPr>
      </p:pic>
      <p:sp>
        <p:nvSpPr>
          <p:cNvPr id="6" name="圆角矩形标注 5"/>
          <p:cNvSpPr/>
          <p:nvPr/>
        </p:nvSpPr>
        <p:spPr>
          <a:xfrm>
            <a:off x="428625" y="2857500"/>
            <a:ext cx="1785938" cy="857250"/>
          </a:xfrm>
          <a:prstGeom prst="wedgeRoundRectCallout">
            <a:avLst>
              <a:gd name="adj1" fmla="val 92384"/>
              <a:gd name="adj2" fmla="val 2062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我坐在第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列第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排。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7000875" y="2071688"/>
            <a:ext cx="1785938" cy="857250"/>
          </a:xfrm>
          <a:prstGeom prst="wedgeRoundRectCallout">
            <a:avLst>
              <a:gd name="adj1" fmla="val -88991"/>
              <a:gd name="adj2" fmla="val 5039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我坐在第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列第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>
            <a:spLocks noGrp="1"/>
          </p:cNvSpPr>
          <p:nvPr>
            <p:ph type="title"/>
          </p:nvPr>
        </p:nvSpPr>
        <p:spPr>
          <a:xfrm>
            <a:off x="1357313" y="714375"/>
            <a:ext cx="7215187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红红和亮亮分别坐在第几列，第几排。</a:t>
            </a:r>
          </a:p>
        </p:txBody>
      </p:sp>
      <p:sp>
        <p:nvSpPr>
          <p:cNvPr id="32771" name="文本占位符 10"/>
          <p:cNvSpPr>
            <a:spLocks noGrp="1"/>
          </p:cNvSpPr>
          <p:nvPr>
            <p:ph type="body" idx="13"/>
          </p:nvPr>
        </p:nvSpPr>
        <p:spPr>
          <a:xfrm>
            <a:off x="285750" y="3175"/>
            <a:ext cx="4591050" cy="639763"/>
          </a:xfrm>
        </p:spPr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pic>
        <p:nvPicPr>
          <p:cNvPr id="327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>
          <a:xfrm>
            <a:off x="1687513" y="2000250"/>
            <a:ext cx="5340350" cy="3714750"/>
          </a:xfrm>
          <a:noFill/>
        </p:spPr>
      </p:pic>
      <p:sp>
        <p:nvSpPr>
          <p:cNvPr id="8" name="圆角矩形标注 7"/>
          <p:cNvSpPr/>
          <p:nvPr/>
        </p:nvSpPr>
        <p:spPr>
          <a:xfrm>
            <a:off x="571500" y="2643188"/>
            <a:ext cx="1928813" cy="1500187"/>
          </a:xfrm>
          <a:prstGeom prst="wedgeRoundRectCallout">
            <a:avLst>
              <a:gd name="adj1" fmla="val 78729"/>
              <a:gd name="adj2" fmla="val 415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列第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排，可以用数对（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）来表示。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7000875" y="2000250"/>
            <a:ext cx="1714500" cy="928688"/>
          </a:xfrm>
          <a:prstGeom prst="wedgeRoundRectCallout">
            <a:avLst>
              <a:gd name="adj1" fmla="val -88991"/>
              <a:gd name="adj2" fmla="val 5039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）来表示。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00125" y="5691188"/>
            <a:ext cx="721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你能用数对表示其他同学的位置吗？试一试。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标题 4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143750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用数对表示物体的位置时，先数出物体所在的列数，再数出物体所在的排数。</a:t>
            </a:r>
          </a:p>
        </p:txBody>
      </p:sp>
      <p:sp>
        <p:nvSpPr>
          <p:cNvPr id="33794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3429000" y="3506788"/>
            <a:ext cx="321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927475" y="3286125"/>
            <a:ext cx="215900" cy="3571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428875" y="2714625"/>
            <a:ext cx="2071688" cy="5000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先表示第几列</a:t>
            </a:r>
          </a:p>
        </p:txBody>
      </p:sp>
      <p:cxnSp>
        <p:nvCxnSpPr>
          <p:cNvPr id="13" name="直接连接符 12"/>
          <p:cNvCxnSpPr/>
          <p:nvPr/>
        </p:nvCxnSpPr>
        <p:spPr>
          <a:xfrm rot="5400000">
            <a:off x="4856162" y="3359151"/>
            <a:ext cx="360363" cy="214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714875" y="2714625"/>
            <a:ext cx="2071688" cy="5000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再表示第几排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rot="5400000">
            <a:off x="3928269" y="4380707"/>
            <a:ext cx="428625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428875" y="4714875"/>
            <a:ext cx="2071688" cy="5000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表示所在列数</a:t>
            </a:r>
          </a:p>
        </p:txBody>
      </p:sp>
      <p:cxnSp>
        <p:nvCxnSpPr>
          <p:cNvPr id="20" name="直接箭头连接符 19"/>
          <p:cNvCxnSpPr/>
          <p:nvPr/>
        </p:nvCxnSpPr>
        <p:spPr>
          <a:xfrm rot="5400000">
            <a:off x="4714081" y="4380707"/>
            <a:ext cx="4286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14875" y="4714875"/>
            <a:ext cx="2071688" cy="5000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表示所在排数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5"/>
          <p:cNvSpPr>
            <a:spLocks noGrp="1"/>
          </p:cNvSpPr>
          <p:nvPr>
            <p:ph idx="1"/>
          </p:nvPr>
        </p:nvSpPr>
        <p:spPr>
          <a:xfrm>
            <a:off x="1000125" y="2000250"/>
            <a:ext cx="7143750" cy="6429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 smtClean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endParaRPr lang="zh-CN" altLang="en-US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819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904875" y="2962573"/>
            <a:ext cx="7334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929313" y="2928938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内容占位符 5"/>
          <p:cNvSpPr>
            <a:spLocks noGrp="1"/>
          </p:cNvSpPr>
          <p:nvPr>
            <p:ph idx="1"/>
          </p:nvPr>
        </p:nvSpPr>
        <p:spPr>
          <a:xfrm>
            <a:off x="1000125" y="3071813"/>
            <a:ext cx="7143750" cy="85725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通过这节课说一说你收获了什么？ </a:t>
            </a:r>
          </a:p>
        </p:txBody>
      </p:sp>
      <p:sp>
        <p:nvSpPr>
          <p:cNvPr id="35842" name="文本占位符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zh-CN" altLang="en-US" smtClean="0"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全屏显示(4:3)</PresentationFormat>
  <Paragraphs>35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黑体</vt:lpstr>
      <vt:lpstr>宋体</vt:lpstr>
      <vt:lpstr>微软雅黑</vt:lpstr>
      <vt:lpstr>Arial</vt:lpstr>
      <vt:lpstr>Calibri</vt:lpstr>
      <vt:lpstr>WWW.2PPT.COM</vt:lpstr>
      <vt:lpstr>PowerPoint 演示文稿</vt:lpstr>
      <vt:lpstr>观察下图，说说你发现了什么？</vt:lpstr>
      <vt:lpstr>PowerPoint 演示文稿</vt:lpstr>
      <vt:lpstr>红红和亮亮分别坐在第几列，第几排。</vt:lpstr>
      <vt:lpstr>红红和亮亮分别坐在第几列，第几排。</vt:lpstr>
      <vt:lpstr>用数对表示物体的位置时，先数出物体所在的列数，再数出物体所在的排数。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2015-02-05T06:37:00Z</dcterms:created>
  <dcterms:modified xsi:type="dcterms:W3CDTF">2023-01-16T23:13:41Z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F23F522D807A4DF2BC08C215C018CB8C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