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E7C71-344B-4DAC-9D30-64A2AA630C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258A0-4883-4117-8B08-F241F7A830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F366779-334D-4ED6-849A-2C7BC4097C8C}" type="slidenum">
              <a:rPr lang="en-US" altLang="zh-CN">
                <a:solidFill>
                  <a:prstClr val="black"/>
                </a:solidFill>
              </a:rPr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B2C06-9889-4D69-B56A-74DB87550478}" type="slidenum">
              <a:rPr lang="en-US" altLang="zh-CN" smtClean="0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4724ABF-5577-42B0-9DF3-44BDC95E1963}" type="slidenum">
              <a:rPr lang="en-US" altLang="zh-CN">
                <a:solidFill>
                  <a:prstClr val="black"/>
                </a:solidFill>
              </a:rPr>
              <a:t>14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407DD7A-FE28-4438-B88C-0A0804D1C9DB}" type="slidenum">
              <a:rPr lang="en-US" altLang="zh-CN">
                <a:solidFill>
                  <a:prstClr val="black"/>
                </a:solidFill>
              </a:rPr>
              <a:t>17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F8C72-D180-496D-816D-56A10F1DA07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39B3B-F10A-4E16-9CEF-FEAD543C7BD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3DD18-94A8-4605-989B-7CCE97007B7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24D26-5166-4107-86C7-CD6679A8275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A073B-5642-456C-8E2D-2DF170F3EA6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1D370-E79E-4445-A4F9-2F3EDCF528C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7ADFA-4806-41ED-BE58-E1AC8EC1394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BF457-9CD4-47E0-8EB6-C5754F27D6B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03323-20F5-407A-BF58-B2CA991C447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4400A-D643-49E4-9D9F-CC8C043766F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66E634-5E15-421B-8845-19FB4BCFECE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7" Type="http://schemas.openxmlformats.org/officeDocument/2006/relationships/image" Target="../media/image31.GIF"/><Relationship Id="rId2" Type="http://schemas.openxmlformats.org/officeDocument/2006/relationships/hyperlink" Target="../../&#31532;&#19968;&#20876;/movesegment.gsp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GIF"/><Relationship Id="rId4" Type="http://schemas.openxmlformats.org/officeDocument/2006/relationships/image" Target="../media/image28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GI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folHlink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928271" y="1988840"/>
            <a:ext cx="7488832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kern="10" dirty="0">
                <a:ln w="19050">
                  <a:noFill/>
                  <a:round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从生活中认识几何图形</a:t>
            </a:r>
          </a:p>
        </p:txBody>
      </p:sp>
      <p:sp>
        <p:nvSpPr>
          <p:cNvPr id="6" name="矩形 5"/>
          <p:cNvSpPr/>
          <p:nvPr/>
        </p:nvSpPr>
        <p:spPr>
          <a:xfrm>
            <a:off x="2512592" y="5170856"/>
            <a:ext cx="4334841" cy="63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 descr="情境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066800"/>
            <a:ext cx="12192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8" name="Picture 6" descr="过程体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623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1981200" y="762000"/>
            <a:ext cx="6705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6600"/>
                </a:solidFill>
                <a:latin typeface="宋体" panose="02010600030101010101" pitchFamily="2" charset="-122"/>
              </a:rPr>
              <a:t>生活中你会常见很多实物，由下列实物能      想象出你熟悉的几何体吗？</a:t>
            </a:r>
          </a:p>
        </p:txBody>
      </p:sp>
      <p:grpSp>
        <p:nvGrpSpPr>
          <p:cNvPr id="49166" name="Group 14"/>
          <p:cNvGrpSpPr/>
          <p:nvPr/>
        </p:nvGrpSpPr>
        <p:grpSpPr bwMode="auto">
          <a:xfrm>
            <a:off x="914400" y="1905000"/>
            <a:ext cx="7239000" cy="4191000"/>
            <a:chOff x="576" y="1200"/>
            <a:chExt cx="4560" cy="2640"/>
          </a:xfrm>
        </p:grpSpPr>
        <p:pic>
          <p:nvPicPr>
            <p:cNvPr id="49154" name="Picture 2" descr="（6）足球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72" y="2544"/>
              <a:ext cx="1296" cy="1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155" name="Picture 3" descr="漏斗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56" y="2784"/>
              <a:ext cx="1680" cy="1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60" name="AutoShape 8"/>
            <p:cNvSpPr>
              <a:spLocks noChangeArrowheads="1"/>
            </p:cNvSpPr>
            <p:nvPr/>
          </p:nvSpPr>
          <p:spPr bwMode="auto">
            <a:xfrm>
              <a:off x="1296" y="1440"/>
              <a:ext cx="1152" cy="28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161" name="Text Box 9"/>
            <p:cNvSpPr txBox="1">
              <a:spLocks noChangeArrowheads="1"/>
            </p:cNvSpPr>
            <p:nvPr/>
          </p:nvSpPr>
          <p:spPr bwMode="auto">
            <a:xfrm>
              <a:off x="1488" y="1872"/>
              <a:ext cx="720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长方体</a:t>
              </a:r>
            </a:p>
          </p:txBody>
        </p:sp>
        <p:sp>
          <p:nvSpPr>
            <p:cNvPr id="49162" name="AutoShape 10"/>
            <p:cNvSpPr>
              <a:spLocks noChangeArrowheads="1"/>
            </p:cNvSpPr>
            <p:nvPr/>
          </p:nvSpPr>
          <p:spPr bwMode="auto">
            <a:xfrm>
              <a:off x="3552" y="1200"/>
              <a:ext cx="912" cy="76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163" name="Text Box 11"/>
            <p:cNvSpPr txBox="1">
              <a:spLocks noChangeArrowheads="1"/>
            </p:cNvSpPr>
            <p:nvPr/>
          </p:nvSpPr>
          <p:spPr bwMode="auto">
            <a:xfrm>
              <a:off x="3600" y="2064"/>
              <a:ext cx="720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正方体</a:t>
              </a:r>
            </a:p>
          </p:txBody>
        </p:sp>
        <p:sp>
          <p:nvSpPr>
            <p:cNvPr id="49164" name="AutoShape 12"/>
            <p:cNvSpPr>
              <a:spLocks noChangeArrowheads="1"/>
            </p:cNvSpPr>
            <p:nvPr/>
          </p:nvSpPr>
          <p:spPr bwMode="auto">
            <a:xfrm>
              <a:off x="576" y="2304"/>
              <a:ext cx="576" cy="1056"/>
            </a:xfrm>
            <a:prstGeom prst="can">
              <a:avLst>
                <a:gd name="adj" fmla="val 458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165" name="Text Box 13"/>
            <p:cNvSpPr txBox="1">
              <a:spLocks noChangeArrowheads="1"/>
            </p:cNvSpPr>
            <p:nvPr/>
          </p:nvSpPr>
          <p:spPr bwMode="auto">
            <a:xfrm>
              <a:off x="576" y="3504"/>
              <a:ext cx="720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圆柱体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情境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066800"/>
            <a:ext cx="12192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1" name="Picture 5" descr="过程体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623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981200" y="762000"/>
            <a:ext cx="6705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6600"/>
                </a:solidFill>
                <a:latin typeface="宋体" panose="02010600030101010101" pitchFamily="2" charset="-122"/>
              </a:rPr>
              <a:t>生活中你会常见很多实物，由下列实物能      想象出你熟悉的几何体吗？</a:t>
            </a:r>
          </a:p>
        </p:txBody>
      </p:sp>
      <p:grpSp>
        <p:nvGrpSpPr>
          <p:cNvPr id="50191" name="Group 15"/>
          <p:cNvGrpSpPr/>
          <p:nvPr/>
        </p:nvGrpSpPr>
        <p:grpSpPr bwMode="auto">
          <a:xfrm>
            <a:off x="914400" y="1905000"/>
            <a:ext cx="7239000" cy="4151313"/>
            <a:chOff x="576" y="1200"/>
            <a:chExt cx="4560" cy="2615"/>
          </a:xfrm>
        </p:grpSpPr>
        <p:pic>
          <p:nvPicPr>
            <p:cNvPr id="50179" name="Picture 3" descr="漏斗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56" y="2784"/>
              <a:ext cx="1680" cy="1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183" name="AutoShape 7"/>
            <p:cNvSpPr>
              <a:spLocks noChangeArrowheads="1"/>
            </p:cNvSpPr>
            <p:nvPr/>
          </p:nvSpPr>
          <p:spPr bwMode="auto">
            <a:xfrm>
              <a:off x="1296" y="1440"/>
              <a:ext cx="1152" cy="28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1488" y="1872"/>
              <a:ext cx="720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长方体</a:t>
              </a:r>
            </a:p>
          </p:txBody>
        </p:sp>
        <p:sp>
          <p:nvSpPr>
            <p:cNvPr id="50185" name="AutoShape 9"/>
            <p:cNvSpPr>
              <a:spLocks noChangeArrowheads="1"/>
            </p:cNvSpPr>
            <p:nvPr/>
          </p:nvSpPr>
          <p:spPr bwMode="auto">
            <a:xfrm>
              <a:off x="3552" y="1200"/>
              <a:ext cx="912" cy="76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186" name="Text Box 10"/>
            <p:cNvSpPr txBox="1">
              <a:spLocks noChangeArrowheads="1"/>
            </p:cNvSpPr>
            <p:nvPr/>
          </p:nvSpPr>
          <p:spPr bwMode="auto">
            <a:xfrm>
              <a:off x="3600" y="2064"/>
              <a:ext cx="720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正方体</a:t>
              </a:r>
            </a:p>
          </p:txBody>
        </p:sp>
        <p:sp>
          <p:nvSpPr>
            <p:cNvPr id="50187" name="AutoShape 11"/>
            <p:cNvSpPr>
              <a:spLocks noChangeArrowheads="1"/>
            </p:cNvSpPr>
            <p:nvPr/>
          </p:nvSpPr>
          <p:spPr bwMode="auto">
            <a:xfrm>
              <a:off x="576" y="2304"/>
              <a:ext cx="576" cy="1056"/>
            </a:xfrm>
            <a:prstGeom prst="can">
              <a:avLst>
                <a:gd name="adj" fmla="val 458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188" name="Text Box 12"/>
            <p:cNvSpPr txBox="1">
              <a:spLocks noChangeArrowheads="1"/>
            </p:cNvSpPr>
            <p:nvPr/>
          </p:nvSpPr>
          <p:spPr bwMode="auto">
            <a:xfrm>
              <a:off x="576" y="3504"/>
              <a:ext cx="720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圆柱体</a:t>
              </a:r>
            </a:p>
          </p:txBody>
        </p:sp>
        <p:sp>
          <p:nvSpPr>
            <p:cNvPr id="50189" name="Oval 13"/>
            <p:cNvSpPr>
              <a:spLocks noChangeArrowheads="1"/>
            </p:cNvSpPr>
            <p:nvPr/>
          </p:nvSpPr>
          <p:spPr bwMode="auto">
            <a:xfrm>
              <a:off x="1968" y="2448"/>
              <a:ext cx="768" cy="76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2208" y="3360"/>
              <a:ext cx="384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 descr="情境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066800"/>
            <a:ext cx="12192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4" name="Picture 4" descr="过程体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623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981200" y="762000"/>
            <a:ext cx="6705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6600"/>
                </a:solidFill>
                <a:latin typeface="宋体" panose="02010600030101010101" pitchFamily="2" charset="-122"/>
              </a:rPr>
              <a:t>生活中你会常见很多实物，由下列实物能      想象出你熟悉的几何体吗？</a:t>
            </a:r>
          </a:p>
        </p:txBody>
      </p:sp>
      <p:grpSp>
        <p:nvGrpSpPr>
          <p:cNvPr id="51220" name="Group 20"/>
          <p:cNvGrpSpPr/>
          <p:nvPr/>
        </p:nvGrpSpPr>
        <p:grpSpPr bwMode="auto">
          <a:xfrm>
            <a:off x="914400" y="1905000"/>
            <a:ext cx="6172200" cy="4267200"/>
            <a:chOff x="576" y="1200"/>
            <a:chExt cx="3888" cy="2688"/>
          </a:xfrm>
        </p:grpSpPr>
        <p:sp>
          <p:nvSpPr>
            <p:cNvPr id="51206" name="AutoShape 6"/>
            <p:cNvSpPr>
              <a:spLocks noChangeArrowheads="1"/>
            </p:cNvSpPr>
            <p:nvPr/>
          </p:nvSpPr>
          <p:spPr bwMode="auto">
            <a:xfrm>
              <a:off x="1296" y="1440"/>
              <a:ext cx="1152" cy="28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1488" y="1872"/>
              <a:ext cx="720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长方体</a:t>
              </a:r>
            </a:p>
          </p:txBody>
        </p:sp>
        <p:sp>
          <p:nvSpPr>
            <p:cNvPr id="51208" name="AutoShape 8"/>
            <p:cNvSpPr>
              <a:spLocks noChangeArrowheads="1"/>
            </p:cNvSpPr>
            <p:nvPr/>
          </p:nvSpPr>
          <p:spPr bwMode="auto">
            <a:xfrm>
              <a:off x="3552" y="1200"/>
              <a:ext cx="912" cy="76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09" name="Text Box 9"/>
            <p:cNvSpPr txBox="1">
              <a:spLocks noChangeArrowheads="1"/>
            </p:cNvSpPr>
            <p:nvPr/>
          </p:nvSpPr>
          <p:spPr bwMode="auto">
            <a:xfrm>
              <a:off x="3600" y="2064"/>
              <a:ext cx="720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正方体</a:t>
              </a:r>
            </a:p>
          </p:txBody>
        </p:sp>
        <p:sp>
          <p:nvSpPr>
            <p:cNvPr id="51210" name="AutoShape 10"/>
            <p:cNvSpPr>
              <a:spLocks noChangeArrowheads="1"/>
            </p:cNvSpPr>
            <p:nvPr/>
          </p:nvSpPr>
          <p:spPr bwMode="auto">
            <a:xfrm>
              <a:off x="576" y="2304"/>
              <a:ext cx="576" cy="1056"/>
            </a:xfrm>
            <a:prstGeom prst="can">
              <a:avLst>
                <a:gd name="adj" fmla="val 458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11" name="Text Box 11"/>
            <p:cNvSpPr txBox="1">
              <a:spLocks noChangeArrowheads="1"/>
            </p:cNvSpPr>
            <p:nvPr/>
          </p:nvSpPr>
          <p:spPr bwMode="auto">
            <a:xfrm>
              <a:off x="576" y="3504"/>
              <a:ext cx="720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圆柱体</a:t>
              </a:r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1968" y="2448"/>
              <a:ext cx="768" cy="76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13" name="Text Box 13"/>
            <p:cNvSpPr txBox="1">
              <a:spLocks noChangeArrowheads="1"/>
            </p:cNvSpPr>
            <p:nvPr/>
          </p:nvSpPr>
          <p:spPr bwMode="auto">
            <a:xfrm>
              <a:off x="2208" y="3360"/>
              <a:ext cx="384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球</a:t>
              </a:r>
            </a:p>
          </p:txBody>
        </p:sp>
        <p:sp>
          <p:nvSpPr>
            <p:cNvPr id="51217" name="AutoShape 17"/>
            <p:cNvSpPr>
              <a:spLocks noChangeArrowheads="1"/>
            </p:cNvSpPr>
            <p:nvPr/>
          </p:nvSpPr>
          <p:spPr bwMode="auto">
            <a:xfrm>
              <a:off x="3504" y="2400"/>
              <a:ext cx="912" cy="864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30000"/>
                </a:spcBef>
                <a:spcAft>
                  <a:spcPct val="0"/>
                </a:spcAft>
              </a:pPr>
              <a:endParaRPr kumimoji="1" lang="en-US" altLang="zh-CN" sz="1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auto">
            <a:xfrm>
              <a:off x="3504" y="3120"/>
              <a:ext cx="912" cy="336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30000"/>
                </a:spcBef>
                <a:spcAft>
                  <a:spcPct val="0"/>
                </a:spcAft>
              </a:pPr>
              <a:endParaRPr kumimoji="1" lang="en-US" altLang="zh-CN" sz="1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19" name="Text Box 19"/>
            <p:cNvSpPr txBox="1">
              <a:spLocks noChangeArrowheads="1"/>
            </p:cNvSpPr>
            <p:nvPr/>
          </p:nvSpPr>
          <p:spPr bwMode="auto">
            <a:xfrm>
              <a:off x="3600" y="3600"/>
              <a:ext cx="720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圆锥体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971600" y="2276872"/>
            <a:ext cx="7772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有些几何图形的 各部分不都在同一平面内，这些图形是立体图形。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611188" y="476250"/>
            <a:ext cx="62658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kumimoji="1"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zh-CN" altLang="en-US" sz="4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常见的立体图形</a:t>
            </a:r>
            <a:endParaRPr kumimoji="1" lang="zh-CN" altLang="en-US" sz="44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755650" y="1700213"/>
            <a:ext cx="2106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660033"/>
                </a:solidFill>
                <a:latin typeface="Times New Roman" panose="02020603050405020304" pitchFamily="18" charset="0"/>
              </a:rPr>
              <a:t>长方体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684213" y="3141663"/>
            <a:ext cx="2179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660033"/>
                </a:solidFill>
                <a:latin typeface="Times New Roman" panose="02020603050405020304" pitchFamily="18" charset="0"/>
              </a:rPr>
              <a:t>正方体</a:t>
            </a:r>
          </a:p>
        </p:txBody>
      </p:sp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6704013" y="1125538"/>
            <a:ext cx="1447800" cy="13716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30000"/>
              </a:spcBef>
              <a:spcAft>
                <a:spcPct val="0"/>
              </a:spcAft>
            </a:pPr>
            <a:endParaRPr kumimoji="1" lang="en-US" altLang="zh-CN" sz="1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3059113" y="1484313"/>
            <a:ext cx="1676400" cy="909637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30000"/>
              </a:spcBef>
              <a:spcAft>
                <a:spcPct val="0"/>
              </a:spcAft>
            </a:pPr>
            <a:endParaRPr kumimoji="1" lang="en-US" altLang="zh-CN" sz="1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3492500" y="2852738"/>
            <a:ext cx="990600" cy="9144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3419475" y="4508500"/>
            <a:ext cx="914400" cy="1214438"/>
          </a:xfrm>
          <a:prstGeom prst="can">
            <a:avLst>
              <a:gd name="adj" fmla="val 33203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476375" y="4652963"/>
            <a:ext cx="133985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4400" b="1">
                <a:solidFill>
                  <a:srgbClr val="660033"/>
                </a:solidFill>
                <a:latin typeface="Times New Roman" panose="02020603050405020304" pitchFamily="18" charset="0"/>
              </a:rPr>
              <a:t>圆柱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44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6804025" y="3644900"/>
            <a:ext cx="1219200" cy="12954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4284" name="Oval 12"/>
          <p:cNvSpPr>
            <a:spLocks noChangeArrowheads="1"/>
          </p:cNvSpPr>
          <p:nvPr/>
        </p:nvSpPr>
        <p:spPr bwMode="auto">
          <a:xfrm>
            <a:off x="6704013" y="2268538"/>
            <a:ext cx="1447800" cy="5334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30000"/>
              </a:spcBef>
              <a:spcAft>
                <a:spcPct val="0"/>
              </a:spcAft>
            </a:pPr>
            <a:endParaRPr kumimoji="1" lang="en-US" altLang="zh-CN" sz="1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5219700" y="1700213"/>
            <a:ext cx="2106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660033"/>
                </a:solidFill>
                <a:latin typeface="Times New Roman" panose="02020603050405020304" pitchFamily="18" charset="0"/>
              </a:rPr>
              <a:t>圆锥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5508625" y="3933825"/>
            <a:ext cx="10080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660033"/>
                </a:solidFill>
                <a:latin typeface="Times New Roman" panose="02020603050405020304" pitchFamily="18" charset="0"/>
              </a:rPr>
              <a:t>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11405-513767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133600"/>
            <a:ext cx="2592387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67" name="Picture 3" descr="10775301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2060575"/>
            <a:ext cx="16573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70" name="Picture 6" descr="16-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7763" y="2060575"/>
            <a:ext cx="2232025" cy="167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2268538" y="692150"/>
            <a:ext cx="670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6600"/>
                </a:solidFill>
                <a:latin typeface="宋体" panose="02010600030101010101" pitchFamily="2" charset="-122"/>
              </a:rPr>
              <a:t>下列实物与给出的哪个几何体相似？</a:t>
            </a:r>
          </a:p>
        </p:txBody>
      </p:sp>
      <p:sp>
        <p:nvSpPr>
          <p:cNvPr id="113673" name="WordArt 9"/>
          <p:cNvSpPr>
            <a:spLocks noChangeArrowheads="1" noChangeShapeType="1" noTextEdit="1"/>
          </p:cNvSpPr>
          <p:nvPr/>
        </p:nvSpPr>
        <p:spPr bwMode="auto">
          <a:xfrm>
            <a:off x="179388" y="549275"/>
            <a:ext cx="17526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探究</a:t>
            </a:r>
          </a:p>
        </p:txBody>
      </p:sp>
      <p:pic>
        <p:nvPicPr>
          <p:cNvPr id="113680" name="Picture 16" descr="lz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00788" y="4941888"/>
            <a:ext cx="2141537" cy="14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82" name="Picture 18" descr="lzi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66800" y="4800600"/>
            <a:ext cx="2519363" cy="154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83" name="Picture 19" descr="M5-2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851275" y="4868863"/>
            <a:ext cx="2449513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84" name="Line 20"/>
          <p:cNvSpPr>
            <a:spLocks noChangeShapeType="1"/>
          </p:cNvSpPr>
          <p:nvPr/>
        </p:nvSpPr>
        <p:spPr bwMode="auto">
          <a:xfrm>
            <a:off x="2555875" y="4076700"/>
            <a:ext cx="2376488" cy="647700"/>
          </a:xfrm>
          <a:prstGeom prst="line">
            <a:avLst/>
          </a:prstGeom>
          <a:noFill/>
          <a:ln w="63500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3685" name="Line 21"/>
          <p:cNvSpPr>
            <a:spLocks noChangeShapeType="1"/>
          </p:cNvSpPr>
          <p:nvPr/>
        </p:nvSpPr>
        <p:spPr bwMode="auto">
          <a:xfrm flipH="1">
            <a:off x="2843213" y="4005263"/>
            <a:ext cx="4392612" cy="719137"/>
          </a:xfrm>
          <a:prstGeom prst="line">
            <a:avLst/>
          </a:prstGeom>
          <a:noFill/>
          <a:ln w="63500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3686" name="Line 22"/>
          <p:cNvSpPr>
            <a:spLocks noChangeShapeType="1"/>
          </p:cNvSpPr>
          <p:nvPr/>
        </p:nvSpPr>
        <p:spPr bwMode="auto">
          <a:xfrm>
            <a:off x="4716463" y="4005263"/>
            <a:ext cx="2663825" cy="719137"/>
          </a:xfrm>
          <a:prstGeom prst="line">
            <a:avLst/>
          </a:prstGeom>
          <a:noFill/>
          <a:ln w="63500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2286000" y="6545263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00000"/>
                </a:solidFill>
                <a:latin typeface="Comic Sans MS" panose="030F0702030302020204" pitchFamily="66" charset="0"/>
                <a:ea typeface="新宋体" panose="02010609030101010101" pitchFamily="49" charset="-122"/>
              </a:rPr>
              <a:t>图</a:t>
            </a:r>
            <a:r>
              <a:rPr lang="en-US" altLang="zh-CN">
                <a:solidFill>
                  <a:srgbClr val="000000"/>
                </a:solidFill>
                <a:latin typeface="Comic Sans MS" panose="030F0702030302020204" pitchFamily="66" charset="0"/>
                <a:ea typeface="新宋体" panose="02010609030101010101" pitchFamily="49" charset="-122"/>
              </a:rPr>
              <a:t>1</a:t>
            </a:r>
          </a:p>
        </p:txBody>
      </p:sp>
      <p:sp>
        <p:nvSpPr>
          <p:cNvPr id="113688" name="Text Box 24"/>
          <p:cNvSpPr txBox="1">
            <a:spLocks noChangeArrowheads="1"/>
          </p:cNvSpPr>
          <p:nvPr/>
        </p:nvSpPr>
        <p:spPr bwMode="auto">
          <a:xfrm>
            <a:off x="4495800" y="6553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00000"/>
                </a:solidFill>
                <a:latin typeface="Comic Sans MS" panose="030F0702030302020204" pitchFamily="66" charset="0"/>
                <a:ea typeface="新宋体" panose="02010609030101010101" pitchFamily="49" charset="-122"/>
              </a:rPr>
              <a:t>图</a:t>
            </a:r>
            <a:r>
              <a:rPr lang="en-US" altLang="zh-CN">
                <a:solidFill>
                  <a:srgbClr val="000000"/>
                </a:solidFill>
                <a:latin typeface="Comic Sans MS" panose="030F0702030302020204" pitchFamily="66" charset="0"/>
                <a:ea typeface="新宋体" panose="02010609030101010101" pitchFamily="49" charset="-122"/>
              </a:rPr>
              <a:t>2</a:t>
            </a:r>
          </a:p>
        </p:txBody>
      </p:sp>
      <p:sp>
        <p:nvSpPr>
          <p:cNvPr id="113689" name="Text Box 25"/>
          <p:cNvSpPr txBox="1">
            <a:spLocks noChangeArrowheads="1"/>
          </p:cNvSpPr>
          <p:nvPr/>
        </p:nvSpPr>
        <p:spPr bwMode="auto">
          <a:xfrm>
            <a:off x="7162800" y="6553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00000"/>
                </a:solidFill>
                <a:latin typeface="Comic Sans MS" panose="030F0702030302020204" pitchFamily="66" charset="0"/>
                <a:ea typeface="新宋体" panose="02010609030101010101" pitchFamily="49" charset="-122"/>
              </a:rPr>
              <a:t>图</a:t>
            </a:r>
            <a:r>
              <a:rPr lang="en-US" altLang="zh-CN">
                <a:solidFill>
                  <a:srgbClr val="000000"/>
                </a:solidFill>
                <a:latin typeface="Comic Sans MS" panose="030F0702030302020204" pitchFamily="66" charset="0"/>
                <a:ea typeface="新宋体" panose="02010609030101010101" pitchFamily="49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4" grpId="0" animBg="1"/>
      <p:bldP spid="113685" grpId="0" animBg="1"/>
      <p:bldP spid="11368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40" name="Picture 4" descr="lzi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525" y="2276475"/>
            <a:ext cx="2879725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1" name="Picture 5" descr="M5-2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4213" y="2420938"/>
            <a:ext cx="2449512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2" name="Picture 6" descr="lz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19475" y="2420938"/>
            <a:ext cx="2141538" cy="14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611188" y="476250"/>
            <a:ext cx="62658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kumimoji="1"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zh-CN" altLang="en-US" sz="4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棱柱和棱锥</a:t>
            </a:r>
            <a:endParaRPr kumimoji="1" lang="zh-CN" altLang="en-US" sz="44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1042988" y="4149725"/>
            <a:ext cx="2016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660033"/>
                </a:solidFill>
                <a:latin typeface="Times New Roman" panose="02020603050405020304" pitchFamily="18" charset="0"/>
              </a:rPr>
              <a:t>三棱柱       </a:t>
            </a:r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3635375" y="4149725"/>
            <a:ext cx="2016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660033"/>
                </a:solidFill>
                <a:latin typeface="Times New Roman" panose="02020603050405020304" pitchFamily="18" charset="0"/>
              </a:rPr>
              <a:t>六棱柱       </a:t>
            </a: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6372225" y="4149725"/>
            <a:ext cx="2016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660033"/>
                </a:solidFill>
                <a:latin typeface="Times New Roman" panose="02020603050405020304" pitchFamily="18" charset="0"/>
              </a:rPr>
              <a:t>三棱锥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4" grpId="0"/>
      <p:bldP spid="116745" grpId="0"/>
      <p:bldP spid="1167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323850" y="476250"/>
            <a:ext cx="62658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kumimoji="1"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zh-CN" altLang="en-US" sz="4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常见的立体图形</a:t>
            </a:r>
            <a:endParaRPr kumimoji="1" lang="zh-CN" altLang="en-US" sz="4400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468313" y="1700213"/>
            <a:ext cx="21066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3D01FF"/>
                </a:solidFill>
                <a:latin typeface="Times New Roman" panose="02020603050405020304" pitchFamily="18" charset="0"/>
              </a:rPr>
              <a:t>长方体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468313" y="3141663"/>
            <a:ext cx="2179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3D01FF"/>
                </a:solidFill>
                <a:latin typeface="Times New Roman" panose="02020603050405020304" pitchFamily="18" charset="0"/>
              </a:rPr>
              <a:t>正方体</a:t>
            </a:r>
          </a:p>
        </p:txBody>
      </p:sp>
      <p:sp>
        <p:nvSpPr>
          <p:cNvPr id="143365" name="AutoShape 5"/>
          <p:cNvSpPr>
            <a:spLocks noChangeArrowheads="1"/>
          </p:cNvSpPr>
          <p:nvPr/>
        </p:nvSpPr>
        <p:spPr bwMode="auto">
          <a:xfrm>
            <a:off x="6588125" y="557213"/>
            <a:ext cx="1447800" cy="13716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30000"/>
              </a:spcBef>
              <a:spcAft>
                <a:spcPct val="0"/>
              </a:spcAft>
            </a:pPr>
            <a:endParaRPr kumimoji="1" lang="en-US" altLang="zh-CN" sz="1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66" name="AutoShape 6"/>
          <p:cNvSpPr>
            <a:spLocks noChangeArrowheads="1"/>
          </p:cNvSpPr>
          <p:nvPr/>
        </p:nvSpPr>
        <p:spPr bwMode="auto">
          <a:xfrm>
            <a:off x="2771775" y="1484313"/>
            <a:ext cx="1676400" cy="909637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30000"/>
              </a:spcBef>
              <a:spcAft>
                <a:spcPct val="0"/>
              </a:spcAft>
            </a:pPr>
            <a:endParaRPr kumimoji="1" lang="en-US" altLang="zh-CN" sz="1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67" name="AutoShape 7"/>
          <p:cNvSpPr>
            <a:spLocks noChangeArrowheads="1"/>
          </p:cNvSpPr>
          <p:nvPr/>
        </p:nvSpPr>
        <p:spPr bwMode="auto">
          <a:xfrm>
            <a:off x="3276600" y="2852738"/>
            <a:ext cx="990600" cy="9144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68" name="AutoShape 8"/>
          <p:cNvSpPr>
            <a:spLocks noChangeArrowheads="1"/>
          </p:cNvSpPr>
          <p:nvPr/>
        </p:nvSpPr>
        <p:spPr bwMode="auto">
          <a:xfrm>
            <a:off x="2987675" y="4508500"/>
            <a:ext cx="914400" cy="1214438"/>
          </a:xfrm>
          <a:prstGeom prst="can">
            <a:avLst>
              <a:gd name="adj" fmla="val 33203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369" name="Rectangle 9"/>
          <p:cNvSpPr>
            <a:spLocks noChangeArrowheads="1"/>
          </p:cNvSpPr>
          <p:nvPr/>
        </p:nvSpPr>
        <p:spPr bwMode="auto">
          <a:xfrm>
            <a:off x="1044575" y="4652963"/>
            <a:ext cx="13430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200">
                <a:solidFill>
                  <a:srgbClr val="3D01FF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4400" b="1">
                <a:solidFill>
                  <a:srgbClr val="3D01FF"/>
                </a:solidFill>
                <a:latin typeface="Times New Roman" panose="02020603050405020304" pitchFamily="18" charset="0"/>
              </a:rPr>
              <a:t>圆柱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4400" b="1">
              <a:solidFill>
                <a:srgbClr val="3D01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70" name="Oval 10"/>
          <p:cNvSpPr>
            <a:spLocks noChangeArrowheads="1"/>
          </p:cNvSpPr>
          <p:nvPr/>
        </p:nvSpPr>
        <p:spPr bwMode="auto">
          <a:xfrm>
            <a:off x="6732588" y="2565400"/>
            <a:ext cx="1219200" cy="12954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371" name="Oval 11"/>
          <p:cNvSpPr>
            <a:spLocks noChangeArrowheads="1"/>
          </p:cNvSpPr>
          <p:nvPr/>
        </p:nvSpPr>
        <p:spPr bwMode="auto">
          <a:xfrm>
            <a:off x="6588125" y="1700213"/>
            <a:ext cx="1447800" cy="5334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30000"/>
              </a:spcBef>
              <a:spcAft>
                <a:spcPct val="0"/>
              </a:spcAft>
            </a:pPr>
            <a:endParaRPr kumimoji="1" lang="en-US" altLang="zh-CN" sz="1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72" name="Rectangle 12"/>
          <p:cNvSpPr>
            <a:spLocks noChangeArrowheads="1"/>
          </p:cNvSpPr>
          <p:nvPr/>
        </p:nvSpPr>
        <p:spPr bwMode="auto">
          <a:xfrm>
            <a:off x="5103813" y="1131888"/>
            <a:ext cx="21066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3D01FF"/>
                </a:solidFill>
                <a:latin typeface="Times New Roman" panose="02020603050405020304" pitchFamily="18" charset="0"/>
              </a:rPr>
              <a:t>圆锥</a:t>
            </a:r>
          </a:p>
        </p:txBody>
      </p:sp>
      <p:sp>
        <p:nvSpPr>
          <p:cNvPr id="143373" name="Rectangle 13"/>
          <p:cNvSpPr>
            <a:spLocks noChangeArrowheads="1"/>
          </p:cNvSpPr>
          <p:nvPr/>
        </p:nvSpPr>
        <p:spPr bwMode="auto">
          <a:xfrm>
            <a:off x="5437188" y="2854325"/>
            <a:ext cx="10080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3D01FF"/>
                </a:solidFill>
                <a:latin typeface="Times New Roman" panose="02020603050405020304" pitchFamily="18" charset="0"/>
              </a:rPr>
              <a:t>球</a:t>
            </a:r>
          </a:p>
        </p:txBody>
      </p:sp>
      <p:pic>
        <p:nvPicPr>
          <p:cNvPr id="163845" name="Picture 5"/>
          <p:cNvPicPr>
            <a:picLocks noChangeAspect="1" noChangeArrowheads="1"/>
          </p:cNvPicPr>
          <p:nvPr/>
        </p:nvPicPr>
        <p:blipFill>
          <a:blip r:embed="rId3" cstate="email">
            <a:lum bright="24000" contrast="24000"/>
          </a:blip>
          <a:srcRect/>
          <a:stretch>
            <a:fillRect/>
          </a:stretch>
        </p:blipFill>
        <p:spPr bwMode="auto">
          <a:xfrm>
            <a:off x="6011863" y="4005263"/>
            <a:ext cx="252095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75" name="Text Box 15"/>
          <p:cNvSpPr txBox="1">
            <a:spLocks noChangeArrowheads="1"/>
          </p:cNvSpPr>
          <p:nvPr/>
        </p:nvSpPr>
        <p:spPr bwMode="auto">
          <a:xfrm>
            <a:off x="4427538" y="4652963"/>
            <a:ext cx="18653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3D01FF"/>
                </a:solidFill>
                <a:latin typeface="Comic Sans MS" panose="030F0702030302020204" pitchFamily="66" charset="0"/>
              </a:rPr>
              <a:t>四棱锥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939181" y="516243"/>
            <a:ext cx="62658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kumimoji="1"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常见</a:t>
            </a:r>
            <a:r>
              <a:rPr kumimoji="1"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立体图形的归类</a:t>
            </a:r>
            <a:endParaRPr kumimoji="1" lang="zh-CN" altLang="en-US" sz="44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1187624" y="3404319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立体图形</a:t>
            </a:r>
          </a:p>
        </p:txBody>
      </p:sp>
      <p:sp>
        <p:nvSpPr>
          <p:cNvPr id="117766" name="AutoShape 6"/>
          <p:cNvSpPr/>
          <p:nvPr/>
        </p:nvSpPr>
        <p:spPr bwMode="auto">
          <a:xfrm>
            <a:off x="2627487" y="2108919"/>
            <a:ext cx="287337" cy="3025775"/>
          </a:xfrm>
          <a:prstGeom prst="leftBrace">
            <a:avLst>
              <a:gd name="adj1" fmla="val 87753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3203749" y="1815232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柱体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3203848" y="4759250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锥体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3203848" y="3544019"/>
            <a:ext cx="865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Comic Sans MS" panose="030F0702030302020204" pitchFamily="66" charset="0"/>
              </a:rPr>
              <a:t>球体</a:t>
            </a:r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4858643" y="1459632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圆柱</a:t>
            </a:r>
          </a:p>
        </p:txBody>
      </p:sp>
      <p:sp>
        <p:nvSpPr>
          <p:cNvPr id="117773" name="AutoShape 13"/>
          <p:cNvSpPr/>
          <p:nvPr/>
        </p:nvSpPr>
        <p:spPr bwMode="auto">
          <a:xfrm>
            <a:off x="4283968" y="1677119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4858643" y="2391494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棱柱</a:t>
            </a:r>
          </a:p>
        </p:txBody>
      </p:sp>
      <p:sp>
        <p:nvSpPr>
          <p:cNvPr id="117775" name="AutoShape 15"/>
          <p:cNvSpPr/>
          <p:nvPr/>
        </p:nvSpPr>
        <p:spPr bwMode="auto">
          <a:xfrm>
            <a:off x="5723830" y="1893019"/>
            <a:ext cx="144463" cy="1582738"/>
          </a:xfrm>
          <a:prstGeom prst="leftBrace">
            <a:avLst>
              <a:gd name="adj1" fmla="val 913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6084193" y="1599332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三棱柱</a:t>
            </a:r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6084193" y="2031132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四棱柱</a:t>
            </a: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6084193" y="2391494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五棱柱</a:t>
            </a: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6084193" y="2751857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六棱柱</a:t>
            </a:r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6155630" y="3115394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……</a:t>
            </a:r>
            <a:endParaRPr lang="en-US" altLang="zh-CN" sz="24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7785" name="AutoShape 25"/>
          <p:cNvSpPr/>
          <p:nvPr/>
        </p:nvSpPr>
        <p:spPr bwMode="auto">
          <a:xfrm>
            <a:off x="4283348" y="4548113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7786" name="Text Box 26"/>
          <p:cNvSpPr txBox="1">
            <a:spLocks noChangeArrowheads="1"/>
          </p:cNvSpPr>
          <p:nvPr/>
        </p:nvSpPr>
        <p:spPr bwMode="auto">
          <a:xfrm>
            <a:off x="4715148" y="422108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Comic Sans MS" panose="030F0702030302020204" pitchFamily="66" charset="0"/>
              </a:rPr>
              <a:t>圆锥</a:t>
            </a:r>
          </a:p>
        </p:txBody>
      </p:sp>
      <p:sp>
        <p:nvSpPr>
          <p:cNvPr id="117787" name="Text Box 27"/>
          <p:cNvSpPr txBox="1">
            <a:spLocks noChangeArrowheads="1"/>
          </p:cNvSpPr>
          <p:nvPr/>
        </p:nvSpPr>
        <p:spPr bwMode="auto">
          <a:xfrm>
            <a:off x="4715148" y="5118025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Comic Sans MS" panose="030F0702030302020204" pitchFamily="66" charset="0"/>
              </a:rPr>
              <a:t>棱锥</a:t>
            </a:r>
          </a:p>
        </p:txBody>
      </p:sp>
      <p:sp>
        <p:nvSpPr>
          <p:cNvPr id="117788" name="AutoShape 28"/>
          <p:cNvSpPr/>
          <p:nvPr/>
        </p:nvSpPr>
        <p:spPr bwMode="auto">
          <a:xfrm>
            <a:off x="5580335" y="4621138"/>
            <a:ext cx="144463" cy="1582737"/>
          </a:xfrm>
          <a:prstGeom prst="leftBrace">
            <a:avLst>
              <a:gd name="adj1" fmla="val 913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7789" name="Text Box 29"/>
          <p:cNvSpPr txBox="1">
            <a:spLocks noChangeArrowheads="1"/>
          </p:cNvSpPr>
          <p:nvPr/>
        </p:nvSpPr>
        <p:spPr bwMode="auto">
          <a:xfrm>
            <a:off x="5940698" y="4398888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Comic Sans MS" panose="030F0702030302020204" pitchFamily="66" charset="0"/>
              </a:rPr>
              <a:t>三棱锥</a:t>
            </a:r>
          </a:p>
        </p:txBody>
      </p:sp>
      <p:sp>
        <p:nvSpPr>
          <p:cNvPr id="117790" name="Text Box 30"/>
          <p:cNvSpPr txBox="1">
            <a:spLocks noChangeArrowheads="1"/>
          </p:cNvSpPr>
          <p:nvPr/>
        </p:nvSpPr>
        <p:spPr bwMode="auto">
          <a:xfrm>
            <a:off x="5940698" y="4830688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Comic Sans MS" panose="030F0702030302020204" pitchFamily="66" charset="0"/>
              </a:rPr>
              <a:t>四棱锥</a:t>
            </a:r>
          </a:p>
        </p:txBody>
      </p:sp>
      <p:sp>
        <p:nvSpPr>
          <p:cNvPr id="117791" name="Text Box 31"/>
          <p:cNvSpPr txBox="1">
            <a:spLocks noChangeArrowheads="1"/>
          </p:cNvSpPr>
          <p:nvPr/>
        </p:nvSpPr>
        <p:spPr bwMode="auto">
          <a:xfrm>
            <a:off x="5940698" y="5191050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Comic Sans MS" panose="030F0702030302020204" pitchFamily="66" charset="0"/>
              </a:rPr>
              <a:t>五棱锥</a:t>
            </a:r>
          </a:p>
        </p:txBody>
      </p:sp>
      <p:sp>
        <p:nvSpPr>
          <p:cNvPr id="117792" name="Text Box 32"/>
          <p:cNvSpPr txBox="1">
            <a:spLocks noChangeArrowheads="1"/>
          </p:cNvSpPr>
          <p:nvPr/>
        </p:nvSpPr>
        <p:spPr bwMode="auto">
          <a:xfrm>
            <a:off x="5940698" y="5551413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Comic Sans MS" panose="030F0702030302020204" pitchFamily="66" charset="0"/>
              </a:rPr>
              <a:t>六棱锥</a:t>
            </a:r>
          </a:p>
        </p:txBody>
      </p:sp>
      <p:sp>
        <p:nvSpPr>
          <p:cNvPr id="117793" name="Text Box 33"/>
          <p:cNvSpPr txBox="1">
            <a:spLocks noChangeArrowheads="1"/>
          </p:cNvSpPr>
          <p:nvPr/>
        </p:nvSpPr>
        <p:spPr bwMode="auto">
          <a:xfrm>
            <a:off x="6012135" y="59149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……</a:t>
            </a:r>
            <a:endParaRPr lang="en-US" altLang="zh-CN" sz="24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684213" y="1628775"/>
            <a:ext cx="7127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 </a:t>
            </a:r>
            <a:r>
              <a:rPr lang="zh-CN" altLang="en-US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说出下列立体图形的名称．</a:t>
            </a:r>
          </a:p>
        </p:txBody>
      </p:sp>
      <p:grpSp>
        <p:nvGrpSpPr>
          <p:cNvPr id="145411" name="Group 3"/>
          <p:cNvGrpSpPr/>
          <p:nvPr/>
        </p:nvGrpSpPr>
        <p:grpSpPr bwMode="auto">
          <a:xfrm>
            <a:off x="1258888" y="2708275"/>
            <a:ext cx="6624637" cy="1782763"/>
            <a:chOff x="1156" y="1407"/>
            <a:chExt cx="4173" cy="1123"/>
          </a:xfrm>
        </p:grpSpPr>
        <p:pic>
          <p:nvPicPr>
            <p:cNvPr id="145412" name="Picture 4" descr="g3a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156" y="1407"/>
              <a:ext cx="4173" cy="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413" name="Text Box 5"/>
            <p:cNvSpPr txBox="1">
              <a:spLocks noChangeArrowheads="1"/>
            </p:cNvSpPr>
            <p:nvPr/>
          </p:nvSpPr>
          <p:spPr bwMode="auto">
            <a:xfrm>
              <a:off x="1156" y="2280"/>
              <a:ext cx="41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000000"/>
                  </a:solidFill>
                </a:rPr>
                <a:t>（</a:t>
              </a:r>
              <a:r>
                <a:rPr lang="en-US" altLang="zh-CN" sz="2000">
                  <a:solidFill>
                    <a:srgbClr val="000000"/>
                  </a:solidFill>
                </a:rPr>
                <a:t>1</a:t>
              </a:r>
              <a:r>
                <a:rPr lang="zh-CN" altLang="en-US" sz="2000">
                  <a:solidFill>
                    <a:srgbClr val="000000"/>
                  </a:solidFill>
                </a:rPr>
                <a:t>）                  （</a:t>
              </a:r>
              <a:r>
                <a:rPr lang="en-US" altLang="zh-CN" sz="2000">
                  <a:solidFill>
                    <a:srgbClr val="000000"/>
                  </a:solidFill>
                </a:rPr>
                <a:t>2</a:t>
              </a:r>
              <a:r>
                <a:rPr lang="zh-CN" altLang="en-US" sz="2000">
                  <a:solidFill>
                    <a:srgbClr val="000000"/>
                  </a:solidFill>
                </a:rPr>
                <a:t>）                   （</a:t>
              </a:r>
              <a:r>
                <a:rPr lang="en-US" altLang="zh-CN" sz="2000">
                  <a:solidFill>
                    <a:srgbClr val="000000"/>
                  </a:solidFill>
                </a:rPr>
                <a:t>3</a:t>
              </a:r>
              <a:r>
                <a:rPr lang="zh-CN" altLang="en-US" sz="2000">
                  <a:solidFill>
                    <a:srgbClr val="000000"/>
                  </a:solidFill>
                </a:rPr>
                <a:t>）               （</a:t>
              </a:r>
              <a:r>
                <a:rPr lang="en-US" altLang="zh-CN" sz="2000">
                  <a:solidFill>
                    <a:srgbClr val="000000"/>
                  </a:solidFill>
                </a:rPr>
                <a:t>4</a:t>
              </a:r>
              <a:r>
                <a:rPr lang="zh-CN" altLang="en-US" sz="2000">
                  <a:solidFill>
                    <a:srgbClr val="000000"/>
                  </a:solidFill>
                </a:rPr>
                <a:t>）</a:t>
              </a:r>
            </a:p>
          </p:txBody>
        </p:sp>
      </p:grpSp>
      <p:grpSp>
        <p:nvGrpSpPr>
          <p:cNvPr id="145414" name="Group 6"/>
          <p:cNvGrpSpPr/>
          <p:nvPr/>
        </p:nvGrpSpPr>
        <p:grpSpPr bwMode="auto">
          <a:xfrm>
            <a:off x="-252413" y="4724400"/>
            <a:ext cx="9685338" cy="1765300"/>
            <a:chOff x="0" y="2931"/>
            <a:chExt cx="6101" cy="1112"/>
          </a:xfrm>
        </p:grpSpPr>
        <p:pic>
          <p:nvPicPr>
            <p:cNvPr id="145415" name="Picture 7" descr="bb6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84" y="2931"/>
              <a:ext cx="4649" cy="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416" name="Text Box 8"/>
            <p:cNvSpPr txBox="1">
              <a:spLocks noChangeArrowheads="1"/>
            </p:cNvSpPr>
            <p:nvPr/>
          </p:nvSpPr>
          <p:spPr bwMode="auto">
            <a:xfrm>
              <a:off x="0" y="3793"/>
              <a:ext cx="610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>
                  <a:solidFill>
                    <a:srgbClr val="000000"/>
                  </a:solidFill>
                </a:rPr>
                <a:t>                       </a:t>
              </a:r>
              <a:r>
                <a:rPr lang="zh-CN" altLang="en-US" sz="2000">
                  <a:solidFill>
                    <a:srgbClr val="000000"/>
                  </a:solidFill>
                </a:rPr>
                <a:t>（</a:t>
              </a:r>
              <a:r>
                <a:rPr lang="en-US" altLang="zh-CN" sz="2000">
                  <a:solidFill>
                    <a:srgbClr val="000000"/>
                  </a:solidFill>
                </a:rPr>
                <a:t>5</a:t>
              </a:r>
              <a:r>
                <a:rPr lang="zh-CN" altLang="en-US" sz="2000">
                  <a:solidFill>
                    <a:srgbClr val="000000"/>
                  </a:solidFill>
                </a:rPr>
                <a:t>）               （</a:t>
              </a:r>
              <a:r>
                <a:rPr lang="en-US" altLang="zh-CN" sz="2000">
                  <a:solidFill>
                    <a:srgbClr val="000000"/>
                  </a:solidFill>
                </a:rPr>
                <a:t>6</a:t>
              </a:r>
              <a:r>
                <a:rPr lang="zh-CN" altLang="en-US" sz="2000">
                  <a:solidFill>
                    <a:srgbClr val="000000"/>
                  </a:solidFill>
                </a:rPr>
                <a:t>）             （</a:t>
              </a:r>
              <a:r>
                <a:rPr lang="en-US" altLang="zh-CN" sz="2000">
                  <a:solidFill>
                    <a:srgbClr val="000000"/>
                  </a:solidFill>
                </a:rPr>
                <a:t>7</a:t>
              </a:r>
              <a:r>
                <a:rPr lang="zh-CN" altLang="en-US" sz="2000">
                  <a:solidFill>
                    <a:srgbClr val="000000"/>
                  </a:solidFill>
                </a:rPr>
                <a:t>）            （</a:t>
              </a:r>
              <a:r>
                <a:rPr lang="en-US" altLang="zh-CN" sz="2000">
                  <a:solidFill>
                    <a:srgbClr val="000000"/>
                  </a:solidFill>
                </a:rPr>
                <a:t>8</a:t>
              </a:r>
              <a:r>
                <a:rPr lang="zh-CN" altLang="en-US" sz="2000">
                  <a:solidFill>
                    <a:srgbClr val="000000"/>
                  </a:solidFill>
                </a:rPr>
                <a:t>）            （</a:t>
              </a:r>
              <a:r>
                <a:rPr lang="en-US" altLang="zh-CN" sz="2000">
                  <a:solidFill>
                    <a:srgbClr val="000000"/>
                  </a:solidFill>
                </a:rPr>
                <a:t>9</a:t>
              </a:r>
              <a:r>
                <a:rPr lang="zh-CN" altLang="en-US" sz="2000">
                  <a:solidFill>
                    <a:srgbClr val="000000"/>
                  </a:solidFill>
                </a:rPr>
                <a:t>）</a:t>
              </a:r>
            </a:p>
          </p:txBody>
        </p:sp>
      </p:grpSp>
      <p:pic>
        <p:nvPicPr>
          <p:cNvPr id="145417" name="Picture 9" descr="演练空间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476250"/>
            <a:ext cx="31623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2" descr="natio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5651500" y="476250"/>
            <a:ext cx="3040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FFFF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国家体育馆</a:t>
            </a:r>
            <a:r>
              <a:rPr lang="en-US" altLang="zh-CN" sz="2800" b="1">
                <a:solidFill>
                  <a:srgbClr val="FFFFFF"/>
                </a:solidFill>
                <a:ea typeface="黑体" panose="02010609060101010101" pitchFamily="49" charset="-122"/>
              </a:rPr>
              <a:t>—</a:t>
            </a:r>
            <a:r>
              <a:rPr lang="zh-CN" altLang="en-US" sz="2800" b="1">
                <a:solidFill>
                  <a:srgbClr val="FFFFFF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鸟巢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5759450" cy="1296988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zh-CN" altLang="en-US" sz="4800" b="1">
                <a:solidFill>
                  <a:srgbClr val="FF0000"/>
                </a:solidFill>
                <a:ea typeface="黑体" panose="02010609060101010101" pitchFamily="49" charset="-122"/>
              </a:rPr>
              <a:t>常见的平面图形</a:t>
            </a:r>
            <a:endParaRPr lang="zh-CN" altLang="en-US" b="1">
              <a:solidFill>
                <a:srgbClr val="660033"/>
              </a:solidFill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505200" y="2209800"/>
            <a:ext cx="1981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810000" y="4038600"/>
            <a:ext cx="1143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1295400" y="1981200"/>
            <a:ext cx="1447800" cy="12525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1524000" y="4114800"/>
            <a:ext cx="12192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6324600" y="4051300"/>
            <a:ext cx="1219200" cy="1054100"/>
          </a:xfrm>
          <a:prstGeom prst="hexagon">
            <a:avLst>
              <a:gd name="adj" fmla="val 2891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6324600" y="2038350"/>
            <a:ext cx="1143000" cy="108585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3962400" y="3200400"/>
            <a:ext cx="133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660033"/>
                </a:solidFill>
                <a:latin typeface="Times New Roman" panose="02020603050405020304" pitchFamily="18" charset="0"/>
              </a:rPr>
              <a:t>长方形</a:t>
            </a: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3810000" y="5410200"/>
            <a:ext cx="1338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660033"/>
                </a:solidFill>
                <a:latin typeface="Times New Roman" panose="02020603050405020304" pitchFamily="18" charset="0"/>
              </a:rPr>
              <a:t>正方形</a:t>
            </a: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1447800" y="3352800"/>
            <a:ext cx="1395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660033"/>
                </a:solidFill>
                <a:latin typeface="Times New Roman" panose="02020603050405020304" pitchFamily="18" charset="0"/>
              </a:rPr>
              <a:t>三角形</a:t>
            </a: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6477000" y="3200400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660033"/>
                </a:solidFill>
                <a:latin typeface="Times New Roman" panose="02020603050405020304" pitchFamily="18" charset="0"/>
              </a:rPr>
              <a:t>五边形</a:t>
            </a: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1752600" y="5410200"/>
            <a:ext cx="1163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>
                <a:solidFill>
                  <a:srgbClr val="660033"/>
                </a:solidFill>
                <a:latin typeface="Times New Roman" panose="02020603050405020304" pitchFamily="18" charset="0"/>
              </a:rPr>
              <a:t>圆形</a:t>
            </a:r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6400800" y="5257800"/>
            <a:ext cx="1484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660033"/>
                </a:solidFill>
                <a:latin typeface="Times New Roman" panose="02020603050405020304" pitchFamily="18" charset="0"/>
              </a:rPr>
              <a:t>六边形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1676400" y="685800"/>
            <a:ext cx="746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你能把下列几何图形分成两类吗</a:t>
            </a:r>
            <a:r>
              <a:rPr lang="en-US" altLang="zh-CN" sz="3600" b="1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?</a:t>
            </a: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7391400" y="42672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(1), (6)</a:t>
            </a: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6172200" y="55626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(2),(3),(4),(5)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2057400" y="4343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33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立体图形</a:t>
            </a:r>
            <a:r>
              <a:rPr lang="en-US" altLang="zh-CN" sz="2400" b="1" dirty="0">
                <a:solidFill>
                  <a:srgbClr val="FF33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2057400" y="49530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33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平面图形</a:t>
            </a:r>
            <a:r>
              <a:rPr lang="en-US" altLang="zh-CN" sz="2400" b="1" dirty="0">
                <a:solidFill>
                  <a:srgbClr val="FF33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3505200" y="4343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各个部分不在同一个平面内</a:t>
            </a:r>
            <a:r>
              <a:rPr lang="en-US" altLang="zh-CN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3505200" y="50292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各个部分都在同一个平面内</a:t>
            </a:r>
            <a:r>
              <a:rPr lang="en-US" altLang="zh-CN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</p:txBody>
      </p:sp>
      <p:grpSp>
        <p:nvGrpSpPr>
          <p:cNvPr id="161801" name="Group 9"/>
          <p:cNvGrpSpPr/>
          <p:nvPr/>
        </p:nvGrpSpPr>
        <p:grpSpPr bwMode="auto">
          <a:xfrm>
            <a:off x="4953000" y="4724400"/>
            <a:ext cx="1524000" cy="76200"/>
            <a:chOff x="2208" y="2496"/>
            <a:chExt cx="960" cy="48"/>
          </a:xfrm>
        </p:grpSpPr>
        <p:sp>
          <p:nvSpPr>
            <p:cNvPr id="161802" name="Oval 10"/>
            <p:cNvSpPr>
              <a:spLocks noChangeArrowheads="1"/>
            </p:cNvSpPr>
            <p:nvPr/>
          </p:nvSpPr>
          <p:spPr bwMode="auto">
            <a:xfrm>
              <a:off x="2208" y="2496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1803" name="Oval 11"/>
            <p:cNvSpPr>
              <a:spLocks noChangeArrowheads="1"/>
            </p:cNvSpPr>
            <p:nvPr/>
          </p:nvSpPr>
          <p:spPr bwMode="auto">
            <a:xfrm>
              <a:off x="2400" y="2496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1804" name="Oval 12"/>
            <p:cNvSpPr>
              <a:spLocks noChangeArrowheads="1"/>
            </p:cNvSpPr>
            <p:nvPr/>
          </p:nvSpPr>
          <p:spPr bwMode="auto">
            <a:xfrm>
              <a:off x="2640" y="2496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1805" name="Oval 13"/>
            <p:cNvSpPr>
              <a:spLocks noChangeArrowheads="1"/>
            </p:cNvSpPr>
            <p:nvPr/>
          </p:nvSpPr>
          <p:spPr bwMode="auto">
            <a:xfrm>
              <a:off x="2880" y="2496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1806" name="Oval 14"/>
            <p:cNvSpPr>
              <a:spLocks noChangeArrowheads="1"/>
            </p:cNvSpPr>
            <p:nvPr/>
          </p:nvSpPr>
          <p:spPr bwMode="auto">
            <a:xfrm>
              <a:off x="3120" y="2496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61807" name="Group 15"/>
          <p:cNvGrpSpPr/>
          <p:nvPr/>
        </p:nvGrpSpPr>
        <p:grpSpPr bwMode="auto">
          <a:xfrm>
            <a:off x="4876800" y="5486400"/>
            <a:ext cx="1524000" cy="76200"/>
            <a:chOff x="2208" y="2496"/>
            <a:chExt cx="960" cy="48"/>
          </a:xfrm>
        </p:grpSpPr>
        <p:sp>
          <p:nvSpPr>
            <p:cNvPr id="161808" name="Oval 16"/>
            <p:cNvSpPr>
              <a:spLocks noChangeArrowheads="1"/>
            </p:cNvSpPr>
            <p:nvPr/>
          </p:nvSpPr>
          <p:spPr bwMode="auto">
            <a:xfrm>
              <a:off x="2208" y="2496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1809" name="Oval 17"/>
            <p:cNvSpPr>
              <a:spLocks noChangeArrowheads="1"/>
            </p:cNvSpPr>
            <p:nvPr/>
          </p:nvSpPr>
          <p:spPr bwMode="auto">
            <a:xfrm>
              <a:off x="2400" y="2496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1810" name="Oval 18"/>
            <p:cNvSpPr>
              <a:spLocks noChangeArrowheads="1"/>
            </p:cNvSpPr>
            <p:nvPr/>
          </p:nvSpPr>
          <p:spPr bwMode="auto">
            <a:xfrm>
              <a:off x="2640" y="2496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1811" name="Oval 19"/>
            <p:cNvSpPr>
              <a:spLocks noChangeArrowheads="1"/>
            </p:cNvSpPr>
            <p:nvPr/>
          </p:nvSpPr>
          <p:spPr bwMode="auto">
            <a:xfrm>
              <a:off x="2880" y="2496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1812" name="Oval 20"/>
            <p:cNvSpPr>
              <a:spLocks noChangeArrowheads="1"/>
            </p:cNvSpPr>
            <p:nvPr/>
          </p:nvSpPr>
          <p:spPr bwMode="auto">
            <a:xfrm>
              <a:off x="3120" y="2496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1814" name="WordArt 22"/>
          <p:cNvSpPr>
            <a:spLocks noChangeArrowheads="1" noChangeShapeType="1" noTextEdit="1"/>
          </p:cNvSpPr>
          <p:nvPr/>
        </p:nvSpPr>
        <p:spPr bwMode="auto">
          <a:xfrm>
            <a:off x="0" y="762000"/>
            <a:ext cx="1600200" cy="7239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试一试</a:t>
            </a:r>
          </a:p>
        </p:txBody>
      </p:sp>
      <p:sp>
        <p:nvSpPr>
          <p:cNvPr id="161815" name="Text Box 23"/>
          <p:cNvSpPr txBox="1">
            <a:spLocks noChangeArrowheads="1"/>
          </p:cNvSpPr>
          <p:nvPr/>
        </p:nvSpPr>
        <p:spPr bwMode="auto">
          <a:xfrm>
            <a:off x="609600" y="29718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  <a:latin typeface="Verdana" panose="020B0604030504040204" pitchFamily="34" charset="0"/>
              </a:rPr>
              <a:t>(1)            (2)             (3)            (4)               (5)            (6)</a:t>
            </a:r>
          </a:p>
        </p:txBody>
      </p:sp>
      <p:grpSp>
        <p:nvGrpSpPr>
          <p:cNvPr id="161816" name="Group 24"/>
          <p:cNvGrpSpPr/>
          <p:nvPr/>
        </p:nvGrpSpPr>
        <p:grpSpPr bwMode="auto">
          <a:xfrm>
            <a:off x="762000" y="1447800"/>
            <a:ext cx="7315200" cy="1397000"/>
            <a:chOff x="432" y="1536"/>
            <a:chExt cx="4608" cy="880"/>
          </a:xfrm>
        </p:grpSpPr>
        <p:sp>
          <p:nvSpPr>
            <p:cNvPr id="161817" name="AutoShape 25"/>
            <p:cNvSpPr>
              <a:spLocks noChangeArrowheads="1"/>
            </p:cNvSpPr>
            <p:nvPr/>
          </p:nvSpPr>
          <p:spPr bwMode="auto">
            <a:xfrm>
              <a:off x="432" y="1680"/>
              <a:ext cx="528" cy="736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1818" name="Line 26"/>
            <p:cNvSpPr>
              <a:spLocks noChangeShapeType="1"/>
            </p:cNvSpPr>
            <p:nvPr/>
          </p:nvSpPr>
          <p:spPr bwMode="auto">
            <a:xfrm flipV="1">
              <a:off x="2064" y="1584"/>
              <a:ext cx="480" cy="7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1819" name="AutoShape 27"/>
            <p:cNvSpPr>
              <a:spLocks noChangeArrowheads="1"/>
            </p:cNvSpPr>
            <p:nvPr/>
          </p:nvSpPr>
          <p:spPr bwMode="auto">
            <a:xfrm>
              <a:off x="1248" y="1776"/>
              <a:ext cx="432" cy="62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1820" name="Oval 28"/>
            <p:cNvSpPr>
              <a:spLocks noChangeArrowheads="1"/>
            </p:cNvSpPr>
            <p:nvPr/>
          </p:nvSpPr>
          <p:spPr bwMode="auto">
            <a:xfrm>
              <a:off x="2832" y="1584"/>
              <a:ext cx="624" cy="599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1821" name="AutoShape 29"/>
            <p:cNvSpPr>
              <a:spLocks noChangeArrowheads="1"/>
            </p:cNvSpPr>
            <p:nvPr/>
          </p:nvSpPr>
          <p:spPr bwMode="auto">
            <a:xfrm>
              <a:off x="3936" y="1920"/>
              <a:ext cx="48" cy="47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61822" name="Group 30"/>
            <p:cNvGrpSpPr/>
            <p:nvPr/>
          </p:nvGrpSpPr>
          <p:grpSpPr bwMode="auto">
            <a:xfrm>
              <a:off x="4368" y="1536"/>
              <a:ext cx="672" cy="676"/>
              <a:chOff x="3312" y="960"/>
              <a:chExt cx="672" cy="676"/>
            </a:xfrm>
          </p:grpSpPr>
          <p:grpSp>
            <p:nvGrpSpPr>
              <p:cNvPr id="161823" name="Group 31"/>
              <p:cNvGrpSpPr/>
              <p:nvPr/>
            </p:nvGrpSpPr>
            <p:grpSpPr bwMode="auto">
              <a:xfrm>
                <a:off x="3312" y="960"/>
                <a:ext cx="672" cy="676"/>
                <a:chOff x="4656" y="768"/>
                <a:chExt cx="672" cy="676"/>
              </a:xfrm>
            </p:grpSpPr>
            <p:sp>
              <p:nvSpPr>
                <p:cNvPr id="161824" name="Oval 32"/>
                <p:cNvSpPr>
                  <a:spLocks noChangeArrowheads="1"/>
                </p:cNvSpPr>
                <p:nvPr/>
              </p:nvSpPr>
              <p:spPr bwMode="auto">
                <a:xfrm>
                  <a:off x="4657" y="768"/>
                  <a:ext cx="671" cy="67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1825" name="Arc 33"/>
                <p:cNvSpPr/>
                <p:nvPr/>
              </p:nvSpPr>
              <p:spPr bwMode="auto">
                <a:xfrm flipH="1">
                  <a:off x="4896" y="768"/>
                  <a:ext cx="118" cy="676"/>
                </a:xfrm>
                <a:custGeom>
                  <a:avLst/>
                  <a:gdLst>
                    <a:gd name="G0" fmla="+- 1628 0 0"/>
                    <a:gd name="G1" fmla="+- 21600 0 0"/>
                    <a:gd name="G2" fmla="+- 21600 0 0"/>
                    <a:gd name="T0" fmla="*/ 1628 w 23228"/>
                    <a:gd name="T1" fmla="*/ 0 h 43200"/>
                    <a:gd name="T2" fmla="*/ 0 w 23228"/>
                    <a:gd name="T3" fmla="*/ 43139 h 43200"/>
                    <a:gd name="T4" fmla="*/ 1628 w 23228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228" h="43200" fill="none" extrusionOk="0">
                      <a:moveTo>
                        <a:pt x="1627" y="0"/>
                      </a:moveTo>
                      <a:cubicBezTo>
                        <a:pt x="13557" y="0"/>
                        <a:pt x="23228" y="9670"/>
                        <a:pt x="23228" y="21600"/>
                      </a:cubicBezTo>
                      <a:cubicBezTo>
                        <a:pt x="23228" y="33529"/>
                        <a:pt x="13557" y="43200"/>
                        <a:pt x="1628" y="43200"/>
                      </a:cubicBezTo>
                      <a:cubicBezTo>
                        <a:pt x="1084" y="43200"/>
                        <a:pt x="541" y="43179"/>
                        <a:pt x="0" y="43138"/>
                      </a:cubicBezTo>
                    </a:path>
                    <a:path w="23228" h="43200" stroke="0" extrusionOk="0">
                      <a:moveTo>
                        <a:pt x="1627" y="0"/>
                      </a:moveTo>
                      <a:cubicBezTo>
                        <a:pt x="13557" y="0"/>
                        <a:pt x="23228" y="9670"/>
                        <a:pt x="23228" y="21600"/>
                      </a:cubicBezTo>
                      <a:cubicBezTo>
                        <a:pt x="23228" y="33529"/>
                        <a:pt x="13557" y="43200"/>
                        <a:pt x="1628" y="43200"/>
                      </a:cubicBezTo>
                      <a:cubicBezTo>
                        <a:pt x="1084" y="43200"/>
                        <a:pt x="541" y="43179"/>
                        <a:pt x="0" y="43138"/>
                      </a:cubicBezTo>
                      <a:lnTo>
                        <a:pt x="1628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1826" name="Arc 34"/>
                <p:cNvSpPr/>
                <p:nvPr/>
              </p:nvSpPr>
              <p:spPr bwMode="auto">
                <a:xfrm rot="-5400000">
                  <a:off x="4933" y="731"/>
                  <a:ext cx="118" cy="671"/>
                </a:xfrm>
                <a:custGeom>
                  <a:avLst/>
                  <a:gdLst>
                    <a:gd name="G0" fmla="+- 1628 0 0"/>
                    <a:gd name="G1" fmla="+- 21600 0 0"/>
                    <a:gd name="G2" fmla="+- 21600 0 0"/>
                    <a:gd name="T0" fmla="*/ 1628 w 23228"/>
                    <a:gd name="T1" fmla="*/ 0 h 43200"/>
                    <a:gd name="T2" fmla="*/ 0 w 23228"/>
                    <a:gd name="T3" fmla="*/ 43139 h 43200"/>
                    <a:gd name="T4" fmla="*/ 1628 w 23228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228" h="43200" fill="none" extrusionOk="0">
                      <a:moveTo>
                        <a:pt x="1627" y="0"/>
                      </a:moveTo>
                      <a:cubicBezTo>
                        <a:pt x="13557" y="0"/>
                        <a:pt x="23228" y="9670"/>
                        <a:pt x="23228" y="21600"/>
                      </a:cubicBezTo>
                      <a:cubicBezTo>
                        <a:pt x="23228" y="33529"/>
                        <a:pt x="13557" y="43200"/>
                        <a:pt x="1628" y="43200"/>
                      </a:cubicBezTo>
                      <a:cubicBezTo>
                        <a:pt x="1084" y="43200"/>
                        <a:pt x="541" y="43179"/>
                        <a:pt x="0" y="43138"/>
                      </a:cubicBezTo>
                    </a:path>
                    <a:path w="23228" h="43200" stroke="0" extrusionOk="0">
                      <a:moveTo>
                        <a:pt x="1627" y="0"/>
                      </a:moveTo>
                      <a:cubicBezTo>
                        <a:pt x="13557" y="0"/>
                        <a:pt x="23228" y="9670"/>
                        <a:pt x="23228" y="21600"/>
                      </a:cubicBezTo>
                      <a:cubicBezTo>
                        <a:pt x="23228" y="33529"/>
                        <a:pt x="13557" y="43200"/>
                        <a:pt x="1628" y="43200"/>
                      </a:cubicBezTo>
                      <a:cubicBezTo>
                        <a:pt x="1084" y="43200"/>
                        <a:pt x="541" y="43179"/>
                        <a:pt x="0" y="43138"/>
                      </a:cubicBezTo>
                      <a:lnTo>
                        <a:pt x="1628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1827" name="Group 35"/>
              <p:cNvGrpSpPr/>
              <p:nvPr/>
            </p:nvGrpSpPr>
            <p:grpSpPr bwMode="auto">
              <a:xfrm>
                <a:off x="3312" y="960"/>
                <a:ext cx="671" cy="676"/>
                <a:chOff x="4656" y="768"/>
                <a:chExt cx="671" cy="676"/>
              </a:xfrm>
            </p:grpSpPr>
            <p:sp>
              <p:nvSpPr>
                <p:cNvPr id="161828" name="Arc 36"/>
                <p:cNvSpPr/>
                <p:nvPr/>
              </p:nvSpPr>
              <p:spPr bwMode="auto">
                <a:xfrm rot="16200000" flipH="1">
                  <a:off x="4932" y="828"/>
                  <a:ext cx="119" cy="671"/>
                </a:xfrm>
                <a:custGeom>
                  <a:avLst/>
                  <a:gdLst>
                    <a:gd name="G0" fmla="+- 4359 0 0"/>
                    <a:gd name="G1" fmla="+- 21600 0 0"/>
                    <a:gd name="G2" fmla="+- 21600 0 0"/>
                    <a:gd name="T0" fmla="*/ 4359 w 25959"/>
                    <a:gd name="T1" fmla="*/ 0 h 43200"/>
                    <a:gd name="T2" fmla="*/ 0 w 25959"/>
                    <a:gd name="T3" fmla="*/ 42756 h 43200"/>
                    <a:gd name="T4" fmla="*/ 4359 w 25959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5959" h="43200" fill="none" extrusionOk="0">
                      <a:moveTo>
                        <a:pt x="4358" y="0"/>
                      </a:moveTo>
                      <a:cubicBezTo>
                        <a:pt x="16288" y="0"/>
                        <a:pt x="25959" y="9670"/>
                        <a:pt x="25959" y="21600"/>
                      </a:cubicBezTo>
                      <a:cubicBezTo>
                        <a:pt x="25959" y="33529"/>
                        <a:pt x="16288" y="43200"/>
                        <a:pt x="4359" y="43200"/>
                      </a:cubicBezTo>
                      <a:cubicBezTo>
                        <a:pt x="2894" y="43200"/>
                        <a:pt x="1434" y="43051"/>
                        <a:pt x="0" y="42755"/>
                      </a:cubicBezTo>
                    </a:path>
                    <a:path w="25959" h="43200" stroke="0" extrusionOk="0">
                      <a:moveTo>
                        <a:pt x="4358" y="0"/>
                      </a:moveTo>
                      <a:cubicBezTo>
                        <a:pt x="16288" y="0"/>
                        <a:pt x="25959" y="9670"/>
                        <a:pt x="25959" y="21600"/>
                      </a:cubicBezTo>
                      <a:cubicBezTo>
                        <a:pt x="25959" y="33529"/>
                        <a:pt x="16288" y="43200"/>
                        <a:pt x="4359" y="43200"/>
                      </a:cubicBezTo>
                      <a:cubicBezTo>
                        <a:pt x="2894" y="43200"/>
                        <a:pt x="1434" y="43051"/>
                        <a:pt x="0" y="42755"/>
                      </a:cubicBezTo>
                      <a:lnTo>
                        <a:pt x="4359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prstDash val="dash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1829" name="Arc 37"/>
                <p:cNvSpPr/>
                <p:nvPr/>
              </p:nvSpPr>
              <p:spPr bwMode="auto">
                <a:xfrm rot="-5400000">
                  <a:off x="4933" y="731"/>
                  <a:ext cx="118" cy="671"/>
                </a:xfrm>
                <a:custGeom>
                  <a:avLst/>
                  <a:gdLst>
                    <a:gd name="G0" fmla="+- 1628 0 0"/>
                    <a:gd name="G1" fmla="+- 21600 0 0"/>
                    <a:gd name="G2" fmla="+- 21600 0 0"/>
                    <a:gd name="T0" fmla="*/ 1628 w 23228"/>
                    <a:gd name="T1" fmla="*/ 0 h 43200"/>
                    <a:gd name="T2" fmla="*/ 0 w 23228"/>
                    <a:gd name="T3" fmla="*/ 43139 h 43200"/>
                    <a:gd name="T4" fmla="*/ 1628 w 23228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228" h="43200" fill="none" extrusionOk="0">
                      <a:moveTo>
                        <a:pt x="1627" y="0"/>
                      </a:moveTo>
                      <a:cubicBezTo>
                        <a:pt x="13557" y="0"/>
                        <a:pt x="23228" y="9670"/>
                        <a:pt x="23228" y="21600"/>
                      </a:cubicBezTo>
                      <a:cubicBezTo>
                        <a:pt x="23228" y="33529"/>
                        <a:pt x="13557" y="43200"/>
                        <a:pt x="1628" y="43200"/>
                      </a:cubicBezTo>
                      <a:cubicBezTo>
                        <a:pt x="1084" y="43200"/>
                        <a:pt x="541" y="43179"/>
                        <a:pt x="0" y="43138"/>
                      </a:cubicBezTo>
                    </a:path>
                    <a:path w="23228" h="43200" stroke="0" extrusionOk="0">
                      <a:moveTo>
                        <a:pt x="1627" y="0"/>
                      </a:moveTo>
                      <a:cubicBezTo>
                        <a:pt x="13557" y="0"/>
                        <a:pt x="23228" y="9670"/>
                        <a:pt x="23228" y="21600"/>
                      </a:cubicBezTo>
                      <a:cubicBezTo>
                        <a:pt x="23228" y="33529"/>
                        <a:pt x="13557" y="43200"/>
                        <a:pt x="1628" y="43200"/>
                      </a:cubicBezTo>
                      <a:cubicBezTo>
                        <a:pt x="1084" y="43200"/>
                        <a:pt x="541" y="43179"/>
                        <a:pt x="0" y="43138"/>
                      </a:cubicBezTo>
                      <a:lnTo>
                        <a:pt x="1628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1830" name="Arc 38"/>
                <p:cNvSpPr/>
                <p:nvPr/>
              </p:nvSpPr>
              <p:spPr bwMode="auto">
                <a:xfrm flipH="1">
                  <a:off x="4896" y="768"/>
                  <a:ext cx="118" cy="676"/>
                </a:xfrm>
                <a:custGeom>
                  <a:avLst/>
                  <a:gdLst>
                    <a:gd name="G0" fmla="+- 1628 0 0"/>
                    <a:gd name="G1" fmla="+- 21600 0 0"/>
                    <a:gd name="G2" fmla="+- 21600 0 0"/>
                    <a:gd name="T0" fmla="*/ 1628 w 23228"/>
                    <a:gd name="T1" fmla="*/ 0 h 43200"/>
                    <a:gd name="T2" fmla="*/ 0 w 23228"/>
                    <a:gd name="T3" fmla="*/ 43139 h 43200"/>
                    <a:gd name="T4" fmla="*/ 1628 w 23228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228" h="43200" fill="none" extrusionOk="0">
                      <a:moveTo>
                        <a:pt x="1627" y="0"/>
                      </a:moveTo>
                      <a:cubicBezTo>
                        <a:pt x="13557" y="0"/>
                        <a:pt x="23228" y="9670"/>
                        <a:pt x="23228" y="21600"/>
                      </a:cubicBezTo>
                      <a:cubicBezTo>
                        <a:pt x="23228" y="33529"/>
                        <a:pt x="13557" y="43200"/>
                        <a:pt x="1628" y="43200"/>
                      </a:cubicBezTo>
                      <a:cubicBezTo>
                        <a:pt x="1084" y="43200"/>
                        <a:pt x="541" y="43179"/>
                        <a:pt x="0" y="43138"/>
                      </a:cubicBezTo>
                    </a:path>
                    <a:path w="23228" h="43200" stroke="0" extrusionOk="0">
                      <a:moveTo>
                        <a:pt x="1627" y="0"/>
                      </a:moveTo>
                      <a:cubicBezTo>
                        <a:pt x="13557" y="0"/>
                        <a:pt x="23228" y="9670"/>
                        <a:pt x="23228" y="21600"/>
                      </a:cubicBezTo>
                      <a:cubicBezTo>
                        <a:pt x="23228" y="33529"/>
                        <a:pt x="13557" y="43200"/>
                        <a:pt x="1628" y="43200"/>
                      </a:cubicBezTo>
                      <a:cubicBezTo>
                        <a:pt x="1084" y="43200"/>
                        <a:pt x="541" y="43179"/>
                        <a:pt x="0" y="43138"/>
                      </a:cubicBezTo>
                      <a:lnTo>
                        <a:pt x="1628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1831" name="Arc 39"/>
                <p:cNvSpPr/>
                <p:nvPr/>
              </p:nvSpPr>
              <p:spPr bwMode="auto">
                <a:xfrm>
                  <a:off x="4992" y="768"/>
                  <a:ext cx="106" cy="676"/>
                </a:xfrm>
                <a:custGeom>
                  <a:avLst/>
                  <a:gdLst>
                    <a:gd name="G0" fmla="+- 1529 0 0"/>
                    <a:gd name="G1" fmla="+- 21600 0 0"/>
                    <a:gd name="G2" fmla="+- 21600 0 0"/>
                    <a:gd name="T0" fmla="*/ 1529 w 23129"/>
                    <a:gd name="T1" fmla="*/ 0 h 43200"/>
                    <a:gd name="T2" fmla="*/ 0 w 23129"/>
                    <a:gd name="T3" fmla="*/ 43146 h 43200"/>
                    <a:gd name="T4" fmla="*/ 1529 w 23129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129" h="43200" fill="none" extrusionOk="0">
                      <a:moveTo>
                        <a:pt x="1528" y="0"/>
                      </a:moveTo>
                      <a:cubicBezTo>
                        <a:pt x="13458" y="0"/>
                        <a:pt x="23129" y="9670"/>
                        <a:pt x="23129" y="21600"/>
                      </a:cubicBezTo>
                      <a:cubicBezTo>
                        <a:pt x="23129" y="33529"/>
                        <a:pt x="13458" y="43200"/>
                        <a:pt x="1529" y="43200"/>
                      </a:cubicBezTo>
                      <a:cubicBezTo>
                        <a:pt x="1018" y="43200"/>
                        <a:pt x="508" y="43181"/>
                        <a:pt x="0" y="43145"/>
                      </a:cubicBezTo>
                    </a:path>
                    <a:path w="23129" h="43200" stroke="0" extrusionOk="0">
                      <a:moveTo>
                        <a:pt x="1528" y="0"/>
                      </a:moveTo>
                      <a:cubicBezTo>
                        <a:pt x="13458" y="0"/>
                        <a:pt x="23129" y="9670"/>
                        <a:pt x="23129" y="21600"/>
                      </a:cubicBezTo>
                      <a:cubicBezTo>
                        <a:pt x="23129" y="33529"/>
                        <a:pt x="13458" y="43200"/>
                        <a:pt x="1529" y="43200"/>
                      </a:cubicBezTo>
                      <a:cubicBezTo>
                        <a:pt x="1018" y="43200"/>
                        <a:pt x="508" y="43181"/>
                        <a:pt x="0" y="43145"/>
                      </a:cubicBezTo>
                      <a:lnTo>
                        <a:pt x="1529" y="216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prstDash val="dash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161832" name="Text Box 40"/>
          <p:cNvSpPr txBox="1">
            <a:spLocks noChangeArrowheads="1"/>
          </p:cNvSpPr>
          <p:nvPr/>
        </p:nvSpPr>
        <p:spPr bwMode="auto">
          <a:xfrm>
            <a:off x="593725" y="37560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61833" name="Text Box 41"/>
          <p:cNvSpPr txBox="1">
            <a:spLocks noChangeArrowheads="1"/>
          </p:cNvSpPr>
          <p:nvPr/>
        </p:nvSpPr>
        <p:spPr bwMode="auto">
          <a:xfrm>
            <a:off x="0" y="4419600"/>
            <a:ext cx="2209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几何图形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线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面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体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24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pSp>
        <p:nvGrpSpPr>
          <p:cNvPr id="161834" name="Group 42"/>
          <p:cNvGrpSpPr/>
          <p:nvPr/>
        </p:nvGrpSpPr>
        <p:grpSpPr bwMode="auto">
          <a:xfrm>
            <a:off x="1344613" y="4191000"/>
            <a:ext cx="865187" cy="1676400"/>
            <a:chOff x="-281" y="1008"/>
            <a:chExt cx="1049" cy="1440"/>
          </a:xfrm>
        </p:grpSpPr>
        <p:sp>
          <p:nvSpPr>
            <p:cNvPr id="161835" name="Text Box 43"/>
            <p:cNvSpPr txBox="1">
              <a:spLocks noChangeArrowheads="1"/>
            </p:cNvSpPr>
            <p:nvPr/>
          </p:nvSpPr>
          <p:spPr bwMode="auto">
            <a:xfrm>
              <a:off x="-281" y="1008"/>
              <a:ext cx="889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FF0000"/>
                  </a:solidFill>
                  <a:latin typeface="Verdana" panose="020B0604030504040204" pitchFamily="34" charset="0"/>
                </a:rPr>
                <a:t> </a:t>
              </a:r>
            </a:p>
          </p:txBody>
        </p:sp>
        <p:sp>
          <p:nvSpPr>
            <p:cNvPr id="161836" name="AutoShape 44"/>
            <p:cNvSpPr/>
            <p:nvPr/>
          </p:nvSpPr>
          <p:spPr bwMode="auto">
            <a:xfrm>
              <a:off x="480" y="1200"/>
              <a:ext cx="288" cy="768"/>
            </a:xfrm>
            <a:prstGeom prst="leftBrace">
              <a:avLst>
                <a:gd name="adj1" fmla="val 2222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1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1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1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/>
      <p:bldP spid="161796" grpId="0"/>
      <p:bldP spid="161797" grpId="0"/>
      <p:bldP spid="161798" grpId="0"/>
      <p:bldP spid="161799" grpId="0"/>
      <p:bldP spid="161800" grpId="0"/>
      <p:bldP spid="1618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3962400" y="533400"/>
            <a:ext cx="12827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隶书" panose="02010509060101010101" charset="-122"/>
              </a:rPr>
              <a:t>你看到了哪些面？哪些面是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隶书" panose="02010509060101010101" charset="-122"/>
              </a:rPr>
              <a:t>平的？哪些面是曲的？</a:t>
            </a:r>
          </a:p>
        </p:txBody>
      </p:sp>
      <p:grpSp>
        <p:nvGrpSpPr>
          <p:cNvPr id="163843" name="Group 3"/>
          <p:cNvGrpSpPr/>
          <p:nvPr/>
        </p:nvGrpSpPr>
        <p:grpSpPr bwMode="auto">
          <a:xfrm>
            <a:off x="684213" y="260350"/>
            <a:ext cx="2592387" cy="2733675"/>
            <a:chOff x="3840" y="1847"/>
            <a:chExt cx="1584" cy="1987"/>
          </a:xfrm>
        </p:grpSpPr>
        <p:pic>
          <p:nvPicPr>
            <p:cNvPr id="163844" name="Picture 4" descr="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0" y="1847"/>
              <a:ext cx="1584" cy="1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3845" name="Text Box 5"/>
            <p:cNvSpPr txBox="1">
              <a:spLocks noChangeArrowheads="1"/>
            </p:cNvSpPr>
            <p:nvPr/>
          </p:nvSpPr>
          <p:spPr bwMode="auto">
            <a:xfrm>
              <a:off x="4176" y="3456"/>
              <a:ext cx="960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黑板面</a:t>
              </a:r>
            </a:p>
          </p:txBody>
        </p:sp>
      </p:grpSp>
      <p:grpSp>
        <p:nvGrpSpPr>
          <p:cNvPr id="163846" name="Group 6"/>
          <p:cNvGrpSpPr/>
          <p:nvPr/>
        </p:nvGrpSpPr>
        <p:grpSpPr bwMode="auto">
          <a:xfrm>
            <a:off x="5867400" y="476250"/>
            <a:ext cx="2667000" cy="2078038"/>
            <a:chOff x="336" y="2483"/>
            <a:chExt cx="1680" cy="1309"/>
          </a:xfrm>
        </p:grpSpPr>
        <p:pic>
          <p:nvPicPr>
            <p:cNvPr id="163847" name="Picture 7" descr="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6" y="2483"/>
              <a:ext cx="1680" cy="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3848" name="Text Box 8"/>
            <p:cNvSpPr txBox="1">
              <a:spLocks noChangeArrowheads="1"/>
            </p:cNvSpPr>
            <p:nvPr/>
          </p:nvSpPr>
          <p:spPr bwMode="auto">
            <a:xfrm>
              <a:off x="528" y="3465"/>
              <a:ext cx="13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平静的湖面</a:t>
              </a:r>
            </a:p>
          </p:txBody>
        </p:sp>
      </p:grpSp>
      <p:grpSp>
        <p:nvGrpSpPr>
          <p:cNvPr id="163849" name="Group 9"/>
          <p:cNvGrpSpPr/>
          <p:nvPr/>
        </p:nvGrpSpPr>
        <p:grpSpPr bwMode="auto">
          <a:xfrm>
            <a:off x="755650" y="3500438"/>
            <a:ext cx="2592388" cy="2741612"/>
            <a:chOff x="2400" y="2508"/>
            <a:chExt cx="1200" cy="1204"/>
          </a:xfrm>
        </p:grpSpPr>
        <p:pic>
          <p:nvPicPr>
            <p:cNvPr id="163850" name="Picture 10" descr="篮球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00" y="2508"/>
              <a:ext cx="1200" cy="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3851" name="Text Box 11"/>
            <p:cNvSpPr txBox="1">
              <a:spLocks noChangeArrowheads="1"/>
            </p:cNvSpPr>
            <p:nvPr/>
          </p:nvSpPr>
          <p:spPr bwMode="auto">
            <a:xfrm>
              <a:off x="2688" y="3484"/>
              <a:ext cx="417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篮球</a:t>
              </a:r>
            </a:p>
          </p:txBody>
        </p:sp>
      </p:grpSp>
      <p:pic>
        <p:nvPicPr>
          <p:cNvPr id="163852" name="Picture 12" descr="03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3276600"/>
            <a:ext cx="257333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53" name="Text Box 13"/>
          <p:cNvSpPr txBox="1">
            <a:spLocks noChangeArrowheads="1"/>
          </p:cNvSpPr>
          <p:nvPr/>
        </p:nvSpPr>
        <p:spPr bwMode="auto">
          <a:xfrm>
            <a:off x="1219200" y="587375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平面</a:t>
            </a:r>
          </a:p>
        </p:txBody>
      </p:sp>
      <p:sp>
        <p:nvSpPr>
          <p:cNvPr id="163854" name="Text Box 14"/>
          <p:cNvSpPr txBox="1">
            <a:spLocks noChangeArrowheads="1"/>
          </p:cNvSpPr>
          <p:nvPr/>
        </p:nvSpPr>
        <p:spPr bwMode="auto">
          <a:xfrm>
            <a:off x="6156325" y="1090613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平面</a:t>
            </a:r>
          </a:p>
        </p:txBody>
      </p:sp>
      <p:sp>
        <p:nvSpPr>
          <p:cNvPr id="163855" name="Text Box 15"/>
          <p:cNvSpPr txBox="1">
            <a:spLocks noChangeArrowheads="1"/>
          </p:cNvSpPr>
          <p:nvPr/>
        </p:nvSpPr>
        <p:spPr bwMode="auto">
          <a:xfrm>
            <a:off x="1743075" y="431165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800" b="1">
              <a:solidFill>
                <a:srgbClr val="000000"/>
              </a:solidFill>
            </a:endParaRPr>
          </a:p>
        </p:txBody>
      </p:sp>
      <p:sp>
        <p:nvSpPr>
          <p:cNvPr id="163856" name="Text Box 16"/>
          <p:cNvSpPr txBox="1">
            <a:spLocks noChangeArrowheads="1"/>
          </p:cNvSpPr>
          <p:nvPr/>
        </p:nvSpPr>
        <p:spPr bwMode="auto">
          <a:xfrm>
            <a:off x="1331913" y="4365625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FFFF00"/>
                </a:solidFill>
                <a:ea typeface="华文行楷" panose="02010800040101010101" pitchFamily="2" charset="-122"/>
              </a:rPr>
              <a:t>曲面</a:t>
            </a:r>
          </a:p>
        </p:txBody>
      </p:sp>
      <p:sp>
        <p:nvSpPr>
          <p:cNvPr id="163857" name="Text Box 17"/>
          <p:cNvSpPr txBox="1">
            <a:spLocks noChangeArrowheads="1"/>
          </p:cNvSpPr>
          <p:nvPr/>
        </p:nvSpPr>
        <p:spPr bwMode="auto">
          <a:xfrm>
            <a:off x="7288213" y="496093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800" b="1">
              <a:solidFill>
                <a:srgbClr val="000000"/>
              </a:solidFill>
            </a:endParaRPr>
          </a:p>
        </p:txBody>
      </p:sp>
      <p:sp>
        <p:nvSpPr>
          <p:cNvPr id="163858" name="Text Box 18"/>
          <p:cNvSpPr txBox="1">
            <a:spLocks noChangeArrowheads="1"/>
          </p:cNvSpPr>
          <p:nvPr/>
        </p:nvSpPr>
        <p:spPr bwMode="auto">
          <a:xfrm>
            <a:off x="6948488" y="4797425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FFFF00"/>
                </a:solidFill>
                <a:ea typeface="华文行楷" panose="02010800040101010101" pitchFamily="2" charset="-122"/>
              </a:rPr>
              <a:t>曲面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6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1638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1638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1638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1000"/>
                                        <p:tgtEl>
                                          <p:spTgt spid="1638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  <p:bldP spid="163853" grpId="0"/>
      <p:bldP spid="163854" grpId="0"/>
      <p:bldP spid="163856" grpId="0"/>
      <p:bldP spid="1638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7966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CC0000"/>
                </a:solidFill>
              </a:rPr>
              <a:t>下列几何体的面哪些是平的？哪些是曲的？</a:t>
            </a:r>
          </a:p>
        </p:txBody>
      </p:sp>
      <p:grpSp>
        <p:nvGrpSpPr>
          <p:cNvPr id="164867" name="Group 3"/>
          <p:cNvGrpSpPr/>
          <p:nvPr/>
        </p:nvGrpSpPr>
        <p:grpSpPr bwMode="auto">
          <a:xfrm>
            <a:off x="323850" y="1770063"/>
            <a:ext cx="1439863" cy="1658937"/>
            <a:chOff x="1344" y="1008"/>
            <a:chExt cx="1344" cy="1550"/>
          </a:xfrm>
        </p:grpSpPr>
        <p:sp>
          <p:nvSpPr>
            <p:cNvPr id="164868" name="Text Box 4"/>
            <p:cNvSpPr txBox="1">
              <a:spLocks noChangeArrowheads="1"/>
            </p:cNvSpPr>
            <p:nvPr/>
          </p:nvSpPr>
          <p:spPr bwMode="auto">
            <a:xfrm>
              <a:off x="1440" y="2073"/>
              <a:ext cx="1248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64869" name="Group 5"/>
            <p:cNvGrpSpPr/>
            <p:nvPr/>
          </p:nvGrpSpPr>
          <p:grpSpPr bwMode="auto">
            <a:xfrm>
              <a:off x="1344" y="1008"/>
              <a:ext cx="1008" cy="1008"/>
              <a:chOff x="1248" y="1008"/>
              <a:chExt cx="1008" cy="1008"/>
            </a:xfrm>
          </p:grpSpPr>
          <p:sp>
            <p:nvSpPr>
              <p:cNvPr id="164870" name="AutoShape 6"/>
              <p:cNvSpPr>
                <a:spLocks noChangeArrowheads="1"/>
              </p:cNvSpPr>
              <p:nvPr/>
            </p:nvSpPr>
            <p:spPr bwMode="auto">
              <a:xfrm>
                <a:off x="1248" y="1008"/>
                <a:ext cx="1008" cy="1008"/>
              </a:xfrm>
              <a:prstGeom prst="cube">
                <a:avLst>
                  <a:gd name="adj" fmla="val 25000"/>
                </a:avLst>
              </a:prstGeom>
              <a:noFill/>
              <a:ln w="254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71" name="Line 7"/>
              <p:cNvSpPr>
                <a:spLocks noChangeShapeType="1"/>
              </p:cNvSpPr>
              <p:nvPr/>
            </p:nvSpPr>
            <p:spPr bwMode="auto">
              <a:xfrm>
                <a:off x="1488" y="1008"/>
                <a:ext cx="0" cy="7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72" name="Line 8"/>
              <p:cNvSpPr>
                <a:spLocks noChangeShapeType="1"/>
              </p:cNvSpPr>
              <p:nvPr/>
            </p:nvSpPr>
            <p:spPr bwMode="auto">
              <a:xfrm>
                <a:off x="1488" y="1776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73" name="Line 9"/>
              <p:cNvSpPr>
                <a:spLocks noChangeShapeType="1"/>
              </p:cNvSpPr>
              <p:nvPr/>
            </p:nvSpPr>
            <p:spPr bwMode="auto">
              <a:xfrm flipV="1">
                <a:off x="1248" y="1776"/>
                <a:ext cx="240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376238" y="1109663"/>
            <a:ext cx="1260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6600FF"/>
                </a:solidFill>
              </a:rPr>
              <a:t>立方体</a:t>
            </a:r>
          </a:p>
        </p:txBody>
      </p:sp>
      <p:grpSp>
        <p:nvGrpSpPr>
          <p:cNvPr id="164875" name="Group 11"/>
          <p:cNvGrpSpPr/>
          <p:nvPr/>
        </p:nvGrpSpPr>
        <p:grpSpPr bwMode="auto">
          <a:xfrm>
            <a:off x="1763713" y="1946275"/>
            <a:ext cx="1439862" cy="1482725"/>
            <a:chOff x="3072" y="1152"/>
            <a:chExt cx="1440" cy="1418"/>
          </a:xfrm>
        </p:grpSpPr>
        <p:sp>
          <p:nvSpPr>
            <p:cNvPr id="164876" name="Text Box 12"/>
            <p:cNvSpPr txBox="1">
              <a:spLocks noChangeArrowheads="1"/>
            </p:cNvSpPr>
            <p:nvPr/>
          </p:nvSpPr>
          <p:spPr bwMode="auto">
            <a:xfrm>
              <a:off x="3312" y="2074"/>
              <a:ext cx="865" cy="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64877" name="Group 13"/>
            <p:cNvGrpSpPr/>
            <p:nvPr/>
          </p:nvGrpSpPr>
          <p:grpSpPr bwMode="auto">
            <a:xfrm>
              <a:off x="3072" y="1152"/>
              <a:ext cx="1440" cy="816"/>
              <a:chOff x="3072" y="1152"/>
              <a:chExt cx="1440" cy="816"/>
            </a:xfrm>
          </p:grpSpPr>
          <p:sp>
            <p:nvSpPr>
              <p:cNvPr id="164878" name="AutoShape 14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440" cy="816"/>
              </a:xfrm>
              <a:prstGeom prst="cube">
                <a:avLst>
                  <a:gd name="adj" fmla="val 25000"/>
                </a:avLst>
              </a:prstGeom>
              <a:noFill/>
              <a:ln w="254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79" name="Line 15"/>
              <p:cNvSpPr>
                <a:spLocks noChangeShapeType="1"/>
              </p:cNvSpPr>
              <p:nvPr/>
            </p:nvSpPr>
            <p:spPr bwMode="auto">
              <a:xfrm>
                <a:off x="3264" y="1776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80" name="Line 16"/>
              <p:cNvSpPr>
                <a:spLocks noChangeShapeType="1"/>
              </p:cNvSpPr>
              <p:nvPr/>
            </p:nvSpPr>
            <p:spPr bwMode="auto">
              <a:xfrm>
                <a:off x="3264" y="1152"/>
                <a:ext cx="0" cy="6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81" name="Line 17"/>
              <p:cNvSpPr>
                <a:spLocks noChangeShapeType="1"/>
              </p:cNvSpPr>
              <p:nvPr/>
            </p:nvSpPr>
            <p:spPr bwMode="auto">
              <a:xfrm flipV="1">
                <a:off x="3072" y="1776"/>
                <a:ext cx="192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64882" name="Group 18"/>
          <p:cNvGrpSpPr/>
          <p:nvPr/>
        </p:nvGrpSpPr>
        <p:grpSpPr bwMode="auto">
          <a:xfrm>
            <a:off x="3563938" y="1427163"/>
            <a:ext cx="1128712" cy="2146300"/>
            <a:chOff x="672" y="2544"/>
            <a:chExt cx="1008" cy="1646"/>
          </a:xfrm>
        </p:grpSpPr>
        <p:sp>
          <p:nvSpPr>
            <p:cNvPr id="164883" name="Text Box 19"/>
            <p:cNvSpPr txBox="1">
              <a:spLocks noChangeArrowheads="1"/>
            </p:cNvSpPr>
            <p:nvPr/>
          </p:nvSpPr>
          <p:spPr bwMode="auto">
            <a:xfrm>
              <a:off x="768" y="3792"/>
              <a:ext cx="912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64884" name="Group 20"/>
            <p:cNvGrpSpPr/>
            <p:nvPr/>
          </p:nvGrpSpPr>
          <p:grpSpPr bwMode="auto">
            <a:xfrm>
              <a:off x="672" y="2544"/>
              <a:ext cx="960" cy="1152"/>
              <a:chOff x="1296" y="1872"/>
              <a:chExt cx="1152" cy="1440"/>
            </a:xfrm>
          </p:grpSpPr>
          <p:sp>
            <p:nvSpPr>
              <p:cNvPr id="164885" name="AutoShape 21"/>
              <p:cNvSpPr>
                <a:spLocks noChangeArrowheads="1"/>
              </p:cNvSpPr>
              <p:nvPr/>
            </p:nvSpPr>
            <p:spPr bwMode="auto">
              <a:xfrm>
                <a:off x="1296" y="1872"/>
                <a:ext cx="1152" cy="1440"/>
              </a:xfrm>
              <a:prstGeom prst="can">
                <a:avLst>
                  <a:gd name="adj" fmla="val 31250"/>
                </a:avLst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86" name="Arc 22"/>
              <p:cNvSpPr/>
              <p:nvPr/>
            </p:nvSpPr>
            <p:spPr bwMode="auto">
              <a:xfrm>
                <a:off x="1296" y="2974"/>
                <a:ext cx="1152" cy="194"/>
              </a:xfrm>
              <a:custGeom>
                <a:avLst/>
                <a:gdLst>
                  <a:gd name="G0" fmla="+- 21543 0 0"/>
                  <a:gd name="G1" fmla="+- 21600 0 0"/>
                  <a:gd name="G2" fmla="+- 21600 0 0"/>
                  <a:gd name="T0" fmla="*/ 0 w 43143"/>
                  <a:gd name="T1" fmla="*/ 20026 h 21600"/>
                  <a:gd name="T2" fmla="*/ 43143 w 43143"/>
                  <a:gd name="T3" fmla="*/ 21600 h 21600"/>
                  <a:gd name="T4" fmla="*/ 21543 w 43143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43" h="21600" fill="none" extrusionOk="0">
                    <a:moveTo>
                      <a:pt x="0" y="20026"/>
                    </a:moveTo>
                    <a:cubicBezTo>
                      <a:pt x="825" y="8737"/>
                      <a:pt x="10224" y="-1"/>
                      <a:pt x="21543" y="0"/>
                    </a:cubicBezTo>
                    <a:cubicBezTo>
                      <a:pt x="33472" y="0"/>
                      <a:pt x="43143" y="9670"/>
                      <a:pt x="43143" y="21600"/>
                    </a:cubicBezTo>
                  </a:path>
                  <a:path w="43143" h="21600" stroke="0" extrusionOk="0">
                    <a:moveTo>
                      <a:pt x="0" y="20026"/>
                    </a:moveTo>
                    <a:cubicBezTo>
                      <a:pt x="825" y="8737"/>
                      <a:pt x="10224" y="-1"/>
                      <a:pt x="21543" y="0"/>
                    </a:cubicBezTo>
                    <a:cubicBezTo>
                      <a:pt x="33472" y="0"/>
                      <a:pt x="43143" y="9670"/>
                      <a:pt x="43143" y="21600"/>
                    </a:cubicBezTo>
                    <a:lnTo>
                      <a:pt x="21543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64887" name="Group 23"/>
          <p:cNvGrpSpPr/>
          <p:nvPr/>
        </p:nvGrpSpPr>
        <p:grpSpPr bwMode="auto">
          <a:xfrm>
            <a:off x="5148263" y="1341438"/>
            <a:ext cx="1295400" cy="2203450"/>
            <a:chOff x="2352" y="2496"/>
            <a:chExt cx="1104" cy="1706"/>
          </a:xfrm>
        </p:grpSpPr>
        <p:sp>
          <p:nvSpPr>
            <p:cNvPr id="164888" name="Text Box 24"/>
            <p:cNvSpPr txBox="1">
              <a:spLocks noChangeArrowheads="1"/>
            </p:cNvSpPr>
            <p:nvPr/>
          </p:nvSpPr>
          <p:spPr bwMode="auto">
            <a:xfrm>
              <a:off x="2448" y="3800"/>
              <a:ext cx="1008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64889" name="Group 25"/>
            <p:cNvGrpSpPr/>
            <p:nvPr/>
          </p:nvGrpSpPr>
          <p:grpSpPr bwMode="auto">
            <a:xfrm>
              <a:off x="2352" y="2496"/>
              <a:ext cx="960" cy="1105"/>
              <a:chOff x="2352" y="2495"/>
              <a:chExt cx="960" cy="1105"/>
            </a:xfrm>
          </p:grpSpPr>
          <p:grpSp>
            <p:nvGrpSpPr>
              <p:cNvPr id="164890" name="Group 26"/>
              <p:cNvGrpSpPr/>
              <p:nvPr/>
            </p:nvGrpSpPr>
            <p:grpSpPr bwMode="auto">
              <a:xfrm>
                <a:off x="2352" y="2495"/>
                <a:ext cx="960" cy="1105"/>
                <a:chOff x="2352" y="2496"/>
                <a:chExt cx="960" cy="1105"/>
              </a:xfrm>
            </p:grpSpPr>
            <p:sp>
              <p:nvSpPr>
                <p:cNvPr id="164891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352" y="2496"/>
                  <a:ext cx="480" cy="109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892" name="Line 28"/>
                <p:cNvSpPr>
                  <a:spLocks noChangeShapeType="1"/>
                </p:cNvSpPr>
                <p:nvPr/>
              </p:nvSpPr>
              <p:spPr bwMode="auto">
                <a:xfrm>
                  <a:off x="2832" y="2496"/>
                  <a:ext cx="480" cy="109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164893" name="AutoShape 29"/>
                <p:cNvCxnSpPr>
                  <a:cxnSpLocks noChangeShapeType="1"/>
                  <a:stCxn id="164891" idx="1"/>
                  <a:endCxn id="164892" idx="1"/>
                </p:cNvCxnSpPr>
                <p:nvPr/>
              </p:nvCxnSpPr>
              <p:spPr bwMode="auto">
                <a:xfrm rot="16200000" flipH="1">
                  <a:off x="2831" y="3121"/>
                  <a:ext cx="1" cy="960"/>
                </a:xfrm>
                <a:prstGeom prst="curvedConnector3">
                  <a:avLst>
                    <a:gd name="adj1" fmla="val 13700000"/>
                  </a:avLst>
                </a:prstGeom>
                <a:noFill/>
                <a:ln w="254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164894" name="AutoShape 30"/>
              <p:cNvCxnSpPr>
                <a:cxnSpLocks noChangeShapeType="1"/>
              </p:cNvCxnSpPr>
              <p:nvPr/>
            </p:nvCxnSpPr>
            <p:spPr bwMode="auto">
              <a:xfrm rot="16200000" flipH="1">
                <a:off x="2831" y="3114"/>
                <a:ext cx="1" cy="960"/>
              </a:xfrm>
              <a:prstGeom prst="curvedConnector3">
                <a:avLst>
                  <a:gd name="adj1" fmla="val -19300005"/>
                </a:avLst>
              </a:prstGeom>
              <a:noFill/>
              <a:ln w="25400" cap="rnd">
                <a:solidFill>
                  <a:schemeClr val="tx1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64895" name="Group 31"/>
          <p:cNvGrpSpPr/>
          <p:nvPr/>
        </p:nvGrpSpPr>
        <p:grpSpPr bwMode="auto">
          <a:xfrm>
            <a:off x="6877050" y="1512888"/>
            <a:ext cx="1487488" cy="2132012"/>
            <a:chOff x="3984" y="2544"/>
            <a:chExt cx="1152" cy="1650"/>
          </a:xfrm>
        </p:grpSpPr>
        <p:sp>
          <p:nvSpPr>
            <p:cNvPr id="164896" name="Text Box 32"/>
            <p:cNvSpPr txBox="1">
              <a:spLocks noChangeArrowheads="1"/>
            </p:cNvSpPr>
            <p:nvPr/>
          </p:nvSpPr>
          <p:spPr bwMode="auto">
            <a:xfrm>
              <a:off x="4272" y="3792"/>
              <a:ext cx="720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64897" name="Group 33"/>
            <p:cNvGrpSpPr/>
            <p:nvPr/>
          </p:nvGrpSpPr>
          <p:grpSpPr bwMode="auto">
            <a:xfrm>
              <a:off x="3984" y="2544"/>
              <a:ext cx="1152" cy="1152"/>
              <a:chOff x="3456" y="1968"/>
              <a:chExt cx="1344" cy="1344"/>
            </a:xfrm>
          </p:grpSpPr>
          <p:grpSp>
            <p:nvGrpSpPr>
              <p:cNvPr id="164898" name="Group 34"/>
              <p:cNvGrpSpPr/>
              <p:nvPr/>
            </p:nvGrpSpPr>
            <p:grpSpPr bwMode="auto">
              <a:xfrm>
                <a:off x="3456" y="1968"/>
                <a:ext cx="1344" cy="1344"/>
                <a:chOff x="3456" y="1968"/>
                <a:chExt cx="1344" cy="1344"/>
              </a:xfrm>
            </p:grpSpPr>
            <p:sp>
              <p:nvSpPr>
                <p:cNvPr id="164899" name="Arc 35"/>
                <p:cNvSpPr/>
                <p:nvPr/>
              </p:nvSpPr>
              <p:spPr bwMode="auto">
                <a:xfrm flipV="1">
                  <a:off x="3456" y="2640"/>
                  <a:ext cx="1344" cy="192"/>
                </a:xfrm>
                <a:custGeom>
                  <a:avLst/>
                  <a:gdLst>
                    <a:gd name="G0" fmla="+- 21543 0 0"/>
                    <a:gd name="G1" fmla="+- 21600 0 0"/>
                    <a:gd name="G2" fmla="+- 21600 0 0"/>
                    <a:gd name="T0" fmla="*/ 0 w 43143"/>
                    <a:gd name="T1" fmla="*/ 20026 h 21600"/>
                    <a:gd name="T2" fmla="*/ 43143 w 43143"/>
                    <a:gd name="T3" fmla="*/ 21600 h 21600"/>
                    <a:gd name="T4" fmla="*/ 21543 w 4314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43" h="21600" fill="none" extrusionOk="0">
                      <a:moveTo>
                        <a:pt x="0" y="20026"/>
                      </a:moveTo>
                      <a:cubicBezTo>
                        <a:pt x="825" y="8737"/>
                        <a:pt x="10224" y="-1"/>
                        <a:pt x="21543" y="0"/>
                      </a:cubicBezTo>
                      <a:cubicBezTo>
                        <a:pt x="33472" y="0"/>
                        <a:pt x="43143" y="9670"/>
                        <a:pt x="43143" y="21600"/>
                      </a:cubicBezTo>
                    </a:path>
                    <a:path w="43143" h="21600" stroke="0" extrusionOk="0">
                      <a:moveTo>
                        <a:pt x="0" y="20026"/>
                      </a:moveTo>
                      <a:cubicBezTo>
                        <a:pt x="825" y="8737"/>
                        <a:pt x="10224" y="-1"/>
                        <a:pt x="21543" y="0"/>
                      </a:cubicBezTo>
                      <a:cubicBezTo>
                        <a:pt x="33472" y="0"/>
                        <a:pt x="43143" y="9670"/>
                        <a:pt x="43143" y="21600"/>
                      </a:cubicBezTo>
                      <a:lnTo>
                        <a:pt x="21543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900" name="Oval 36"/>
                <p:cNvSpPr>
                  <a:spLocks noChangeArrowheads="1"/>
                </p:cNvSpPr>
                <p:nvPr/>
              </p:nvSpPr>
              <p:spPr bwMode="auto">
                <a:xfrm>
                  <a:off x="3456" y="1968"/>
                  <a:ext cx="1344" cy="1344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901" name="Oval 37"/>
                <p:cNvSpPr>
                  <a:spLocks noChangeArrowheads="1"/>
                </p:cNvSpPr>
                <p:nvPr/>
              </p:nvSpPr>
              <p:spPr bwMode="auto">
                <a:xfrm>
                  <a:off x="3456" y="2448"/>
                  <a:ext cx="1344" cy="384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  <a:prstDash val="sysDot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902" name="Oval 38"/>
                <p:cNvSpPr>
                  <a:spLocks noChangeArrowheads="1"/>
                </p:cNvSpPr>
                <p:nvPr/>
              </p:nvSpPr>
              <p:spPr bwMode="auto">
                <a:xfrm>
                  <a:off x="3984" y="1968"/>
                  <a:ext cx="288" cy="1344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  <a:prstDash val="sysDot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4903" name="Arc 39"/>
              <p:cNvSpPr/>
              <p:nvPr/>
            </p:nvSpPr>
            <p:spPr bwMode="auto">
              <a:xfrm>
                <a:off x="4080" y="1968"/>
                <a:ext cx="192" cy="1344"/>
              </a:xfrm>
              <a:custGeom>
                <a:avLst/>
                <a:gdLst>
                  <a:gd name="G0" fmla="+- 0 0 0"/>
                  <a:gd name="G1" fmla="+- 19267 0 0"/>
                  <a:gd name="G2" fmla="+- 21600 0 0"/>
                  <a:gd name="T0" fmla="*/ 9764 w 21600"/>
                  <a:gd name="T1" fmla="*/ 0 h 38077"/>
                  <a:gd name="T2" fmla="*/ 10619 w 21600"/>
                  <a:gd name="T3" fmla="*/ 38077 h 38077"/>
                  <a:gd name="T4" fmla="*/ 0 w 21600"/>
                  <a:gd name="T5" fmla="*/ 19267 h 380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8077" fill="none" extrusionOk="0">
                    <a:moveTo>
                      <a:pt x="9764" y="-1"/>
                    </a:moveTo>
                    <a:cubicBezTo>
                      <a:pt x="17024" y="3679"/>
                      <a:pt x="21600" y="11127"/>
                      <a:pt x="21600" y="19267"/>
                    </a:cubicBezTo>
                    <a:cubicBezTo>
                      <a:pt x="21600" y="27058"/>
                      <a:pt x="17403" y="34246"/>
                      <a:pt x="10618" y="38076"/>
                    </a:cubicBezTo>
                  </a:path>
                  <a:path w="21600" h="38077" stroke="0" extrusionOk="0">
                    <a:moveTo>
                      <a:pt x="9764" y="-1"/>
                    </a:moveTo>
                    <a:cubicBezTo>
                      <a:pt x="17024" y="3679"/>
                      <a:pt x="21600" y="11127"/>
                      <a:pt x="21600" y="19267"/>
                    </a:cubicBezTo>
                    <a:cubicBezTo>
                      <a:pt x="21600" y="27058"/>
                      <a:pt x="17403" y="34246"/>
                      <a:pt x="10618" y="38076"/>
                    </a:cubicBezTo>
                    <a:lnTo>
                      <a:pt x="0" y="19267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64904" name="Text Box 40"/>
          <p:cNvSpPr txBox="1">
            <a:spLocks noChangeArrowheads="1"/>
          </p:cNvSpPr>
          <p:nvPr/>
        </p:nvSpPr>
        <p:spPr bwMode="auto">
          <a:xfrm>
            <a:off x="1908175" y="1341438"/>
            <a:ext cx="1260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6600FF"/>
                </a:solidFill>
              </a:rPr>
              <a:t>长方体</a:t>
            </a:r>
          </a:p>
        </p:txBody>
      </p:sp>
      <p:sp>
        <p:nvSpPr>
          <p:cNvPr id="164905" name="Text Box 41"/>
          <p:cNvSpPr txBox="1">
            <a:spLocks noChangeArrowheads="1"/>
          </p:cNvSpPr>
          <p:nvPr/>
        </p:nvSpPr>
        <p:spPr bwMode="auto">
          <a:xfrm>
            <a:off x="3419475" y="981075"/>
            <a:ext cx="1260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6600FF"/>
                </a:solidFill>
              </a:rPr>
              <a:t>圆柱体</a:t>
            </a:r>
          </a:p>
        </p:txBody>
      </p:sp>
      <p:sp>
        <p:nvSpPr>
          <p:cNvPr id="164906" name="Text Box 42"/>
          <p:cNvSpPr txBox="1">
            <a:spLocks noChangeArrowheads="1"/>
          </p:cNvSpPr>
          <p:nvPr/>
        </p:nvSpPr>
        <p:spPr bwMode="auto">
          <a:xfrm>
            <a:off x="5219700" y="908050"/>
            <a:ext cx="1260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6600FF"/>
                </a:solidFill>
              </a:rPr>
              <a:t>圆锥体</a:t>
            </a:r>
          </a:p>
        </p:txBody>
      </p:sp>
      <p:sp>
        <p:nvSpPr>
          <p:cNvPr id="164907" name="Text Box 43"/>
          <p:cNvSpPr txBox="1">
            <a:spLocks noChangeArrowheads="1"/>
          </p:cNvSpPr>
          <p:nvPr/>
        </p:nvSpPr>
        <p:spPr bwMode="auto">
          <a:xfrm>
            <a:off x="7164388" y="981075"/>
            <a:ext cx="901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6600FF"/>
                </a:solidFill>
              </a:rPr>
              <a:t>球体</a:t>
            </a:r>
          </a:p>
        </p:txBody>
      </p:sp>
      <p:grpSp>
        <p:nvGrpSpPr>
          <p:cNvPr id="164908" name="Group 44"/>
          <p:cNvGrpSpPr/>
          <p:nvPr/>
        </p:nvGrpSpPr>
        <p:grpSpPr bwMode="auto">
          <a:xfrm>
            <a:off x="382588" y="3068638"/>
            <a:ext cx="733425" cy="2606675"/>
            <a:chOff x="144" y="2400"/>
            <a:chExt cx="462" cy="1642"/>
          </a:xfrm>
        </p:grpSpPr>
        <p:sp>
          <p:nvSpPr>
            <p:cNvPr id="164909" name="AutoShape 45"/>
            <p:cNvSpPr>
              <a:spLocks noChangeArrowheads="1"/>
            </p:cNvSpPr>
            <p:nvPr/>
          </p:nvSpPr>
          <p:spPr bwMode="auto">
            <a:xfrm>
              <a:off x="240" y="2400"/>
              <a:ext cx="240" cy="384"/>
            </a:xfrm>
            <a:prstGeom prst="downArrow">
              <a:avLst>
                <a:gd name="adj1" fmla="val 50000"/>
                <a:gd name="adj2" fmla="val 4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910" name="Text Box 46"/>
            <p:cNvSpPr txBox="1">
              <a:spLocks noChangeArrowheads="1"/>
            </p:cNvSpPr>
            <p:nvPr/>
          </p:nvSpPr>
          <p:spPr bwMode="auto">
            <a:xfrm>
              <a:off x="144" y="2832"/>
              <a:ext cx="462" cy="1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隶书" panose="02010509060101010101" charset="-122"/>
                </a:rPr>
                <a:t>六个平面</a:t>
              </a:r>
            </a:p>
          </p:txBody>
        </p:sp>
      </p:grpSp>
      <p:grpSp>
        <p:nvGrpSpPr>
          <p:cNvPr id="164911" name="Group 47"/>
          <p:cNvGrpSpPr/>
          <p:nvPr/>
        </p:nvGrpSpPr>
        <p:grpSpPr bwMode="auto">
          <a:xfrm>
            <a:off x="1979613" y="3054350"/>
            <a:ext cx="733425" cy="2606675"/>
            <a:chOff x="144" y="2400"/>
            <a:chExt cx="462" cy="1642"/>
          </a:xfrm>
        </p:grpSpPr>
        <p:sp>
          <p:nvSpPr>
            <p:cNvPr id="164912" name="AutoShape 48"/>
            <p:cNvSpPr>
              <a:spLocks noChangeArrowheads="1"/>
            </p:cNvSpPr>
            <p:nvPr/>
          </p:nvSpPr>
          <p:spPr bwMode="auto">
            <a:xfrm>
              <a:off x="240" y="2400"/>
              <a:ext cx="240" cy="384"/>
            </a:xfrm>
            <a:prstGeom prst="downArrow">
              <a:avLst>
                <a:gd name="adj1" fmla="val 50000"/>
                <a:gd name="adj2" fmla="val 4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913" name="Text Box 49"/>
            <p:cNvSpPr txBox="1">
              <a:spLocks noChangeArrowheads="1"/>
            </p:cNvSpPr>
            <p:nvPr/>
          </p:nvSpPr>
          <p:spPr bwMode="auto">
            <a:xfrm>
              <a:off x="144" y="2832"/>
              <a:ext cx="462" cy="1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隶书" panose="02010509060101010101" charset="-122"/>
                </a:rPr>
                <a:t>六个平面</a:t>
              </a:r>
            </a:p>
          </p:txBody>
        </p:sp>
      </p:grpSp>
      <p:grpSp>
        <p:nvGrpSpPr>
          <p:cNvPr id="164914" name="Group 50"/>
          <p:cNvGrpSpPr/>
          <p:nvPr/>
        </p:nvGrpSpPr>
        <p:grpSpPr bwMode="auto">
          <a:xfrm>
            <a:off x="3505200" y="3127375"/>
            <a:ext cx="1282700" cy="2606675"/>
            <a:chOff x="2688" y="2400"/>
            <a:chExt cx="808" cy="1642"/>
          </a:xfrm>
        </p:grpSpPr>
        <p:sp>
          <p:nvSpPr>
            <p:cNvPr id="164915" name="AutoShape 51"/>
            <p:cNvSpPr>
              <a:spLocks noChangeArrowheads="1"/>
            </p:cNvSpPr>
            <p:nvPr/>
          </p:nvSpPr>
          <p:spPr bwMode="auto">
            <a:xfrm>
              <a:off x="2928" y="2400"/>
              <a:ext cx="240" cy="384"/>
            </a:xfrm>
            <a:prstGeom prst="downArrow">
              <a:avLst>
                <a:gd name="adj1" fmla="val 50000"/>
                <a:gd name="adj2" fmla="val 4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916" name="Text Box 52"/>
            <p:cNvSpPr txBox="1">
              <a:spLocks noChangeArrowheads="1"/>
            </p:cNvSpPr>
            <p:nvPr/>
          </p:nvSpPr>
          <p:spPr bwMode="auto">
            <a:xfrm>
              <a:off x="2688" y="2832"/>
              <a:ext cx="808" cy="1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隶书" panose="02010509060101010101" charset="-122"/>
                </a:rPr>
                <a:t>两个平面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隶书" panose="02010509060101010101" charset="-122"/>
                </a:rPr>
                <a:t>一个曲面</a:t>
              </a:r>
            </a:p>
          </p:txBody>
        </p:sp>
      </p:grpSp>
      <p:grpSp>
        <p:nvGrpSpPr>
          <p:cNvPr id="164917" name="Group 53"/>
          <p:cNvGrpSpPr/>
          <p:nvPr/>
        </p:nvGrpSpPr>
        <p:grpSpPr bwMode="auto">
          <a:xfrm>
            <a:off x="5148263" y="3141663"/>
            <a:ext cx="1282700" cy="2606675"/>
            <a:chOff x="3840" y="2400"/>
            <a:chExt cx="808" cy="1642"/>
          </a:xfrm>
        </p:grpSpPr>
        <p:sp>
          <p:nvSpPr>
            <p:cNvPr id="164918" name="AutoShape 54"/>
            <p:cNvSpPr>
              <a:spLocks noChangeArrowheads="1"/>
            </p:cNvSpPr>
            <p:nvPr/>
          </p:nvSpPr>
          <p:spPr bwMode="auto">
            <a:xfrm>
              <a:off x="4080" y="2400"/>
              <a:ext cx="240" cy="384"/>
            </a:xfrm>
            <a:prstGeom prst="downArrow">
              <a:avLst>
                <a:gd name="adj1" fmla="val 50000"/>
                <a:gd name="adj2" fmla="val 4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919" name="Text Box 55"/>
            <p:cNvSpPr txBox="1">
              <a:spLocks noChangeArrowheads="1"/>
            </p:cNvSpPr>
            <p:nvPr/>
          </p:nvSpPr>
          <p:spPr bwMode="auto">
            <a:xfrm>
              <a:off x="3840" y="2832"/>
              <a:ext cx="808" cy="1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隶书" panose="02010509060101010101" charset="-122"/>
                </a:rPr>
                <a:t>一个平面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隶书" panose="02010509060101010101" charset="-122"/>
                </a:rPr>
                <a:t>一个曲面</a:t>
              </a:r>
            </a:p>
          </p:txBody>
        </p:sp>
      </p:grpSp>
      <p:grpSp>
        <p:nvGrpSpPr>
          <p:cNvPr id="164920" name="Group 56"/>
          <p:cNvGrpSpPr/>
          <p:nvPr/>
        </p:nvGrpSpPr>
        <p:grpSpPr bwMode="auto">
          <a:xfrm>
            <a:off x="7380288" y="3141663"/>
            <a:ext cx="733425" cy="2606675"/>
            <a:chOff x="5184" y="2400"/>
            <a:chExt cx="462" cy="1642"/>
          </a:xfrm>
        </p:grpSpPr>
        <p:sp>
          <p:nvSpPr>
            <p:cNvPr id="164921" name="AutoShape 57"/>
            <p:cNvSpPr>
              <a:spLocks noChangeArrowheads="1"/>
            </p:cNvSpPr>
            <p:nvPr/>
          </p:nvSpPr>
          <p:spPr bwMode="auto">
            <a:xfrm>
              <a:off x="5232" y="2400"/>
              <a:ext cx="240" cy="384"/>
            </a:xfrm>
            <a:prstGeom prst="downArrow">
              <a:avLst>
                <a:gd name="adj1" fmla="val 50000"/>
                <a:gd name="adj2" fmla="val 4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922" name="Text Box 58"/>
            <p:cNvSpPr txBox="1">
              <a:spLocks noChangeArrowheads="1"/>
            </p:cNvSpPr>
            <p:nvPr/>
          </p:nvSpPr>
          <p:spPr bwMode="auto">
            <a:xfrm>
              <a:off x="5184" y="2832"/>
              <a:ext cx="462" cy="1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隶书" panose="02010509060101010101" charset="-122"/>
                </a:rPr>
                <a:t>一个曲面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64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64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64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64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64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649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64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64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64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64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64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64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64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64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64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64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64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64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64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64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006120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371600"/>
            <a:ext cx="19812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1" name="Picture 3" descr="00481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1219200"/>
            <a:ext cx="2514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990600" y="38862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点动成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___ ,  </a:t>
            </a:r>
            <a:r>
              <a:rPr kumimoji="1"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线动成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___,   </a:t>
            </a:r>
            <a:r>
              <a:rPr kumimoji="1"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面动成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____.</a:t>
            </a:r>
          </a:p>
        </p:txBody>
      </p:sp>
      <p:pic>
        <p:nvPicPr>
          <p:cNvPr id="165893" name="Picture 5" descr="00982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1371600"/>
            <a:ext cx="3048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2209800" y="0"/>
            <a:ext cx="6934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观察三幅运动的图片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分别可以看成什么几何图形在运动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? 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它们的运动又形成了什么几何图形呢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165895" name="Text Box 7"/>
          <p:cNvSpPr txBox="1">
            <a:spLocks noChangeArrowheads="1"/>
          </p:cNvSpPr>
          <p:nvPr/>
        </p:nvSpPr>
        <p:spPr bwMode="auto">
          <a:xfrm>
            <a:off x="2514600" y="3810000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3333FF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线</a:t>
            </a:r>
          </a:p>
        </p:txBody>
      </p:sp>
      <p:sp>
        <p:nvSpPr>
          <p:cNvPr id="165896" name="Text Box 8"/>
          <p:cNvSpPr txBox="1">
            <a:spLocks noChangeArrowheads="1"/>
          </p:cNvSpPr>
          <p:nvPr/>
        </p:nvSpPr>
        <p:spPr bwMode="auto">
          <a:xfrm>
            <a:off x="5029200" y="3886200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3333FF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面</a:t>
            </a:r>
          </a:p>
        </p:txBody>
      </p:sp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7620000" y="3810000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3333FF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体</a:t>
            </a:r>
          </a:p>
        </p:txBody>
      </p:sp>
      <p:pic>
        <p:nvPicPr>
          <p:cNvPr id="16589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05740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899" name="Picture 11" descr="booksandletters13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0" y="5257800"/>
            <a:ext cx="1800225" cy="132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900" name="Text Box 12"/>
          <p:cNvSpPr txBox="1">
            <a:spLocks noChangeArrowheads="1"/>
          </p:cNvSpPr>
          <p:nvPr/>
        </p:nvSpPr>
        <p:spPr bwMode="auto">
          <a:xfrm>
            <a:off x="1600200" y="4800600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生活中有没有类似这样的例子呢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165901" name="WordArt 13"/>
          <p:cNvSpPr>
            <a:spLocks noChangeArrowheads="1" noChangeShapeType="1" noTextEdit="1"/>
          </p:cNvSpPr>
          <p:nvPr/>
        </p:nvSpPr>
        <p:spPr bwMode="auto">
          <a:xfrm rot="5400000">
            <a:off x="228600" y="4953000"/>
            <a:ext cx="14478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畅所欲言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/>
      <p:bldP spid="165895" grpId="0"/>
      <p:bldP spid="165896" grpId="0"/>
      <p:bldP spid="165897" grpId="0"/>
      <p:bldP spid="16590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1570038" y="3200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 b="1">
              <a:solidFill>
                <a:srgbClr val="BBE0E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15" name="AutoShape 3"/>
          <p:cNvSpPr>
            <a:spLocks noChangeArrowheads="1"/>
          </p:cNvSpPr>
          <p:nvPr/>
        </p:nvSpPr>
        <p:spPr bwMode="auto">
          <a:xfrm>
            <a:off x="755650" y="1196975"/>
            <a:ext cx="792163" cy="576263"/>
          </a:xfrm>
          <a:prstGeom prst="curvedRightArrow">
            <a:avLst>
              <a:gd name="adj1" fmla="val 20000"/>
              <a:gd name="adj2" fmla="val 40000"/>
              <a:gd name="adj3" fmla="val 458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1763713" y="1268413"/>
            <a:ext cx="294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观察与思考（二）：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1258888" y="1865313"/>
            <a:ext cx="702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如图</a:t>
            </a:r>
            <a:r>
              <a:rPr kumimoji="1" lang="en-US" altLang="zh-CN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1-4</a:t>
            </a:r>
            <a:r>
              <a:rPr kumimoji="1"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，将三角尺绕着它的一条直角边旋转一周</a:t>
            </a:r>
            <a:r>
              <a:rPr kumimoji="1" lang="zh-CN" altLang="en-US" sz="2400" b="1" dirty="0">
                <a:solidFill>
                  <a:srgbClr val="BBE0E3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66918" name="AutoShape 6"/>
          <p:cNvSpPr>
            <a:spLocks noChangeArrowheads="1"/>
          </p:cNvSpPr>
          <p:nvPr/>
        </p:nvSpPr>
        <p:spPr bwMode="auto">
          <a:xfrm>
            <a:off x="1258888" y="3213100"/>
            <a:ext cx="2808287" cy="936625"/>
          </a:xfrm>
          <a:prstGeom prst="parallelogram">
            <a:avLst>
              <a:gd name="adj" fmla="val 749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6919" name="AutoShape 7"/>
          <p:cNvSpPr>
            <a:spLocks noChangeArrowheads="1"/>
          </p:cNvSpPr>
          <p:nvPr/>
        </p:nvSpPr>
        <p:spPr bwMode="auto">
          <a:xfrm>
            <a:off x="2411413" y="2420938"/>
            <a:ext cx="647700" cy="1368425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6920" name="Oval 8"/>
          <p:cNvSpPr>
            <a:spLocks noChangeArrowheads="1"/>
          </p:cNvSpPr>
          <p:nvPr/>
        </p:nvSpPr>
        <p:spPr bwMode="auto">
          <a:xfrm>
            <a:off x="2555875" y="3429000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6921" name="AutoShape 9"/>
          <p:cNvSpPr>
            <a:spLocks noChangeArrowheads="1"/>
          </p:cNvSpPr>
          <p:nvPr/>
        </p:nvSpPr>
        <p:spPr bwMode="auto">
          <a:xfrm rot="10800000">
            <a:off x="2195513" y="2852738"/>
            <a:ext cx="288925" cy="431800"/>
          </a:xfrm>
          <a:prstGeom prst="curvedLeftArrow">
            <a:avLst>
              <a:gd name="adj1" fmla="val 29890"/>
              <a:gd name="adj2" fmla="val 5978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6922" name="Rectangle 10"/>
          <p:cNvSpPr>
            <a:spLocks noChangeArrowheads="1"/>
          </p:cNvSpPr>
          <p:nvPr/>
        </p:nvSpPr>
        <p:spPr bwMode="auto">
          <a:xfrm>
            <a:off x="3059113" y="3213100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桌面</a:t>
            </a:r>
          </a:p>
        </p:txBody>
      </p:sp>
      <p:sp>
        <p:nvSpPr>
          <p:cNvPr id="166923" name="AutoShape 11"/>
          <p:cNvSpPr>
            <a:spLocks noChangeArrowheads="1"/>
          </p:cNvSpPr>
          <p:nvPr/>
        </p:nvSpPr>
        <p:spPr bwMode="auto">
          <a:xfrm>
            <a:off x="3563938" y="2852738"/>
            <a:ext cx="1079500" cy="144462"/>
          </a:xfrm>
          <a:prstGeom prst="rightArrow">
            <a:avLst>
              <a:gd name="adj1" fmla="val 50000"/>
              <a:gd name="adj2" fmla="val 1868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6924" name="AutoShape 12"/>
          <p:cNvSpPr>
            <a:spLocks noChangeArrowheads="1"/>
          </p:cNvSpPr>
          <p:nvPr/>
        </p:nvSpPr>
        <p:spPr bwMode="auto">
          <a:xfrm flipH="1">
            <a:off x="5940425" y="2781300"/>
            <a:ext cx="576263" cy="1584325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6925" name="Oval 13"/>
          <p:cNvSpPr>
            <a:spLocks noChangeArrowheads="1"/>
          </p:cNvSpPr>
          <p:nvPr/>
        </p:nvSpPr>
        <p:spPr bwMode="auto">
          <a:xfrm>
            <a:off x="5940425" y="4221163"/>
            <a:ext cx="11525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6926" name="Line 14"/>
          <p:cNvSpPr>
            <a:spLocks noChangeShapeType="1"/>
          </p:cNvSpPr>
          <p:nvPr/>
        </p:nvSpPr>
        <p:spPr bwMode="auto">
          <a:xfrm>
            <a:off x="5940425" y="4365625"/>
            <a:ext cx="1152525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6927" name="Line 15"/>
          <p:cNvSpPr>
            <a:spLocks noChangeShapeType="1"/>
          </p:cNvSpPr>
          <p:nvPr/>
        </p:nvSpPr>
        <p:spPr bwMode="auto">
          <a:xfrm>
            <a:off x="6516688" y="4076700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6928" name="AutoShape 16"/>
          <p:cNvSpPr>
            <a:spLocks noChangeArrowheads="1"/>
          </p:cNvSpPr>
          <p:nvPr/>
        </p:nvSpPr>
        <p:spPr bwMode="auto">
          <a:xfrm>
            <a:off x="6516688" y="2781300"/>
            <a:ext cx="576262" cy="1584325"/>
          </a:xfrm>
          <a:prstGeom prst="rtTriangl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6929" name="Rectangle 17"/>
          <p:cNvSpPr>
            <a:spLocks noChangeArrowheads="1"/>
          </p:cNvSpPr>
          <p:nvPr/>
        </p:nvSpPr>
        <p:spPr bwMode="auto">
          <a:xfrm>
            <a:off x="606916" y="4652963"/>
            <a:ext cx="80730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就这个旋转过程，请思考下面的问题：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、三角尺右下方的顶点，经运动形成了一个怎样的图形？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、三角尺下面的边，经运动形成了一个怎样的图形？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、三角尺的面，经运动形成了一个怎样的图形？</a:t>
            </a:r>
          </a:p>
        </p:txBody>
      </p:sp>
      <p:sp>
        <p:nvSpPr>
          <p:cNvPr id="166930" name="Rectangle 18"/>
          <p:cNvSpPr>
            <a:spLocks noChangeArrowheads="1"/>
          </p:cNvSpPr>
          <p:nvPr/>
        </p:nvSpPr>
        <p:spPr bwMode="auto">
          <a:xfrm>
            <a:off x="7451725" y="4149725"/>
            <a:ext cx="89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图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AutoShape 2"/>
          <p:cNvSpPr>
            <a:spLocks noChangeArrowheads="1"/>
          </p:cNvSpPr>
          <p:nvPr/>
        </p:nvSpPr>
        <p:spPr bwMode="auto">
          <a:xfrm flipH="1">
            <a:off x="900113" y="1484313"/>
            <a:ext cx="576262" cy="1584325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39" name="AutoShape 3"/>
          <p:cNvSpPr>
            <a:spLocks noChangeArrowheads="1"/>
          </p:cNvSpPr>
          <p:nvPr/>
        </p:nvSpPr>
        <p:spPr bwMode="auto">
          <a:xfrm flipH="1">
            <a:off x="3851275" y="1412875"/>
            <a:ext cx="576263" cy="1584325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40" name="AutoShape 4"/>
          <p:cNvSpPr>
            <a:spLocks noChangeArrowheads="1"/>
          </p:cNvSpPr>
          <p:nvPr/>
        </p:nvSpPr>
        <p:spPr bwMode="auto">
          <a:xfrm flipH="1">
            <a:off x="6443663" y="1484313"/>
            <a:ext cx="576262" cy="15843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41" name="AutoShape 5"/>
          <p:cNvSpPr>
            <a:spLocks noChangeArrowheads="1"/>
          </p:cNvSpPr>
          <p:nvPr/>
        </p:nvSpPr>
        <p:spPr bwMode="auto">
          <a:xfrm>
            <a:off x="1476375" y="1484313"/>
            <a:ext cx="576263" cy="1584325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42" name="AutoShape 6"/>
          <p:cNvSpPr>
            <a:spLocks noChangeArrowheads="1"/>
          </p:cNvSpPr>
          <p:nvPr/>
        </p:nvSpPr>
        <p:spPr bwMode="auto">
          <a:xfrm>
            <a:off x="4427538" y="1412875"/>
            <a:ext cx="576262" cy="1584325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43" name="AutoShape 7"/>
          <p:cNvSpPr>
            <a:spLocks noChangeArrowheads="1"/>
          </p:cNvSpPr>
          <p:nvPr/>
        </p:nvSpPr>
        <p:spPr bwMode="auto">
          <a:xfrm>
            <a:off x="7019925" y="1484313"/>
            <a:ext cx="576263" cy="15843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44" name="Oval 8"/>
          <p:cNvSpPr>
            <a:spLocks noChangeArrowheads="1"/>
          </p:cNvSpPr>
          <p:nvPr/>
        </p:nvSpPr>
        <p:spPr bwMode="auto">
          <a:xfrm>
            <a:off x="900113" y="2852738"/>
            <a:ext cx="1150937" cy="5048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ot"/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45" name="Line 9"/>
          <p:cNvSpPr>
            <a:spLocks noChangeShapeType="1"/>
          </p:cNvSpPr>
          <p:nvPr/>
        </p:nvSpPr>
        <p:spPr bwMode="auto">
          <a:xfrm flipH="1">
            <a:off x="1476375" y="2636838"/>
            <a:ext cx="1588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46" name="Line 10"/>
          <p:cNvSpPr>
            <a:spLocks noChangeShapeType="1"/>
          </p:cNvSpPr>
          <p:nvPr/>
        </p:nvSpPr>
        <p:spPr bwMode="auto">
          <a:xfrm>
            <a:off x="1476375" y="3141663"/>
            <a:ext cx="576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47" name="Line 11"/>
          <p:cNvSpPr>
            <a:spLocks noChangeShapeType="1"/>
          </p:cNvSpPr>
          <p:nvPr/>
        </p:nvSpPr>
        <p:spPr bwMode="auto">
          <a:xfrm flipH="1">
            <a:off x="1258888" y="3500438"/>
            <a:ext cx="35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2D2D8A"/>
              </a:solidFill>
            </a:endParaRPr>
          </a:p>
        </p:txBody>
      </p:sp>
      <p:sp>
        <p:nvSpPr>
          <p:cNvPr id="167948" name="Oval 12"/>
          <p:cNvSpPr>
            <a:spLocks noChangeArrowheads="1"/>
          </p:cNvSpPr>
          <p:nvPr/>
        </p:nvSpPr>
        <p:spPr bwMode="auto">
          <a:xfrm>
            <a:off x="3851275" y="2781300"/>
            <a:ext cx="1150938" cy="50482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prstDash val="sysDot"/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49" name="Line 13"/>
          <p:cNvSpPr>
            <a:spLocks noChangeShapeType="1"/>
          </p:cNvSpPr>
          <p:nvPr/>
        </p:nvSpPr>
        <p:spPr bwMode="auto">
          <a:xfrm>
            <a:off x="4427538" y="2997200"/>
            <a:ext cx="576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50" name="Line 14"/>
          <p:cNvSpPr>
            <a:spLocks noChangeShapeType="1"/>
          </p:cNvSpPr>
          <p:nvPr/>
        </p:nvSpPr>
        <p:spPr bwMode="auto">
          <a:xfrm flipH="1">
            <a:off x="4427538" y="2492375"/>
            <a:ext cx="1587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51" name="Line 15"/>
          <p:cNvSpPr>
            <a:spLocks noChangeShapeType="1"/>
          </p:cNvSpPr>
          <p:nvPr/>
        </p:nvSpPr>
        <p:spPr bwMode="auto">
          <a:xfrm flipH="1">
            <a:off x="4427538" y="2997200"/>
            <a:ext cx="21590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52" name="Oval 16"/>
          <p:cNvSpPr>
            <a:spLocks noChangeArrowheads="1"/>
          </p:cNvSpPr>
          <p:nvPr/>
        </p:nvSpPr>
        <p:spPr bwMode="auto">
          <a:xfrm>
            <a:off x="6443663" y="2852738"/>
            <a:ext cx="1150937" cy="50482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prstDash val="sysDot"/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53" name="Line 17"/>
          <p:cNvSpPr>
            <a:spLocks noChangeShapeType="1"/>
          </p:cNvSpPr>
          <p:nvPr/>
        </p:nvSpPr>
        <p:spPr bwMode="auto">
          <a:xfrm flipH="1">
            <a:off x="7019925" y="2636838"/>
            <a:ext cx="1588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54" name="Line 18"/>
          <p:cNvSpPr>
            <a:spLocks noChangeShapeType="1"/>
          </p:cNvSpPr>
          <p:nvPr/>
        </p:nvSpPr>
        <p:spPr bwMode="auto">
          <a:xfrm>
            <a:off x="7019925" y="3141663"/>
            <a:ext cx="576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55" name="AutoShape 19"/>
          <p:cNvSpPr>
            <a:spLocks noChangeArrowheads="1"/>
          </p:cNvSpPr>
          <p:nvPr/>
        </p:nvSpPr>
        <p:spPr bwMode="auto">
          <a:xfrm>
            <a:off x="7524750" y="2349500"/>
            <a:ext cx="287338" cy="287338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7956" name="Rectangle 20"/>
          <p:cNvSpPr>
            <a:spLocks noChangeArrowheads="1"/>
          </p:cNvSpPr>
          <p:nvPr/>
        </p:nvSpPr>
        <p:spPr bwMode="auto">
          <a:xfrm>
            <a:off x="1187450" y="3736975"/>
            <a:ext cx="605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2D2D8A"/>
                </a:solidFill>
                <a:latin typeface="Times New Roman" panose="02020603050405020304" pitchFamily="18" charset="0"/>
              </a:rPr>
              <a:t>(1)                                  (2)                             (3)</a:t>
            </a:r>
          </a:p>
        </p:txBody>
      </p:sp>
      <p:sp>
        <p:nvSpPr>
          <p:cNvPr id="167957" name="Rectangle 21"/>
          <p:cNvSpPr>
            <a:spLocks noChangeArrowheads="1"/>
          </p:cNvSpPr>
          <p:nvPr/>
        </p:nvSpPr>
        <p:spPr bwMode="auto">
          <a:xfrm>
            <a:off x="4140200" y="4581525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2D2D8A"/>
                </a:solidFill>
                <a:latin typeface="Times New Roman" panose="02020603050405020304" pitchFamily="18" charset="0"/>
              </a:rPr>
              <a:t>图 </a:t>
            </a:r>
            <a:r>
              <a:rPr kumimoji="1" lang="en-US" altLang="zh-CN" sz="2400" b="1">
                <a:solidFill>
                  <a:srgbClr val="2D2D8A"/>
                </a:solidFill>
                <a:latin typeface="Times New Roman" panose="02020603050405020304" pitchFamily="18" charset="0"/>
              </a:rPr>
              <a:t>1-5</a:t>
            </a:r>
          </a:p>
        </p:txBody>
      </p:sp>
      <p:sp>
        <p:nvSpPr>
          <p:cNvPr id="167958" name="Rectangle 22"/>
          <p:cNvSpPr>
            <a:spLocks noChangeArrowheads="1"/>
          </p:cNvSpPr>
          <p:nvPr/>
        </p:nvSpPr>
        <p:spPr bwMode="auto">
          <a:xfrm>
            <a:off x="971550" y="5321300"/>
            <a:ext cx="72474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2D2D8A"/>
                </a:solidFill>
                <a:latin typeface="Times New Roman" panose="02020603050405020304" pitchFamily="18" charset="0"/>
              </a:rPr>
              <a:t>从图１</a:t>
            </a:r>
            <a:r>
              <a:rPr kumimoji="1" lang="en-US" altLang="zh-CN" sz="2400" b="1" dirty="0">
                <a:solidFill>
                  <a:srgbClr val="2D2D8A"/>
                </a:solidFill>
                <a:latin typeface="Times New Roman" panose="02020603050405020304" pitchFamily="18" charset="0"/>
              </a:rPr>
              <a:t>-5</a:t>
            </a:r>
            <a:r>
              <a:rPr kumimoji="1" lang="zh-CN" altLang="en-US" sz="2400" b="1" dirty="0">
                <a:solidFill>
                  <a:srgbClr val="2D2D8A"/>
                </a:solidFill>
                <a:latin typeface="Times New Roman" panose="02020603050405020304" pitchFamily="18" charset="0"/>
              </a:rPr>
              <a:t>中看出：</a:t>
            </a:r>
            <a:r>
              <a:rPr kumimoji="1"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点动成线，线动成面，面动成体。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6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6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6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6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20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2000"/>
                                        <p:tgtEl>
                                          <p:spTgt spid="16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2000"/>
                                        <p:tgtEl>
                                          <p:spTgt spid="16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2000"/>
                                        <p:tgtEl>
                                          <p:spTgt spid="16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2000"/>
                                        <p:tgtEl>
                                          <p:spTgt spid="16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7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7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7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7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167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animBg="1"/>
      <p:bldP spid="167939" grpId="0" animBg="1"/>
      <p:bldP spid="167940" grpId="0" animBg="1"/>
      <p:bldP spid="167941" grpId="0" animBg="1"/>
      <p:bldP spid="167942" grpId="0" animBg="1"/>
      <p:bldP spid="167943" grpId="0" animBg="1"/>
      <p:bldP spid="167944" grpId="0" animBg="1"/>
      <p:bldP spid="167945" grpId="0" animBg="1"/>
      <p:bldP spid="167946" grpId="0" animBg="1"/>
      <p:bldP spid="167947" grpId="0" animBg="1"/>
      <p:bldP spid="167948" grpId="0" animBg="1"/>
      <p:bldP spid="167949" grpId="0" animBg="1"/>
      <p:bldP spid="167950" grpId="0" animBg="1"/>
      <p:bldP spid="167951" grpId="0" animBg="1"/>
      <p:bldP spid="167952" grpId="0" animBg="1"/>
      <p:bldP spid="167953" grpId="0" animBg="1"/>
      <p:bldP spid="167954" grpId="0" animBg="1"/>
      <p:bldP spid="16795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2209800" y="0"/>
            <a:ext cx="4016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点、线、面、体</a:t>
            </a: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539750" y="10382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点</a:t>
            </a:r>
            <a:r>
              <a:rPr lang="en-US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/>
                <a:ea typeface="华文中宋" panose="02010600040101010101" pitchFamily="2" charset="-122"/>
              </a:rPr>
              <a:t>——</a:t>
            </a:r>
            <a:endParaRPr lang="en-US" altLang="zh-CN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168964" name="Group 4"/>
          <p:cNvGrpSpPr/>
          <p:nvPr/>
        </p:nvGrpSpPr>
        <p:grpSpPr bwMode="auto">
          <a:xfrm>
            <a:off x="2362200" y="1143000"/>
            <a:ext cx="2819400" cy="458788"/>
            <a:chOff x="1248" y="720"/>
            <a:chExt cx="1776" cy="289"/>
          </a:xfrm>
        </p:grpSpPr>
        <p:sp>
          <p:nvSpPr>
            <p:cNvPr id="168965" name="Rectangle 5"/>
            <p:cNvSpPr>
              <a:spLocks noChangeArrowheads="1"/>
            </p:cNvSpPr>
            <p:nvPr/>
          </p:nvSpPr>
          <p:spPr bwMode="auto">
            <a:xfrm>
              <a:off x="1248" y="720"/>
              <a:ext cx="17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线与线相交而成</a:t>
              </a:r>
              <a:endParaRPr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68966" name="Line 6"/>
            <p:cNvSpPr>
              <a:spLocks noChangeShapeType="1"/>
            </p:cNvSpPr>
            <p:nvPr/>
          </p:nvSpPr>
          <p:spPr bwMode="auto">
            <a:xfrm>
              <a:off x="1248" y="1008"/>
              <a:ext cx="1440" cy="1"/>
            </a:xfrm>
            <a:prstGeom prst="line">
              <a:avLst/>
            </a:prstGeom>
            <a:noFill/>
            <a:ln w="19050">
              <a:solidFill>
                <a:srgbClr val="FF6565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609600" y="2451100"/>
            <a:ext cx="145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线</a:t>
            </a:r>
            <a:r>
              <a:rPr lang="en-US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/>
                <a:ea typeface="华文中宋" panose="02010600040101010101" pitchFamily="2" charset="-122"/>
              </a:rPr>
              <a:t>———</a:t>
            </a:r>
            <a:endParaRPr lang="en-US" altLang="zh-CN" sz="1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168968" name="Group 8"/>
          <p:cNvGrpSpPr/>
          <p:nvPr/>
        </p:nvGrpSpPr>
        <p:grpSpPr bwMode="auto">
          <a:xfrm>
            <a:off x="2362200" y="2514600"/>
            <a:ext cx="2819400" cy="457200"/>
            <a:chOff x="1248" y="1584"/>
            <a:chExt cx="1776" cy="288"/>
          </a:xfrm>
        </p:grpSpPr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1296" y="1863"/>
              <a:ext cx="1440" cy="0"/>
            </a:xfrm>
            <a:prstGeom prst="line">
              <a:avLst/>
            </a:prstGeom>
            <a:noFill/>
            <a:ln w="19050">
              <a:solidFill>
                <a:srgbClr val="FF6565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1248" y="1584"/>
              <a:ext cx="17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面与面相交而成</a:t>
              </a:r>
              <a:r>
                <a:rPr lang="zh-CN" altLang="en-US" sz="1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  <a:endParaRPr lang="zh-CN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609600" y="5243513"/>
            <a:ext cx="167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体</a:t>
            </a:r>
            <a:r>
              <a:rPr lang="en-US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/>
                <a:ea typeface="华文中宋" panose="02010600040101010101" pitchFamily="2" charset="-122"/>
              </a:rPr>
              <a:t>———</a:t>
            </a:r>
            <a:endParaRPr lang="en-US" altLang="zh-CN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68972" name="Rectangle 12"/>
          <p:cNvSpPr>
            <a:spLocks noChangeArrowheads="1"/>
          </p:cNvSpPr>
          <p:nvPr/>
        </p:nvSpPr>
        <p:spPr bwMode="auto">
          <a:xfrm>
            <a:off x="609600" y="387191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面</a:t>
            </a:r>
            <a:r>
              <a:rPr lang="en-US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/>
                <a:ea typeface="华文中宋" panose="02010600040101010101" pitchFamily="2" charset="-122"/>
              </a:rPr>
              <a:t>———</a:t>
            </a:r>
            <a:endParaRPr lang="en-US" altLang="zh-CN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168973" name="Group 13"/>
          <p:cNvGrpSpPr/>
          <p:nvPr/>
        </p:nvGrpSpPr>
        <p:grpSpPr bwMode="auto">
          <a:xfrm>
            <a:off x="2286000" y="3810000"/>
            <a:ext cx="2667000" cy="609600"/>
            <a:chOff x="1248" y="2400"/>
            <a:chExt cx="1680" cy="384"/>
          </a:xfrm>
        </p:grpSpPr>
        <p:sp>
          <p:nvSpPr>
            <p:cNvPr id="168974" name="Line 14"/>
            <p:cNvSpPr>
              <a:spLocks noChangeShapeType="1"/>
            </p:cNvSpPr>
            <p:nvPr/>
          </p:nvSpPr>
          <p:spPr bwMode="auto">
            <a:xfrm>
              <a:off x="1392" y="2784"/>
              <a:ext cx="1392" cy="0"/>
            </a:xfrm>
            <a:prstGeom prst="line">
              <a:avLst/>
            </a:prstGeom>
            <a:noFill/>
            <a:ln w="19050">
              <a:solidFill>
                <a:srgbClr val="FF6565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8975" name="Rectangle 15"/>
            <p:cNvSpPr>
              <a:spLocks noChangeArrowheads="1"/>
            </p:cNvSpPr>
            <p:nvPr/>
          </p:nvSpPr>
          <p:spPr bwMode="auto">
            <a:xfrm>
              <a:off x="1248" y="2400"/>
              <a:ext cx="16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把体包围着的部分</a:t>
              </a:r>
              <a:r>
                <a:rPr lang="zh-CN" altLang="en-US" sz="3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  <a:endParaRPr lang="zh-CN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p:grpSp>
        <p:nvGrpSpPr>
          <p:cNvPr id="168976" name="Group 16"/>
          <p:cNvGrpSpPr/>
          <p:nvPr/>
        </p:nvGrpSpPr>
        <p:grpSpPr bwMode="auto">
          <a:xfrm>
            <a:off x="2286000" y="5334000"/>
            <a:ext cx="3429000" cy="1004888"/>
            <a:chOff x="1248" y="3360"/>
            <a:chExt cx="2160" cy="633"/>
          </a:xfrm>
        </p:grpSpPr>
        <p:sp>
          <p:nvSpPr>
            <p:cNvPr id="168977" name="Line 17"/>
            <p:cNvSpPr>
              <a:spLocks noChangeShapeType="1"/>
            </p:cNvSpPr>
            <p:nvPr/>
          </p:nvSpPr>
          <p:spPr bwMode="auto">
            <a:xfrm>
              <a:off x="1344" y="3648"/>
              <a:ext cx="2016" cy="0"/>
            </a:xfrm>
            <a:prstGeom prst="line">
              <a:avLst/>
            </a:prstGeom>
            <a:noFill/>
            <a:ln w="19050">
              <a:solidFill>
                <a:srgbClr val="FF6565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8978" name="Text Box 18"/>
            <p:cNvSpPr txBox="1">
              <a:spLocks noChangeArrowheads="1"/>
            </p:cNvSpPr>
            <p:nvPr/>
          </p:nvSpPr>
          <p:spPr bwMode="auto">
            <a:xfrm>
              <a:off x="1248" y="3360"/>
              <a:ext cx="2160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物体的图形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（立体图形 ）</a:t>
              </a:r>
            </a:p>
          </p:txBody>
        </p:sp>
      </p:grpSp>
      <p:grpSp>
        <p:nvGrpSpPr>
          <p:cNvPr id="168979" name="Group 19"/>
          <p:cNvGrpSpPr/>
          <p:nvPr/>
        </p:nvGrpSpPr>
        <p:grpSpPr bwMode="auto">
          <a:xfrm>
            <a:off x="838200" y="1584325"/>
            <a:ext cx="533400" cy="930275"/>
            <a:chOff x="528" y="998"/>
            <a:chExt cx="336" cy="586"/>
          </a:xfrm>
        </p:grpSpPr>
        <p:sp>
          <p:nvSpPr>
            <p:cNvPr id="168980" name="Line 20"/>
            <p:cNvSpPr>
              <a:spLocks noChangeShapeType="1"/>
            </p:cNvSpPr>
            <p:nvPr/>
          </p:nvSpPr>
          <p:spPr bwMode="auto">
            <a:xfrm>
              <a:off x="528" y="1008"/>
              <a:ext cx="1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8981" name="Rectangle 21"/>
            <p:cNvSpPr>
              <a:spLocks noChangeArrowheads="1"/>
            </p:cNvSpPr>
            <p:nvPr/>
          </p:nvSpPr>
          <p:spPr bwMode="auto">
            <a:xfrm>
              <a:off x="528" y="998"/>
              <a:ext cx="3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动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成</a:t>
              </a:r>
              <a:endParaRPr lang="zh-CN" altLang="en-US" sz="1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endParaRPr>
            </a:p>
          </p:txBody>
        </p:sp>
      </p:grpSp>
      <p:pic>
        <p:nvPicPr>
          <p:cNvPr id="168982" name="Picture 22" descr="00982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447800"/>
            <a:ext cx="203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8983" name="Group 23"/>
          <p:cNvGrpSpPr/>
          <p:nvPr/>
        </p:nvGrpSpPr>
        <p:grpSpPr bwMode="auto">
          <a:xfrm>
            <a:off x="838200" y="2971800"/>
            <a:ext cx="381000" cy="990600"/>
            <a:chOff x="528" y="1872"/>
            <a:chExt cx="240" cy="624"/>
          </a:xfrm>
        </p:grpSpPr>
        <p:sp>
          <p:nvSpPr>
            <p:cNvPr id="168984" name="Line 24"/>
            <p:cNvSpPr>
              <a:spLocks noChangeShapeType="1"/>
            </p:cNvSpPr>
            <p:nvPr/>
          </p:nvSpPr>
          <p:spPr bwMode="auto">
            <a:xfrm>
              <a:off x="528" y="1872"/>
              <a:ext cx="1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8985" name="Rectangle 25"/>
            <p:cNvSpPr>
              <a:spLocks noChangeArrowheads="1"/>
            </p:cNvSpPr>
            <p:nvPr/>
          </p:nvSpPr>
          <p:spPr bwMode="auto">
            <a:xfrm>
              <a:off x="528" y="1910"/>
              <a:ext cx="2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动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成</a:t>
              </a:r>
              <a:endParaRPr lang="zh-CN" altLang="en-US" sz="1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endParaRPr>
            </a:p>
          </p:txBody>
        </p:sp>
      </p:grpSp>
      <p:pic>
        <p:nvPicPr>
          <p:cNvPr id="168986" name="Picture 26" descr="006120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71600" y="2971800"/>
            <a:ext cx="8286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8987" name="Group 27"/>
          <p:cNvGrpSpPr/>
          <p:nvPr/>
        </p:nvGrpSpPr>
        <p:grpSpPr bwMode="auto">
          <a:xfrm>
            <a:off x="838200" y="4343400"/>
            <a:ext cx="533400" cy="990600"/>
            <a:chOff x="528" y="2736"/>
            <a:chExt cx="336" cy="624"/>
          </a:xfrm>
        </p:grpSpPr>
        <p:sp>
          <p:nvSpPr>
            <p:cNvPr id="168988" name="Line 28"/>
            <p:cNvSpPr>
              <a:spLocks noChangeShapeType="1"/>
            </p:cNvSpPr>
            <p:nvPr/>
          </p:nvSpPr>
          <p:spPr bwMode="auto">
            <a:xfrm>
              <a:off x="528" y="2736"/>
              <a:ext cx="1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8989" name="Rectangle 29"/>
            <p:cNvSpPr>
              <a:spLocks noChangeArrowheads="1"/>
            </p:cNvSpPr>
            <p:nvPr/>
          </p:nvSpPr>
          <p:spPr bwMode="auto">
            <a:xfrm>
              <a:off x="528" y="2774"/>
              <a:ext cx="3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动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成</a:t>
              </a:r>
              <a:endParaRPr lang="zh-CN" altLang="en-US" sz="1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endParaRPr>
            </a:p>
          </p:txBody>
        </p:sp>
      </p:grpSp>
      <p:pic>
        <p:nvPicPr>
          <p:cNvPr id="168990" name="Picture 30" descr="00481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43434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991" name="AutoShape 31"/>
          <p:cNvSpPr/>
          <p:nvPr/>
        </p:nvSpPr>
        <p:spPr bwMode="auto">
          <a:xfrm>
            <a:off x="4932363" y="1381125"/>
            <a:ext cx="685800" cy="4495800"/>
          </a:xfrm>
          <a:prstGeom prst="rightBrace">
            <a:avLst>
              <a:gd name="adj1" fmla="val 54630"/>
              <a:gd name="adj2" fmla="val 50472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8992" name="WordArt 32"/>
          <p:cNvSpPr>
            <a:spLocks noChangeArrowheads="1" noChangeShapeType="1" noTextEdit="1"/>
          </p:cNvSpPr>
          <p:nvPr/>
        </p:nvSpPr>
        <p:spPr bwMode="auto">
          <a:xfrm rot="5400000">
            <a:off x="4470400" y="3514725"/>
            <a:ext cx="28956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几何图形</a:t>
            </a:r>
          </a:p>
        </p:txBody>
      </p:sp>
      <p:sp>
        <p:nvSpPr>
          <p:cNvPr id="168993" name="AutoShape 33"/>
          <p:cNvSpPr/>
          <p:nvPr/>
        </p:nvSpPr>
        <p:spPr bwMode="auto">
          <a:xfrm>
            <a:off x="6372225" y="2947988"/>
            <a:ext cx="301625" cy="1273175"/>
          </a:xfrm>
          <a:prstGeom prst="leftBrace">
            <a:avLst>
              <a:gd name="adj1" fmla="val 3517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8994" name="Text Box 34"/>
          <p:cNvSpPr txBox="1">
            <a:spLocks noChangeArrowheads="1"/>
          </p:cNvSpPr>
          <p:nvPr/>
        </p:nvSpPr>
        <p:spPr bwMode="auto">
          <a:xfrm>
            <a:off x="6948488" y="4005263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333399"/>
                </a:solidFill>
                <a:latin typeface="Times New Roman" panose="02020603050405020304" pitchFamily="18" charset="0"/>
              </a:rPr>
              <a:t>平面图形</a:t>
            </a:r>
          </a:p>
        </p:txBody>
      </p:sp>
      <p:sp>
        <p:nvSpPr>
          <p:cNvPr id="168995" name="Text Box 35"/>
          <p:cNvSpPr txBox="1">
            <a:spLocks noChangeArrowheads="1"/>
          </p:cNvSpPr>
          <p:nvPr/>
        </p:nvSpPr>
        <p:spPr bwMode="auto">
          <a:xfrm>
            <a:off x="7019925" y="2781300"/>
            <a:ext cx="1398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333399"/>
                </a:solidFill>
                <a:latin typeface="Times New Roman" panose="02020603050405020304" pitchFamily="18" charset="0"/>
              </a:rPr>
              <a:t>立体图形</a:t>
            </a:r>
          </a:p>
        </p:txBody>
      </p:sp>
      <p:sp>
        <p:nvSpPr>
          <p:cNvPr id="168996" name="AutoShape 36"/>
          <p:cNvSpPr>
            <a:spLocks noChangeArrowheads="1"/>
          </p:cNvSpPr>
          <p:nvPr/>
        </p:nvSpPr>
        <p:spPr bwMode="auto">
          <a:xfrm>
            <a:off x="5508625" y="260350"/>
            <a:ext cx="2951163" cy="1943100"/>
          </a:xfrm>
          <a:prstGeom prst="wedgeRectCallout">
            <a:avLst>
              <a:gd name="adj1" fmla="val 16111"/>
              <a:gd name="adj2" fmla="val 678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 sz="2800" b="1">
              <a:solidFill>
                <a:srgbClr val="000000"/>
              </a:solidFill>
            </a:endParaRPr>
          </a:p>
        </p:txBody>
      </p:sp>
      <p:sp>
        <p:nvSpPr>
          <p:cNvPr id="168997" name="Text Box 37"/>
          <p:cNvSpPr txBox="1">
            <a:spLocks noChangeArrowheads="1"/>
          </p:cNvSpPr>
          <p:nvPr/>
        </p:nvSpPr>
        <p:spPr bwMode="auto">
          <a:xfrm>
            <a:off x="5559425" y="279400"/>
            <a:ext cx="26733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图形所表示的各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部分</a:t>
            </a:r>
            <a:r>
              <a:rPr lang="zh-CN" altLang="en-US" sz="2800" b="1" dirty="0">
                <a:solidFill>
                  <a:srgbClr val="6600FF"/>
                </a:solidFill>
              </a:rPr>
              <a:t>不在同一平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6600FF"/>
                </a:solidFill>
              </a:rPr>
              <a:t>面内</a:t>
            </a:r>
            <a:r>
              <a:rPr lang="zh-CN" altLang="en-US" sz="2800" b="1" dirty="0">
                <a:solidFill>
                  <a:srgbClr val="000000"/>
                </a:solidFill>
              </a:rPr>
              <a:t>，这样的图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形叫做</a:t>
            </a:r>
            <a:r>
              <a:rPr lang="zh-CN" altLang="en-US" sz="2800" b="1" dirty="0">
                <a:solidFill>
                  <a:srgbClr val="CC0000"/>
                </a:solidFill>
              </a:rPr>
              <a:t>立体图形</a:t>
            </a:r>
          </a:p>
        </p:txBody>
      </p:sp>
      <p:sp>
        <p:nvSpPr>
          <p:cNvPr id="168998" name="AutoShape 38"/>
          <p:cNvSpPr>
            <a:spLocks noChangeArrowheads="1"/>
          </p:cNvSpPr>
          <p:nvPr/>
        </p:nvSpPr>
        <p:spPr bwMode="auto">
          <a:xfrm>
            <a:off x="5724525" y="4797425"/>
            <a:ext cx="2951163" cy="1655763"/>
          </a:xfrm>
          <a:prstGeom prst="wedgeRectCallout">
            <a:avLst>
              <a:gd name="adj1" fmla="val -4329"/>
              <a:gd name="adj2" fmla="val -682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 sz="2800" b="1">
              <a:solidFill>
                <a:srgbClr val="000000"/>
              </a:solidFill>
            </a:endParaRPr>
          </a:p>
        </p:txBody>
      </p:sp>
      <p:sp>
        <p:nvSpPr>
          <p:cNvPr id="168999" name="Text Box 39"/>
          <p:cNvSpPr txBox="1">
            <a:spLocks noChangeArrowheads="1"/>
          </p:cNvSpPr>
          <p:nvPr/>
        </p:nvSpPr>
        <p:spPr bwMode="auto">
          <a:xfrm>
            <a:off x="5859463" y="4724400"/>
            <a:ext cx="26733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图形所表示的各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部分</a:t>
            </a:r>
            <a:r>
              <a:rPr lang="zh-CN" altLang="en-US" sz="2800" b="1" dirty="0">
                <a:solidFill>
                  <a:srgbClr val="6600FF"/>
                </a:solidFill>
              </a:rPr>
              <a:t>在同一平面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6600FF"/>
                </a:solidFill>
              </a:rPr>
              <a:t>内</a:t>
            </a:r>
            <a:r>
              <a:rPr lang="zh-CN" altLang="en-US" sz="2800" b="1" dirty="0">
                <a:solidFill>
                  <a:srgbClr val="000000"/>
                </a:solidFill>
              </a:rPr>
              <a:t>，这样的图形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叫做</a:t>
            </a:r>
            <a:r>
              <a:rPr lang="zh-CN" altLang="en-US" sz="2800" b="1" dirty="0">
                <a:solidFill>
                  <a:srgbClr val="CC0000"/>
                </a:solidFill>
              </a:rPr>
              <a:t>平面图形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8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8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8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8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6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168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168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168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8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8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8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8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6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autoUpdateAnimBg="0"/>
      <p:bldP spid="168963" grpId="0" autoUpdateAnimBg="0"/>
      <p:bldP spid="168967" grpId="0"/>
      <p:bldP spid="168971" grpId="0"/>
      <p:bldP spid="168972" grpId="0"/>
      <p:bldP spid="168991" grpId="0" animBg="1" autoUpdateAnimBg="0"/>
      <p:bldP spid="168992" grpId="0" animBg="1"/>
      <p:bldP spid="168993" grpId="0" animBg="1"/>
      <p:bldP spid="168994" grpId="0" autoUpdateAnimBg="0"/>
      <p:bldP spid="168995" grpId="0" autoUpdateAnimBg="0"/>
      <p:bldP spid="168997" grpId="0"/>
      <p:bldP spid="16899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如图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第二行的图形绕虚线旋转一周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便能形成第一行的某个几何体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用线连一连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. </a:t>
            </a:r>
          </a:p>
        </p:txBody>
      </p:sp>
      <p:sp>
        <p:nvSpPr>
          <p:cNvPr id="169987" name="WordArt 3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19050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62241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i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练一练</a:t>
            </a:r>
          </a:p>
        </p:txBody>
      </p:sp>
      <p:pic>
        <p:nvPicPr>
          <p:cNvPr id="169988" name="Picture 4" descr="%CD%BC%CF%F1-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05000"/>
            <a:ext cx="6781800" cy="4953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989" name="Line 5"/>
          <p:cNvSpPr>
            <a:spLocks noChangeShapeType="1"/>
          </p:cNvSpPr>
          <p:nvPr/>
        </p:nvSpPr>
        <p:spPr bwMode="auto">
          <a:xfrm>
            <a:off x="2133600" y="3505200"/>
            <a:ext cx="114300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9990" name="Line 6"/>
          <p:cNvSpPr>
            <a:spLocks noChangeShapeType="1"/>
          </p:cNvSpPr>
          <p:nvPr/>
        </p:nvSpPr>
        <p:spPr bwMode="auto">
          <a:xfrm flipV="1">
            <a:off x="2438400" y="3581400"/>
            <a:ext cx="4876800" cy="1752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9991" name="Line 7"/>
          <p:cNvSpPr>
            <a:spLocks noChangeShapeType="1"/>
          </p:cNvSpPr>
          <p:nvPr/>
        </p:nvSpPr>
        <p:spPr bwMode="auto">
          <a:xfrm>
            <a:off x="4572000" y="3429000"/>
            <a:ext cx="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9992" name="Line 8"/>
          <p:cNvSpPr>
            <a:spLocks noChangeShapeType="1"/>
          </p:cNvSpPr>
          <p:nvPr/>
        </p:nvSpPr>
        <p:spPr bwMode="auto">
          <a:xfrm>
            <a:off x="6019800" y="3429000"/>
            <a:ext cx="15240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9" grpId="0" animBg="1"/>
      <p:bldP spid="169990" grpId="0" animBg="1"/>
      <p:bldP spid="169991" grpId="0" animBg="1"/>
      <p:bldP spid="1699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" descr="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6516688" y="404813"/>
            <a:ext cx="2325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333399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金字塔</a:t>
            </a:r>
            <a:r>
              <a:rPr lang="en-US" altLang="zh-CN" sz="2800" b="1">
                <a:solidFill>
                  <a:srgbClr val="333399"/>
                </a:solidFill>
                <a:ea typeface="黑体" panose="02010609060101010101" pitchFamily="49" charset="-122"/>
              </a:rPr>
              <a:t>—</a:t>
            </a:r>
            <a:r>
              <a:rPr lang="zh-CN" altLang="en-US" sz="2800" b="1">
                <a:solidFill>
                  <a:srgbClr val="333399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埃及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 descr="Planet Earth 1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6011863" y="333375"/>
            <a:ext cx="2682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FFFF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地球</a:t>
            </a:r>
            <a:r>
              <a:rPr lang="en-US" altLang="zh-CN" sz="2800" b="1">
                <a:solidFill>
                  <a:srgbClr val="FFFFFF"/>
                </a:solidFill>
              </a:rPr>
              <a:t>—</a:t>
            </a:r>
            <a:r>
              <a:rPr lang="zh-CN" altLang="en-US" sz="2800" b="1">
                <a:solidFill>
                  <a:srgbClr val="FFFFFF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我们的家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755650" y="1916113"/>
            <a:ext cx="7259638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是它的</a:t>
            </a:r>
            <a:r>
              <a:rPr kumimoji="1" lang="zh-CN" altLang="en-US" sz="5400" b="1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形状</a:t>
            </a:r>
            <a:r>
              <a:rPr kumimoji="1" lang="zh-CN" altLang="en-US" sz="4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（如方的，圆的等）、</a:t>
            </a:r>
            <a:r>
              <a:rPr kumimoji="1" lang="zh-CN" altLang="en-US" sz="6000" b="1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大小</a:t>
            </a:r>
            <a:r>
              <a:rPr kumimoji="1" lang="zh-CN" altLang="en-US" sz="4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（如长度、面积、体积等）</a:t>
            </a:r>
            <a:r>
              <a:rPr kumimoji="1" lang="zh-CN" altLang="en-US" sz="4400" b="1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和</a:t>
            </a:r>
            <a:r>
              <a:rPr kumimoji="1" lang="zh-CN" altLang="en-US" sz="6000" b="1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位置</a:t>
            </a:r>
            <a:r>
              <a:rPr kumimoji="1" lang="zh-CN" altLang="en-US" sz="4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（如相交、垂直、平行等）而它们的颜色、重量、材料等则是其他学科所关注的。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323850" y="476250"/>
            <a:ext cx="84963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思考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：对于各种各样的物体，</a:t>
            </a:r>
            <a:r>
              <a:rPr kumimoji="1" lang="zh-CN" altLang="en-US" sz="40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数学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中关注的是什么？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AutoShape 2"/>
          <p:cNvSpPr>
            <a:spLocks noChangeArrowheads="1"/>
          </p:cNvSpPr>
          <p:nvPr/>
        </p:nvSpPr>
        <p:spPr bwMode="auto">
          <a:xfrm>
            <a:off x="3581400" y="609600"/>
            <a:ext cx="20574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6400800" y="609600"/>
            <a:ext cx="990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447800" y="30480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3657600" y="21336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长方体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5943600" y="19812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正方形</a:t>
            </a: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1219200" y="41910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长方形</a:t>
            </a: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4140200" y="4149725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线段</a:t>
            </a:r>
          </a:p>
        </p:txBody>
      </p:sp>
      <p:sp>
        <p:nvSpPr>
          <p:cNvPr id="120845" name="Line 13"/>
          <p:cNvSpPr>
            <a:spLocks noChangeShapeType="1"/>
          </p:cNvSpPr>
          <p:nvPr/>
        </p:nvSpPr>
        <p:spPr bwMode="auto">
          <a:xfrm>
            <a:off x="7467600" y="3505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0846" name="Text Box 14"/>
          <p:cNvSpPr txBox="1">
            <a:spLocks noChangeArrowheads="1"/>
          </p:cNvSpPr>
          <p:nvPr/>
        </p:nvSpPr>
        <p:spPr bwMode="auto">
          <a:xfrm>
            <a:off x="7086600" y="42672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  <a:latin typeface="Comic Sans MS" panose="030F0702030302020204" pitchFamily="66" charset="0"/>
              </a:rPr>
              <a:t>点</a:t>
            </a:r>
          </a:p>
        </p:txBody>
      </p: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1600200" y="5157192"/>
            <a:ext cx="6934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FF3300"/>
                </a:solidFill>
                <a:latin typeface="Comic Sans MS" panose="030F0702030302020204" pitchFamily="66" charset="0"/>
              </a:rPr>
              <a:t>我们把从实物中抽象出的各种图形统称为几何图形。</a:t>
            </a:r>
          </a:p>
        </p:txBody>
      </p:sp>
      <p:sp>
        <p:nvSpPr>
          <p:cNvPr id="120851" name="Oval 19"/>
          <p:cNvSpPr>
            <a:spLocks noChangeArrowheads="1"/>
          </p:cNvSpPr>
          <p:nvPr/>
        </p:nvSpPr>
        <p:spPr bwMode="auto">
          <a:xfrm>
            <a:off x="7235825" y="3429000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2" name="Group 44"/>
          <p:cNvGrpSpPr/>
          <p:nvPr/>
        </p:nvGrpSpPr>
        <p:grpSpPr bwMode="auto">
          <a:xfrm>
            <a:off x="4427538" y="3644900"/>
            <a:ext cx="1524000" cy="144463"/>
            <a:chOff x="3825" y="2161"/>
            <a:chExt cx="960" cy="91"/>
          </a:xfrm>
        </p:grpSpPr>
        <p:cxnSp>
          <p:nvCxnSpPr>
            <p:cNvPr id="120854" name="直接连接符 13"/>
            <p:cNvCxnSpPr>
              <a:cxnSpLocks noChangeShapeType="1"/>
            </p:cNvCxnSpPr>
            <p:nvPr/>
          </p:nvCxnSpPr>
          <p:spPr bwMode="auto">
            <a:xfrm>
              <a:off x="3840" y="2251"/>
              <a:ext cx="945" cy="1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55" name="直接连接符 15"/>
            <p:cNvCxnSpPr>
              <a:cxnSpLocks noChangeShapeType="1"/>
            </p:cNvCxnSpPr>
            <p:nvPr/>
          </p:nvCxnSpPr>
          <p:spPr bwMode="auto">
            <a:xfrm rot="5400000">
              <a:off x="3781" y="2205"/>
              <a:ext cx="90" cy="1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56" name="直接连接符 19"/>
            <p:cNvCxnSpPr>
              <a:cxnSpLocks noChangeShapeType="1"/>
            </p:cNvCxnSpPr>
            <p:nvPr/>
          </p:nvCxnSpPr>
          <p:spPr bwMode="auto">
            <a:xfrm rot="5400000">
              <a:off x="4726" y="2205"/>
              <a:ext cx="90" cy="1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 descr="过程体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623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1432294" y="797379"/>
            <a:ext cx="6705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FF6600"/>
                </a:solidFill>
                <a:latin typeface="宋体" panose="02010600030101010101" pitchFamily="2" charset="-122"/>
              </a:rPr>
              <a:t>生活中你会常见很多实物，由下列实物能      想象出你熟悉的几何体吗？</a:t>
            </a:r>
          </a:p>
        </p:txBody>
      </p:sp>
      <p:pic>
        <p:nvPicPr>
          <p:cNvPr id="135172" name="Picture 4" descr="文具盒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1916113"/>
            <a:ext cx="35814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3" name="Picture 5" descr="魔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1905000"/>
            <a:ext cx="20542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4" name="Picture 6" descr="u=102737693,2632110706&amp;gp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3810000"/>
            <a:ext cx="14382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5" name="Picture 7" descr="（6）足球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40386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6" name="Picture 8" descr="漏斗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6400" y="4419600"/>
            <a:ext cx="2667000" cy="163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情境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066800"/>
            <a:ext cx="12192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8" name="Picture 8" descr="过程体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623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1981200" y="762000"/>
            <a:ext cx="6705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6600"/>
                </a:solidFill>
                <a:latin typeface="宋体" panose="02010600030101010101" pitchFamily="2" charset="-122"/>
              </a:rPr>
              <a:t>生活中你会常见很多实物，由下列实物能      想象出你熟悉的几何体吗？</a:t>
            </a:r>
          </a:p>
        </p:txBody>
      </p:sp>
      <p:grpSp>
        <p:nvGrpSpPr>
          <p:cNvPr id="40972" name="Group 12"/>
          <p:cNvGrpSpPr/>
          <p:nvPr/>
        </p:nvGrpSpPr>
        <p:grpSpPr bwMode="auto">
          <a:xfrm>
            <a:off x="762000" y="1905000"/>
            <a:ext cx="7391400" cy="4267200"/>
            <a:chOff x="480" y="1200"/>
            <a:chExt cx="4656" cy="2688"/>
          </a:xfrm>
        </p:grpSpPr>
        <p:pic>
          <p:nvPicPr>
            <p:cNvPr id="40962" name="Picture 2" descr="（6）足球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72" y="2544"/>
              <a:ext cx="1296" cy="1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63" name="Picture 3" descr="漏斗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56" y="2784"/>
              <a:ext cx="1680" cy="1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64" name="Picture 4" descr="魔方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04" y="1200"/>
              <a:ext cx="1294" cy="1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66" name="Picture 6" descr="u=102737693,2632110706&amp;gp=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80" y="2400"/>
              <a:ext cx="906" cy="1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970" name="AutoShape 10"/>
            <p:cNvSpPr>
              <a:spLocks noChangeArrowheads="1"/>
            </p:cNvSpPr>
            <p:nvPr/>
          </p:nvSpPr>
          <p:spPr bwMode="auto">
            <a:xfrm>
              <a:off x="1296" y="1440"/>
              <a:ext cx="1152" cy="28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1488" y="1872"/>
              <a:ext cx="720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长方体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0" name="Picture 6" descr="情境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066800"/>
            <a:ext cx="12192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1" name="Picture 7" descr="过程体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623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981200" y="762000"/>
            <a:ext cx="6705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6600"/>
                </a:solidFill>
                <a:latin typeface="宋体" panose="02010600030101010101" pitchFamily="2" charset="-122"/>
              </a:rPr>
              <a:t>生活中你会常见很多实物，由下列实物能      想象出你熟悉的几何体吗？</a:t>
            </a:r>
          </a:p>
        </p:txBody>
      </p:sp>
      <p:grpSp>
        <p:nvGrpSpPr>
          <p:cNvPr id="47117" name="Group 13"/>
          <p:cNvGrpSpPr/>
          <p:nvPr/>
        </p:nvGrpSpPr>
        <p:grpSpPr bwMode="auto">
          <a:xfrm>
            <a:off x="762000" y="1905000"/>
            <a:ext cx="7391400" cy="4267200"/>
            <a:chOff x="480" y="1200"/>
            <a:chExt cx="4656" cy="2688"/>
          </a:xfrm>
        </p:grpSpPr>
        <p:pic>
          <p:nvPicPr>
            <p:cNvPr id="47106" name="Picture 2" descr="（6）足球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72" y="2544"/>
              <a:ext cx="1296" cy="1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107" name="Picture 3" descr="漏斗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56" y="2784"/>
              <a:ext cx="1680" cy="1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109" name="Picture 5" descr="u=102737693,2632110706&amp;gp=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0" y="2400"/>
              <a:ext cx="906" cy="1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113" name="AutoShape 9"/>
            <p:cNvSpPr>
              <a:spLocks noChangeArrowheads="1"/>
            </p:cNvSpPr>
            <p:nvPr/>
          </p:nvSpPr>
          <p:spPr bwMode="auto">
            <a:xfrm>
              <a:off x="1296" y="1440"/>
              <a:ext cx="1152" cy="28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7114" name="Text Box 10"/>
            <p:cNvSpPr txBox="1">
              <a:spLocks noChangeArrowheads="1"/>
            </p:cNvSpPr>
            <p:nvPr/>
          </p:nvSpPr>
          <p:spPr bwMode="auto">
            <a:xfrm>
              <a:off x="1488" y="1872"/>
              <a:ext cx="720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长方体</a:t>
              </a:r>
            </a:p>
          </p:txBody>
        </p:sp>
        <p:sp>
          <p:nvSpPr>
            <p:cNvPr id="47115" name="AutoShape 11"/>
            <p:cNvSpPr>
              <a:spLocks noChangeArrowheads="1"/>
            </p:cNvSpPr>
            <p:nvPr/>
          </p:nvSpPr>
          <p:spPr bwMode="auto">
            <a:xfrm>
              <a:off x="3552" y="1200"/>
              <a:ext cx="912" cy="76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7116" name="Text Box 12"/>
            <p:cNvSpPr txBox="1">
              <a:spLocks noChangeArrowheads="1"/>
            </p:cNvSpPr>
            <p:nvPr/>
          </p:nvSpPr>
          <p:spPr bwMode="auto">
            <a:xfrm>
              <a:off x="3600" y="2064"/>
              <a:ext cx="720" cy="28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正方体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</Words>
  <Application>Microsoft Office PowerPoint</Application>
  <PresentationFormat>全屏显示(4:3)</PresentationFormat>
  <Paragraphs>171</Paragraphs>
  <Slides>28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1" baseType="lpstr">
      <vt:lpstr>黑体</vt:lpstr>
      <vt:lpstr>华文行楷</vt:lpstr>
      <vt:lpstr>华文中宋</vt:lpstr>
      <vt:lpstr>隶书</vt:lpstr>
      <vt:lpstr>宋体</vt:lpstr>
      <vt:lpstr>微软雅黑</vt:lpstr>
      <vt:lpstr>新宋体</vt:lpstr>
      <vt:lpstr>Arial</vt:lpstr>
      <vt:lpstr>Calibri</vt:lpstr>
      <vt:lpstr>Comic Sans MS</vt:lpstr>
      <vt:lpstr>Times New Roman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常见的平面图形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2017-09-15T07:19:00Z</dcterms:created>
  <dcterms:modified xsi:type="dcterms:W3CDTF">2023-01-16T23:14:05Z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513F8C0393C545DBACAA251F7243247F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