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92" r:id="rId2"/>
    <p:sldId id="257" r:id="rId3"/>
    <p:sldId id="258" r:id="rId4"/>
    <p:sldId id="260" r:id="rId5"/>
    <p:sldId id="281" r:id="rId6"/>
    <p:sldId id="299" r:id="rId7"/>
    <p:sldId id="306" r:id="rId8"/>
    <p:sldId id="300" r:id="rId9"/>
    <p:sldId id="267" r:id="rId10"/>
    <p:sldId id="305" r:id="rId11"/>
    <p:sldId id="269" r:id="rId12"/>
    <p:sldId id="272" r:id="rId13"/>
    <p:sldId id="301" r:id="rId14"/>
    <p:sldId id="302" r:id="rId15"/>
    <p:sldId id="283" r:id="rId16"/>
    <p:sldId id="303" r:id="rId17"/>
    <p:sldId id="284" r:id="rId18"/>
    <p:sldId id="304" r:id="rId19"/>
    <p:sldId id="276" r:id="rId20"/>
    <p:sldId id="307" r:id="rId21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42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3786-461F-4855-BF0F-B3502867AC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DF60-465F-4DB1-9029-2469D56817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DF60-465F-4DB1-9029-2469D568177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FAAE-3F09-4682-8EE1-77A4DF6DB5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274-C6F4-428B-90F6-ADF432413E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9C42-2533-4BC2-AFC5-A3D1B181B3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5FE3-E054-48E0-BA74-E9B3E3B220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6D27-EDEE-4836-86BF-2CB33315B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E98B-DDD6-4CA0-BF0B-4B24D35777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6441-6DF3-4B31-B117-BD46825B3E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20A1-1607-46CA-BC41-42F04103B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FAAE-3F09-4682-8EE1-77A4DF6DB5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274-C6F4-428B-90F6-ADF432413E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17CE-B675-42CB-BDCD-182DEA3F74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14AA-F68A-4990-B349-64DE8FF7D1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B43D-685A-4EE1-8D6B-D3E553EE4C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06C4-B2D0-42F8-A1FF-0E2710772A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F43F-F783-4565-A40A-E31C6295D4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613E-3B5C-4D79-806B-8B021FDC40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793A-80B2-4ECE-905B-A5A1923CFA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2EC2-5CD5-4366-BC81-284D3C8549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8BD6-3B30-4678-A588-0B4B881064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037F-56A6-475A-89A9-E974B58E16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4388-3A54-486D-B4DD-4F998A85AC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C398-5442-4C3B-8585-D9FAF6CA9C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4C41-7DE0-4DD8-A010-CC34EE4CB7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9617-3608-4DFA-9C8B-032DC1832B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43BBF6-C673-4C73-8CB1-9C78A82EF0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11D96-18FA-4CF2-9861-A7C66317EC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4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" y="870881"/>
            <a:ext cx="9139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第七章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904994" y="2143809"/>
            <a:ext cx="3831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 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定义与命题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1427712" y="3028932"/>
            <a:ext cx="2786062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第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2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课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时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4477995"/>
            <a:ext cx="914400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1275" name="文本框 46"/>
          <p:cNvSpPr txBox="1">
            <a:spLocks noChangeArrowheads="1"/>
          </p:cNvSpPr>
          <p:nvPr/>
        </p:nvSpPr>
        <p:spPr bwMode="auto">
          <a:xfrm>
            <a:off x="5702302" y="4044554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1276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25513" y="2016919"/>
            <a:ext cx="7231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两条平行线被第三条直线所截，内错角相等是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定理，不是公理．</a:t>
            </a:r>
          </a:p>
          <a:p>
            <a:pPr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68366" y="2150269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68366" y="1239443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3" name="内容占位符 7"/>
          <p:cNvSpPr txBox="1">
            <a:spLocks noChangeArrowheads="1"/>
          </p:cNvSpPr>
          <p:nvPr/>
        </p:nvSpPr>
        <p:spPr bwMode="auto">
          <a:xfrm>
            <a:off x="917575" y="1139429"/>
            <a:ext cx="70881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“两点之间，线段最短”这一语句是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．定理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．公理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．定义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．假命题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下列叙述错误的是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．所有的命题都有条件和结论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．所有的命题都是定理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．所有的定理都是命题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．所有的公理都是真命题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5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文本框 26"/>
          <p:cNvSpPr txBox="1">
            <a:spLocks noChangeArrowheads="1"/>
          </p:cNvSpPr>
          <p:nvPr/>
        </p:nvSpPr>
        <p:spPr bwMode="auto">
          <a:xfrm>
            <a:off x="5856291" y="435411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2302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500814" y="123944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113214" y="216217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gray">
          <a:xfrm flipH="1">
            <a:off x="2549525" y="1362075"/>
            <a:ext cx="22415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6" name="AutoShape 2"/>
          <p:cNvSpPr>
            <a:spLocks noChangeArrowheads="1"/>
          </p:cNvSpPr>
          <p:nvPr/>
        </p:nvSpPr>
        <p:spPr bwMode="gray">
          <a:xfrm flipH="1">
            <a:off x="1023941" y="1362075"/>
            <a:ext cx="1811337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gray">
          <a:xfrm>
            <a:off x="2330453" y="12239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3318" name="文本框 39"/>
          <p:cNvSpPr txBox="1">
            <a:spLocks noChangeArrowheads="1"/>
          </p:cNvSpPr>
          <p:nvPr/>
        </p:nvSpPr>
        <p:spPr bwMode="auto">
          <a:xfrm>
            <a:off x="1136651" y="13454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3319" name="文本框 40"/>
          <p:cNvSpPr txBox="1">
            <a:spLocks noChangeArrowheads="1"/>
          </p:cNvSpPr>
          <p:nvPr/>
        </p:nvSpPr>
        <p:spPr bwMode="auto">
          <a:xfrm>
            <a:off x="3167066" y="1315642"/>
            <a:ext cx="1279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证  明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483478" y="8441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4" name="文本框 48"/>
          <p:cNvSpPr txBox="1">
            <a:spLocks noChangeArrowheads="1"/>
          </p:cNvSpPr>
          <p:nvPr/>
        </p:nvSpPr>
        <p:spPr bwMode="auto">
          <a:xfrm>
            <a:off x="7605713" y="84415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1169988" y="2175273"/>
            <a:ext cx="6983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演绎推理的过程称为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，经过证明的真命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题称为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每个定理都只能用公理、定义和已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经证明  为真的命题来证明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28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1189041" y="1164433"/>
            <a:ext cx="69484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定义、命题、基本事实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、定理之间的区别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与联系：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联系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：这四者都是命题．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区别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：定义、基本事实、定理都是真命题，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都可以作为进一步判断其他命题真假的依据，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只不过基本事实是最原始的依据；而命题不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一定是真命题，因而不 能作为进一步判断其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他命题真假的依据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68" name="图片 4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338" y="944166"/>
            <a:ext cx="78152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与直线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相交于点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是对顶角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求证：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∵直线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与直线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相交于点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∴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都是平角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平角的定义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∴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的补角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补角的定义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4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∴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同角的补角相等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由上面的例题，我们可以得到定理：</a:t>
            </a:r>
          </a:p>
          <a:p>
            <a:pPr>
              <a:lnSpc>
                <a:spcPct val="14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定理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对顶角相等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文本框 26"/>
          <p:cNvSpPr txBox="1">
            <a:spLocks noChangeArrowheads="1"/>
          </p:cNvSpPr>
          <p:nvPr/>
        </p:nvSpPr>
        <p:spPr bwMode="auto">
          <a:xfrm>
            <a:off x="6607175" y="4442222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8288" y="1343026"/>
            <a:ext cx="28575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1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639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338" y="935833"/>
            <a:ext cx="781526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   </a:t>
            </a:r>
            <a:r>
              <a:rPr lang="zh-CN" altLang="zh-CN" sz="2200" b="1">
                <a:latin typeface="宋体" panose="02010600030101010101" pitchFamily="2" charset="-122"/>
              </a:rPr>
              <a:t>如图</a:t>
            </a:r>
            <a:r>
              <a:rPr lang="zh-CN" altLang="en-US" sz="2200" b="1">
                <a:latin typeface="宋体" panose="02010600030101010101" pitchFamily="2" charset="-122"/>
              </a:rPr>
              <a:t>，在直线</a:t>
            </a:r>
            <a:r>
              <a:rPr lang="en-US" altLang="zh-CN" sz="2200" b="1" i="1">
                <a:latin typeface="Times New Roman" panose="02020603050405020304" pitchFamily="18" charset="0"/>
              </a:rPr>
              <a:t>AC</a:t>
            </a:r>
            <a:r>
              <a:rPr lang="zh-CN" altLang="en-US" sz="2200" b="1">
                <a:latin typeface="宋体" panose="02010600030101010101" pitchFamily="2" charset="-122"/>
              </a:rPr>
              <a:t>上取一点</a:t>
            </a:r>
            <a:r>
              <a:rPr lang="en-US" altLang="zh-CN" sz="2200" b="1" i="1">
                <a:latin typeface="Times New Roman" panose="02020603050405020304" pitchFamily="18" charset="0"/>
              </a:rPr>
              <a:t>O</a:t>
            </a:r>
            <a:r>
              <a:rPr lang="zh-CN" altLang="en-US" sz="2200" b="1">
                <a:latin typeface="宋体" panose="02010600030101010101" pitchFamily="2" charset="-122"/>
              </a:rPr>
              <a:t>，作射线</a:t>
            </a:r>
          </a:p>
          <a:p>
            <a:pPr>
              <a:lnSpc>
                <a:spcPct val="150000"/>
              </a:lnSpc>
            </a:pPr>
            <a:r>
              <a:rPr lang="en-US" altLang="zh-CN" sz="2200" b="1" i="1">
                <a:latin typeface="Times New Roman" panose="02020603050405020304" pitchFamily="18" charset="0"/>
              </a:rPr>
              <a:t>             OB</a:t>
            </a:r>
            <a:r>
              <a:rPr lang="zh-CN" altLang="en-US" sz="2200" b="1">
                <a:latin typeface="宋体" panose="02010600030101010101" pitchFamily="2" charset="-122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OE</a:t>
            </a:r>
            <a:r>
              <a:rPr lang="zh-CN" altLang="en-US" sz="2200" b="1">
                <a:latin typeface="宋体" panose="02010600030101010101" pitchFamily="2" charset="-122"/>
              </a:rPr>
              <a:t>和</a:t>
            </a:r>
            <a:r>
              <a:rPr lang="en-US" altLang="zh-CN" sz="2200" b="1" i="1">
                <a:latin typeface="Times New Roman" panose="02020603050405020304" pitchFamily="18" charset="0"/>
              </a:rPr>
              <a:t>OF</a:t>
            </a:r>
            <a:r>
              <a:rPr lang="zh-CN" altLang="en-US" sz="2200" b="1">
                <a:latin typeface="宋体" panose="02010600030101010101" pitchFamily="2" charset="-122"/>
              </a:rPr>
              <a:t>，使</a:t>
            </a:r>
            <a:r>
              <a:rPr lang="en-US" altLang="zh-CN" sz="2200" b="1" i="1">
                <a:latin typeface="Times New Roman" panose="02020603050405020304" pitchFamily="18" charset="0"/>
              </a:rPr>
              <a:t>OE</a:t>
            </a:r>
            <a:r>
              <a:rPr lang="zh-CN" altLang="en-US" sz="2200" b="1">
                <a:latin typeface="宋体" panose="02010600030101010101" pitchFamily="2" charset="-122"/>
              </a:rPr>
              <a:t>和</a:t>
            </a:r>
            <a:r>
              <a:rPr lang="en-US" altLang="zh-CN" sz="2200" b="1" i="1">
                <a:latin typeface="Times New Roman" panose="02020603050405020304" pitchFamily="18" charset="0"/>
              </a:rPr>
              <a:t>OF</a:t>
            </a:r>
            <a:r>
              <a:rPr lang="zh-CN" altLang="en-US" sz="2200" b="1">
                <a:latin typeface="宋体" panose="02010600030101010101" pitchFamily="2" charset="-122"/>
              </a:rPr>
              <a:t>分别平分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   ∠</a:t>
            </a:r>
            <a:r>
              <a:rPr lang="en-US" altLang="zh-CN" sz="2200" b="1" i="1">
                <a:latin typeface="Times New Roman" panose="02020603050405020304" pitchFamily="18" charset="0"/>
              </a:rPr>
              <a:t>AOB</a:t>
            </a:r>
            <a:r>
              <a:rPr lang="zh-CN" altLang="en-US" sz="2200" b="1">
                <a:latin typeface="宋体" panose="02010600030101010101" pitchFamily="2" charset="-122"/>
              </a:rPr>
              <a:t>和∠</a:t>
            </a:r>
            <a:r>
              <a:rPr lang="en-US" altLang="zh-CN" sz="2200" b="1" i="1">
                <a:latin typeface="Times New Roman" panose="02020603050405020304" pitchFamily="18" charset="0"/>
              </a:rPr>
              <a:t>BOC</a:t>
            </a:r>
            <a:r>
              <a:rPr lang="zh-CN" altLang="en-US" sz="2200" b="1">
                <a:latin typeface="宋体" panose="02010600030101010101" pitchFamily="2" charset="-122"/>
              </a:rPr>
              <a:t>，求证：</a:t>
            </a:r>
            <a:r>
              <a:rPr lang="en-US" altLang="zh-CN" sz="2200" b="1" i="1">
                <a:latin typeface="Times New Roman" panose="02020603050405020304" pitchFamily="18" charset="0"/>
              </a:rPr>
              <a:t>OE</a:t>
            </a:r>
            <a:r>
              <a:rPr lang="en-US" altLang="zh-CN" sz="2200" b="1">
                <a:latin typeface="宋体" panose="02010600030101010101" pitchFamily="2" charset="-122"/>
              </a:rPr>
              <a:t>⊥</a:t>
            </a:r>
            <a:r>
              <a:rPr lang="en-US" altLang="zh-CN" sz="2200" b="1" i="1">
                <a:latin typeface="Times New Roman" panose="02020603050405020304" pitchFamily="18" charset="0"/>
              </a:rPr>
              <a:t>OF</a:t>
            </a:r>
            <a:r>
              <a:rPr lang="en-US" altLang="zh-CN" sz="2200" b="1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证明：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因为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分别平分∠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AOB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BOC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      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EOB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      又因为∠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AOB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BOC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180°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      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EOB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BOF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＝ 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  ×180°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90°.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      即∠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EOF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90°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，所以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2200" b="1">
                <a:latin typeface="宋体" panose="02010600030101010101" pitchFamily="2" charset="-122"/>
              </a:rPr>
              <a:t>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785938" y="3580210"/>
          <a:ext cx="266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580210"/>
                        <a:ext cx="266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1144192"/>
            <a:ext cx="2109788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文本框 46"/>
          <p:cNvSpPr txBox="1">
            <a:spLocks noChangeArrowheads="1"/>
          </p:cNvSpPr>
          <p:nvPr/>
        </p:nvSpPr>
        <p:spPr bwMode="auto">
          <a:xfrm>
            <a:off x="5768977" y="442793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6398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3452816" y="2414588"/>
          <a:ext cx="3355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9" imgW="1917065" imgH="406400" progId="Equation.DSMT4">
                  <p:embed/>
                </p:oleObj>
              </mc:Choice>
              <mc:Fallback>
                <p:oleObj name="Equation" r:id="rId9" imgW="1917065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6" y="2414588"/>
                        <a:ext cx="33559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4603750" y="3171827"/>
          <a:ext cx="2571750" cy="55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1" imgW="1409065" imgH="406400" progId="Equation.DSMT4">
                  <p:embed/>
                </p:oleObj>
              </mc:Choice>
              <mc:Fallback>
                <p:oleObj name="Equation" r:id="rId11" imgW="1409065" imgH="40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171827"/>
                        <a:ext cx="2571750" cy="55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 23"/>
          <p:cNvGrpSpPr/>
          <p:nvPr/>
        </p:nvGrpSpPr>
        <p:grpSpPr bwMode="auto">
          <a:xfrm>
            <a:off x="3663951" y="1304926"/>
            <a:ext cx="1792188" cy="553998"/>
            <a:chOff x="3437515" y="1408557"/>
            <a:chExt cx="1791511" cy="738610"/>
          </a:xfrm>
        </p:grpSpPr>
        <p:sp>
          <p:nvSpPr>
            <p:cNvPr id="1742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74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15228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8" name="文本框 45"/>
          <p:cNvSpPr txBox="1">
            <a:spLocks noChangeArrowheads="1"/>
          </p:cNvSpPr>
          <p:nvPr/>
        </p:nvSpPr>
        <p:spPr bwMode="auto">
          <a:xfrm>
            <a:off x="7637465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7419" name="文本框 46"/>
          <p:cNvSpPr txBox="1">
            <a:spLocks noChangeArrowheads="1"/>
          </p:cNvSpPr>
          <p:nvPr/>
        </p:nvSpPr>
        <p:spPr bwMode="auto">
          <a:xfrm>
            <a:off x="5888040" y="424219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7420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组 26"/>
          <p:cNvGrpSpPr/>
          <p:nvPr/>
        </p:nvGrpSpPr>
        <p:grpSpPr bwMode="auto">
          <a:xfrm>
            <a:off x="984253" y="1764507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9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11228" y="2433639"/>
            <a:ext cx="7231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要证明命题是正确的，可以从条件出发，根据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定义、公理和已学过的定理，逐步进行推理．</a:t>
            </a:r>
            <a:r>
              <a:rPr lang="zh-CN" altLang="en-US" sz="2400">
                <a:latin typeface="宋体" panose="02010600030101010101" pitchFamily="2" charset="-122"/>
              </a:rPr>
              <a:t> 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9041" y="1512094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18402" y="7989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7" name="文本框 33"/>
          <p:cNvSpPr txBox="1">
            <a:spLocks noChangeArrowheads="1"/>
          </p:cNvSpPr>
          <p:nvPr/>
        </p:nvSpPr>
        <p:spPr bwMode="auto">
          <a:xfrm>
            <a:off x="7640641" y="79891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8438" name="文本框 36"/>
          <p:cNvSpPr txBox="1">
            <a:spLocks noChangeArrowheads="1"/>
          </p:cNvSpPr>
          <p:nvPr/>
        </p:nvSpPr>
        <p:spPr bwMode="auto">
          <a:xfrm>
            <a:off x="5959478" y="429101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内容占位符 7"/>
          <p:cNvSpPr txBox="1">
            <a:spLocks noChangeArrowheads="1"/>
          </p:cNvSpPr>
          <p:nvPr/>
        </p:nvSpPr>
        <p:spPr bwMode="auto">
          <a:xfrm>
            <a:off x="1228725" y="1419226"/>
            <a:ext cx="6527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下列说法错误的是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．命题是判断一件事情的句子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．基本事实的正确性必须得到证明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．证明假命题举一个反例即可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．推理的过程叫做证明</a:t>
            </a:r>
          </a:p>
        </p:txBody>
      </p:sp>
      <p:pic>
        <p:nvPicPr>
          <p:cNvPr id="18445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460875" y="152400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790" y="105965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9462" name="文本框 36"/>
          <p:cNvSpPr txBox="1">
            <a:spLocks noChangeArrowheads="1"/>
          </p:cNvSpPr>
          <p:nvPr/>
        </p:nvSpPr>
        <p:spPr bwMode="auto">
          <a:xfrm>
            <a:off x="5959477" y="445174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内容占位符 7"/>
          <p:cNvSpPr txBox="1">
            <a:spLocks noChangeArrowheads="1"/>
          </p:cNvSpPr>
          <p:nvPr/>
        </p:nvSpPr>
        <p:spPr bwMode="auto">
          <a:xfrm>
            <a:off x="1020763" y="978695"/>
            <a:ext cx="7815262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在每一步推理后面的括号内填上理由．</a:t>
            </a:r>
          </a:p>
          <a:p>
            <a:pPr>
              <a:lnSpc>
                <a:spcPct val="140000"/>
              </a:lnSpc>
            </a:pP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证明：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如图①，因为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，所以 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(________________________________)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(2)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如图②，因为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，过点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画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(____________________________________________)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(______________________________)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0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1028" y="1475185"/>
            <a:ext cx="52435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805116" y="2942036"/>
            <a:ext cx="458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平行于同一条直线的两直线平行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257550" y="4100514"/>
            <a:ext cx="458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平行于同一条直线的两直线平行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416050" y="3740945"/>
            <a:ext cx="694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过直线外一点，有且只有一条直线与这条直线平行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930278" y="1060044"/>
            <a:ext cx="7432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几何的推理方法主要有两种：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一种是综合法</a:t>
            </a:r>
            <a:r>
              <a:rPr lang="zh-CN" altLang="en-US" sz="2400" b="1" dirty="0">
                <a:latin typeface="宋体" panose="02010600030101010101" pitchFamily="2" charset="-122"/>
              </a:rPr>
              <a:t>，即由“因”到“果”，由已知条件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逐步推导出结论；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一种是分析法</a:t>
            </a:r>
            <a:r>
              <a:rPr lang="zh-CN" altLang="en-US" sz="2400" b="1" dirty="0">
                <a:latin typeface="宋体" panose="02010600030101010101" pitchFamily="2" charset="-122"/>
              </a:rPr>
              <a:t>，即执“果”索“因”，根据要推出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的结论，分析必须找到什么样的条件，一步一步反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推到条件． </a:t>
            </a:r>
          </a:p>
        </p:txBody>
      </p:sp>
      <p:pic>
        <p:nvPicPr>
          <p:cNvPr id="20490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481388" y="1632348"/>
            <a:ext cx="3217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定理与公理  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证明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60463" y="1593057"/>
            <a:ext cx="6407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证明的一般步骤：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①审题，分清命题的条件和结论；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②画图，结合图形写出已知和求证；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③分析因果关系，找出证明途径；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④有条理地写出证明过程．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3153" y="1787129"/>
            <a:ext cx="6977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想一想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</a:t>
            </a:r>
            <a:r>
              <a:rPr lang="zh-CN" altLang="zh-CN" sz="2400" b="1">
                <a:latin typeface="宋体" panose="02010600030101010101" pitchFamily="2" charset="-122"/>
              </a:rPr>
              <a:t>举一个反例就可以说明一个命题是假命题，那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宋体" panose="02010600030101010101" pitchFamily="2" charset="-122"/>
              </a:rPr>
              <a:t>么如何证实一个命题是真命题呢？</a:t>
            </a:r>
            <a:r>
              <a:rPr lang="zh-CN" altLang="zh-CN" sz="2400">
                <a:latin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978" y="1974057"/>
            <a:ext cx="1230313" cy="112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23622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6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8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9" name="文本框 28"/>
          <p:cNvSpPr txBox="1">
            <a:spLocks noChangeArrowheads="1"/>
          </p:cNvSpPr>
          <p:nvPr/>
        </p:nvSpPr>
        <p:spPr bwMode="auto">
          <a:xfrm>
            <a:off x="2817816" y="1393032"/>
            <a:ext cx="2155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定理与公理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995616" y="1969295"/>
            <a:ext cx="18176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000" b="1">
                <a:latin typeface="宋体" panose="02010600030101010101" pitchFamily="2" charset="-122"/>
              </a:rPr>
              <a:t>    用我们以前学过的观察、实验、验证特例等方法</a:t>
            </a:r>
            <a:r>
              <a:rPr lang="en-US" altLang="zh-CN" sz="2000" b="1"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83478" y="2325291"/>
            <a:ext cx="1127125" cy="12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103816" y="2878932"/>
            <a:ext cx="173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宋体" panose="02010600030101010101" pitchFamily="2" charset="-122"/>
              </a:rPr>
              <a:t>    这些方法往往不可靠</a:t>
            </a:r>
            <a:r>
              <a:rPr lang="en-US" altLang="zh-CN" sz="2000" b="1"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163" y="3461149"/>
            <a:ext cx="1397000" cy="10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000378" y="3564733"/>
            <a:ext cx="1973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       能不能根据已经知道的真命题证实呢？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22" name="云形标注 21"/>
          <p:cNvSpPr>
            <a:spLocks noChangeArrowheads="1"/>
          </p:cNvSpPr>
          <p:nvPr/>
        </p:nvSpPr>
        <p:spPr bwMode="auto">
          <a:xfrm>
            <a:off x="2641600" y="1853804"/>
            <a:ext cx="2609850" cy="1275159"/>
          </a:xfrm>
          <a:prstGeom prst="cloudCallout">
            <a:avLst>
              <a:gd name="adj1" fmla="val -81449"/>
              <a:gd name="adj2" fmla="val -14986"/>
            </a:avLst>
          </a:prstGeom>
          <a:noFill/>
          <a:ln w="22225" algn="ctr">
            <a:solidFill>
              <a:schemeClr val="tx2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云形标注 21"/>
          <p:cNvSpPr>
            <a:spLocks noChangeArrowheads="1"/>
          </p:cNvSpPr>
          <p:nvPr/>
        </p:nvSpPr>
        <p:spPr bwMode="auto">
          <a:xfrm>
            <a:off x="4992688" y="2692003"/>
            <a:ext cx="1916112" cy="956072"/>
          </a:xfrm>
          <a:prstGeom prst="cloudCallout">
            <a:avLst>
              <a:gd name="adj1" fmla="val 84134"/>
              <a:gd name="adj2" fmla="val -32315"/>
            </a:avLst>
          </a:prstGeom>
          <a:noFill/>
          <a:ln w="22225" algn="ctr">
            <a:solidFill>
              <a:schemeClr val="tx2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云形标注 21"/>
          <p:cNvSpPr>
            <a:spLocks noChangeArrowheads="1"/>
          </p:cNvSpPr>
          <p:nvPr/>
        </p:nvSpPr>
        <p:spPr bwMode="auto">
          <a:xfrm>
            <a:off x="2817813" y="3370661"/>
            <a:ext cx="2305050" cy="1275159"/>
          </a:xfrm>
          <a:prstGeom prst="cloudCallout">
            <a:avLst>
              <a:gd name="adj1" fmla="val -89120"/>
              <a:gd name="adj2" fmla="val -12370"/>
            </a:avLst>
          </a:prstGeom>
          <a:noFill/>
          <a:ln w="22225" algn="ctr">
            <a:solidFill>
              <a:schemeClr val="tx2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45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3" grpId="0"/>
      <p:bldP spid="11296" grpId="0"/>
      <p:bldP spid="2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6007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1011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4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4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7546976" y="86558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4" name="文本框 22"/>
          <p:cNvSpPr txBox="1">
            <a:spLocks noChangeArrowheads="1"/>
          </p:cNvSpPr>
          <p:nvPr/>
        </p:nvSpPr>
        <p:spPr bwMode="auto">
          <a:xfrm>
            <a:off x="7669216" y="86558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22" name="云形标注 21"/>
          <p:cNvSpPr>
            <a:spLocks noChangeArrowheads="1"/>
          </p:cNvSpPr>
          <p:nvPr/>
        </p:nvSpPr>
        <p:spPr bwMode="auto">
          <a:xfrm>
            <a:off x="3509963" y="1191817"/>
            <a:ext cx="2609850" cy="1275159"/>
          </a:xfrm>
          <a:prstGeom prst="cloudCallout">
            <a:avLst>
              <a:gd name="adj1" fmla="val 95986"/>
              <a:gd name="adj2" fmla="val 39824"/>
            </a:avLst>
          </a:prstGeom>
          <a:noFill/>
          <a:ln w="22225" algn="ctr">
            <a:solidFill>
              <a:schemeClr val="tx2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05253" y="1435895"/>
            <a:ext cx="1985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       那已经知道的真命题又是如何证实的？</a:t>
            </a: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0575" y="1610917"/>
            <a:ext cx="1303338" cy="13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8563" y="2989660"/>
            <a:ext cx="2609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1"/>
          <p:cNvSpPr>
            <a:spLocks noChangeArrowheads="1"/>
          </p:cNvSpPr>
          <p:nvPr/>
        </p:nvSpPr>
        <p:spPr bwMode="auto">
          <a:xfrm>
            <a:off x="992188" y="2562225"/>
            <a:ext cx="2609850" cy="1275160"/>
          </a:xfrm>
          <a:prstGeom prst="cloudCallout">
            <a:avLst>
              <a:gd name="adj1" fmla="val 86861"/>
              <a:gd name="adj2" fmla="val 30019"/>
            </a:avLst>
          </a:prstGeom>
          <a:noFill/>
          <a:ln w="22225" algn="ctr">
            <a:solidFill>
              <a:schemeClr val="tx2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1114428" y="2981326"/>
            <a:ext cx="2517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哦</a:t>
            </a:r>
            <a:r>
              <a:rPr lang="en-US" altLang="zh-CN" sz="2000" b="1">
                <a:latin typeface="宋体" panose="02010600030101010101" pitchFamily="2" charset="-122"/>
              </a:rPr>
              <a:t>……</a:t>
            </a:r>
            <a:r>
              <a:rPr lang="zh-CN" altLang="en-US" sz="2000" b="1">
                <a:latin typeface="Arial" panose="020B0604020202020204" pitchFamily="34" charset="0"/>
              </a:rPr>
              <a:t>那可怎么办？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549275" y="1044180"/>
            <a:ext cx="8070850" cy="36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zh-CN" sz="2000" b="1" dirty="0">
                <a:latin typeface="宋体" panose="02010600030101010101" pitchFamily="2" charset="-122"/>
              </a:rPr>
              <a:t>其实，在数学发展史上，数学家们也遇到过类似的问题</a:t>
            </a:r>
            <a:r>
              <a:rPr lang="zh-CN" altLang="en-US" sz="2000" b="1" dirty="0">
                <a:latin typeface="宋体" panose="02010600030101010101" pitchFamily="2" charset="-122"/>
              </a:rPr>
              <a:t>.</a:t>
            </a:r>
            <a:r>
              <a:rPr lang="zh-CN" altLang="zh-CN" sz="2000" b="1" dirty="0">
                <a:latin typeface="宋体" panose="02010600030101010101" pitchFamily="2" charset="-122"/>
              </a:rPr>
              <a:t>公元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zh-CN" sz="2000" b="1" dirty="0">
                <a:latin typeface="宋体" panose="02010600030101010101" pitchFamily="2" charset="-122"/>
              </a:rPr>
              <a:t>前</a:t>
            </a:r>
            <a:r>
              <a:rPr lang="zh-CN" altLang="zh-CN" sz="2000" b="1" dirty="0">
                <a:latin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宋体" panose="02010600030101010101" pitchFamily="2" charset="-122"/>
              </a:rPr>
              <a:t>世纪，人们已经积累了大量的数学知识，在此基础上，古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zh-CN" sz="2000" b="1" dirty="0">
                <a:latin typeface="宋体" panose="02010600030101010101" pitchFamily="2" charset="-122"/>
              </a:rPr>
              <a:t>希腊数学家欧几里得 </a:t>
            </a: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Euclid</a:t>
            </a:r>
            <a:r>
              <a:rPr lang="zh-CN" altLang="en-US" sz="2000" b="1" dirty="0">
                <a:latin typeface="宋体" panose="02010600030101010101" pitchFamily="2" charset="-122"/>
              </a:rPr>
              <a:t>，公元前</a:t>
            </a:r>
            <a:r>
              <a:rPr lang="en-US" altLang="zh-CN" sz="2000" b="1" dirty="0">
                <a:latin typeface="Times New Roman" panose="02020603050405020304" pitchFamily="18" charset="0"/>
              </a:rPr>
              <a:t>300</a:t>
            </a:r>
            <a:r>
              <a:rPr lang="zh-CN" altLang="en-US" sz="2000" b="1" dirty="0">
                <a:latin typeface="宋体" panose="02010600030101010101" pitchFamily="2" charset="-122"/>
              </a:rPr>
              <a:t>年前后）编写了一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</a:rPr>
              <a:t>本书，书名叫做</a:t>
            </a:r>
            <a:r>
              <a:rPr lang="en-US" altLang="zh-CN" sz="2000" b="1" dirty="0">
                <a:latin typeface="宋体" panose="02010600030101010101" pitchFamily="2" charset="-122"/>
              </a:rPr>
              <a:t>《</a:t>
            </a:r>
            <a:r>
              <a:rPr lang="zh-CN" altLang="en-US" sz="2000" b="1" dirty="0">
                <a:latin typeface="宋体" panose="02010600030101010101" pitchFamily="2" charset="-122"/>
              </a:rPr>
              <a:t>原本</a:t>
            </a:r>
            <a:r>
              <a:rPr lang="en-US" altLang="zh-CN" sz="2000" b="1" dirty="0">
                <a:latin typeface="宋体" panose="02010600030101010101" pitchFamily="2" charset="-122"/>
              </a:rPr>
              <a:t>》</a:t>
            </a: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Elements</a:t>
            </a:r>
            <a:r>
              <a:rPr lang="zh-CN" altLang="en-US" sz="2000" b="1" dirty="0">
                <a:latin typeface="宋体" panose="02010600030101010101" pitchFamily="2" charset="-122"/>
              </a:rPr>
              <a:t>）</a:t>
            </a:r>
            <a:r>
              <a:rPr lang="en-US" altLang="zh-CN" sz="2000" b="1" dirty="0">
                <a:latin typeface="宋体" panose="02010600030101010101" pitchFamily="2" charset="-122"/>
              </a:rPr>
              <a:t>. </a:t>
            </a:r>
            <a:r>
              <a:rPr lang="zh-CN" altLang="en-US" sz="2000" b="1" dirty="0">
                <a:latin typeface="宋体" panose="02010600030101010101" pitchFamily="2" charset="-122"/>
              </a:rPr>
              <a:t>为了说明每一结论的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</a:rPr>
              <a:t>正确性，他在编写这本书时进行了大胆创造：挑选了一部分数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</a:rPr>
              <a:t>学名词和一部分公认的真命题作为证实其他命题的出发点和依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</a:rPr>
              <a:t>据，其中的数学名词称为原名，公认的真命题称为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公理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</a:rPr>
              <a:t>axiom</a:t>
            </a:r>
            <a:r>
              <a:rPr lang="en-US" altLang="zh-CN" sz="2000" b="1" dirty="0">
                <a:latin typeface="宋体" panose="02010600030101010101" pitchFamily="2" charset="-122"/>
              </a:rPr>
              <a:t>).</a:t>
            </a:r>
            <a:r>
              <a:rPr lang="zh-CN" altLang="en-US" sz="2000" b="1" dirty="0">
                <a:latin typeface="宋体" panose="02010600030101010101" pitchFamily="2" charset="-122"/>
              </a:rPr>
              <a:t>除了公理外，其他命题的真假都需要通过演绎推理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</a:rPr>
              <a:t>的方法进行判断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592138" y="1065610"/>
            <a:ext cx="8070850" cy="35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zh-CN" sz="2000" b="1" dirty="0">
                <a:latin typeface="宋体" panose="02010600030101010101" pitchFamily="2" charset="-122"/>
              </a:rPr>
              <a:t>本套教科书选用九条基本事实作为证明的出发点和依据，我们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</a:t>
            </a:r>
            <a:r>
              <a:rPr lang="zh-CN" altLang="zh-CN" sz="2000" b="1" dirty="0">
                <a:latin typeface="宋体" panose="02010600030101010101" pitchFamily="2" charset="-122"/>
              </a:rPr>
              <a:t>已经认识了其中的八条，它们是：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）</a:t>
            </a:r>
            <a:r>
              <a:rPr lang="zh-CN" altLang="zh-CN" sz="2000" b="1" dirty="0">
                <a:latin typeface="宋体" panose="02010600030101010101" pitchFamily="2" charset="-122"/>
              </a:rPr>
              <a:t>两点确定一条直线</a:t>
            </a:r>
            <a:r>
              <a:rPr lang="zh-CN" altLang="en-US" sz="2000" b="1" dirty="0">
                <a:latin typeface="宋体" panose="02010600030101010101" pitchFamily="2" charset="-122"/>
              </a:rPr>
              <a:t>.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）两点之间线段最短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）同一平面内，过一点有且只有一条直线与已知直线垂直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</a:rPr>
              <a:t>）两条直线被第三条直线所截，如果同位角相等，那么这两 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 </a:t>
            </a:r>
            <a:r>
              <a:rPr lang="zh-CN" altLang="en-US" sz="2000" b="1" dirty="0">
                <a:latin typeface="宋体" panose="02010600030101010101" pitchFamily="2" charset="-122"/>
              </a:rPr>
              <a:t>条直线平行 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宋体" panose="02010600030101010101" pitchFamily="2" charset="-122"/>
              </a:rPr>
              <a:t>简述为：同位角相等，两直线平行</a:t>
            </a:r>
            <a:r>
              <a:rPr lang="en-US" altLang="zh-CN" sz="2000" b="1" dirty="0">
                <a:latin typeface="宋体" panose="02010600030101010101" pitchFamily="2" charset="-122"/>
              </a:rPr>
              <a:t>).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</a:rPr>
              <a:t>）过直线外一点有且只有一条直线与这条直线平行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宋体" panose="02010600030101010101" pitchFamily="2" charset="-122"/>
              </a:rPr>
              <a:t>）两边及其夹角分别相等的两个三角形全等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706441" y="1076325"/>
            <a:ext cx="7712075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宋体" panose="02010600030101010101" pitchFamily="2" charset="-122"/>
              </a:rPr>
              <a:t>）两角及其夹边分别相等的两个三角形全等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8</a:t>
            </a:r>
            <a:r>
              <a:rPr lang="zh-CN" altLang="en-US" sz="2000" b="1" dirty="0">
                <a:latin typeface="宋体" panose="02010600030101010101" pitchFamily="2" charset="-122"/>
              </a:rPr>
              <a:t>）三边分别相等的两个三角形全等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另外一条基本事实我们将在后面的学习中认识它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此外，数与式的运算律和运算法则、等式的有关性质，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宋体" panose="02010600030101010101" pitchFamily="2" charset="-122"/>
              </a:rPr>
              <a:t>以及反映大小关系的有关性质都可以作为证明的依据</a:t>
            </a:r>
            <a:r>
              <a:rPr lang="en-US" altLang="zh-CN" sz="2000" b="1" dirty="0">
                <a:latin typeface="宋体" panose="02010600030101010101" pitchFamily="2" charset="-122"/>
              </a:rPr>
              <a:t>.  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宋体" panose="02010600030101010101" pitchFamily="2" charset="-122"/>
              </a:rPr>
              <a:t>例如，如果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宋体" panose="02010600030101010101" pitchFamily="2" charset="-122"/>
              </a:rPr>
              <a:t>, </a:t>
            </a:r>
            <a:r>
              <a:rPr lang="zh-CN" altLang="en-US" sz="2000" b="1" dirty="0">
                <a:latin typeface="宋体" panose="02010600030101010101" pitchFamily="2" charset="-122"/>
              </a:rPr>
              <a:t>那么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</a:rPr>
              <a:t>这一性质也可以作为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宋体" panose="02010600030101010101" pitchFamily="2" charset="-122"/>
              </a:rPr>
              <a:t>证明的依据，称为“等量代换</a:t>
            </a:r>
            <a:r>
              <a:rPr lang="en-US" altLang="zh-CN" sz="2000" b="1" dirty="0">
                <a:latin typeface="宋体" panose="02010600030101010101" pitchFamily="2" charset="-122"/>
              </a:rPr>
              <a:t>”.</a:t>
            </a:r>
            <a:r>
              <a:rPr lang="zh-CN" altLang="en-US" sz="2000" b="1" dirty="0">
                <a:latin typeface="宋体" panose="02010600030101010101" pitchFamily="2" charset="-122"/>
              </a:rPr>
              <a:t>又如，如果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&gt;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</a:rPr>
              <a:t>&gt;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宋体" panose="02010600030101010101" pitchFamily="2" charset="-122"/>
              </a:rPr>
              <a:t>， 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宋体" panose="02010600030101010101" pitchFamily="2" charset="-122"/>
              </a:rPr>
              <a:t>那么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&gt;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</a:rPr>
              <a:t>这一性质同样可以作为证明的依据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946153" y="1226345"/>
            <a:ext cx="7643813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下列命题不是公理的是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．两点确定一条直线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．两点之间线段最短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．两条平行线被第三条直线所截，内错角相等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．三边分别相等的两个三角形全等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公认的真命题称为公理，其正确性不需要推理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证实．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0246" name="文本框 25"/>
          <p:cNvSpPr txBox="1">
            <a:spLocks noChangeArrowheads="1"/>
          </p:cNvSpPr>
          <p:nvPr/>
        </p:nvSpPr>
        <p:spPr bwMode="auto">
          <a:xfrm>
            <a:off x="6305552" y="425886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113338" y="131088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10253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全屏显示(16:9)</PresentationFormat>
  <Paragraphs>161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8FC4365C22BF4D69BE7424073AC297FA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