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3" r:id="rId3"/>
    <p:sldId id="419" r:id="rId4"/>
    <p:sldId id="415" r:id="rId5"/>
    <p:sldId id="414" r:id="rId6"/>
    <p:sldId id="416" r:id="rId7"/>
    <p:sldId id="417" r:id="rId8"/>
    <p:sldId id="418" r:id="rId9"/>
    <p:sldId id="408" r:id="rId10"/>
    <p:sldId id="409" r:id="rId11"/>
    <p:sldId id="421" r:id="rId12"/>
    <p:sldId id="422" r:id="rId13"/>
    <p:sldId id="423" r:id="rId14"/>
    <p:sldId id="410" r:id="rId15"/>
    <p:sldId id="411" r:id="rId16"/>
    <p:sldId id="412" r:id="rId17"/>
    <p:sldId id="413" r:id="rId18"/>
    <p:sldId id="26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508F2FA-4037-4010-978C-11C4DF0FA93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7C5AC8A2-0388-49A3-AEA6-C55C2085C7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AC8A2-0388-49A3-AEA6-C55C2085C7F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7978968" y="2"/>
            <a:ext cx="4213032" cy="4887117"/>
          </a:xfrm>
          <a:custGeom>
            <a:avLst/>
            <a:gdLst>
              <a:gd name="connsiteX0" fmla="*/ 4213032 w 4213032"/>
              <a:gd name="connsiteY0" fmla="*/ 0 h 4887117"/>
              <a:gd name="connsiteX1" fmla="*/ 4213032 w 4213032"/>
              <a:gd name="connsiteY1" fmla="*/ 4887117 h 4887117"/>
              <a:gd name="connsiteX2" fmla="*/ 0 w 4213032"/>
              <a:gd name="connsiteY2" fmla="*/ 2443558 h 48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032" h="4887117">
                <a:moveTo>
                  <a:pt x="4213032" y="0"/>
                </a:moveTo>
                <a:lnTo>
                  <a:pt x="4213032" y="4887117"/>
                </a:lnTo>
                <a:lnTo>
                  <a:pt x="0" y="244355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7011622" y="1934695"/>
            <a:ext cx="4213031" cy="4887117"/>
          </a:xfrm>
          <a:custGeom>
            <a:avLst/>
            <a:gdLst>
              <a:gd name="connsiteX0" fmla="*/ 0 w 4213031"/>
              <a:gd name="connsiteY0" fmla="*/ 0 h 4887117"/>
              <a:gd name="connsiteX1" fmla="*/ 4213031 w 4213031"/>
              <a:gd name="connsiteY1" fmla="*/ 2443559 h 4887117"/>
              <a:gd name="connsiteX2" fmla="*/ 0 w 4213031"/>
              <a:gd name="connsiteY2" fmla="*/ 4887117 h 488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031" h="4887117">
                <a:moveTo>
                  <a:pt x="0" y="0"/>
                </a:moveTo>
                <a:lnTo>
                  <a:pt x="4213031" y="2443559"/>
                </a:lnTo>
                <a:lnTo>
                  <a:pt x="0" y="48871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/>
      </p:pic>
      <p:pic>
        <p:nvPicPr>
          <p:cNvPr id="30" name="图片占位符 2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>
            <a:fillRect/>
          </a:stretch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/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86316" y="2589025"/>
            <a:ext cx="56703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5400" b="1" kern="100" dirty="0">
                <a:cs typeface="+mn-ea"/>
                <a:sym typeface="+mn-lt"/>
              </a:rPr>
              <a:t>13.1.1 </a:t>
            </a:r>
            <a:r>
              <a:rPr lang="zh-CN" altLang="en-US" sz="5400" b="1" kern="100" dirty="0">
                <a:cs typeface="+mn-ea"/>
                <a:sym typeface="+mn-lt"/>
              </a:rPr>
              <a:t>轴对称</a:t>
            </a:r>
          </a:p>
        </p:txBody>
      </p:sp>
      <p:sp>
        <p:nvSpPr>
          <p:cNvPr id="35" name="矩形 34"/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486316" y="198087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03051" y="5212443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93916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24623"/>
          <p:cNvGraphicFramePr/>
          <p:nvPr/>
        </p:nvGraphicFramePr>
        <p:xfrm>
          <a:off x="1089678" y="1535290"/>
          <a:ext cx="10012643" cy="487988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766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5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0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43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轴对称图形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两个图形成轴对称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07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区别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24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37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zh-CN" sz="2400" dirty="0">
                        <a:sym typeface="+mn-lt"/>
                      </a:endParaRPr>
                    </a:p>
                    <a:p>
                      <a:pPr marL="0" lvl="0" indent="0" algn="ctr">
                        <a:buNone/>
                      </a:pPr>
                      <a:endParaRPr lang="en-US" altLang="zh-CN" sz="2400" dirty="0">
                        <a:sym typeface="+mn-lt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400" dirty="0">
                          <a:sym typeface="+mn-lt"/>
                        </a:rPr>
                        <a:t>联系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400" dirty="0">
                          <a:sym typeface="+mn-lt"/>
                        </a:rPr>
                        <a:t>  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51" marB="60951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205539" y="2357327"/>
            <a:ext cx="2324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spcBef>
                <a:spcPct val="2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一个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特殊图形</a:t>
            </a:r>
          </a:p>
        </p:txBody>
      </p:sp>
      <p:sp>
        <p:nvSpPr>
          <p:cNvPr id="7" name="文本框 24610"/>
          <p:cNvSpPr txBox="1">
            <a:spLocks noChangeArrowheads="1"/>
          </p:cNvSpPr>
          <p:nvPr/>
        </p:nvSpPr>
        <p:spPr bwMode="auto">
          <a:xfrm>
            <a:off x="7038941" y="2306105"/>
            <a:ext cx="3033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两个图形的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特殊关系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090550" y="3265129"/>
            <a:ext cx="7896782" cy="24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沿一条直线折叠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直线两旁的部分能够</a:t>
            </a:r>
            <a:r>
              <a:rPr lang="zh-CN" altLang="en-US" sz="2000" b="1" dirty="0">
                <a:solidFill>
                  <a:srgbClr val="FF9900"/>
                </a:solidFill>
                <a:latin typeface="+mn-lt"/>
                <a:ea typeface="+mn-ea"/>
                <a:cs typeface="+mn-ea"/>
                <a:sym typeface="+mn-lt"/>
              </a:rPr>
              <a:t>互相重合。</a:t>
            </a:r>
            <a:endParaRPr lang="zh-CN" altLang="en-US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都有</a:t>
            </a:r>
            <a:r>
              <a:rPr lang="zh-CN" altLang="en-US" sz="2000" b="1" dirty="0">
                <a:solidFill>
                  <a:srgbClr val="FF9900"/>
                </a:solidFill>
                <a:latin typeface="+mn-lt"/>
                <a:ea typeface="+mn-ea"/>
                <a:cs typeface="+mn-ea"/>
                <a:sym typeface="+mn-lt"/>
              </a:rPr>
              <a:t>对称轴。</a:t>
            </a:r>
            <a:endParaRPr lang="zh-CN" altLang="en-US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把成轴对称的两个图形看成一个整体，它就是一个轴对称图形；把一个轴对称图形分成两个图形，这两个图形关于这条直线对称。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76301" y="1402083"/>
            <a:ext cx="10681143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已知图中的两个三角形关于直线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MN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对称，点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分别是点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的对称点，线段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AA′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MN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有什么关系？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BB′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CC′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与直线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MN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呢？</a:t>
            </a:r>
          </a:p>
        </p:txBody>
      </p:sp>
      <p:grpSp>
        <p:nvGrpSpPr>
          <p:cNvPr id="6" name="Group 9"/>
          <p:cNvGrpSpPr/>
          <p:nvPr/>
        </p:nvGrpSpPr>
        <p:grpSpPr bwMode="auto">
          <a:xfrm>
            <a:off x="690032" y="2374302"/>
            <a:ext cx="4610100" cy="4083051"/>
            <a:chOff x="3446" y="1996"/>
            <a:chExt cx="2178" cy="1929"/>
          </a:xfrm>
        </p:grpSpPr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7" y="2059"/>
              <a:ext cx="1848" cy="1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477" y="1996"/>
              <a:ext cx="2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M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780" y="2494"/>
              <a:ext cx="5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446" y="3126"/>
              <a:ext cx="5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922" y="2970"/>
              <a:ext cx="5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4633" y="2920"/>
              <a:ext cx="5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C′</a:t>
              </a: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4996" y="2486"/>
              <a:ext cx="5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A′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5268" y="3297"/>
              <a:ext cx="3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endParaRPr lang="zh-CN" altLang="en-US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15" name="图片 14" descr="I1(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4" y="3427343"/>
            <a:ext cx="2044700" cy="211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15" descr="QQ图片2017052611125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131" y="3429000"/>
            <a:ext cx="220133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59564" y="3381719"/>
            <a:ext cx="6481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线段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AA′</a:t>
            </a: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被直线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MN </a:t>
            </a:r>
            <a:r>
              <a:rPr lang="zh-CN" altLang="en-US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垂直平分</a:t>
            </a:r>
            <a:r>
              <a:rPr lang="en-US" altLang="zh-CN" sz="24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059564" y="4159394"/>
            <a:ext cx="640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直线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MN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叫做线段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AA′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垂直平分线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872315" y="6105846"/>
            <a:ext cx="582688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135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25185" y="2145916"/>
            <a:ext cx="10026524" cy="202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3200" dirty="0">
                <a:latin typeface="+mn-lt"/>
                <a:ea typeface="+mn-ea"/>
                <a:cs typeface="+mn-ea"/>
                <a:sym typeface="+mn-lt"/>
              </a:rPr>
              <a:t>     经过线段</a:t>
            </a:r>
            <a:r>
              <a:rPr lang="zh-CN" altLang="en-US" sz="3200" u="sng" dirty="0">
                <a:latin typeface="+mn-lt"/>
                <a:ea typeface="+mn-ea"/>
                <a:cs typeface="+mn-ea"/>
                <a:sym typeface="+mn-lt"/>
              </a:rPr>
              <a:t>中点</a:t>
            </a:r>
            <a:r>
              <a:rPr lang="zh-CN" altLang="en-US" sz="3200" dirty="0">
                <a:latin typeface="+mn-lt"/>
                <a:ea typeface="+mn-ea"/>
                <a:cs typeface="+mn-ea"/>
                <a:sym typeface="+mn-lt"/>
              </a:rPr>
              <a:t>并且</a:t>
            </a:r>
            <a:r>
              <a:rPr lang="zh-CN" altLang="en-US" sz="3200" u="sng" dirty="0">
                <a:latin typeface="+mn-lt"/>
                <a:ea typeface="+mn-ea"/>
                <a:cs typeface="+mn-ea"/>
                <a:sym typeface="+mn-lt"/>
              </a:rPr>
              <a:t>垂直</a:t>
            </a:r>
            <a:r>
              <a:rPr lang="zh-CN" altLang="en-US" sz="3200" dirty="0">
                <a:latin typeface="+mn-lt"/>
                <a:ea typeface="+mn-ea"/>
                <a:cs typeface="+mn-ea"/>
                <a:sym typeface="+mn-lt"/>
              </a:rPr>
              <a:t>于这条线段的直线，叫做这条线段的</a:t>
            </a:r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垂直平分线</a:t>
            </a:r>
            <a:r>
              <a:rPr lang="zh-CN" altLang="en-US" sz="3600" b="1" dirty="0"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垂直平分线概念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4596" y="1511839"/>
            <a:ext cx="10464800" cy="123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如果两个图形关于某条直线对称，那么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对称轴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是任何一对对应点所连线段的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垂直平分线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类似地，轴对称图形的</a:t>
            </a:r>
            <a:r>
              <a:rPr lang="zh-CN" altLang="en-US" sz="20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对称轴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，是任何一对对应点所连线段的</a:t>
            </a:r>
            <a:r>
              <a:rPr lang="zh-CN" altLang="en-US" sz="2000" b="1" dirty="0">
                <a:solidFill>
                  <a:srgbClr val="0000CC"/>
                </a:solidFill>
                <a:latin typeface="+mn-lt"/>
                <a:ea typeface="+mn-ea"/>
                <a:cs typeface="+mn-ea"/>
                <a:sym typeface="+mn-lt"/>
              </a:rPr>
              <a:t>垂直平分线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7" name="五边形 6"/>
          <p:cNvSpPr/>
          <p:nvPr/>
        </p:nvSpPr>
        <p:spPr>
          <a:xfrm>
            <a:off x="4686393" y="4111016"/>
            <a:ext cx="2035444" cy="1784040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直接连接符 19462"/>
          <p:cNvSpPr>
            <a:spLocks noChangeShapeType="1"/>
          </p:cNvSpPr>
          <p:nvPr/>
        </p:nvSpPr>
        <p:spPr bwMode="auto">
          <a:xfrm>
            <a:off x="5735111" y="3185489"/>
            <a:ext cx="0" cy="3272822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直接连接符 19462"/>
          <p:cNvSpPr>
            <a:spLocks noChangeShapeType="1"/>
          </p:cNvSpPr>
          <p:nvPr/>
        </p:nvSpPr>
        <p:spPr bwMode="auto">
          <a:xfrm flipH="1">
            <a:off x="4686393" y="4810804"/>
            <a:ext cx="2035444" cy="11096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10765" y="2936033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05218" y="4437744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75332" y="5768848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32898" y="4431808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A’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59658" y="5768848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B’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图形轴对称的性质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24716" y="1328963"/>
            <a:ext cx="12192000" cy="40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solidFill>
                  <a:srgbClr val="001933"/>
                </a:solidFill>
                <a:latin typeface="+mn-lt"/>
                <a:ea typeface="+mn-ea"/>
                <a:cs typeface="+mn-ea"/>
                <a:sym typeface="+mn-lt"/>
              </a:rPr>
              <a:t>下面的图形是轴对称图形吗</a:t>
            </a:r>
            <a:r>
              <a:rPr lang="en-US" altLang="zh-CN" sz="2400" b="1" dirty="0">
                <a:solidFill>
                  <a:srgbClr val="001933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lang="zh-CN" altLang="en-US" sz="2400" b="1" dirty="0">
                <a:solidFill>
                  <a:srgbClr val="001933"/>
                </a:solidFill>
                <a:latin typeface="+mn-lt"/>
                <a:ea typeface="+mn-ea"/>
                <a:cs typeface="+mn-ea"/>
                <a:sym typeface="+mn-lt"/>
              </a:rPr>
              <a:t>如果是，你能找出对称轴吗？</a:t>
            </a:r>
          </a:p>
        </p:txBody>
      </p:sp>
      <p:pic>
        <p:nvPicPr>
          <p:cNvPr id="6" name="Picture 5" descr="is[3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391" y="1996087"/>
            <a:ext cx="2319867" cy="226271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Picture 7" descr="u=2833709370,2496888141&amp;gp=0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7"/>
          <a:stretch>
            <a:fillRect/>
          </a:stretch>
        </p:blipFill>
        <p:spPr bwMode="auto">
          <a:xfrm>
            <a:off x="826814" y="2207354"/>
            <a:ext cx="3001433" cy="223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平行四边形 19473"/>
          <p:cNvSpPr>
            <a:spLocks noChangeArrowheads="1"/>
          </p:cNvSpPr>
          <p:nvPr/>
        </p:nvSpPr>
        <p:spPr bwMode="auto">
          <a:xfrm>
            <a:off x="7516741" y="4325088"/>
            <a:ext cx="1824567" cy="1727200"/>
          </a:xfrm>
          <a:prstGeom prst="parallelogram">
            <a:avLst>
              <a:gd name="adj" fmla="val 26409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</a:ln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图片 133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016" y="2347455"/>
            <a:ext cx="2880784" cy="155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401418" y="4293261"/>
            <a:ext cx="1579033" cy="1648883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直接连接符 19462"/>
          <p:cNvSpPr>
            <a:spLocks noChangeShapeType="1"/>
          </p:cNvSpPr>
          <p:nvPr/>
        </p:nvSpPr>
        <p:spPr bwMode="auto">
          <a:xfrm>
            <a:off x="2332697" y="2057047"/>
            <a:ext cx="0" cy="2140798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20644" y="4374773"/>
            <a:ext cx="1000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088162" y="4132661"/>
            <a:ext cx="1000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456937" y="5497447"/>
            <a:ext cx="1000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896518" y="4435945"/>
            <a:ext cx="1139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不是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448645" y="5649756"/>
            <a:ext cx="1139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不是</a:t>
            </a:r>
          </a:p>
        </p:txBody>
      </p:sp>
      <p:sp>
        <p:nvSpPr>
          <p:cNvPr id="17" name="直接连接符 19462"/>
          <p:cNvSpPr>
            <a:spLocks noChangeShapeType="1"/>
          </p:cNvSpPr>
          <p:nvPr/>
        </p:nvSpPr>
        <p:spPr bwMode="auto">
          <a:xfrm>
            <a:off x="10045575" y="1948966"/>
            <a:ext cx="0" cy="2248878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直接连接符 19462"/>
          <p:cNvSpPr>
            <a:spLocks noChangeShapeType="1"/>
          </p:cNvSpPr>
          <p:nvPr/>
        </p:nvSpPr>
        <p:spPr bwMode="auto">
          <a:xfrm>
            <a:off x="4190934" y="3582290"/>
            <a:ext cx="10333" cy="289461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直接连接符 19462"/>
          <p:cNvSpPr>
            <a:spLocks noChangeShapeType="1"/>
          </p:cNvSpPr>
          <p:nvPr/>
        </p:nvSpPr>
        <p:spPr bwMode="auto">
          <a:xfrm flipH="1" flipV="1">
            <a:off x="2935537" y="5117702"/>
            <a:ext cx="2632164" cy="9896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直接连接符 19462"/>
          <p:cNvSpPr>
            <a:spLocks noChangeShapeType="1"/>
          </p:cNvSpPr>
          <p:nvPr/>
        </p:nvSpPr>
        <p:spPr bwMode="auto">
          <a:xfrm flipH="1">
            <a:off x="3271801" y="4132661"/>
            <a:ext cx="1864839" cy="19323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直接连接符 19462"/>
          <p:cNvSpPr>
            <a:spLocks noChangeShapeType="1"/>
          </p:cNvSpPr>
          <p:nvPr/>
        </p:nvSpPr>
        <p:spPr bwMode="auto">
          <a:xfrm>
            <a:off x="3086528" y="3959197"/>
            <a:ext cx="2170499" cy="225282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18866" y="1475523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2.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图中三角形（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）与哪些三角形成轴对称？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18866" y="2144052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整个图形是轴对称图形吗？它们共有几条对称轴？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905251" y="3192652"/>
            <a:ext cx="6381499" cy="3957233"/>
            <a:chOff x="250825" y="1916113"/>
            <a:chExt cx="8424863" cy="4941887"/>
          </a:xfrm>
        </p:grpSpPr>
        <p:sp>
          <p:nvSpPr>
            <p:cNvPr id="5" name="直角三角形 4"/>
            <p:cNvSpPr>
              <a:spLocks noChangeArrowheads="1"/>
            </p:cNvSpPr>
            <p:nvPr/>
          </p:nvSpPr>
          <p:spPr bwMode="auto">
            <a:xfrm flipH="1" flipV="1">
              <a:off x="996950" y="4724400"/>
              <a:ext cx="2663825" cy="936625"/>
            </a:xfrm>
            <a:prstGeom prst="rtTriangle">
              <a:avLst/>
            </a:prstGeom>
            <a:solidFill>
              <a:srgbClr val="993366"/>
            </a:solidFill>
            <a:ln w="57150">
              <a:solidFill>
                <a:schemeClr val="tx1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直角三角形 6"/>
            <p:cNvSpPr>
              <a:spLocks noChangeArrowheads="1"/>
            </p:cNvSpPr>
            <p:nvPr/>
          </p:nvSpPr>
          <p:spPr bwMode="auto">
            <a:xfrm>
              <a:off x="4787900" y="2651125"/>
              <a:ext cx="2663825" cy="936625"/>
            </a:xfrm>
            <a:prstGeom prst="rtTriangl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直角三角形 7"/>
            <p:cNvSpPr>
              <a:spLocks noChangeArrowheads="1"/>
            </p:cNvSpPr>
            <p:nvPr/>
          </p:nvSpPr>
          <p:spPr bwMode="auto">
            <a:xfrm flipV="1">
              <a:off x="4787900" y="4724400"/>
              <a:ext cx="2663825" cy="936625"/>
            </a:xfrm>
            <a:prstGeom prst="rtTriangl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直角三角形 8"/>
            <p:cNvSpPr>
              <a:spLocks noChangeArrowheads="1"/>
            </p:cNvSpPr>
            <p:nvPr/>
          </p:nvSpPr>
          <p:spPr bwMode="auto">
            <a:xfrm flipH="1">
              <a:off x="990600" y="2686050"/>
              <a:ext cx="2663825" cy="936625"/>
            </a:xfrm>
            <a:prstGeom prst="rtTriangle">
              <a:avLst/>
            </a:prstGeom>
            <a:noFill/>
            <a:ln w="571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直接连接符 9"/>
            <p:cNvSpPr>
              <a:spLocks noChangeShapeType="1"/>
            </p:cNvSpPr>
            <p:nvPr/>
          </p:nvSpPr>
          <p:spPr bwMode="auto">
            <a:xfrm>
              <a:off x="250825" y="4149725"/>
              <a:ext cx="842486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直接连接符 10"/>
            <p:cNvSpPr>
              <a:spLocks noChangeShapeType="1"/>
            </p:cNvSpPr>
            <p:nvPr/>
          </p:nvSpPr>
          <p:spPr bwMode="auto">
            <a:xfrm>
              <a:off x="4211638" y="1916113"/>
              <a:ext cx="0" cy="494188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>
              <a:spLocks noChangeArrowheads="1"/>
            </p:cNvSpPr>
            <p:nvPr/>
          </p:nvSpPr>
          <p:spPr bwMode="auto">
            <a:xfrm>
              <a:off x="2916237" y="4868865"/>
              <a:ext cx="503238" cy="627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spcBef>
                  <a:spcPct val="50000"/>
                </a:spcBef>
              </a:pPr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4" name="文本框 13"/>
            <p:cNvSpPr txBox="1">
              <a:spLocks noChangeArrowheads="1"/>
            </p:cNvSpPr>
            <p:nvPr/>
          </p:nvSpPr>
          <p:spPr bwMode="auto">
            <a:xfrm>
              <a:off x="5148263" y="4868865"/>
              <a:ext cx="431800" cy="627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>
                <a:spcBef>
                  <a:spcPct val="50000"/>
                </a:spcBef>
              </a:pPr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5076825" y="2852737"/>
              <a:ext cx="431800" cy="627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>
                <a:spcBef>
                  <a:spcPct val="50000"/>
                </a:spcBef>
              </a:pPr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3132138" y="2924175"/>
              <a:ext cx="431800" cy="627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>
                <a:spcBef>
                  <a:spcPct val="50000"/>
                </a:spcBef>
              </a:pPr>
              <a:r>
                <a:rPr lang="en-US" altLang="zh-CN" sz="266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7595241" y="1462699"/>
            <a:ext cx="1882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533178" y="2598930"/>
            <a:ext cx="1882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61990" y="2550879"/>
            <a:ext cx="1882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9699"/>
          <p:cNvSpPr txBox="1">
            <a:spLocks noChangeArrowheads="1"/>
          </p:cNvSpPr>
          <p:nvPr/>
        </p:nvSpPr>
        <p:spPr>
          <a:xfrm>
            <a:off x="784132" y="1341379"/>
            <a:ext cx="10638612" cy="11485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如图，两个四边形关于直线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对称，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∠C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90°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，试写出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的长度，并求出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∠G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的度数．</a:t>
            </a:r>
          </a:p>
        </p:txBody>
      </p:sp>
      <p:pic>
        <p:nvPicPr>
          <p:cNvPr id="6" name="图片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243" y="2771212"/>
            <a:ext cx="3532717" cy="278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3248550" y="2504472"/>
            <a:ext cx="6354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75498" y="2504472"/>
            <a:ext cx="4760259" cy="290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a= 5 cm</a:t>
            </a:r>
          </a:p>
          <a:p>
            <a:pPr defTabSz="914400">
              <a:lnSpc>
                <a:spcPct val="200000"/>
              </a:lnSpc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    b= 4 cm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    ∠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G=55°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18675" y="1338027"/>
            <a:ext cx="10589554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△ABC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是轴对称图形，且直线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是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△ABC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的对称轴，点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是线段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上的任意两点，若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△ABC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的面积为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，求图中阴影部分的面积之和． </a:t>
            </a:r>
          </a:p>
        </p:txBody>
      </p:sp>
      <p:pic>
        <p:nvPicPr>
          <p:cNvPr id="6" name="图片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17" y="2690123"/>
            <a:ext cx="3104592" cy="335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6073507" y="4076127"/>
            <a:ext cx="4760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cs typeface="+mn-ea"/>
                <a:sym typeface="+mn-lt"/>
              </a:rPr>
              <a:t>阴影部分的面积和为</a:t>
            </a:r>
            <a:r>
              <a:rPr lang="en-US" altLang="zh-CN" sz="3200" dirty="0">
                <a:cs typeface="+mn-ea"/>
                <a:sym typeface="+mn-lt"/>
              </a:rPr>
              <a:t>6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0" r="25760"/>
          <a:stretch>
            <a:fillRect/>
          </a:stretch>
        </p:blipFill>
        <p:spPr/>
      </p:pic>
      <p:pic>
        <p:nvPicPr>
          <p:cNvPr id="30" name="图片占位符 29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1" t="48885" r="9861" b="1"/>
          <a:stretch>
            <a:fillRect/>
          </a:stretch>
        </p:blipFill>
        <p:spPr>
          <a:xfrm>
            <a:off x="7011622" y="1934695"/>
            <a:ext cx="4213031" cy="4887117"/>
          </a:xfrm>
        </p:spPr>
      </p:pic>
      <p:sp>
        <p:nvSpPr>
          <p:cNvPr id="23" name="Isosceles Triangle 22"/>
          <p:cNvSpPr/>
          <p:nvPr/>
        </p:nvSpPr>
        <p:spPr>
          <a:xfrm>
            <a:off x="7899400" y="-10375"/>
            <a:ext cx="4254500" cy="2374900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Isosceles Triangle 22"/>
          <p:cNvSpPr/>
          <p:nvPr/>
        </p:nvSpPr>
        <p:spPr>
          <a:xfrm rot="10680000">
            <a:off x="6971251" y="4545179"/>
            <a:ext cx="4454945" cy="2235763"/>
          </a:xfrm>
          <a:custGeom>
            <a:avLst/>
            <a:gdLst>
              <a:gd name="connsiteX0" fmla="*/ 0 w 2501900"/>
              <a:gd name="connsiteY0" fmla="*/ 1742225 h 1742225"/>
              <a:gd name="connsiteX1" fmla="*/ 1250950 w 2501900"/>
              <a:gd name="connsiteY1" fmla="*/ 0 h 1742225"/>
              <a:gd name="connsiteX2" fmla="*/ 2501900 w 2501900"/>
              <a:gd name="connsiteY2" fmla="*/ 1742225 h 1742225"/>
              <a:gd name="connsiteX3" fmla="*/ 0 w 2501900"/>
              <a:gd name="connsiteY3" fmla="*/ 1742225 h 1742225"/>
              <a:gd name="connsiteX0-1" fmla="*/ 0 w 4851400"/>
              <a:gd name="connsiteY0-2" fmla="*/ 2159000 h 2159000"/>
              <a:gd name="connsiteX1-3" fmla="*/ 1250950 w 4851400"/>
              <a:gd name="connsiteY1-4" fmla="*/ 416775 h 2159000"/>
              <a:gd name="connsiteX2-5" fmla="*/ 4851400 w 4851400"/>
              <a:gd name="connsiteY2-6" fmla="*/ 0 h 2159000"/>
              <a:gd name="connsiteX3-7" fmla="*/ 0 w 4851400"/>
              <a:gd name="connsiteY3-8" fmla="*/ 2159000 h 2159000"/>
              <a:gd name="connsiteX0-9" fmla="*/ 0 w 4254500"/>
              <a:gd name="connsiteY0-10" fmla="*/ 2374900 h 2374900"/>
              <a:gd name="connsiteX1-11" fmla="*/ 654050 w 4254500"/>
              <a:gd name="connsiteY1-12" fmla="*/ 416775 h 2374900"/>
              <a:gd name="connsiteX2-13" fmla="*/ 4254500 w 4254500"/>
              <a:gd name="connsiteY2-14" fmla="*/ 0 h 2374900"/>
              <a:gd name="connsiteX3-15" fmla="*/ 0 w 4254500"/>
              <a:gd name="connsiteY3-16" fmla="*/ 2374900 h 2374900"/>
              <a:gd name="connsiteX0-17" fmla="*/ 0 w 4254500"/>
              <a:gd name="connsiteY0-18" fmla="*/ 2374900 h 2374900"/>
              <a:gd name="connsiteX1-19" fmla="*/ 196850 w 4254500"/>
              <a:gd name="connsiteY1-20" fmla="*/ 1712175 h 2374900"/>
              <a:gd name="connsiteX2-21" fmla="*/ 4254500 w 4254500"/>
              <a:gd name="connsiteY2-22" fmla="*/ 0 h 2374900"/>
              <a:gd name="connsiteX3-23" fmla="*/ 0 w 4254500"/>
              <a:gd name="connsiteY3-24" fmla="*/ 2374900 h 23749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54500" h="2374900">
                <a:moveTo>
                  <a:pt x="0" y="2374900"/>
                </a:moveTo>
                <a:lnTo>
                  <a:pt x="196850" y="1712175"/>
                </a:lnTo>
                <a:lnTo>
                  <a:pt x="4254500" y="0"/>
                </a:lnTo>
                <a:lnTo>
                  <a:pt x="0" y="2374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036693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727558" y="463400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86316" y="2720856"/>
            <a:ext cx="56703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486316" y="369022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486316" y="3596748"/>
            <a:ext cx="559066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486316" y="198087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6316" y="426758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6316" y="372677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03051" y="5212443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193916" y="521244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6316" y="320010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25185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25185" y="2550931"/>
            <a:ext cx="10348517" cy="156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能够识别简单的轴对称图形、成轴对称的图形及其对称轴、对称点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能指出轴对称图形和成轴对称的    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图形的对称轴。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能说出轴对称图形与成轴对称的图形的区别与联系。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25185" y="439365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25185" y="5144162"/>
            <a:ext cx="103485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轴对称图形及成轴对称的图形的区别与联系。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939104" y="1586810"/>
            <a:ext cx="6878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观察这些图像有什么共同特点？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观察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920840" y="2656114"/>
            <a:ext cx="10282422" cy="3195539"/>
            <a:chOff x="920840" y="3135085"/>
            <a:chExt cx="8741217" cy="271656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840" y="3135086"/>
              <a:ext cx="4813462" cy="270419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945" y="3135085"/>
              <a:ext cx="1809234" cy="2716567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2823" y="3135085"/>
              <a:ext cx="1809234" cy="271656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57825" y="1625815"/>
            <a:ext cx="8128000" cy="44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请同学们准备一张纸；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首先对折纸；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展开你的想象力，在纸上画出你想要画的图案；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然后沿线条剪下；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5.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把纸张展开，欣赏你的杰作。</a:t>
            </a:r>
          </a:p>
        </p:txBody>
      </p:sp>
      <p:grpSp>
        <p:nvGrpSpPr>
          <p:cNvPr id="6" name="组合 13316"/>
          <p:cNvGrpSpPr/>
          <p:nvPr/>
        </p:nvGrpSpPr>
        <p:grpSpPr bwMode="auto">
          <a:xfrm>
            <a:off x="8469681" y="2382943"/>
            <a:ext cx="2992967" cy="2904067"/>
            <a:chOff x="0" y="0"/>
            <a:chExt cx="2086" cy="1372"/>
          </a:xfrm>
        </p:grpSpPr>
        <p:grpSp>
          <p:nvGrpSpPr>
            <p:cNvPr id="7" name="组合 13317"/>
            <p:cNvGrpSpPr/>
            <p:nvPr/>
          </p:nvGrpSpPr>
          <p:grpSpPr bwMode="auto">
            <a:xfrm>
              <a:off x="0" y="0"/>
              <a:ext cx="2086" cy="1372"/>
              <a:chOff x="0" y="0"/>
              <a:chExt cx="2086" cy="1372"/>
            </a:xfrm>
          </p:grpSpPr>
          <p:sp>
            <p:nvSpPr>
              <p:cNvPr id="9" name="Line 44"/>
              <p:cNvSpPr>
                <a:spLocks noChangeShapeType="1"/>
              </p:cNvSpPr>
              <p:nvPr/>
            </p:nvSpPr>
            <p:spPr bwMode="auto">
              <a:xfrm flipV="1">
                <a:off x="317" y="863"/>
                <a:ext cx="158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45"/>
              <p:cNvSpPr>
                <a:spLocks noChangeShapeType="1"/>
              </p:cNvSpPr>
              <p:nvPr/>
            </p:nvSpPr>
            <p:spPr bwMode="auto">
              <a:xfrm>
                <a:off x="0" y="464"/>
                <a:ext cx="318" cy="90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46"/>
              <p:cNvSpPr>
                <a:spLocks noChangeShapeType="1"/>
              </p:cNvSpPr>
              <p:nvPr/>
            </p:nvSpPr>
            <p:spPr bwMode="auto">
              <a:xfrm flipV="1">
                <a:off x="318" y="556"/>
                <a:ext cx="181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Line 47"/>
              <p:cNvSpPr>
                <a:spLocks noChangeShapeType="1"/>
              </p:cNvSpPr>
              <p:nvPr/>
            </p:nvSpPr>
            <p:spPr bwMode="auto">
              <a:xfrm>
                <a:off x="1679" y="0"/>
                <a:ext cx="90" cy="18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4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679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49"/>
              <p:cNvSpPr>
                <a:spLocks noChangeShapeType="1"/>
              </p:cNvSpPr>
              <p:nvPr/>
            </p:nvSpPr>
            <p:spPr bwMode="auto">
              <a:xfrm flipV="1">
                <a:off x="484" y="97"/>
                <a:ext cx="1588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Line 50"/>
              <p:cNvSpPr>
                <a:spLocks noChangeShapeType="1"/>
              </p:cNvSpPr>
              <p:nvPr/>
            </p:nvSpPr>
            <p:spPr bwMode="auto">
              <a:xfrm flipH="1">
                <a:off x="1905" y="91"/>
                <a:ext cx="181" cy="7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 51"/>
            <p:cNvSpPr>
              <a:spLocks noChangeArrowheads="1"/>
            </p:cNvSpPr>
            <p:nvPr/>
          </p:nvSpPr>
          <p:spPr bwMode="auto">
            <a:xfrm>
              <a:off x="454" y="681"/>
              <a:ext cx="1406" cy="589"/>
            </a:xfrm>
            <a:custGeom>
              <a:avLst/>
              <a:gdLst>
                <a:gd name="T0" fmla="*/ 0 w 1315"/>
                <a:gd name="T1" fmla="*/ 589 h 687"/>
                <a:gd name="T2" fmla="*/ 339 w 1315"/>
                <a:gd name="T3" fmla="*/ 512 h 687"/>
                <a:gd name="T4" fmla="*/ 243 w 1315"/>
                <a:gd name="T5" fmla="*/ 356 h 687"/>
                <a:gd name="T6" fmla="*/ 291 w 1315"/>
                <a:gd name="T7" fmla="*/ 317 h 687"/>
                <a:gd name="T8" fmla="*/ 534 w 1315"/>
                <a:gd name="T9" fmla="*/ 45 h 687"/>
                <a:gd name="T10" fmla="*/ 631 w 1315"/>
                <a:gd name="T11" fmla="*/ 84 h 687"/>
                <a:gd name="T12" fmla="*/ 872 w 1315"/>
                <a:gd name="T13" fmla="*/ 6 h 687"/>
                <a:gd name="T14" fmla="*/ 872 w 1315"/>
                <a:gd name="T15" fmla="*/ 123 h 687"/>
                <a:gd name="T16" fmla="*/ 1018 w 1315"/>
                <a:gd name="T17" fmla="*/ 84 h 687"/>
                <a:gd name="T18" fmla="*/ 776 w 1315"/>
                <a:gd name="T19" fmla="*/ 278 h 687"/>
                <a:gd name="T20" fmla="*/ 1212 w 1315"/>
                <a:gd name="T21" fmla="*/ 161 h 687"/>
                <a:gd name="T22" fmla="*/ 1164 w 1315"/>
                <a:gd name="T23" fmla="*/ 201 h 687"/>
                <a:gd name="T24" fmla="*/ 1261 w 1315"/>
                <a:gd name="T25" fmla="*/ 239 h 687"/>
                <a:gd name="T26" fmla="*/ 1406 w 1315"/>
                <a:gd name="T27" fmla="*/ 201 h 68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15" h="687">
                  <a:moveTo>
                    <a:pt x="0" y="687"/>
                  </a:moveTo>
                  <a:cubicBezTo>
                    <a:pt x="139" y="664"/>
                    <a:pt x="279" y="642"/>
                    <a:pt x="317" y="597"/>
                  </a:cubicBezTo>
                  <a:cubicBezTo>
                    <a:pt x="355" y="552"/>
                    <a:pt x="234" y="453"/>
                    <a:pt x="227" y="415"/>
                  </a:cubicBezTo>
                  <a:cubicBezTo>
                    <a:pt x="220" y="377"/>
                    <a:pt x="227" y="430"/>
                    <a:pt x="272" y="370"/>
                  </a:cubicBezTo>
                  <a:cubicBezTo>
                    <a:pt x="317" y="310"/>
                    <a:pt x="446" y="97"/>
                    <a:pt x="499" y="52"/>
                  </a:cubicBezTo>
                  <a:cubicBezTo>
                    <a:pt x="552" y="7"/>
                    <a:pt x="537" y="105"/>
                    <a:pt x="590" y="98"/>
                  </a:cubicBezTo>
                  <a:cubicBezTo>
                    <a:pt x="643" y="91"/>
                    <a:pt x="778" y="0"/>
                    <a:pt x="816" y="7"/>
                  </a:cubicBezTo>
                  <a:cubicBezTo>
                    <a:pt x="854" y="14"/>
                    <a:pt x="793" y="128"/>
                    <a:pt x="816" y="143"/>
                  </a:cubicBezTo>
                  <a:cubicBezTo>
                    <a:pt x="839" y="158"/>
                    <a:pt x="967" y="68"/>
                    <a:pt x="952" y="98"/>
                  </a:cubicBezTo>
                  <a:cubicBezTo>
                    <a:pt x="937" y="128"/>
                    <a:pt x="696" y="309"/>
                    <a:pt x="726" y="324"/>
                  </a:cubicBezTo>
                  <a:cubicBezTo>
                    <a:pt x="756" y="339"/>
                    <a:pt x="1074" y="203"/>
                    <a:pt x="1134" y="188"/>
                  </a:cubicBezTo>
                  <a:cubicBezTo>
                    <a:pt x="1194" y="173"/>
                    <a:pt x="1082" y="219"/>
                    <a:pt x="1089" y="234"/>
                  </a:cubicBezTo>
                  <a:cubicBezTo>
                    <a:pt x="1096" y="249"/>
                    <a:pt x="1141" y="279"/>
                    <a:pt x="1179" y="279"/>
                  </a:cubicBezTo>
                  <a:cubicBezTo>
                    <a:pt x="1217" y="279"/>
                    <a:pt x="1292" y="241"/>
                    <a:pt x="1315" y="23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动手操作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8" y="2544210"/>
            <a:ext cx="5013436" cy="38221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712" y="1942359"/>
            <a:ext cx="4876633" cy="4202032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3426372" y="1942359"/>
            <a:ext cx="0" cy="454252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021379" y="1601867"/>
            <a:ext cx="0" cy="511424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6F5D"/>
                </a:solidFill>
                <a:effectLst/>
                <a:uLnTx/>
                <a:uFillTx/>
                <a:cs typeface="+mn-ea"/>
                <a:sym typeface="+mn-lt"/>
              </a:rPr>
              <a:t>观察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49" y="3204432"/>
            <a:ext cx="2128229" cy="319553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轴对称图形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3724" y="1380712"/>
            <a:ext cx="10984552" cy="102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如果一个平面图形沿着一条直线折叠，直线两旁的部分能够完全重合，那么就称这个图形为轴对称图形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。这条直线就是他的对称轴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096000" y="2530939"/>
            <a:ext cx="0" cy="454252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768519" y="4494423"/>
            <a:ext cx="232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轴对称图形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H="1">
            <a:off x="6997883" y="5067898"/>
            <a:ext cx="2473420" cy="737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3162205" y="3471267"/>
            <a:ext cx="2933796" cy="5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806230" y="3628945"/>
            <a:ext cx="232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对称轴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20580" y="1561578"/>
            <a:ext cx="6878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你能举出一些轴对称图形的例子吗？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举例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/>
          <p:nvPr/>
        </p:nvSpPr>
        <p:spPr>
          <a:xfrm>
            <a:off x="1025185" y="1406343"/>
            <a:ext cx="903827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下面每对图形有什么共同点？</a:t>
            </a:r>
          </a:p>
        </p:txBody>
      </p:sp>
      <p:pic>
        <p:nvPicPr>
          <p:cNvPr id="6" name="图片 30727" descr="05903011##图形（1）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3F4FC"/>
              </a:clrFrom>
              <a:clrTo>
                <a:srgbClr val="E3F4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15" y="2415935"/>
            <a:ext cx="2446867" cy="257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30728" descr="05903012##图形（2）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3F6FD"/>
              </a:clrFrom>
              <a:clrTo>
                <a:srgbClr val="E3F6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704" y="3087110"/>
            <a:ext cx="3869267" cy="190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8"/>
          <p:cNvSpPr txBox="1"/>
          <p:nvPr/>
        </p:nvSpPr>
        <p:spPr>
          <a:xfrm>
            <a:off x="1036470" y="5747239"/>
            <a:ext cx="102991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每一对图形沿着虚线折叠，左边的图形都能与右边的图形重合。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25185" y="44282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8952" y="1497553"/>
            <a:ext cx="11398965" cy="219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把一个图形沿着某一条直线折叠，如果它能够与另一个图形重合，那么称这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两个图形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关于这条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直线（成轴）对称。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这条直线叫做</a:t>
            </a:r>
            <a:r>
              <a:rPr lang="zh-CN" altLang="en-US" sz="2000" b="1" u="sng" dirty="0">
                <a:solidFill>
                  <a:srgbClr val="F81F08"/>
                </a:solidFill>
                <a:latin typeface="+mn-lt"/>
                <a:ea typeface="+mn-ea"/>
                <a:cs typeface="+mn-ea"/>
                <a:sym typeface="+mn-lt"/>
              </a:rPr>
              <a:t>对称轴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  <a:p>
            <a:pPr marL="457200" indent="-457200" defTabSz="914400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折叠后重合的点叫</a:t>
            </a:r>
            <a:r>
              <a:rPr lang="zh-CN" altLang="en-US" sz="2000" b="1" dirty="0">
                <a:solidFill>
                  <a:srgbClr val="F900F9"/>
                </a:solidFill>
                <a:latin typeface="+mn-lt"/>
                <a:ea typeface="+mn-ea"/>
                <a:cs typeface="+mn-ea"/>
                <a:sym typeface="+mn-lt"/>
              </a:rPr>
              <a:t>对应点，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也叫</a:t>
            </a:r>
            <a:r>
              <a:rPr lang="zh-CN" altLang="en-US" sz="2000" b="1" u="sng" dirty="0">
                <a:solidFill>
                  <a:srgbClr val="F81F08"/>
                </a:solidFill>
                <a:latin typeface="+mn-lt"/>
                <a:ea typeface="+mn-ea"/>
                <a:cs typeface="+mn-ea"/>
                <a:sym typeface="+mn-lt"/>
              </a:rPr>
              <a:t>对称点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122281" y="3694501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200" b="1" dirty="0">
                <a:solidFill>
                  <a:srgbClr val="F900F9"/>
                </a:solidFill>
                <a:latin typeface="+mn-lt"/>
                <a:ea typeface="+mn-ea"/>
                <a:cs typeface="+mn-ea"/>
                <a:sym typeface="+mn-lt"/>
              </a:rPr>
              <a:t>对称轴</a:t>
            </a:r>
          </a:p>
        </p:txBody>
      </p:sp>
      <p:sp>
        <p:nvSpPr>
          <p:cNvPr id="7" name="直接连接符 19462"/>
          <p:cNvSpPr>
            <a:spLocks noChangeShapeType="1"/>
          </p:cNvSpPr>
          <p:nvPr/>
        </p:nvSpPr>
        <p:spPr bwMode="auto">
          <a:xfrm>
            <a:off x="6096000" y="4243677"/>
            <a:ext cx="0" cy="1852161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2099931" y="4695999"/>
            <a:ext cx="3037487" cy="113739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7025556" y="4717020"/>
            <a:ext cx="3037487" cy="113739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517243" y="4177010"/>
            <a:ext cx="4202863" cy="2005487"/>
            <a:chOff x="1148817" y="3473310"/>
            <a:chExt cx="3152147" cy="1504115"/>
          </a:xfrm>
        </p:grpSpPr>
        <p:sp>
          <p:nvSpPr>
            <p:cNvPr id="15" name="文本框 14"/>
            <p:cNvSpPr txBox="1"/>
            <p:nvPr/>
          </p:nvSpPr>
          <p:spPr>
            <a:xfrm>
              <a:off x="2506382" y="3473310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148817" y="4597008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863948" y="4662002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07596" y="4201815"/>
            <a:ext cx="4202863" cy="2005487"/>
            <a:chOff x="1148817" y="3473310"/>
            <a:chExt cx="3152147" cy="1504115"/>
          </a:xfrm>
        </p:grpSpPr>
        <p:sp>
          <p:nvSpPr>
            <p:cNvPr id="20" name="文本框 19"/>
            <p:cNvSpPr txBox="1"/>
            <p:nvPr/>
          </p:nvSpPr>
          <p:spPr>
            <a:xfrm>
              <a:off x="2506382" y="3473310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A’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148817" y="4597008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C’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863948" y="4662002"/>
              <a:ext cx="437016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B’</a:t>
              </a:r>
              <a:endParaRPr lang="zh-CN" altLang="en-US" sz="213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3185722" y="3981993"/>
            <a:ext cx="853016" cy="638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182518" y="3967722"/>
            <a:ext cx="853016" cy="638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9171275" y="3780969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3200" b="1" dirty="0">
                <a:solidFill>
                  <a:srgbClr val="F900F9"/>
                </a:solidFill>
                <a:latin typeface="+mn-lt"/>
                <a:ea typeface="+mn-ea"/>
                <a:cs typeface="+mn-ea"/>
                <a:sym typeface="+mn-lt"/>
              </a:rPr>
              <a:t>对称点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25185" y="442822"/>
            <a:ext cx="8452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26F5D"/>
                </a:solidFill>
                <a:cs typeface="+mn-ea"/>
                <a:sym typeface="+mn-lt"/>
              </a:rPr>
              <a:t>成轴对称、对称轴、对称点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 animBg="1"/>
      <p:bldP spid="24" grpId="0" animBg="1"/>
      <p:bldP spid="25" grpId="0"/>
    </p:bldLst>
  </p:timing>
</p:sld>
</file>

<file path=ppt/theme/theme1.xml><?xml version="1.0" encoding="utf-8"?>
<a:theme xmlns:a="http://schemas.openxmlformats.org/drawingml/2006/main" name="www.2ppt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i4dlf2r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宽屏</PresentationFormat>
  <Paragraphs>129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阿里巴巴普惠体 R</vt:lpstr>
      <vt:lpstr>思源黑体 CN Regular</vt:lpstr>
      <vt:lpstr>宋体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2020-04-06T06:27:00Z</dcterms:created>
  <dcterms:modified xsi:type="dcterms:W3CDTF">2023-01-16T23:14:38Z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D3699017E3AA44ECAE506D45D9F8F3B0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