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92" r:id="rId2"/>
    <p:sldId id="257" r:id="rId3"/>
    <p:sldId id="307" r:id="rId4"/>
    <p:sldId id="260" r:id="rId5"/>
    <p:sldId id="266" r:id="rId6"/>
    <p:sldId id="267" r:id="rId7"/>
    <p:sldId id="299" r:id="rId8"/>
    <p:sldId id="268" r:id="rId9"/>
    <p:sldId id="308" r:id="rId10"/>
    <p:sldId id="272" r:id="rId11"/>
    <p:sldId id="283" r:id="rId12"/>
    <p:sldId id="300" r:id="rId13"/>
    <p:sldId id="271" r:id="rId14"/>
    <p:sldId id="294" r:id="rId15"/>
    <p:sldId id="270" r:id="rId16"/>
    <p:sldId id="285" r:id="rId17"/>
    <p:sldId id="274" r:id="rId18"/>
    <p:sldId id="301" r:id="rId19"/>
    <p:sldId id="302" r:id="rId20"/>
    <p:sldId id="303" r:id="rId21"/>
    <p:sldId id="304" r:id="rId22"/>
    <p:sldId id="276" r:id="rId23"/>
    <p:sldId id="305" r:id="rId24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A898AE-0532-40DC-A5FE-3714AD35CBF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8E9BF5B-B22A-495F-95D8-1849B207437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9BF5B-B22A-495F-95D8-1849B207437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0604-1AF6-4544-8253-3D81D86ADD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E11F-4065-4263-8D18-8BFC0244CA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69A7-5557-4908-9F58-EC0D921B22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E4CC3-A7B0-4911-880C-1FF6F8FC15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E541-F121-48EF-A4F7-204E394D172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A3EA-4499-4842-A8E5-CB258FC137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8DD4-3B4D-4F9E-8047-09DA80A88F4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AB5D1-BB43-4FE3-B746-0191729292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698D-6E62-4A4F-8786-57B4B79C860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8C2BD-DA52-4B08-A9BB-DFAC0B280D6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53E67-1396-49A0-9F9D-D0CC50584F8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D118-1983-46EF-8CF1-93C3C56E71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1DAC-78DB-47E4-9C84-1973B0A12D1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91A9-602A-4EAB-8D06-45B468D9A2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619A-207E-4D44-8171-0C2DC81EB4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BAC2-7D69-4737-85CB-EE08F2A69CB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B141-9535-4A47-AB5B-E5F954E4C3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03199-A42A-469E-9B57-13B389E8E2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A6B3-685F-478F-8932-CCB0723A85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F5C4-A32A-418A-A3F0-2F0D45815C0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B96B0-541C-49A8-BBE0-F9755423F18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073C-BEBA-4825-A580-EDE7226ED4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7460F3-FFF2-4289-95A8-63CA51A1B100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63AF53-7707-497C-95BC-2684791E2A5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6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2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3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5.png"/><Relationship Id="rId9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png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" y="0"/>
            <a:ext cx="913923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2844605" y="779226"/>
            <a:ext cx="3454792" cy="5539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3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第六章  反比例函数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182024" y="2144261"/>
            <a:ext cx="345479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48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反</a:t>
            </a:r>
            <a:r>
              <a:rPr kumimoji="1"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比例函数</a:t>
            </a:r>
          </a:p>
        </p:txBody>
      </p:sp>
      <p:sp>
        <p:nvSpPr>
          <p:cNvPr id="5" name="矩形 4"/>
          <p:cNvSpPr/>
          <p:nvPr/>
        </p:nvSpPr>
        <p:spPr>
          <a:xfrm>
            <a:off x="4766" y="4512108"/>
            <a:ext cx="9134475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gray">
          <a:xfrm flipH="1">
            <a:off x="2376488" y="1019175"/>
            <a:ext cx="444500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2292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3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2294" name="文本框 39"/>
          <p:cNvSpPr txBox="1">
            <a:spLocks noChangeArrowheads="1"/>
          </p:cNvSpPr>
          <p:nvPr/>
        </p:nvSpPr>
        <p:spPr bwMode="auto">
          <a:xfrm>
            <a:off x="963616" y="978695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知识点</a:t>
            </a:r>
          </a:p>
        </p:txBody>
      </p:sp>
      <p:sp>
        <p:nvSpPr>
          <p:cNvPr id="12295" name="文本框 40"/>
          <p:cNvSpPr txBox="1">
            <a:spLocks noChangeArrowheads="1"/>
          </p:cNvSpPr>
          <p:nvPr/>
        </p:nvSpPr>
        <p:spPr bwMode="auto">
          <a:xfrm>
            <a:off x="2898776" y="984649"/>
            <a:ext cx="386997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确定反比例函数的表达式</a:t>
            </a:r>
            <a:endParaRPr lang="en-US" altLang="zh-CN" sz="26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300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2301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915991" y="1526381"/>
            <a:ext cx="7196137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求反比例函数的表达式，就是确定反比例函数表达式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y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中常数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的值，它一般需经历：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“设→代→求→还原”这四步．</a:t>
            </a:r>
          </a:p>
          <a:p>
            <a:pPr>
              <a:lnSpc>
                <a:spcPct val="150000"/>
              </a:lnSpc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即：</a:t>
            </a: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设：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设出反比例函数表达式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(2)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代：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将所给的数据代入函数表达式；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(3)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求：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求出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的值；</a:t>
            </a: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(4)</a:t>
            </a:r>
            <a:r>
              <a:rPr lang="zh-CN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还原：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写出反比例函数的表达式．</a:t>
            </a:r>
          </a:p>
        </p:txBody>
      </p:sp>
      <p:graphicFrame>
        <p:nvGraphicFramePr>
          <p:cNvPr id="12305" name="对象 2"/>
          <p:cNvGraphicFramePr>
            <a:graphicFrameLocks noChangeAspect="1"/>
          </p:cNvGraphicFramePr>
          <p:nvPr/>
        </p:nvGraphicFramePr>
        <p:xfrm>
          <a:off x="1930400" y="1828800"/>
          <a:ext cx="33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5" imgW="165100" imgH="405765" progId="Equation.DSMT4">
                  <p:embed/>
                </p:oleObj>
              </mc:Choice>
              <mc:Fallback>
                <p:oleObj name="Equation" r:id="rId5" imgW="1651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28800"/>
                        <a:ext cx="330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对象 3"/>
          <p:cNvGraphicFramePr>
            <a:graphicFrameLocks noChangeAspect="1"/>
          </p:cNvGraphicFramePr>
          <p:nvPr/>
        </p:nvGraphicFramePr>
        <p:xfrm>
          <a:off x="6027738" y="2569370"/>
          <a:ext cx="3302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7" imgW="165100" imgH="405765" progId="Equation.DSMT4">
                  <p:embed/>
                </p:oleObj>
              </mc:Choice>
              <mc:Fallback>
                <p:oleObj name="Equation" r:id="rId7" imgW="1651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2569370"/>
                        <a:ext cx="3302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9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3321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3"/>
          <p:cNvSpPr txBox="1">
            <a:spLocks noChangeArrowheads="1"/>
          </p:cNvSpPr>
          <p:nvPr/>
        </p:nvSpPr>
        <p:spPr bwMode="auto">
          <a:xfrm>
            <a:off x="1039816" y="1432324"/>
            <a:ext cx="7196137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．由于反比例函数的表达式中只有一个待定系数</a:t>
            </a:r>
            <a:r>
              <a:rPr lang="en-US" altLang="zh-CN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因此求反比例函数的表达式只需一组对应值或一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个条件即可．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3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4344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33"/>
          <p:cNvSpPr txBox="1">
            <a:spLocks noChangeArrowheads="1"/>
          </p:cNvSpPr>
          <p:nvPr/>
        </p:nvSpPr>
        <p:spPr bwMode="auto">
          <a:xfrm>
            <a:off x="812008" y="479287"/>
            <a:ext cx="71961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的反比例函数，当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=6.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写出这个反比例函数的表达式；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时，求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8" name="矩形 2"/>
          <p:cNvSpPr>
            <a:spLocks noChangeArrowheads="1"/>
          </p:cNvSpPr>
          <p:nvPr/>
        </p:nvSpPr>
        <p:spPr bwMode="auto">
          <a:xfrm>
            <a:off x="1130303" y="2233614"/>
            <a:ext cx="803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33"/>
          <p:cNvSpPr txBox="1">
            <a:spLocks noChangeArrowheads="1"/>
          </p:cNvSpPr>
          <p:nvPr/>
        </p:nvSpPr>
        <p:spPr bwMode="auto">
          <a:xfrm>
            <a:off x="1687513" y="2214563"/>
            <a:ext cx="61912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            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得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=24.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所以这个反比例函数的表达式为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352" name="对象 6"/>
          <p:cNvGraphicFramePr>
            <a:graphicFrameLocks noChangeAspect="1"/>
          </p:cNvGraphicFramePr>
          <p:nvPr/>
        </p:nvGraphicFramePr>
        <p:xfrm>
          <a:off x="2460625" y="2149079"/>
          <a:ext cx="93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5" imgW="469900" imgH="406400" progId="Equation.DSMT4">
                  <p:embed/>
                </p:oleObj>
              </mc:Choice>
              <mc:Fallback>
                <p:oleObj name="Equation" r:id="rId5" imgW="469900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2149079"/>
                        <a:ext cx="939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4410075" y="2547937"/>
          <a:ext cx="939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7" imgW="469900" imgH="406400" progId="Equation.DSMT4">
                  <p:embed/>
                </p:oleObj>
              </mc:Choice>
              <mc:Fallback>
                <p:oleObj name="Equation" r:id="rId7" imgW="4699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0075" y="2547937"/>
                        <a:ext cx="939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608763" y="3393281"/>
          <a:ext cx="1041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9" imgW="520700" imgH="406400" progId="Equation.DSMT4">
                  <p:embed/>
                </p:oleObj>
              </mc:Choice>
              <mc:Fallback>
                <p:oleObj name="Equation" r:id="rId9" imgW="5207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3393281"/>
                        <a:ext cx="1041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035425" y="3850481"/>
          <a:ext cx="1828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Equation" r:id="rId11" imgW="913765" imgH="406400" progId="Equation.DSMT4">
                  <p:embed/>
                </p:oleObj>
              </mc:Choice>
              <mc:Fallback>
                <p:oleObj name="Equation" r:id="rId11" imgW="913765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850481"/>
                        <a:ext cx="1828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组 26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537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537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7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537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1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31891" y="1832195"/>
            <a:ext cx="6935787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确定反比例函数表达式的方法：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在明确两个变量为反比例函数关系的前提下，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先设出反比例函数的表达式，然后把满足反比例函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数关系的一组对应值代入设出的表达式中构造方程，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解方程求出待定系数，从而确定反比例函数的表达式．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1117602" y="1294210"/>
            <a:ext cx="7358063" cy="2681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若反比例函数的图象过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，则其函数表达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式为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________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</a:p>
          <a:p>
            <a:pPr marL="457200" indent="-457200">
              <a:lnSpc>
                <a:spcPct val="150000"/>
              </a:lnSpc>
              <a:buFontTx/>
              <a:buAutoNum type="arabicPlain" startAt="2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成反比例，且当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之间的关系是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．正比例函数　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．反比例函数　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．一次函数　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．其他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49341" y="1384699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/>
          <p:cNvSpPr/>
          <p:nvPr/>
        </p:nvSpPr>
        <p:spPr>
          <a:xfrm>
            <a:off x="1060450" y="2239568"/>
            <a:ext cx="446088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16395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gray">
          <a:xfrm flipH="1">
            <a:off x="2449516" y="1019175"/>
            <a:ext cx="411797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3" name="文本框 26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17414" name="AutoShape 2"/>
          <p:cNvSpPr>
            <a:spLocks noChangeArrowheads="1"/>
          </p:cNvSpPr>
          <p:nvPr/>
        </p:nvSpPr>
        <p:spPr bwMode="gray">
          <a:xfrm flipH="1">
            <a:off x="850903" y="1019175"/>
            <a:ext cx="1793875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7415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3</a:t>
            </a:r>
          </a:p>
        </p:txBody>
      </p:sp>
      <p:sp>
        <p:nvSpPr>
          <p:cNvPr id="17416" name="文本框 29"/>
          <p:cNvSpPr txBox="1">
            <a:spLocks noChangeArrowheads="1"/>
          </p:cNvSpPr>
          <p:nvPr/>
        </p:nvSpPr>
        <p:spPr bwMode="auto">
          <a:xfrm>
            <a:off x="963616" y="966789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知识点</a:t>
            </a:r>
            <a:endParaRPr kumimoji="1" lang="en-US" altLang="zh-CN" sz="2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Adobe 黑体 Std R" pitchFamily="34" charset="-122"/>
            </a:endParaRPr>
          </a:p>
        </p:txBody>
      </p:sp>
      <p:sp>
        <p:nvSpPr>
          <p:cNvPr id="17417" name="文本框 30"/>
          <p:cNvSpPr txBox="1">
            <a:spLocks noChangeArrowheads="1"/>
          </p:cNvSpPr>
          <p:nvPr/>
        </p:nvSpPr>
        <p:spPr bwMode="auto">
          <a:xfrm>
            <a:off x="2911476" y="984649"/>
            <a:ext cx="353494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建立反比例函数的模型</a:t>
            </a:r>
            <a:endParaRPr lang="en-US" altLang="zh-CN" sz="2600" b="1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  <a:cs typeface="Adobe 黑体 Std R" pitchFamily="34" charset="-122"/>
            </a:endParaRP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图片 43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TextBox 23"/>
          <p:cNvSpPr txBox="1">
            <a:spLocks noChangeArrowheads="1"/>
          </p:cNvSpPr>
          <p:nvPr/>
        </p:nvSpPr>
        <p:spPr bwMode="auto">
          <a:xfrm>
            <a:off x="881066" y="1625205"/>
            <a:ext cx="73628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确定实际问题中的反比例函数表达式类似于列二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元一次方程，两个变量就是两个未知数，关键是认真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审题，找到两个变量间的等量关系．比如面积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一定时，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矩形的长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和宽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的关系式为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    (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为定值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．这里只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有一个待定系数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，因此只需知道一组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的值即可求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出这个反比例函数的关系式． </a:t>
            </a:r>
          </a:p>
        </p:txBody>
      </p:sp>
      <p:graphicFrame>
        <p:nvGraphicFramePr>
          <p:cNvPr id="18449" name="对象 2"/>
          <p:cNvGraphicFramePr>
            <a:graphicFrameLocks noChangeAspect="1"/>
          </p:cNvGraphicFramePr>
          <p:nvPr/>
        </p:nvGraphicFramePr>
        <p:xfrm>
          <a:off x="5040313" y="2812256"/>
          <a:ext cx="330200" cy="60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5" imgW="165100" imgH="405765" progId="Equation.DSMT4">
                  <p:embed/>
                </p:oleObj>
              </mc:Choice>
              <mc:Fallback>
                <p:oleObj name="Equation" r:id="rId5" imgW="1651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812256"/>
                        <a:ext cx="330200" cy="6084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8449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8450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2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8445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70" name="TextBox 26"/>
          <p:cNvSpPr txBox="1">
            <a:spLocks noChangeArrowheads="1"/>
          </p:cNvSpPr>
          <p:nvPr/>
        </p:nvSpPr>
        <p:spPr bwMode="auto">
          <a:xfrm>
            <a:off x="925513" y="1783557"/>
            <a:ext cx="723106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</a:rPr>
              <a:t>用反比例函数的表达式表示实际问题的方法：</a:t>
            </a:r>
            <a:endParaRPr lang="en-US" altLang="zh-CN" sz="20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/>
              <a:t>         </a:t>
            </a:r>
            <a:r>
              <a:rPr lang="zh-CN" altLang="en-US" sz="2000" b="1" dirty="0"/>
              <a:t>通常建立数学模型的过程是先找出两个变量之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间的等量关系，然后经过变形即可得出．注意：实际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问题中的反比例函数，自变量的取值范围一般都是大</a:t>
            </a:r>
            <a:endParaRPr lang="en-US" altLang="zh-CN" sz="2000" b="1" dirty="0"/>
          </a:p>
          <a:p>
            <a:pPr>
              <a:lnSpc>
                <a:spcPct val="150000"/>
              </a:lnSpc>
            </a:pPr>
            <a:r>
              <a:rPr lang="zh-CN" altLang="en-US" sz="2000" b="1" dirty="0"/>
              <a:t>于零．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内容占位符 7"/>
          <p:cNvSpPr txBox="1">
            <a:spLocks noChangeArrowheads="1"/>
          </p:cNvSpPr>
          <p:nvPr/>
        </p:nvSpPr>
        <p:spPr bwMode="auto">
          <a:xfrm>
            <a:off x="587378" y="984649"/>
            <a:ext cx="7720013" cy="375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例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用反比例函数表达式表示下列问题中两个变 量  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间的对应关系：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小明完成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m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赛跑时，所用时间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随他跑步  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的平均速度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(m/s)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的变化而变化；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一个密闭容器内有气体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kg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，气体的密度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(kg/m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随容器体积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的变化而变化；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(3)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压力为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600 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时，压强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随受力面积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的变化而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变化；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(4)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三角形的面积为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，它的底边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上的高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随底边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的变化而变化．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2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5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图片 37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1507" name="内容占位符 7"/>
          <p:cNvSpPr txBox="1">
            <a:spLocks noChangeArrowheads="1"/>
          </p:cNvSpPr>
          <p:nvPr/>
        </p:nvSpPr>
        <p:spPr bwMode="auto">
          <a:xfrm>
            <a:off x="587378" y="984649"/>
            <a:ext cx="7720013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先根据每个问题中两个变量与已知量之间的等量   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关系列出等式，然后通过变形得到函数表达式．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解：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(1)∵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(2)∵0.5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ρV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(3)∵</a:t>
            </a:r>
            <a:r>
              <a:rPr lang="en-US" altLang="zh-CN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(4)∵     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，∴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6" name="文本框 30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3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37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7" name="对象 2"/>
          <p:cNvGraphicFramePr>
            <a:graphicFrameLocks noChangeAspect="1"/>
          </p:cNvGraphicFramePr>
          <p:nvPr/>
        </p:nvGraphicFramePr>
        <p:xfrm>
          <a:off x="3745707" y="1981669"/>
          <a:ext cx="58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1" name="Equation" r:id="rId5" imgW="292100" imgH="405765" progId="Equation.DSMT4">
                  <p:embed/>
                </p:oleObj>
              </mc:Choice>
              <mc:Fallback>
                <p:oleObj name="Equation" r:id="rId5" imgW="2921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707" y="1981669"/>
                        <a:ext cx="58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对象 3"/>
          <p:cNvGraphicFramePr>
            <a:graphicFrameLocks noChangeAspect="1"/>
          </p:cNvGraphicFramePr>
          <p:nvPr/>
        </p:nvGraphicFramePr>
        <p:xfrm>
          <a:off x="3891757" y="2582935"/>
          <a:ext cx="50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Equation" r:id="rId7" imgW="254000" imgH="405765" progId="Equation.DSMT4">
                  <p:embed/>
                </p:oleObj>
              </mc:Choice>
              <mc:Fallback>
                <p:oleObj name="Equation" r:id="rId7" imgW="2540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1757" y="2582935"/>
                        <a:ext cx="50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对象 4"/>
          <p:cNvGraphicFramePr>
            <a:graphicFrameLocks noChangeAspect="1"/>
          </p:cNvGraphicFramePr>
          <p:nvPr/>
        </p:nvGraphicFramePr>
        <p:xfrm>
          <a:off x="3850482" y="3209204"/>
          <a:ext cx="584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Equation" r:id="rId9" imgW="292100" imgH="405765" progId="Equation.DSMT4">
                  <p:embed/>
                </p:oleObj>
              </mc:Choice>
              <mc:Fallback>
                <p:oleObj name="Equation" r:id="rId9" imgW="2921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0482" y="3209204"/>
                        <a:ext cx="584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对象 5"/>
          <p:cNvGraphicFramePr>
            <a:graphicFrameLocks noChangeAspect="1"/>
          </p:cNvGraphicFramePr>
          <p:nvPr/>
        </p:nvGraphicFramePr>
        <p:xfrm>
          <a:off x="4015582" y="3798563"/>
          <a:ext cx="43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11" imgW="215900" imgH="405765" progId="Equation.DSMT4">
                  <p:embed/>
                </p:oleObj>
              </mc:Choice>
              <mc:Fallback>
                <p:oleObj name="Equation" r:id="rId11" imgW="215900" imgH="405765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5582" y="3798563"/>
                        <a:ext cx="431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25675" y="3556397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13" imgW="152400" imgH="405765" progId="Equation.DSMT4">
                  <p:embed/>
                </p:oleObj>
              </mc:Choice>
              <mc:Fallback>
                <p:oleObj name="Equation" r:id="rId13" imgW="1524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5675" y="3556397"/>
                        <a:ext cx="304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21521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21522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14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21517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989013" y="1909763"/>
            <a:ext cx="72310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/>
              <a:t>         建立反比例函数的模型，首先要找出题目中的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等量关系，然后把未知量用未知数表示，列出等式，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转化为反比例函数的一般式即可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同时注意未知数的</a:t>
            </a:r>
            <a:endParaRPr lang="en-US" altLang="zh-CN" sz="2400" b="1" dirty="0"/>
          </a:p>
          <a:p>
            <a:pPr>
              <a:lnSpc>
                <a:spcPct val="150000"/>
              </a:lnSpc>
            </a:pPr>
            <a:r>
              <a:rPr lang="zh-CN" altLang="en-US" sz="2400" b="1" dirty="0"/>
              <a:t>取值范围</a:t>
            </a:r>
            <a:r>
              <a:rPr lang="en-US" altLang="zh-CN" sz="2400" b="1" dirty="0"/>
              <a:t>.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487738" y="1633538"/>
            <a:ext cx="406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+mn-ea"/>
                <a:ea typeface="+mn-ea"/>
              </a:rPr>
              <a:t>反比例函数的定义    </a:t>
            </a:r>
            <a:endParaRPr lang="en-US" altLang="zh-CN" sz="2400" b="1" dirty="0">
              <a:latin typeface="+mn-ea"/>
              <a:ea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+mn-ea"/>
                <a:ea typeface="+mn-ea"/>
              </a:rPr>
              <a:t>确定反比例函数表达式</a:t>
            </a:r>
            <a:endParaRPr lang="en-US" altLang="zh-CN" sz="2400" b="1" dirty="0">
              <a:latin typeface="+mn-ea"/>
              <a:ea typeface="+mn-ea"/>
            </a:endParaRPr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+mn-ea"/>
                <a:ea typeface="+mn-ea"/>
              </a:rPr>
              <a:t>建立反比例函数的模型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9908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8515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933701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51624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24263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51624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24263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51624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24263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62575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62575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0741" y="107870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532" name="内容占位符 7"/>
          <p:cNvSpPr txBox="1">
            <a:spLocks noChangeArrowheads="1"/>
          </p:cNvSpPr>
          <p:nvPr/>
        </p:nvSpPr>
        <p:spPr bwMode="auto">
          <a:xfrm>
            <a:off x="877891" y="1016795"/>
            <a:ext cx="75152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在下列选项中，是反比例函数关系的是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．多边形的内角和与边数的关系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．正三角形的面积与边长的关系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．直角三角形的面积与边长的关系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．三角形的面积一定时，它的底边长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与这边上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的高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之间的关系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4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0741" y="1078706"/>
            <a:ext cx="446087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3556" name="内容占位符 7"/>
          <p:cNvSpPr txBox="1">
            <a:spLocks noChangeArrowheads="1"/>
          </p:cNvSpPr>
          <p:nvPr/>
        </p:nvSpPr>
        <p:spPr bwMode="auto">
          <a:xfrm>
            <a:off x="862016" y="1020367"/>
            <a:ext cx="75152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一司机驾驶汽车从甲地去乙地，他以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千米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时的平均速度用了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个小时到达乙地，当他按原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路匀速返回时，汽车的速度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千米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小时与时间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时的函数关系是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D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8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5" name="对象 3"/>
          <p:cNvGraphicFramePr>
            <a:graphicFrameLocks noChangeAspect="1"/>
          </p:cNvGraphicFramePr>
          <p:nvPr/>
        </p:nvGraphicFramePr>
        <p:xfrm>
          <a:off x="5006458" y="2916561"/>
          <a:ext cx="609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Equation" r:id="rId5" imgW="304800" imgH="405765" progId="Equation.DSMT4">
                  <p:embed/>
                </p:oleObj>
              </mc:Choice>
              <mc:Fallback>
                <p:oleObj name="Equation" r:id="rId5" imgW="3048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458" y="2916561"/>
                        <a:ext cx="609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6" name="对象 4"/>
          <p:cNvGraphicFramePr>
            <a:graphicFrameLocks noChangeAspect="1"/>
          </p:cNvGraphicFramePr>
          <p:nvPr/>
        </p:nvGraphicFramePr>
        <p:xfrm>
          <a:off x="5006458" y="358918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Equation" r:id="rId7" imgW="228600" imgH="406400" progId="Equation.DSMT4">
                  <p:embed/>
                </p:oleObj>
              </mc:Choice>
              <mc:Fallback>
                <p:oleObj name="Equation" r:id="rId7" imgW="2286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458" y="358918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3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08038" y="1207295"/>
          <a:ext cx="7543800" cy="349805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90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1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一般地形如</a:t>
                      </a:r>
                      <a:r>
                        <a:rPr lang="en-US" sz="15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为常数，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），那么称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的反比例函数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   </a:t>
                      </a:r>
                      <a:endParaRPr lang="zh-CN" sz="15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⑴“反比例关系”与“反比例函数”：成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反</a:t>
                      </a:r>
                      <a:endParaRPr lang="en-US" altLang="zh-CN" sz="15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比例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的关系式不一定是反比例函数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但是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反</a:t>
                      </a: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比例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函数中的两个变量必成反比例关系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15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⑵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这个条件不能遗漏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15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6270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5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注意：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⑴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）可以写成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en-US" sz="1500" b="1" kern="100" baseline="300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(k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≠0)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的形式，注意自变量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指数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为﹣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 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解决有关自变量指数问题时应特别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注意</a:t>
                      </a: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系数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这一限制条件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zh-CN" sz="15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(2) </a:t>
                      </a:r>
                      <a:r>
                        <a:rPr lang="en-US" sz="1500" b="1" i="1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）也可以写成</a:t>
                      </a:r>
                      <a:r>
                        <a:rPr lang="en-US" sz="1500" b="1" i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xy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500" b="1" i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≠0)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的形式，用它可以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迅</a:t>
                      </a:r>
                      <a:endParaRPr lang="en-US" altLang="zh-CN" sz="15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速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地求出反比例函数解析式中的</a:t>
                      </a:r>
                      <a:r>
                        <a:rPr lang="en-US" sz="1500" b="1" i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从而得到反比例函数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的</a:t>
                      </a:r>
                      <a:endParaRPr lang="en-US" altLang="zh-CN" sz="15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解析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式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两个变量的积均是一个常数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或定值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).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这也是识别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两</a:t>
                      </a:r>
                      <a:endParaRPr lang="en-US" altLang="zh-CN" sz="1500" b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zh-CN" sz="1500" b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个</a:t>
                      </a:r>
                      <a:r>
                        <a:rPr lang="zh-CN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量是否成反比例函数关系的关键</a:t>
                      </a:r>
                      <a:r>
                        <a:rPr lang="en-US" sz="1500" b="1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zh-CN" sz="1500" b="1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4" marR="68584" marT="0" marB="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6644" name="对象 7"/>
          <p:cNvGraphicFramePr>
            <a:graphicFrameLocks noChangeAspect="1"/>
          </p:cNvGraphicFramePr>
          <p:nvPr/>
        </p:nvGraphicFramePr>
        <p:xfrm>
          <a:off x="2482850" y="1132285"/>
          <a:ext cx="273050" cy="50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6" imgW="165100" imgH="405765" progId="Equation.DSMT4">
                  <p:embed/>
                </p:oleObj>
              </mc:Choice>
              <mc:Fallback>
                <p:oleObj name="Equation" r:id="rId6" imgW="165100" imgH="4057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1132285"/>
                        <a:ext cx="273050" cy="503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5" name="对象 8"/>
          <p:cNvGraphicFramePr>
            <a:graphicFrameLocks noChangeAspect="1"/>
          </p:cNvGraphicFramePr>
          <p:nvPr/>
        </p:nvGraphicFramePr>
        <p:xfrm>
          <a:off x="2184400" y="3451622"/>
          <a:ext cx="273050" cy="50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8" imgW="165100" imgH="405765" progId="Equation.DSMT4">
                  <p:embed/>
                </p:oleObj>
              </mc:Choice>
              <mc:Fallback>
                <p:oleObj name="Equation" r:id="rId8" imgW="1651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451622"/>
                        <a:ext cx="273050" cy="503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46" name="对象 9"/>
          <p:cNvGraphicFramePr>
            <a:graphicFrameLocks noChangeAspect="1"/>
          </p:cNvGraphicFramePr>
          <p:nvPr/>
        </p:nvGraphicFramePr>
        <p:xfrm>
          <a:off x="2224088" y="2487216"/>
          <a:ext cx="273050" cy="50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10" imgW="165100" imgH="405765" progId="Equation.DSMT4">
                  <p:embed/>
                </p:oleObj>
              </mc:Choice>
              <mc:Fallback>
                <p:oleObj name="Equation" r:id="rId10" imgW="165100" imgH="405765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088" y="2487216"/>
                        <a:ext cx="273050" cy="503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316" y="1300162"/>
            <a:ext cx="7488237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用待定系数法确定反比例函数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表达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四步骤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设：设反比例函数的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表达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式为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列：把已知的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的一对对应值代入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得到关于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的方程；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解：解方程，求出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代：将求出的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的值代入所设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表达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式中，即得到所求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反比例函数的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表达</a:t>
            </a:r>
            <a:r>
              <a:rPr lang="zh-CN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式</a:t>
            </a:r>
            <a:r>
              <a:rPr lang="zh-CN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zh-CN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7659" name="对象 8"/>
          <p:cNvGraphicFramePr>
            <a:graphicFrameLocks noChangeAspect="1"/>
          </p:cNvGraphicFramePr>
          <p:nvPr/>
        </p:nvGraphicFramePr>
        <p:xfrm>
          <a:off x="4956142" y="1747242"/>
          <a:ext cx="338137" cy="625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4" name="Equation" r:id="rId6" imgW="165100" imgH="405765" progId="Equation.DSMT4">
                  <p:embed/>
                </p:oleObj>
              </mc:Choice>
              <mc:Fallback>
                <p:oleObj name="Equation" r:id="rId6" imgW="165100" imgH="405765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142" y="1747242"/>
                        <a:ext cx="338137" cy="6250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0" name="对象 4"/>
          <p:cNvGraphicFramePr>
            <a:graphicFrameLocks noChangeAspect="1"/>
          </p:cNvGraphicFramePr>
          <p:nvPr/>
        </p:nvGraphicFramePr>
        <p:xfrm>
          <a:off x="5690395" y="2187373"/>
          <a:ext cx="3381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Equation" r:id="rId8" imgW="165100" imgH="405765" progId="Equation.DSMT4">
                  <p:embed/>
                </p:oleObj>
              </mc:Choice>
              <mc:Fallback>
                <p:oleObj name="Equation" r:id="rId8" imgW="1651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395" y="2187373"/>
                        <a:ext cx="33813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8" y="1421607"/>
            <a:ext cx="3370263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8" y="1369220"/>
            <a:ext cx="118974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44800" y="1381127"/>
            <a:ext cx="26597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charset="-122"/>
                <a:ea typeface="黑体" panose="02010609060101010101" charset="-122"/>
              </a:rPr>
              <a:t>反比例函数的定义</a:t>
            </a:r>
            <a:endParaRPr lang="en-US" altLang="zh-CN" sz="2400" b="1" dirty="0">
              <a:solidFill>
                <a:srgbClr val="FFFF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5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939803" y="1997870"/>
            <a:ext cx="71993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京沪高速铁路全长约为</a:t>
            </a:r>
            <a:r>
              <a:rPr lang="zh-CN" altLang="zh-CN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1318</a:t>
            </a:r>
            <a:r>
              <a:rPr lang="en-US" altLang="zh-CN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km,</a:t>
            </a:r>
            <a:r>
              <a:rPr lang="zh-CN" altLang="zh-CN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列车沿京沪高速铁路从上海驶往北京，列车行完全程所需要的时间</a:t>
            </a:r>
            <a:r>
              <a:rPr lang="en-US" altLang="zh-CN" sz="2400" i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en-US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h)</a:t>
            </a:r>
            <a:r>
              <a:rPr lang="zh-CN" altLang="en-US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与行驶的平均速度</a:t>
            </a:r>
            <a:r>
              <a:rPr lang="en-US" altLang="zh-CN" sz="2400" i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en-US" altLang="en-US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km/h)</a:t>
            </a:r>
            <a:r>
              <a:rPr lang="zh-CN" altLang="en-US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之间有怎样的关系？变量</a:t>
            </a:r>
            <a:r>
              <a:rPr lang="en-US" altLang="zh-CN" sz="2400" i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zh-CN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是</a:t>
            </a:r>
            <a:r>
              <a:rPr lang="en-US" altLang="zh-CN" sz="2400" i="1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400" noProof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的函数吗？为什么？</a:t>
            </a:r>
          </a:p>
        </p:txBody>
      </p:sp>
      <p:pic>
        <p:nvPicPr>
          <p:cNvPr id="5138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3353" y="3228976"/>
            <a:ext cx="2741613" cy="148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Box 26"/>
          <p:cNvSpPr txBox="1">
            <a:spLocks noChangeArrowheads="1"/>
          </p:cNvSpPr>
          <p:nvPr/>
        </p:nvSpPr>
        <p:spPr bwMode="auto">
          <a:xfrm>
            <a:off x="1263653" y="1413274"/>
            <a:ext cx="5846763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变量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与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v</a:t>
            </a: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之间的关系可以表示成：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400" b="1" noProof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你还能举出类似的实例吗？与同伴交流</a:t>
            </a:r>
            <a:r>
              <a:rPr lang="zh-CN" altLang="zh-CN" sz="2400" b="1" noProof="1">
                <a:solidFill>
                  <a:srgbClr val="FF0000"/>
                </a:solidFill>
                <a:latin typeface="宋体" panose="02010600030101010101" pitchFamily="2" charset="-122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870348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4" name="文本框 22"/>
          <p:cNvSpPr txBox="1">
            <a:spLocks noChangeArrowheads="1"/>
          </p:cNvSpPr>
          <p:nvPr/>
        </p:nvSpPr>
        <p:spPr bwMode="auto">
          <a:xfrm>
            <a:off x="7669216" y="870348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aphicFrame>
        <p:nvGraphicFramePr>
          <p:cNvPr id="7" name="对象 6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70225" y="1831181"/>
          <a:ext cx="12446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5" imgW="622300" imgH="393700" progId="Equation.DSMT4">
                  <p:embed/>
                </p:oleObj>
              </mc:Choice>
              <mc:Fallback>
                <p:oleObj name="Equation" r:id="rId5" imgW="622300" imgH="3937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1831181"/>
                        <a:ext cx="1244600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4" name="文本框 34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组 7"/>
          <p:cNvGrpSpPr/>
          <p:nvPr/>
        </p:nvGrpSpPr>
        <p:grpSpPr bwMode="auto">
          <a:xfrm>
            <a:off x="3654428" y="1056084"/>
            <a:ext cx="2035333" cy="553998"/>
            <a:chOff x="3437515" y="1408557"/>
            <a:chExt cx="2036664" cy="738559"/>
          </a:xfrm>
        </p:grpSpPr>
        <p:sp>
          <p:nvSpPr>
            <p:cNvPr id="7186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40211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黑体" panose="02010609060101010101" charset="-122"/>
                  <a:ea typeface="黑体" panose="02010609060101010101" charset="-122"/>
                </a:rPr>
                <a:t>归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黑体" panose="02010609060101010101" charset="-122"/>
                  <a:ea typeface="黑体" panose="02010609060101010101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黑体" panose="02010609060101010101" charset="-122"/>
                  <a:ea typeface="黑体" panose="02010609060101010101" charset="-122"/>
                </a:rPr>
                <a:t>纳</a:t>
              </a:r>
            </a:p>
          </p:txBody>
        </p:sp>
        <p:pic>
          <p:nvPicPr>
            <p:cNvPr id="7187" name="Picture 6" descr="BS00554_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9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1071565" y="1981707"/>
            <a:ext cx="7164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一般地，形如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为常数，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的函数叫做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反比例函数，其中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是自变量，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是函数．</a:t>
            </a:r>
            <a:endParaRPr lang="en-US" altLang="zh-C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83" name="对象 2"/>
          <p:cNvGraphicFramePr>
            <a:graphicFrameLocks noChangeAspect="1"/>
          </p:cNvGraphicFramePr>
          <p:nvPr/>
        </p:nvGraphicFramePr>
        <p:xfrm>
          <a:off x="4124325" y="2075261"/>
          <a:ext cx="330200" cy="60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6" imgW="165100" imgH="405765" progId="Equation.DSMT4">
                  <p:embed/>
                </p:oleObj>
              </mc:Choice>
              <mc:Fallback>
                <p:oleObj name="Equation" r:id="rId6" imgW="1651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075261"/>
                        <a:ext cx="330200" cy="608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195" name="内容占位符 7"/>
          <p:cNvSpPr txBox="1">
            <a:spLocks noChangeArrowheads="1"/>
          </p:cNvSpPr>
          <p:nvPr/>
        </p:nvSpPr>
        <p:spPr bwMode="auto">
          <a:xfrm>
            <a:off x="819150" y="1164433"/>
            <a:ext cx="7651750" cy="265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判定一个函数为反比例函数的条件：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①所给等式是形如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的等式；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②比例系数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是常数，且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≠0.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的反比例函数⇔函数解析式为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zh-CN" altLang="en-US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为常数，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04" name="Object 1"/>
          <p:cNvGraphicFramePr>
            <a:graphicFrameLocks noChangeAspect="1"/>
          </p:cNvGraphicFramePr>
          <p:nvPr/>
        </p:nvGraphicFramePr>
        <p:xfrm>
          <a:off x="4279900" y="1509714"/>
          <a:ext cx="317500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5" imgW="165100" imgH="393065" progId="Equation.DSMT4">
                  <p:embed/>
                </p:oleObj>
              </mc:Choice>
              <mc:Fallback>
                <p:oleObj name="Equation" r:id="rId5" imgW="165100" imgH="39306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1509714"/>
                        <a:ext cx="317500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对象 2"/>
          <p:cNvGraphicFramePr>
            <a:graphicFrameLocks noChangeAspect="1"/>
          </p:cNvGraphicFramePr>
          <p:nvPr/>
        </p:nvGraphicFramePr>
        <p:xfrm>
          <a:off x="6373813" y="2364583"/>
          <a:ext cx="317500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7" imgW="165100" imgH="393065" progId="Equation.DSMT4">
                  <p:embed/>
                </p:oleObj>
              </mc:Choice>
              <mc:Fallback>
                <p:oleObj name="Equation" r:id="rId7" imgW="165100" imgH="3930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813" y="2364583"/>
                        <a:ext cx="317500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内容占位符 7"/>
          <p:cNvSpPr txBox="1">
            <a:spLocks noChangeArrowheads="1"/>
          </p:cNvSpPr>
          <p:nvPr/>
        </p:nvSpPr>
        <p:spPr bwMode="auto">
          <a:xfrm>
            <a:off x="1159830" y="2315211"/>
            <a:ext cx="7540625" cy="222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根据反比例函数的定义进行判断，看它是否满足反比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例函数的三种表现形式．①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是一次函数；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是反比例函数；③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成反比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例，但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不是反比例函数关系；④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是反比例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函数，可以写成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671516" y="977504"/>
            <a:ext cx="7666037" cy="132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下列关系式中，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的反比例函数的是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填序号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；②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；③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        ；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④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8" name="对象 2"/>
          <p:cNvGraphicFramePr>
            <a:graphicFrameLocks noChangeAspect="1"/>
          </p:cNvGraphicFramePr>
          <p:nvPr/>
        </p:nvGraphicFramePr>
        <p:xfrm>
          <a:off x="5553075" y="1418036"/>
          <a:ext cx="317500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5" imgW="165100" imgH="393065" progId="Equation.DSMT4">
                  <p:embed/>
                </p:oleObj>
              </mc:Choice>
              <mc:Fallback>
                <p:oleObj name="Equation" r:id="rId5" imgW="165100" imgH="3930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1418036"/>
                        <a:ext cx="317500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对象 3"/>
          <p:cNvGraphicFramePr>
            <a:graphicFrameLocks noChangeAspect="1"/>
          </p:cNvGraphicFramePr>
          <p:nvPr/>
        </p:nvGraphicFramePr>
        <p:xfrm>
          <a:off x="7105650" y="1394224"/>
          <a:ext cx="439738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7" imgW="228600" imgH="393700" progId="Equation.DSMT4">
                  <p:embed/>
                </p:oleObj>
              </mc:Choice>
              <mc:Fallback>
                <p:oleObj name="Equation" r:id="rId7" imgW="228600" imgH="3937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1394224"/>
                        <a:ext cx="439738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对象 4"/>
          <p:cNvGraphicFramePr>
            <a:graphicFrameLocks noChangeAspect="1"/>
          </p:cNvGraphicFramePr>
          <p:nvPr/>
        </p:nvGraphicFramePr>
        <p:xfrm>
          <a:off x="2352675" y="1888333"/>
          <a:ext cx="463550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9" imgW="241300" imgH="393700" progId="Equation.DSMT4">
                  <p:embed/>
                </p:oleObj>
              </mc:Choice>
              <mc:Fallback>
                <p:oleObj name="Equation" r:id="rId9" imgW="241300" imgH="3937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1888333"/>
                        <a:ext cx="463550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矩形 6"/>
          <p:cNvSpPr>
            <a:spLocks noChangeArrowheads="1"/>
          </p:cNvSpPr>
          <p:nvPr/>
        </p:nvSpPr>
        <p:spPr bwMode="auto">
          <a:xfrm>
            <a:off x="311152" y="2436020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 sz="2000"/>
          </a:p>
        </p:txBody>
      </p:sp>
      <p:graphicFrame>
        <p:nvGraphicFramePr>
          <p:cNvPr id="9235" name="对象 7"/>
          <p:cNvGraphicFramePr>
            <a:graphicFrameLocks noChangeAspect="1"/>
          </p:cNvGraphicFramePr>
          <p:nvPr/>
        </p:nvGraphicFramePr>
        <p:xfrm>
          <a:off x="2320925" y="3145633"/>
          <a:ext cx="317500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1" imgW="165100" imgH="393065" progId="Equation.DSMT4">
                  <p:embed/>
                </p:oleObj>
              </mc:Choice>
              <mc:Fallback>
                <p:oleObj name="Equation" r:id="rId11" imgW="165100" imgH="393065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0925" y="3145633"/>
                        <a:ext cx="317500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" name="对象 8"/>
          <p:cNvGraphicFramePr>
            <a:graphicFrameLocks noChangeAspect="1"/>
          </p:cNvGraphicFramePr>
          <p:nvPr/>
        </p:nvGraphicFramePr>
        <p:xfrm>
          <a:off x="5849941" y="3157539"/>
          <a:ext cx="439737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4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41" y="3157539"/>
                        <a:ext cx="439737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7" name="对象 9"/>
          <p:cNvGraphicFramePr>
            <a:graphicFrameLocks noChangeAspect="1"/>
          </p:cNvGraphicFramePr>
          <p:nvPr/>
        </p:nvGraphicFramePr>
        <p:xfrm>
          <a:off x="6642100" y="3548064"/>
          <a:ext cx="463550" cy="56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15" imgW="241300" imgH="393700" progId="Equation.DSMT4">
                  <p:embed/>
                </p:oleObj>
              </mc:Choice>
              <mc:Fallback>
                <p:oleObj name="Equation" r:id="rId15" imgW="241300" imgH="3937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548064"/>
                        <a:ext cx="463550" cy="569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8" name="对象 17"/>
          <p:cNvGraphicFramePr>
            <a:graphicFrameLocks noChangeAspect="1"/>
          </p:cNvGraphicFramePr>
          <p:nvPr/>
        </p:nvGraphicFramePr>
        <p:xfrm>
          <a:off x="3505203" y="3876675"/>
          <a:ext cx="671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17" imgW="444500" imgH="571500" progId="Equation.DSMT4">
                  <p:embed/>
                </p:oleObj>
              </mc:Choice>
              <mc:Fallback>
                <p:oleObj name="Equation" r:id="rId17" imgW="444500" imgH="571500" progId="Equation.DSMT4">
                  <p:embed/>
                  <p:pic>
                    <p:nvPicPr>
                      <p:cNvPr id="0" name="对象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3" y="3876675"/>
                        <a:ext cx="6715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778628" y="1042989"/>
            <a:ext cx="880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 ④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 23"/>
          <p:cNvGrpSpPr/>
          <p:nvPr/>
        </p:nvGrpSpPr>
        <p:grpSpPr bwMode="auto">
          <a:xfrm>
            <a:off x="3663951" y="1056084"/>
            <a:ext cx="1792188" cy="553998"/>
            <a:chOff x="3437515" y="1408557"/>
            <a:chExt cx="1791511" cy="738611"/>
          </a:xfrm>
        </p:grpSpPr>
        <p:sp>
          <p:nvSpPr>
            <p:cNvPr id="10257" name="文本框 24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5058" cy="738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</a:t>
              </a:r>
              <a:r>
                <a:rPr kumimoji="1" lang="en-US" altLang="zh-CN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   </a:t>
              </a:r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结</a:t>
              </a:r>
            </a:p>
          </p:txBody>
        </p:sp>
        <p:pic>
          <p:nvPicPr>
            <p:cNvPr id="10258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矩形 43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50" name="文本框 45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grpSp>
        <p:nvGrpSpPr>
          <p:cNvPr id="10252" name="组 2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28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00141" y="1897589"/>
            <a:ext cx="699928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判断一个函数是不是反比例函数的方法：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先看它是否能写成反比例函数的三种表现形式，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再看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是否为常数且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≠0.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8" name="文本框 33"/>
          <p:cNvSpPr txBox="1">
            <a:spLocks noChangeArrowheads="1"/>
          </p:cNvSpPr>
          <p:nvPr/>
        </p:nvSpPr>
        <p:spPr bwMode="auto">
          <a:xfrm>
            <a:off x="7669216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1609728" y="1116807"/>
            <a:ext cx="6107113" cy="22550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列说法不正确的是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．在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      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成反比例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．在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中，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      成正比例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．在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           中，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成反比例</a:t>
            </a:r>
          </a:p>
        </p:txBody>
      </p:sp>
      <p:sp>
        <p:nvSpPr>
          <p:cNvPr id="22" name="矩形 21"/>
          <p:cNvSpPr/>
          <p:nvPr/>
        </p:nvSpPr>
        <p:spPr>
          <a:xfrm>
            <a:off x="1014416" y="1279924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278" name="对象 2"/>
          <p:cNvGraphicFramePr>
            <a:graphicFrameLocks noChangeAspect="1"/>
          </p:cNvGraphicFramePr>
          <p:nvPr/>
        </p:nvGraphicFramePr>
        <p:xfrm>
          <a:off x="3084516" y="1650207"/>
          <a:ext cx="352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5" imgW="165100" imgH="405765" progId="Equation.DSMT4">
                  <p:embed/>
                </p:oleObj>
              </mc:Choice>
              <mc:Fallback>
                <p:oleObj name="Equation" r:id="rId5" imgW="165100" imgH="405765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6" y="1650207"/>
                        <a:ext cx="352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对象 3"/>
          <p:cNvGraphicFramePr>
            <a:graphicFrameLocks noChangeAspect="1"/>
          </p:cNvGraphicFramePr>
          <p:nvPr/>
        </p:nvGraphicFramePr>
        <p:xfrm>
          <a:off x="4713291" y="2244329"/>
          <a:ext cx="3524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Equation" r:id="rId7" imgW="165100" imgH="405765" progId="Equation.DSMT4">
                  <p:embed/>
                </p:oleObj>
              </mc:Choice>
              <mc:Fallback>
                <p:oleObj name="Equation" r:id="rId7" imgW="165100" imgH="405765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91" y="2244329"/>
                        <a:ext cx="35242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0" name="对象 4"/>
          <p:cNvGraphicFramePr>
            <a:graphicFrameLocks noChangeAspect="1"/>
          </p:cNvGraphicFramePr>
          <p:nvPr/>
        </p:nvGraphicFramePr>
        <p:xfrm>
          <a:off x="3084516" y="2786063"/>
          <a:ext cx="6508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8" imgW="304800" imgH="405765" progId="Equation.DSMT4">
                  <p:embed/>
                </p:oleObj>
              </mc:Choice>
              <mc:Fallback>
                <p:oleObj name="Equation" r:id="rId8" imgW="304800" imgH="405765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6" y="2786063"/>
                        <a:ext cx="6508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1606</Words>
  <Application>Microsoft Office PowerPoint</Application>
  <PresentationFormat>全屏显示(16:9)</PresentationFormat>
  <Paragraphs>169</Paragraphs>
  <Slides>23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Adobe 黑体 Std R</vt:lpstr>
      <vt:lpstr>Gulim</vt:lpstr>
      <vt:lpstr>黑体</vt:lpstr>
      <vt:lpstr>华文楷体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2023-01-16T23:14:53Z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27408398DC4D4FDFB5A0AD90277C41EE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