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98" r:id="rId2"/>
    <p:sldId id="269" r:id="rId3"/>
    <p:sldId id="328" r:id="rId4"/>
    <p:sldId id="302" r:id="rId5"/>
    <p:sldId id="329" r:id="rId6"/>
    <p:sldId id="300" r:id="rId7"/>
    <p:sldId id="330" r:id="rId8"/>
    <p:sldId id="301" r:id="rId9"/>
    <p:sldId id="331" r:id="rId10"/>
    <p:sldId id="271" r:id="rId11"/>
    <p:sldId id="333" r:id="rId12"/>
    <p:sldId id="277" r:id="rId13"/>
    <p:sldId id="278" r:id="rId14"/>
    <p:sldId id="334" r:id="rId15"/>
    <p:sldId id="279" r:id="rId16"/>
    <p:sldId id="315" r:id="rId17"/>
    <p:sldId id="280" r:id="rId18"/>
    <p:sldId id="336" r:id="rId19"/>
    <p:sldId id="316" r:id="rId20"/>
    <p:sldId id="347" r:id="rId21"/>
    <p:sldId id="284" r:id="rId22"/>
    <p:sldId id="348" r:id="rId23"/>
    <p:sldId id="317" r:id="rId24"/>
    <p:sldId id="349" r:id="rId25"/>
    <p:sldId id="318" r:id="rId26"/>
    <p:sldId id="319" r:id="rId27"/>
    <p:sldId id="337" r:id="rId28"/>
    <p:sldId id="338" r:id="rId29"/>
    <p:sldId id="320" r:id="rId30"/>
    <p:sldId id="288" r:id="rId31"/>
    <p:sldId id="339" r:id="rId32"/>
    <p:sldId id="340" r:id="rId33"/>
    <p:sldId id="314" r:id="rId34"/>
    <p:sldId id="290" r:id="rId35"/>
    <p:sldId id="291" r:id="rId36"/>
    <p:sldId id="342" r:id="rId37"/>
    <p:sldId id="286" r:id="rId38"/>
    <p:sldId id="292" r:id="rId39"/>
    <p:sldId id="343" r:id="rId40"/>
    <p:sldId id="312" r:id="rId41"/>
    <p:sldId id="327" r:id="rId42"/>
    <p:sldId id="326" r:id="rId43"/>
    <p:sldId id="325" r:id="rId44"/>
    <p:sldId id="344" r:id="rId45"/>
    <p:sldId id="324" r:id="rId46"/>
    <p:sldId id="345" r:id="rId47"/>
    <p:sldId id="323" r:id="rId48"/>
    <p:sldId id="346" r:id="rId49"/>
    <p:sldId id="322" r:id="rId50"/>
    <p:sldId id="297" r:id="rId5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F1AF00"/>
    <a:srgbClr val="4216CE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4" autoAdjust="0"/>
    <p:restoredTop sz="98358" autoAdjust="0"/>
  </p:normalViewPr>
  <p:slideViewPr>
    <p:cSldViewPr snapToGrid="0">
      <p:cViewPr>
        <p:scale>
          <a:sx n="110" d="100"/>
          <a:sy n="110" d="100"/>
        </p:scale>
        <p:origin x="-54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EC61-237B-4D15-8D04-4DB96092E6E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B170D-8CDD-4365-8A3C-3F0073A1D4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170D-8CDD-4365-8A3C-3F0073A1D42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-272" y="1730807"/>
            <a:ext cx="12192294" cy="2214837"/>
            <a:chOff x="2458" y="1767"/>
            <a:chExt cx="14188" cy="3222"/>
          </a:xfrm>
        </p:grpSpPr>
        <p:sp>
          <p:nvSpPr>
            <p:cNvPr id="3" name="Rectangle 5"/>
            <p:cNvSpPr/>
            <p:nvPr/>
          </p:nvSpPr>
          <p:spPr>
            <a:xfrm>
              <a:off x="5893" y="3780"/>
              <a:ext cx="7176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Reading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58" y="1767"/>
              <a:ext cx="1418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6600" b="1" dirty="0" smtClean="0">
                  <a:ea typeface="微软雅黑" panose="020B0503020204020204" pitchFamily="34" charset="-122"/>
                </a:rPr>
                <a:t>Unit 6</a:t>
              </a:r>
              <a:r>
                <a:rPr lang="zh-CN" altLang="en-US" sz="6600" b="1" dirty="0" smtClean="0">
                  <a:ea typeface="微软雅黑" panose="020B0503020204020204" pitchFamily="34" charset="-122"/>
                </a:rPr>
                <a:t>  </a:t>
              </a:r>
              <a:r>
                <a:rPr lang="en-US" sz="6600" b="1" dirty="0" smtClean="0">
                  <a:ea typeface="微软雅黑" panose="020B0503020204020204" pitchFamily="34" charset="-122"/>
                </a:rPr>
                <a:t>TV  </a:t>
              </a:r>
              <a:r>
                <a:rPr lang="en-US" sz="6600" b="1" dirty="0" err="1" smtClean="0">
                  <a:ea typeface="微软雅黑" panose="020B0503020204020204" pitchFamily="34" charset="-122"/>
                </a:rPr>
                <a:t>programmes</a:t>
              </a:r>
              <a:endParaRPr lang="zh-CN" altLang="en-US" sz="6600" b="1" dirty="0" smtClean="0"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7670" y="171554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6664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52381" y="1699944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4015" y="185237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34152" y="2240403"/>
            <a:ext cx="1129062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weekly adj. </a:t>
            </a:r>
            <a:r>
              <a:rPr lang="zh-CN" altLang="en-US" sz="3000" b="1" dirty="0" smtClean="0"/>
              <a:t>每周的</a:t>
            </a:r>
          </a:p>
        </p:txBody>
      </p:sp>
      <p:sp>
        <p:nvSpPr>
          <p:cNvPr id="8" name="矩形 7"/>
          <p:cNvSpPr/>
          <p:nvPr/>
        </p:nvSpPr>
        <p:spPr>
          <a:xfrm>
            <a:off x="685799" y="3150111"/>
            <a:ext cx="1090114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A weekly round­up of what is happening in sport, with </a:t>
            </a:r>
            <a:r>
              <a:rPr lang="en-US" sz="3000" b="1" dirty="0" err="1" smtClean="0">
                <a:solidFill>
                  <a:prstClr val="black"/>
                </a:solidFill>
              </a:rPr>
              <a:t>up­to­date</a:t>
            </a:r>
            <a:r>
              <a:rPr lang="en-US" sz="3000" b="1" dirty="0" smtClean="0">
                <a:solidFill>
                  <a:prstClr val="black"/>
                </a:solidFill>
              </a:rPr>
              <a:t> information.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一周体育新闻摘要及最新信息。</a:t>
            </a:r>
          </a:p>
        </p:txBody>
      </p:sp>
      <p:sp>
        <p:nvSpPr>
          <p:cNvPr id="9" name="矩形 8"/>
          <p:cNvSpPr/>
          <p:nvPr/>
        </p:nvSpPr>
        <p:spPr>
          <a:xfrm>
            <a:off x="673768" y="5257523"/>
            <a:ext cx="9147056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weekly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是以</a:t>
            </a:r>
            <a:r>
              <a:rPr lang="en-US" sz="3000" b="1" dirty="0" smtClean="0">
                <a:solidFill>
                  <a:prstClr val="black"/>
                </a:solidFill>
              </a:rPr>
              <a:t>­</a:t>
            </a:r>
            <a:r>
              <a:rPr lang="en-US" sz="3000" b="1" dirty="0" err="1" smtClean="0">
                <a:solidFill>
                  <a:prstClr val="black"/>
                </a:solidFill>
              </a:rPr>
              <a:t>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结尾的形容词，意为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每周的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3417" y="2233484"/>
            <a:ext cx="10697998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常用的以</a:t>
            </a:r>
            <a:r>
              <a:rPr lang="en-US" sz="3000" b="1" dirty="0" smtClean="0">
                <a:solidFill>
                  <a:prstClr val="black"/>
                </a:solidFill>
              </a:rPr>
              <a:t>­</a:t>
            </a:r>
            <a:r>
              <a:rPr lang="en-US" sz="3000" b="1" dirty="0" err="1" smtClean="0">
                <a:solidFill>
                  <a:prstClr val="black"/>
                </a:solidFill>
              </a:rPr>
              <a:t>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结尾的形容词还有</a:t>
            </a:r>
            <a:r>
              <a:rPr lang="en-US" sz="3000" b="1" dirty="0" smtClean="0">
                <a:solidFill>
                  <a:prstClr val="black"/>
                </a:solidFill>
              </a:rPr>
              <a:t>friendly, lovely, lonely, lively, ugly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等；既是副词也是形容词的有</a:t>
            </a:r>
            <a:r>
              <a:rPr lang="en-US" sz="3000" b="1" dirty="0" smtClean="0">
                <a:solidFill>
                  <a:prstClr val="black"/>
                </a:solidFill>
              </a:rPr>
              <a:t>daily, weekly, monthly, yearly, early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4429" y="2271354"/>
            <a:ext cx="9278113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绥化</a:t>
            </a:r>
            <a:r>
              <a:rPr lang="en-US" sz="3000" b="1" dirty="0" smtClean="0"/>
              <a:t>Tom likes</a:t>
            </a:r>
            <a:r>
              <a:rPr lang="zh-CN" altLang="en-US" sz="3000" b="1" dirty="0" smtClean="0"/>
              <a:t> </a:t>
            </a:r>
            <a:r>
              <a:rPr lang="en-US" sz="3000" b="1" dirty="0" smtClean="0"/>
              <a:t>China because Chinese people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are ________ (friend)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5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227077" y="3070372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friendly</a:t>
            </a: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81582" y="1688394"/>
            <a:ext cx="1044212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a number of  </a:t>
            </a:r>
            <a:r>
              <a:rPr lang="zh-CN" altLang="en-US" sz="3000" b="1" dirty="0" smtClean="0"/>
              <a:t>一些</a:t>
            </a:r>
          </a:p>
        </p:txBody>
      </p:sp>
      <p:sp>
        <p:nvSpPr>
          <p:cNvPr id="3" name="矩形 2"/>
          <p:cNvSpPr/>
          <p:nvPr/>
        </p:nvSpPr>
        <p:spPr>
          <a:xfrm>
            <a:off x="581025" y="2382188"/>
            <a:ext cx="105441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There are a number of interviews with famous players.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本节目中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有一些对著名运动员的访谈内容。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 number of my friends think I should take a holiday.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我的一些朋友认为我应该休假。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7274" y="1762810"/>
            <a:ext cx="8448675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a number of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some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一些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，后接</a:t>
            </a:r>
            <a:r>
              <a:rPr lang="en-US" sz="3000" b="1" dirty="0" smtClean="0">
                <a:solidFill>
                  <a:prstClr val="black"/>
                </a:solidFill>
              </a:rPr>
              <a:t>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，谓语动词用</a:t>
            </a:r>
            <a:r>
              <a:rPr lang="en-US" sz="3000" b="1" dirty="0" smtClean="0">
                <a:solidFill>
                  <a:prstClr val="black"/>
                </a:solidFill>
              </a:rPr>
              <a:t>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形式。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33157" y="2487029"/>
            <a:ext cx="2040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可数名词复数</a:t>
            </a:r>
            <a:endParaRPr lang="zh-CN" altLang="en-US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08127" y="2534654"/>
            <a:ext cx="803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复数</a:t>
            </a:r>
            <a:endParaRPr lang="zh-CN" altLang="en-US" dirty="0">
              <a:solidFill>
                <a:prstClr val="black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55104" y="1722260"/>
            <a:ext cx="991603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j-lt"/>
              </a:rPr>
              <a:t>2</a:t>
            </a:r>
            <a:r>
              <a:rPr lang="zh-CN" altLang="en-US" sz="3000" b="1" dirty="0" smtClean="0">
                <a:latin typeface="+mj-lt"/>
              </a:rPr>
              <a:t>．</a:t>
            </a:r>
            <a:r>
              <a:rPr lang="en-US" sz="3000" b="1" dirty="0" smtClean="0">
                <a:latin typeface="+mj-lt"/>
              </a:rPr>
              <a:t>In our city there ________ a number of cars and the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+mj-lt"/>
              </a:rPr>
              <a:t>      number of them ________ growing larger and larger.</a:t>
            </a:r>
            <a:endParaRPr lang="zh-CN" altLang="en-US" sz="30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+mj-lt"/>
              </a:rPr>
              <a:t>       A</a:t>
            </a:r>
            <a:r>
              <a:rPr lang="zh-CN" altLang="en-US" sz="3000" b="1" dirty="0" smtClean="0">
                <a:latin typeface="+mj-lt"/>
              </a:rPr>
              <a:t>．</a:t>
            </a:r>
            <a:r>
              <a:rPr lang="en-US" sz="3000" b="1" dirty="0" smtClean="0">
                <a:latin typeface="+mj-lt"/>
              </a:rPr>
              <a:t>are; is</a:t>
            </a:r>
            <a:r>
              <a:rPr lang="zh-CN" altLang="en-US" sz="3000" b="1" dirty="0" smtClean="0">
                <a:latin typeface="+mj-lt"/>
              </a:rPr>
              <a:t>　              </a:t>
            </a:r>
            <a:r>
              <a:rPr lang="en-US" sz="3000" b="1" dirty="0" smtClean="0">
                <a:latin typeface="+mj-lt"/>
              </a:rPr>
              <a:t>B</a:t>
            </a:r>
            <a:r>
              <a:rPr lang="zh-CN" altLang="en-US" sz="3000" b="1" dirty="0" smtClean="0">
                <a:latin typeface="+mj-lt"/>
              </a:rPr>
              <a:t>．</a:t>
            </a:r>
            <a:r>
              <a:rPr lang="en-US" sz="3000" b="1" dirty="0" smtClean="0">
                <a:latin typeface="+mj-lt"/>
              </a:rPr>
              <a:t>have; is</a:t>
            </a:r>
            <a:endParaRPr lang="zh-CN" altLang="en-US" sz="30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+mj-lt"/>
              </a:rPr>
              <a:t>       C</a:t>
            </a:r>
            <a:r>
              <a:rPr lang="zh-CN" altLang="en-US" sz="3000" b="1" dirty="0" smtClean="0">
                <a:latin typeface="+mj-lt"/>
              </a:rPr>
              <a:t>．</a:t>
            </a:r>
            <a:r>
              <a:rPr lang="en-US" sz="3000" b="1" dirty="0" smtClean="0">
                <a:latin typeface="+mj-lt"/>
              </a:rPr>
              <a:t>is; are                  D</a:t>
            </a:r>
            <a:r>
              <a:rPr lang="zh-CN" altLang="en-US" sz="3000" b="1" dirty="0" smtClean="0">
                <a:latin typeface="+mj-lt"/>
              </a:rPr>
              <a:t>．</a:t>
            </a:r>
            <a:r>
              <a:rPr lang="en-US" sz="3000" b="1" dirty="0" smtClean="0">
                <a:latin typeface="+mj-lt"/>
              </a:rPr>
              <a:t>is; have</a:t>
            </a:r>
            <a:endParaRPr lang="zh-CN" altLang="en-US" sz="3000" b="1" dirty="0"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93410" y="1752300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6813" y="1571937"/>
            <a:ext cx="1056502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(1)a number of…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词组中还可以加入形容词，表示“数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量大或小”。如：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a large/small number of…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许多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少数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……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(2)the number of…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的数量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数目”，介词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of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与其后 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名词构成介词短语，修饰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the number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。当它作主语时，谓语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动词用单数形式。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The number of students is about twenty. </a:t>
            </a:r>
            <a:endParaRPr lang="en-US" altLang="zh-CN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学生人数大约是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。</a:t>
            </a:r>
            <a:endParaRPr lang="zh-CN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80079" y="1683600"/>
            <a:ext cx="1138123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cover </a:t>
            </a:r>
            <a:r>
              <a:rPr lang="en-US" sz="3000" b="1" dirty="0" err="1" smtClean="0"/>
              <a:t>vt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报道，电视报道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160800" y="3621600"/>
            <a:ext cx="78739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1775" y="2370767"/>
            <a:ext cx="11560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The BBC will cover all the major games of the tournament.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英国广播公司将报道这次锦标赛的所有重要赛事。</a:t>
            </a:r>
          </a:p>
        </p:txBody>
      </p:sp>
      <p:sp>
        <p:nvSpPr>
          <p:cNvPr id="5" name="矩形 4"/>
          <p:cNvSpPr/>
          <p:nvPr/>
        </p:nvSpPr>
        <p:spPr>
          <a:xfrm>
            <a:off x="610310" y="3714611"/>
            <a:ext cx="8091767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cover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作动词，意为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报道，电视报道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2024" y="2081510"/>
            <a:ext cx="9401175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(1)cover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作动词时，意为</a:t>
            </a:r>
            <a:r>
              <a:rPr lang="en-US" sz="3000" b="1" dirty="0" smtClean="0">
                <a:solidFill>
                  <a:prstClr val="black"/>
                </a:solidFill>
              </a:rPr>
              <a:t>“______________”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His study covers a </a:t>
            </a:r>
            <a:r>
              <a:rPr lang="en-US" sz="3000" b="1" dirty="0" err="1" smtClean="0">
                <a:solidFill>
                  <a:prstClr val="black"/>
                </a:solidFill>
              </a:rPr>
              <a:t>three­year</a:t>
            </a:r>
            <a:r>
              <a:rPr lang="en-US" sz="3000" b="1" dirty="0" smtClean="0">
                <a:solidFill>
                  <a:prstClr val="black"/>
                </a:solidFill>
              </a:rPr>
              <a:t> plan.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他的研究包括一个三年计划。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75073" y="2157491"/>
            <a:ext cx="1731564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包括，涉及</a:t>
            </a:r>
            <a:endParaRPr lang="zh-CN" altLang="en-US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69275" y="1820938"/>
            <a:ext cx="1138123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(2)cover</a:t>
            </a:r>
            <a:r>
              <a:rPr lang="zh-CN" altLang="en-US" sz="3000" b="1" dirty="0" smtClean="0"/>
              <a:t>作动词时，还有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盖，覆盖；掩盖，遮盖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的意思。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The ground is always covered with yellow leaves in autumn.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秋天地面上总是覆盖着黄色的树叶。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160800" y="3621600"/>
            <a:ext cx="78739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02169" y="1976291"/>
          <a:ext cx="10761785" cy="3923991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3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最新的；现代的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迷，狂热爱好者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报道，电视报道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在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现场直播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，在实况直播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除非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683899" y="2286207"/>
            <a:ext cx="155363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up­to­date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087538" y="2970684"/>
            <a:ext cx="61266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fan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786020" y="3682510"/>
            <a:ext cx="90120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cover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945955" y="5044567"/>
            <a:ext cx="98937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unless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363942" y="4355297"/>
            <a:ext cx="644728" cy="58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live</a:t>
            </a:r>
            <a:endParaRPr lang="zh-CN" altLang="zh-CN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6300" y="1572563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(3)cover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还可作名词，意为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封面，盖子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can't make the cover of the tin fit on. 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我无法把这罐头盖子盖上。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 front cover of the novel has been torn off.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这本小说的封面已被撕掉。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49647" y="1239974"/>
            <a:ext cx="10332721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</a:t>
            </a:r>
            <a:r>
              <a:rPr lang="zh-CN" altLang="en-US" sz="3000" b="1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She often ________ her face ________ a white piece of silk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cloth when she goes out.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cover; with</a:t>
            </a:r>
            <a:r>
              <a:rPr lang="zh-CN" altLang="en-US" sz="3000" b="1" dirty="0" smtClean="0"/>
              <a:t>              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covers; with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covers; of</a:t>
            </a:r>
            <a:r>
              <a:rPr lang="zh-CN" altLang="en-US" sz="3000" b="1" dirty="0" smtClean="0"/>
              <a:t>    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covered; for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3604367" y="1960873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4849" y="1435611"/>
            <a:ext cx="1010602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用括号内所给单词的适当形式填空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2016·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无锡  </a:t>
            </a:r>
            <a:r>
              <a:rPr lang="en-US" sz="3000" b="1" dirty="0" smtClean="0">
                <a:solidFill>
                  <a:prstClr val="black"/>
                </a:solidFill>
              </a:rPr>
              <a:t>France is a beautiful country and ________   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(cover) an area of over 260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000 square miles.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486126" y="2153352"/>
            <a:ext cx="102143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covers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13431" y="1929613"/>
            <a:ext cx="1186915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●4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live adv. </a:t>
            </a:r>
            <a:r>
              <a:rPr lang="zh-CN" altLang="en-US" sz="3000" b="1" dirty="0" smtClean="0"/>
              <a:t>在现场直播，在实况直播</a:t>
            </a:r>
          </a:p>
        </p:txBody>
      </p:sp>
      <p:sp>
        <p:nvSpPr>
          <p:cNvPr id="3" name="矩形 2"/>
          <p:cNvSpPr/>
          <p:nvPr/>
        </p:nvSpPr>
        <p:spPr>
          <a:xfrm>
            <a:off x="1322657" y="2619791"/>
            <a:ext cx="94672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This year's Beijing Music Awards will be covered live this Saturday.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本年度北京音乐奖颁奖大会将在本周六现场直播。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6093" y="1265779"/>
            <a:ext cx="9323386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live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作副词，意为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在现场直播，在实况直播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895350" y="2012514"/>
            <a:ext cx="1107373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live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还可作形容词，意为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实况直播的；活的，有生命的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It wasn't a recorded show; it was live. 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那不是录制节目，是实况直播。 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 cat was playing with a live mouse. 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那只猫正在和一只活老鼠玩。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92051" y="1961166"/>
            <a:ext cx="1093873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en-US" altLang="zh-CN" sz="3000" b="1" dirty="0" smtClean="0"/>
              <a:t>.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无锡 </a:t>
            </a:r>
            <a:r>
              <a:rPr lang="en-US" sz="3000" b="1" dirty="0" smtClean="0"/>
              <a:t>Stay with us. The concert will be covered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________(</a:t>
            </a:r>
            <a:r>
              <a:rPr lang="zh-CN" altLang="en-US" sz="3000" b="1" dirty="0" smtClean="0"/>
              <a:t>直播</a:t>
            </a:r>
            <a:r>
              <a:rPr lang="en-US" sz="3000" b="1" dirty="0" smtClean="0"/>
              <a:t>)  in five minutes. Don't go away.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1638469" y="2670822"/>
            <a:ext cx="64472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live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98528" y="1435189"/>
            <a:ext cx="11153275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●5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win </a:t>
            </a:r>
            <a:r>
              <a:rPr lang="en-US" sz="3000" b="1" dirty="0" err="1" smtClean="0"/>
              <a:t>vt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赢得</a:t>
            </a:r>
          </a:p>
        </p:txBody>
      </p:sp>
      <p:sp>
        <p:nvSpPr>
          <p:cNvPr id="3" name="矩形 2"/>
          <p:cNvSpPr/>
          <p:nvPr/>
        </p:nvSpPr>
        <p:spPr>
          <a:xfrm>
            <a:off x="675704" y="2193144"/>
            <a:ext cx="10938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You could win two free concert tickets.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你可以赢得两张免费的音乐会门票。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Our school basketball team won the match with a score of 3∶1.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我们学校的篮球队以</a:t>
            </a:r>
            <a:r>
              <a:rPr lang="en-US" sz="3000" b="1" dirty="0" smtClean="0">
                <a:solidFill>
                  <a:prstClr val="black"/>
                </a:solidFill>
              </a:rPr>
              <a:t>3∶1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的比分赢得了比赛。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35161" y="1786235"/>
            <a:ext cx="10370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win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是及物动词，意为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赢得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，它的宾语往往是表示</a:t>
            </a:r>
            <a:r>
              <a:rPr lang="en-US" sz="3000" b="1" dirty="0" smtClean="0">
                <a:solidFill>
                  <a:prstClr val="black"/>
                </a:solidFill>
              </a:rPr>
              <a:t>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等的名词，如</a:t>
            </a:r>
            <a:r>
              <a:rPr lang="en-US" sz="3000" b="1" dirty="0" smtClean="0">
                <a:solidFill>
                  <a:prstClr val="black"/>
                </a:solidFill>
              </a:rPr>
              <a:t>game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match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prize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等。</a:t>
            </a:r>
          </a:p>
        </p:txBody>
      </p:sp>
      <p:sp>
        <p:nvSpPr>
          <p:cNvPr id="3" name="矩形 2"/>
          <p:cNvSpPr/>
          <p:nvPr/>
        </p:nvSpPr>
        <p:spPr>
          <a:xfrm>
            <a:off x="2243658" y="2557254"/>
            <a:ext cx="173156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比赛或奖品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2397" y="1776710"/>
            <a:ext cx="111229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beat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可译为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赢，取胜，战胜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，后面接表示</a:t>
            </a:r>
            <a:r>
              <a:rPr lang="en-US" sz="3000" b="1" dirty="0" smtClean="0">
                <a:solidFill>
                  <a:prstClr val="black"/>
                </a:solidFill>
              </a:rPr>
              <a:t>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等的名词。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beat John at chess yesterday. 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昨天我下国际象棋赢了约翰。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825261" y="1863352"/>
            <a:ext cx="2619628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竞争对手或敌人</a:t>
            </a:r>
            <a:endParaRPr lang="zh-CN" altLang="en-US" sz="2400" b="1" dirty="0" smtClean="0">
              <a:solidFill>
                <a:srgbClr val="FF0000"/>
              </a:solidFill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27512" y="1556329"/>
            <a:ext cx="670159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图解助记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endParaRPr lang="zh-CN" altLang="en-US" sz="3000" b="1" dirty="0">
              <a:solidFill>
                <a:srgbClr val="F1AF00"/>
              </a:solidFill>
            </a:endParaRPr>
          </a:p>
        </p:txBody>
      </p:sp>
      <p:pic>
        <p:nvPicPr>
          <p:cNvPr id="30722" name="Picture 2" descr="P65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363928" y="2754731"/>
            <a:ext cx="8014754" cy="254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43668" y="1089317"/>
          <a:ext cx="10761785" cy="4592035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20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或许，可能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7.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导演；指导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vt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导演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8.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到来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v.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即将来临的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9.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谋杀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杀人犯，凶手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10.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财富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富有的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亚洲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亚洲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人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的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733926" y="1272659"/>
            <a:ext cx="95410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might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59885" y="2023569"/>
            <a:ext cx="94692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direct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75081" y="2072759"/>
            <a:ext cx="123707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director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75411" y="2777609"/>
            <a:ext cx="86754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come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86390" y="2714771"/>
            <a:ext cx="114165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coming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27852" y="3406545"/>
            <a:ext cx="119295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murder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83790" y="3425595"/>
            <a:ext cx="145988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murderer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95379" y="4120634"/>
            <a:ext cx="105670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wealth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66721" y="4076846"/>
            <a:ext cx="121058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wealthy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32958" y="4810271"/>
            <a:ext cx="76655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Asia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91257" y="4794065"/>
            <a:ext cx="93807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Asian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26400" y="1703338"/>
            <a:ext cx="1121040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5.</a:t>
            </a:r>
            <a:r>
              <a:rPr lang="zh-CN" altLang="en-US" sz="3000" b="1" dirty="0" smtClean="0"/>
              <a:t>选出与画线单词意思相近的一项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2017·</a:t>
            </a:r>
            <a:r>
              <a:rPr lang="zh-CN" altLang="en-US" sz="3000" b="1" dirty="0" smtClean="0"/>
              <a:t>深圳改编  </a:t>
            </a:r>
            <a:r>
              <a:rPr lang="en-US" sz="3000" b="1" dirty="0" smtClean="0"/>
              <a:t>—Ding </a:t>
            </a:r>
            <a:r>
              <a:rPr lang="en-US" sz="3000" b="1" dirty="0" err="1" smtClean="0"/>
              <a:t>Ning</a:t>
            </a:r>
            <a:r>
              <a:rPr lang="en-US" sz="3000" b="1" dirty="0" smtClean="0"/>
              <a:t> </a:t>
            </a:r>
            <a:r>
              <a:rPr lang="en-US" sz="3000" b="1" u="sng" dirty="0" smtClean="0"/>
              <a:t>beat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Miu</a:t>
            </a:r>
            <a:r>
              <a:rPr lang="en-US" sz="3000" b="1" dirty="0" smtClean="0"/>
              <a:t> Hirano, a Japanese player,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in the 2017 World Table Tennis Championship entering the final.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—We were all excited at the good news.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fought with		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won against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lost by   </a:t>
            </a:r>
            <a:r>
              <a:rPr lang="zh-CN" altLang="en-US" sz="3000" b="1" dirty="0" smtClean="0"/>
              <a:t>                         </a:t>
            </a:r>
            <a:r>
              <a:rPr lang="en-US" sz="3000" b="1" dirty="0" smtClean="0"/>
              <a:t>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won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246934" y="2512792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1100" y="1561237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　考查同义词转换。句意：“在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2017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年世界乒乓球锦标赛中，丁宁打败了日本选手平野美宇，进入了决赛。”“听到这个好消息，我们都很激动。”动词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beat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意为“打败；击败”，与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win against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同义。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fight with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意为“与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斗争”；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lose by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意为“因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而吃亏，因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而遭受损失”；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win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不能直接跟人作宾语。故选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solidFill>
                <a:prstClr val="black"/>
              </a:solidFill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474" y="1139681"/>
            <a:ext cx="1060132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(1)direct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作动词时，意为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导演，指导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r>
              <a:rPr lang="en-US" sz="3000" b="1" dirty="0" smtClean="0">
                <a:solidFill>
                  <a:prstClr val="black"/>
                </a:solidFill>
              </a:rPr>
              <a:t>direct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指挥、命令某人做某事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 police officers had been directed to search the building.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警察奉命搜查这栋大楼。</a:t>
            </a:r>
            <a:endParaRPr lang="en-US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(2)director 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．导演；指导者；董事 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He is one of the directors of the company. 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他是这家公司的董事之一。</a:t>
            </a:r>
          </a:p>
        </p:txBody>
      </p:sp>
      <p:sp>
        <p:nvSpPr>
          <p:cNvPr id="3" name="矩形 2"/>
          <p:cNvSpPr/>
          <p:nvPr/>
        </p:nvSpPr>
        <p:spPr>
          <a:xfrm>
            <a:off x="1774597" y="1837327"/>
            <a:ext cx="13147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to do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sth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78928" y="1863193"/>
            <a:ext cx="1105651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●6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direct </a:t>
            </a:r>
            <a:r>
              <a:rPr lang="en-US" sz="3000" b="1" dirty="0" err="1" smtClean="0"/>
              <a:t>vt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导演；指导</a:t>
            </a:r>
          </a:p>
        </p:txBody>
      </p:sp>
      <p:sp>
        <p:nvSpPr>
          <p:cNvPr id="3" name="矩形 2"/>
          <p:cNvSpPr/>
          <p:nvPr/>
        </p:nvSpPr>
        <p:spPr>
          <a:xfrm>
            <a:off x="670560" y="2487829"/>
            <a:ext cx="8619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Murder in a Country House is a horror film directed by Cindy Clark, a new director.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《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乡宅凶杀案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》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是一部由新晋导演辛迪</a:t>
            </a:r>
            <a:r>
              <a:rPr lang="en-US" sz="3000" b="1" dirty="0" smtClean="0">
                <a:solidFill>
                  <a:prstClr val="black"/>
                </a:solidFill>
              </a:rPr>
              <a:t>·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克拉克执导的恐怖片。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76799" y="1780032"/>
            <a:ext cx="10907579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6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The movie was ________ by Steven Spielberg, a famous 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________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(direct)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4004814" y="1821219"/>
            <a:ext cx="125470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directed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68403" y="2310615"/>
            <a:ext cx="123707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director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49878" y="1471463"/>
            <a:ext cx="11428474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●7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scared adj. </a:t>
            </a:r>
            <a:r>
              <a:rPr lang="zh-CN" altLang="en-US" sz="3000" b="1" dirty="0" smtClean="0"/>
              <a:t>害怕，恐惧</a:t>
            </a:r>
          </a:p>
        </p:txBody>
      </p:sp>
      <p:sp>
        <p:nvSpPr>
          <p:cNvPr id="3" name="矩形 2"/>
          <p:cNvSpPr/>
          <p:nvPr/>
        </p:nvSpPr>
        <p:spPr>
          <a:xfrm>
            <a:off x="697991" y="2190095"/>
            <a:ext cx="105614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However, if you get scared easily, do not watch it!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然而，如果你容易受到惊吓，就不要看它！</a:t>
            </a:r>
          </a:p>
        </p:txBody>
      </p:sp>
      <p:sp>
        <p:nvSpPr>
          <p:cNvPr id="4" name="矩形 3"/>
          <p:cNvSpPr/>
          <p:nvPr/>
        </p:nvSpPr>
        <p:spPr>
          <a:xfrm>
            <a:off x="770620" y="3685753"/>
            <a:ext cx="7779181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scared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作形容词，意为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害怕，恐惧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1709261"/>
            <a:ext cx="973455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a scared look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一副吃惊的面孔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be scared to do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be scared of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害怕做某事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I'd be scared to do that.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我害怕做那件事。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I'm scared of going out alone at night.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晚上我害怕独自一人外出。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30687" y="2043348"/>
            <a:ext cx="10059076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7</a:t>
            </a:r>
            <a:r>
              <a:rPr lang="zh-CN" altLang="en-US" sz="3000" b="1" dirty="0" smtClean="0"/>
              <a:t>．人们害怕在深夜乘坐出租车。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People ________________ take the taxi at night.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691854" y="2070734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72425" y="2766470"/>
            <a:ext cx="186467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are scared to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87718" y="1715929"/>
            <a:ext cx="1104076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●8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this </a:t>
            </a:r>
            <a:r>
              <a:rPr lang="en-US" sz="3000" b="1" dirty="0" err="1" smtClean="0"/>
              <a:t>one­hour</a:t>
            </a:r>
            <a:r>
              <a:rPr lang="en-US" sz="3000" b="1" dirty="0" smtClean="0"/>
              <a:t> documentary</a:t>
            </a:r>
            <a:r>
              <a:rPr lang="zh-CN" altLang="en-US" sz="3000" b="1" dirty="0" smtClean="0"/>
              <a:t>这部长达一小时的纪录片</a:t>
            </a:r>
          </a:p>
        </p:txBody>
      </p:sp>
      <p:sp>
        <p:nvSpPr>
          <p:cNvPr id="5" name="矩形 4"/>
          <p:cNvSpPr/>
          <p:nvPr/>
        </p:nvSpPr>
        <p:spPr>
          <a:xfrm>
            <a:off x="1338072" y="2384682"/>
            <a:ext cx="1020793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This </a:t>
            </a:r>
            <a:r>
              <a:rPr lang="en-US" sz="3000" b="1" dirty="0" err="1" smtClean="0">
                <a:solidFill>
                  <a:prstClr val="black"/>
                </a:solidFill>
              </a:rPr>
              <a:t>one­hour</a:t>
            </a:r>
            <a:r>
              <a:rPr lang="en-US" sz="3000" b="1" dirty="0" smtClean="0">
                <a:solidFill>
                  <a:prstClr val="black"/>
                </a:solidFill>
              </a:rPr>
              <a:t> documentary takes a close look at the life of tigers in India.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这部长达一小时的纪录片近距离观察了印度虎的生活。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0100" y="1824335"/>
            <a:ext cx="9658350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err="1" smtClean="0">
                <a:solidFill>
                  <a:prstClr val="black"/>
                </a:solidFill>
              </a:rPr>
              <a:t>one­hour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是复合形容词，作定语，修饰</a:t>
            </a:r>
            <a:r>
              <a:rPr lang="en-US" sz="3000" b="1" dirty="0" smtClean="0">
                <a:solidFill>
                  <a:prstClr val="black"/>
                </a:solidFill>
              </a:rPr>
              <a:t>documentary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。在这类合成词中，名词要用</a:t>
            </a:r>
            <a:r>
              <a:rPr lang="en-US" sz="3000" b="1" dirty="0" smtClean="0">
                <a:solidFill>
                  <a:prstClr val="black"/>
                </a:solidFill>
              </a:rPr>
              <a:t>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形式。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 </a:t>
            </a:r>
            <a:r>
              <a:rPr lang="en-US" sz="3000" b="1" dirty="0" err="1" smtClean="0">
                <a:solidFill>
                  <a:prstClr val="black"/>
                </a:solidFill>
              </a:rPr>
              <a:t>two­month</a:t>
            </a:r>
            <a:r>
              <a:rPr lang="en-US" sz="3000" b="1" dirty="0" smtClean="0">
                <a:solidFill>
                  <a:prstClr val="black"/>
                </a:solidFill>
              </a:rPr>
              <a:t> holiday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two months' holiday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两个月的假期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90581" y="2542900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单数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70022" y="1345683"/>
          <a:ext cx="9535026" cy="4114800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充满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容易受惊吓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一些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对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感到难过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发现，查明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6.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现场直播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159301" y="1319908"/>
            <a:ext cx="134684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be full of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759730" y="1964522"/>
            <a:ext cx="2623667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get scared easily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784049" y="2663201"/>
            <a:ext cx="178689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 number of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44021" y="3393273"/>
            <a:ext cx="230543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feel sad about…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72690" y="4083231"/>
            <a:ext cx="122020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find out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483781" y="4818937"/>
            <a:ext cx="212513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be covered live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1651" y="2051818"/>
            <a:ext cx="10022305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8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When he was ________________________(</a:t>
            </a:r>
            <a:r>
              <a:rPr lang="zh-CN" altLang="en-US" sz="3000" b="1" dirty="0" smtClean="0"/>
              <a:t>一个</a:t>
            </a:r>
            <a:r>
              <a:rPr lang="en-US" sz="3000" b="1" dirty="0" smtClean="0"/>
              <a:t>8</a:t>
            </a:r>
            <a:r>
              <a:rPr lang="zh-CN" altLang="en-US" sz="3000" b="1" dirty="0" smtClean="0"/>
              <a:t>岁的男 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en-US" sz="3000" b="1" dirty="0" smtClean="0"/>
              <a:t>孩</a:t>
            </a:r>
            <a:r>
              <a:rPr lang="en-US" sz="3000" b="1" dirty="0" smtClean="0"/>
              <a:t>), he began to make a living.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4629329" y="2053039"/>
            <a:ext cx="249299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an 8­year­old boy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5003" y="2034863"/>
            <a:ext cx="11441199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In the film, a wealthy doctor is found dead in his house.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在这部影片中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一名富有的医生被发现死在了他的家里。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1224" y="126776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08319" y="1168690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1500" y="3456712"/>
            <a:ext cx="10172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be found dead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意为“被发现死了”。“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be found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＋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形容词”意为“被发现处于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状态”。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dead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是形容词，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在句中作宾语补足语。在主动语态中应为“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find…dead”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，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意为“发现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死了”。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30309" y="2086378"/>
            <a:ext cx="7006107" cy="13691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．翻译句子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那个男孩被发现迷路了。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84707" y="3441068"/>
            <a:ext cx="8989962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】</a:t>
            </a:r>
            <a:r>
              <a:rPr lang="en-US" sz="2400" b="1" dirty="0" smtClean="0"/>
              <a:t>The boy was found lost and couldn't find his way home.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769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94521" y="1214547"/>
            <a:ext cx="958888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The situation will continue unless humans stop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hunting them for their fur and bones.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这种情形将继续下去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除非人类停止为获取它们的毛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皮和骨头而猎杀它们。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8199" y="4010710"/>
            <a:ext cx="103939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stop doing </a:t>
            </a:r>
            <a:r>
              <a:rPr lang="en-US" altLang="zh-CN" sz="3000" b="1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意为“停止正在做的事”，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stop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是及物动词，其后的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作宾语。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79382" y="4757244"/>
            <a:ext cx="111280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kern="0" dirty="0" smtClean="0">
                <a:solidFill>
                  <a:srgbClr val="FF0000"/>
                </a:solidFill>
              </a:rPr>
              <a:t>动名词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7274" y="1676311"/>
            <a:ext cx="109118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__________________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意为“停止正在做的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事，去做别的事”，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stop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是不及物动词，“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 do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(</a:t>
            </a:r>
            <a:r>
              <a:rPr lang="en-US" altLang="zh-CN" sz="3000" b="1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是目的状语。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We stopped to have a rest. 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我们停下来休息一会儿。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27111" y="1577459"/>
            <a:ext cx="193995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kern="0" dirty="0" smtClean="0">
                <a:solidFill>
                  <a:srgbClr val="FF0000"/>
                </a:solidFill>
              </a:rPr>
              <a:t>stop to do </a:t>
            </a:r>
            <a:r>
              <a:rPr lang="en-US" altLang="zh-CN" sz="2400" b="1" kern="0" dirty="0" err="1" smtClean="0">
                <a:solidFill>
                  <a:srgbClr val="FF0000"/>
                </a:solidFill>
              </a:rPr>
              <a:t>sth</a:t>
            </a:r>
            <a:endParaRPr lang="en-US" altLang="zh-CN" sz="2400" b="1" kern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8143" y="1383364"/>
            <a:ext cx="1165537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altLang="zh-CN" sz="3000" b="1" dirty="0" smtClean="0">
                <a:cs typeface="Times New Roman" panose="02020603050405020304" pitchFamily="18" charset="0"/>
              </a:rPr>
              <a:t>.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(1)I was tired out, so I stopped the car ________ a short rest.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Have</a:t>
            </a:r>
            <a:r>
              <a:rPr lang="zh-CN" altLang="en-US" sz="3000" b="1" dirty="0" smtClean="0">
                <a:cs typeface="Times New Roman" panose="02020603050405020304" pitchFamily="18" charset="0"/>
              </a:rPr>
              <a:t>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Having   </a:t>
            </a:r>
            <a:r>
              <a:rPr lang="en-US" altLang="zh-CN" sz="3000" b="1" dirty="0" smtClean="0">
                <a:cs typeface="Times New Roman" panose="02020603050405020304" pitchFamily="18" charset="0"/>
              </a:rPr>
              <a:t>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to have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had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  (2)2017·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宜宾改编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The child is crying. Please do something to make  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cs typeface="Times New Roman" panose="02020603050405020304" pitchFamily="18" charset="0"/>
              </a:rPr>
              <a:t>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him ________.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　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 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altLang="zh-CN" sz="3000" b="1" dirty="0" err="1" smtClean="0">
                <a:cs typeface="Times New Roman" panose="02020603050405020304" pitchFamily="18" charset="0"/>
              </a:rPr>
              <a:t>.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stop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to cry 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B</a:t>
            </a:r>
            <a:r>
              <a:rPr lang="en-US" altLang="zh-CN" sz="3000" b="1" dirty="0" err="1" smtClean="0">
                <a:cs typeface="Times New Roman" panose="02020603050405020304" pitchFamily="18" charset="0"/>
              </a:rPr>
              <a:t>.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stop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crying</a:t>
            </a:r>
            <a:r>
              <a:rPr lang="en-US" altLang="zh-CN" sz="3000" b="1" dirty="0" smtClean="0">
                <a:cs typeface="Times New Roman" panose="02020603050405020304" pitchFamily="18" charset="0"/>
              </a:rPr>
              <a:t>  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C</a:t>
            </a:r>
            <a:r>
              <a:rPr lang="en-US" altLang="zh-CN" sz="3000" b="1" dirty="0" err="1" smtClean="0">
                <a:cs typeface="Times New Roman" panose="02020603050405020304" pitchFamily="18" charset="0"/>
              </a:rPr>
              <a:t>.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to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stop crying 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lang="en-US" altLang="zh-CN" sz="3000" b="1" dirty="0" err="1" smtClean="0">
                <a:cs typeface="Times New Roman" panose="02020603050405020304" pitchFamily="18" charset="0"/>
              </a:rPr>
              <a:t>.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to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stop to cry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29525" y="139500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68373" y="3416321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4" grpId="0"/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95374" y="1427887"/>
            <a:ext cx="97409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1) 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　根据“我筋疲力尽”可知，停车的目的是短暂休息，用动词不定式表示目的。故选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solidFill>
                <a:prstClr val="black"/>
              </a:solidFill>
              <a:ea typeface="仿宋" panose="02010609060101010101" charset="-122"/>
              <a:cs typeface="宋体" panose="02010600030101010101" pitchFamily="2" charset="-122"/>
            </a:endParaRPr>
          </a:p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(2) 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　考查非谓语动词。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make </a:t>
            </a:r>
            <a:r>
              <a:rPr lang="en-US" altLang="zh-CN" sz="2600" b="1" dirty="0" err="1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 do </a:t>
            </a:r>
            <a:r>
              <a:rPr lang="en-US" altLang="zh-CN" sz="2600" b="1" dirty="0" err="1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意为“使某人做某事”，排除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两项；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stop doing </a:t>
            </a:r>
            <a:r>
              <a:rPr lang="en-US" altLang="zh-CN" sz="2600" b="1" dirty="0" err="1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意为“停止做某事”，指停止正在进行的事情。根据前句“这个孩子在哭”可推知后句应表示“想办法让他不要哭了”。故选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solidFill>
                <a:prstClr val="black"/>
              </a:solidFill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77313" y="1710519"/>
            <a:ext cx="1044196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In the documentary, you can see scenes from India, one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of the few places where tigers still live in the wild.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在这部纪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录片中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你能看到来自印度的景象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那里是仅存的几处还有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野生虎生存的地方之一。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1500" y="1384638"/>
            <a:ext cx="1122016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句中的“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where tigers still live in the wild”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是由关系副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词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where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引导的定语从句，其先行词为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places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(2)“one of the few places”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意为“为数不多的地方之一”，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few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意</a:t>
            </a:r>
            <a:endParaRPr lang="en-US" altLang="zh-CN" sz="3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为“不多，很少”，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one of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后接名词的</a:t>
            </a: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形式。</a:t>
            </a: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Time is one of the few things you can't buy. </a:t>
            </a:r>
            <a:endParaRPr lang="en-US" altLang="zh-CN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时间是少数你无法买到的东西之一。　</a:t>
            </a:r>
            <a:endParaRPr lang="zh-CN" altLang="en-US" sz="3200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000" b="1" dirty="0" smtClean="0">
              <a:solidFill>
                <a:prstClr val="black"/>
              </a:solidFill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91149" y="3528805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复数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59854" y="1564783"/>
            <a:ext cx="10245704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．在北京，朝阳公园是少数几个可以踢足球的地方之一。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      ________________________ where you can play  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cs typeface="Times New Roman" panose="02020603050405020304" pitchFamily="18" charset="0"/>
              </a:rPr>
              <a:t>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football in</a:t>
            </a:r>
            <a:r>
              <a:rPr lang="en-US" altLang="zh-CN" sz="3000" b="1" dirty="0" smtClean="0"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Beijing is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Chaoyang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Park.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81265" y="2204701"/>
            <a:ext cx="356219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One of the few places</a:t>
            </a:r>
            <a:endParaRPr lang="en-US" altLang="zh-CN" sz="2400" b="1" dirty="0" smtClean="0">
              <a:solidFill>
                <a:srgbClr val="FF0000"/>
              </a:solidFill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83573" y="1486226"/>
          <a:ext cx="9535026" cy="4114800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7.vote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online for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8. win an award for______________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9.take a close look at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10.send text messages to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11.the coming World Cup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12.say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in a low voice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471969" y="1524869"/>
            <a:ext cx="2347117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在线为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投票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28254" y="2143994"/>
            <a:ext cx="1728358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因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获奖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50476" y="2848844"/>
            <a:ext cx="173156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近距离观看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91169" y="3487019"/>
            <a:ext cx="2347117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发送短信到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87648" y="4258544"/>
            <a:ext cx="2659702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即将来临的世界杯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38037" y="4887194"/>
            <a:ext cx="2013693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低声说某事</a:t>
            </a:r>
            <a:endParaRPr lang="zh-CN" altLang="en-US" sz="2400" b="1" dirty="0" smtClean="0">
              <a:solidFill>
                <a:srgbClr val="FF0000"/>
              </a:solidFill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0536" y="117222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7631" y="1073154"/>
            <a:ext cx="1499128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764" y="1764221"/>
            <a:ext cx="10547796" cy="450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8776518" y="5241649"/>
            <a:ext cx="576262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</a:rPr>
              <a:t>feel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761365" y="2083561"/>
            <a:ext cx="1334261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</a:rPr>
              <a:t>weekly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454423" y="2920446"/>
            <a:ext cx="935037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 smtClean="0">
                <a:solidFill>
                  <a:srgbClr val="FF0000"/>
                </a:solidFill>
              </a:rPr>
              <a:t>playes</a:t>
            </a:r>
            <a:endParaRPr lang="en-US" altLang="zh-CN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210381" y="2403565"/>
            <a:ext cx="1150938" cy="495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</a:rPr>
              <a:t>different</a:t>
            </a:r>
            <a:r>
              <a:rPr lang="zh-CN" altLang="en-US" sz="20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8213546" y="2027573"/>
            <a:ext cx="935038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 smtClean="0">
                <a:solidFill>
                  <a:srgbClr val="FF0000"/>
                </a:solidFill>
              </a:rPr>
              <a:t>coverd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346789" y="2796416"/>
            <a:ext cx="1079500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 smtClean="0">
                <a:solidFill>
                  <a:srgbClr val="FF0000"/>
                </a:solidFill>
              </a:rPr>
              <a:t>messags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038856" y="4620608"/>
            <a:ext cx="935037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 smtClean="0">
                <a:solidFill>
                  <a:srgbClr val="FF0000"/>
                </a:solidFill>
              </a:rPr>
              <a:t>direcd</a:t>
            </a:r>
            <a:endParaRPr lang="en-US" altLang="zh-CN" sz="2000" b="1" dirty="0">
              <a:solidFill>
                <a:srgbClr val="FF0000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9665656" y="5036724"/>
            <a:ext cx="1031747" cy="498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</a:rPr>
              <a:t>danger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04607" y="5106678"/>
            <a:ext cx="1353256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　</a:t>
            </a:r>
            <a:r>
              <a:rPr lang="en-US" b="1" dirty="0" smtClean="0">
                <a:solidFill>
                  <a:srgbClr val="FF0000"/>
                </a:solidFill>
              </a:rPr>
              <a:t>mysteries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60474" y="4815021"/>
            <a:ext cx="659155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dead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8169" y="1438140"/>
          <a:ext cx="11622505" cy="4114800"/>
        </p:xfrm>
        <a:graphic>
          <a:graphicData uri="http://schemas.openxmlformats.org/drawingml/2006/table">
            <a:tbl>
              <a:tblPr/>
              <a:tblGrid>
                <a:gridCol w="63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在这部影片中，一名富有的医生被发现死在了他的家里。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In the film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,_____________________________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in his house.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直到最后一刻，你才会找到答案。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You will not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 very end.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如果你喜欢破解疑案，你可能会喜欢这部电影。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If you enjoy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_________mysteries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,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you__________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like this film.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3337577" y="2058495"/>
            <a:ext cx="4284378" cy="5799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a wealthy doctor is found dead </a:t>
            </a: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3576060" y="3468933"/>
            <a:ext cx="3489289" cy="5799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find out the answer until 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3477188" y="4826291"/>
            <a:ext cx="1184940" cy="5799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solving </a:t>
            </a: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7613188" y="4878487"/>
            <a:ext cx="954107" cy="5799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might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10205" y="1300284"/>
          <a:ext cx="11622505" cy="4800600"/>
        </p:xfrm>
        <a:graphic>
          <a:graphicData uri="http://schemas.openxmlformats.org/drawingml/2006/table">
            <a:tbl>
              <a:tblPr/>
              <a:tblGrid>
                <a:gridCol w="63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这种情形将继续下去，除非人类停止为获取它们的毛皮和骨头而猎杀它们。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 situation will continue ________ humans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their fur and bones.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我不介意感到害怕，但是我不得不在晚上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：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去睡觉。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 don't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but I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at 10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：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30 p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m.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654119" y="2700281"/>
            <a:ext cx="114326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400" b="1" kern="0" dirty="0" smtClean="0">
                <a:solidFill>
                  <a:srgbClr val="FF0000"/>
                </a:solidFill>
              </a:rPr>
              <a:t>unless  </a:t>
            </a:r>
          </a:p>
        </p:txBody>
      </p:sp>
      <p:sp>
        <p:nvSpPr>
          <p:cNvPr id="4" name="矩形 3"/>
          <p:cNvSpPr/>
          <p:nvPr/>
        </p:nvSpPr>
        <p:spPr>
          <a:xfrm>
            <a:off x="2595751" y="3323243"/>
            <a:ext cx="312777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400" b="1" kern="0" dirty="0" smtClean="0">
                <a:solidFill>
                  <a:srgbClr val="FF0000"/>
                </a:solidFill>
              </a:rPr>
              <a:t>stop hunting them for </a:t>
            </a:r>
          </a:p>
        </p:txBody>
      </p:sp>
      <p:sp>
        <p:nvSpPr>
          <p:cNvPr id="5" name="矩形 4"/>
          <p:cNvSpPr/>
          <p:nvPr/>
        </p:nvSpPr>
        <p:spPr>
          <a:xfrm>
            <a:off x="2307911" y="4678351"/>
            <a:ext cx="282481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400" b="1" kern="0" dirty="0" smtClean="0">
                <a:solidFill>
                  <a:srgbClr val="FF0000"/>
                </a:solidFill>
              </a:rPr>
              <a:t>mind feeling scared </a:t>
            </a:r>
          </a:p>
        </p:txBody>
      </p:sp>
      <p:sp>
        <p:nvSpPr>
          <p:cNvPr id="6" name="矩形 5"/>
          <p:cNvSpPr/>
          <p:nvPr/>
        </p:nvSpPr>
        <p:spPr>
          <a:xfrm>
            <a:off x="7217701" y="4710056"/>
            <a:ext cx="248497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400" b="1" kern="0" dirty="0" smtClean="0">
                <a:solidFill>
                  <a:srgbClr val="FF0000"/>
                </a:solidFill>
              </a:rPr>
              <a:t>have to go to bed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07457" y="1186313"/>
          <a:ext cx="11269980" cy="4800600"/>
        </p:xfrm>
        <a:graphic>
          <a:graphicData uri="http://schemas.openxmlformats.org/drawingml/2006/table">
            <a:tbl>
              <a:tblPr/>
              <a:tblGrid>
                <a:gridCol w="51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(T)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误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(F)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)1.There is a report on the coming Olympics in Sports World. 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)2.About 30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000 fans have voted for the Beijing Music Awards.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)3.People can send text messages to 1396 to win two free concert tickets while watching the Beijing Music Awards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643108" y="4732587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28732" y="3379689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27969" y="2005950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97356" y="1859852"/>
          <a:ext cx="11269980" cy="3429000"/>
        </p:xfrm>
        <a:graphic>
          <a:graphicData uri="http://schemas.openxmlformats.org/drawingml/2006/table">
            <a:tbl>
              <a:tblPr/>
              <a:tblGrid>
                <a:gridCol w="51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)4.Murder in a Country House was directed by a new director.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)5.Tiger Watch lasts for two hours.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)6.Tiger Watch reminds people how much danger tigers face.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140033" y="1936867"/>
            <a:ext cx="65915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" name="矩形 3"/>
          <p:cNvSpPr/>
          <p:nvPr/>
        </p:nvSpPr>
        <p:spPr>
          <a:xfrm>
            <a:off x="1452834" y="3323394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5106" y="3999669"/>
            <a:ext cx="65915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2078</Words>
  <Application>Microsoft Office PowerPoint</Application>
  <PresentationFormat>宽屏</PresentationFormat>
  <Paragraphs>279</Paragraphs>
  <Slides>50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61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31B7BDC45F9F439891344A58373C0F1F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