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388" r:id="rId2"/>
    <p:sldId id="279" r:id="rId3"/>
    <p:sldId id="334" r:id="rId4"/>
    <p:sldId id="332" r:id="rId5"/>
    <p:sldId id="335" r:id="rId6"/>
    <p:sldId id="389" r:id="rId7"/>
    <p:sldId id="258" r:id="rId8"/>
    <p:sldId id="344" r:id="rId9"/>
    <p:sldId id="308" r:id="rId10"/>
    <p:sldId id="390" r:id="rId11"/>
    <p:sldId id="391" r:id="rId12"/>
    <p:sldId id="393" r:id="rId13"/>
    <p:sldId id="394" r:id="rId14"/>
    <p:sldId id="395" r:id="rId15"/>
    <p:sldId id="348" r:id="rId16"/>
    <p:sldId id="347" r:id="rId17"/>
    <p:sldId id="314" r:id="rId18"/>
    <p:sldId id="345" r:id="rId19"/>
    <p:sldId id="349" r:id="rId20"/>
    <p:sldId id="306" r:id="rId21"/>
    <p:sldId id="346" r:id="rId22"/>
    <p:sldId id="324" r:id="rId23"/>
    <p:sldId id="309" r:id="rId24"/>
    <p:sldId id="310" r:id="rId25"/>
    <p:sldId id="353" r:id="rId26"/>
    <p:sldId id="357" r:id="rId27"/>
    <p:sldId id="311" r:id="rId28"/>
    <p:sldId id="354" r:id="rId29"/>
    <p:sldId id="327" r:id="rId30"/>
    <p:sldId id="350" r:id="rId31"/>
    <p:sldId id="396" r:id="rId32"/>
    <p:sldId id="355" r:id="rId33"/>
    <p:sldId id="301" r:id="rId34"/>
    <p:sldId id="328" r:id="rId35"/>
    <p:sldId id="313" r:id="rId36"/>
    <p:sldId id="356" r:id="rId37"/>
    <p:sldId id="274" r:id="rId38"/>
  </p:sldIdLst>
  <p:sldSz cx="9144000" cy="6858000" type="screen4x3"/>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7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CC"/>
    <a:srgbClr val="FF0000"/>
    <a:srgbClr val="0000FF"/>
    <a:srgbClr val="00CC66"/>
    <a:srgbClr val="CC0066"/>
    <a:srgbClr val="CC3399"/>
    <a:srgbClr val="0066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70"/>
        <p:guide pos="2880"/>
      </p:guideLst>
    </p:cSldViewPr>
  </p:slideViewPr>
  <p:notesTextViewPr>
    <p:cViewPr>
      <p:scale>
        <a:sx n="1" d="1"/>
        <a:sy n="1" d="1"/>
      </p:scale>
      <p:origin x="0" y="0"/>
    </p:cViewPr>
  </p:notesTextViewPr>
  <p:sorterViewPr>
    <p:cViewPr>
      <p:scale>
        <a:sx n="59" d="100"/>
        <a:sy n="59" d="100"/>
      </p:scale>
      <p:origin x="0" y="0"/>
    </p:cViewPr>
  </p:sorter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p:cNvSpPr>
          <p:nvPr>
            <p:ph type="sldImg" idx="2"/>
          </p:nvPr>
        </p:nvSpPr>
        <p:spPr bwMode="auto">
          <a:xfrm>
            <a:off x="1050925" y="754063"/>
            <a:ext cx="4572000" cy="3294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sp>
      <p:sp>
        <p:nvSpPr>
          <p:cNvPr id="2051" name="Rectangle 3"/>
          <p:cNvSpPr>
            <a:spLocks noGrp="1" noChangeArrowheads="1"/>
          </p:cNvSpPr>
          <p:nvPr>
            <p:ph type="body" sz="quarter" idx="3"/>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
第二级
第三级
第四级
第五级</a:t>
            </a:r>
          </a:p>
        </p:txBody>
      </p:sp>
      <p:sp>
        <p:nvSpPr>
          <p:cNvPr id="2052" name="Rectangle 4"/>
          <p:cNvSpPr>
            <a:spLocks noGrp="1" noChangeArrowheads="1"/>
          </p:cNvSpPr>
          <p:nvPr>
            <p:ph type="hdr" sz="quarter"/>
          </p:nvPr>
        </p:nvSpPr>
        <p:spPr bwMode="auto">
          <a:xfrm>
            <a:off x="0" y="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3" name="Rectangle 5"/>
          <p:cNvSpPr>
            <a:spLocks noGrp="1" noChangeArrowheads="1"/>
          </p:cNvSpPr>
          <p:nvPr>
            <p:ph type="dt" idx="1"/>
          </p:nvPr>
        </p:nvSpPr>
        <p:spPr bwMode="auto">
          <a:xfrm>
            <a:off x="3883025" y="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a:defRPr sz="1200"/>
            </a:lvl1pPr>
          </a:lstStyle>
          <a:p>
            <a:endParaRPr lang="zh-CN" altLang="en-US"/>
          </a:p>
        </p:txBody>
      </p:sp>
      <p:sp>
        <p:nvSpPr>
          <p:cNvPr id="205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defRPr sz="1200"/>
            </a:lvl1pPr>
          </a:lstStyle>
          <a:p>
            <a:endParaRPr lang="zh-CN" altLang="en-US"/>
          </a:p>
        </p:txBody>
      </p:sp>
      <p:sp>
        <p:nvSpPr>
          <p:cNvPr id="2055" name="Rectangle 7"/>
          <p:cNvSpPr>
            <a:spLocks noGrp="1" noChangeArrowheads="1"/>
          </p:cNvSpPr>
          <p:nvPr>
            <p:ph type="sldNum" sz="quarter" idx="5"/>
          </p:nvPr>
        </p:nvSpPr>
        <p:spPr bwMode="auto">
          <a:xfrm>
            <a:off x="3883025" y="8686800"/>
            <a:ext cx="29749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vert="horz" wrap="square" lIns="91440" tIns="45720" rIns="91440" bIns="45720" numCol="1" anchor="t" anchorCtr="0" compatLnSpc="1"/>
          <a:lstStyle>
            <a:lvl1pPr algn="r">
              <a:defRPr sz="1200"/>
            </a:lvl1pPr>
          </a:lstStyle>
          <a:p>
            <a:fld id="{B93331F3-4269-4A17-88FA-EE446ECE335D}"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xfrm>
            <a:off x="1136650" y="679450"/>
            <a:ext cx="4572000" cy="3429000"/>
          </a:xfrm>
        </p:spPr>
      </p:sp>
      <p:sp>
        <p:nvSpPr>
          <p:cNvPr id="9219" name="Rectangle 3"/>
          <p:cNvSpPr>
            <a:spLocks noGrp="1" noRot="1" noChangeArrowheads="1"/>
          </p:cNvSpPr>
          <p:nvPr>
            <p:ph type="body" idx="1"/>
          </p:nvPr>
        </p:nvSpPr>
        <p:spPr>
          <a:xfrm>
            <a:off x="679450" y="4337050"/>
            <a:ext cx="5486400" cy="4114800"/>
          </a:xfrm>
        </p:spPr>
        <p:txBody>
          <a:bodyPr/>
          <a:lstStyle/>
          <a:p>
            <a:endParaRPr lang="zh-CN" altLang="zh-CN"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3331F3-4269-4A17-88FA-EE446ECE335D}"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1413" y="754063"/>
            <a:ext cx="4391025" cy="32940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93331F3-4269-4A17-88FA-EE446ECE335D}"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F19A54B-EA25-41D5-A594-2C3F7ECD99C8}"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B369E89-12E1-4811-9155-A548F45757D6}"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1B1E86B-7424-4AEA-83DB-36CB6EA602C0}"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04D9502-0E7D-4F14-B94E-8497D4A0EC47}"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7686ACA-A897-44AF-A900-CE7927C82E13}"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5F39FD4F-D813-4582-BC17-10E277259C5B}"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6D4C8976-D283-4D38-90A8-40C371A2D878}"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D63216C0-2B0E-4C0C-8BC6-39A6414151D8}"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870C7EA-C400-4A19-9E6D-0D99E2BB50B3}"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0ED63ED-A1C8-418A-8793-20DA688F887F}"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FE75D696-1407-4083-A892-E34078B977A3}"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A6A8C21-9105-4716-9A17-4779B492E24E}"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38142;&#25509;&#36164;&#28304;/Module%201%20Unit%202-2.avi"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file:///E:\&#29645;&#29645;&#30340;&#24037;&#20316;\&#21021;&#20013;&#35838;&#20214;\W&#29256;&#20843;&#24180;&#32423;(&#19979;)\Module%201\&#35838;&#20214;\&#38142;&#25509;&#36164;&#28304;\M1%20U1-2.mp3"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Unit%202%20Activity%201.mp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2135579"/>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4800" b="1" dirty="0"/>
              <a:t>Unit 2 </a:t>
            </a:r>
          </a:p>
          <a:p>
            <a:pPr algn="ctr"/>
            <a:r>
              <a:rPr lang="zh-CN" altLang="en-US" sz="4800" b="1" dirty="0"/>
              <a:t>I </a:t>
            </a:r>
            <a:r>
              <a:rPr lang="zh-CN" altLang="en-US" sz="4800" b="1" dirty="0">
                <a:solidFill>
                  <a:srgbClr val="FF0000"/>
                </a:solidFill>
              </a:rPr>
              <a:t>know that</a:t>
            </a:r>
            <a:r>
              <a:rPr lang="zh-CN" altLang="en-US" sz="4800" b="1" dirty="0"/>
              <a:t> you will </a:t>
            </a:r>
            <a:r>
              <a:rPr lang="zh-CN" altLang="en-US" sz="4800" b="1" dirty="0">
                <a:solidFill>
                  <a:srgbClr val="FF0000"/>
                </a:solidFill>
              </a:rPr>
              <a:t>be better at</a:t>
            </a:r>
            <a:r>
              <a:rPr lang="zh-CN" altLang="en-US" sz="4800" b="1" dirty="0"/>
              <a:t> </a:t>
            </a:r>
            <a:r>
              <a:rPr lang="zh-CN" altLang="en-US" sz="4800" b="1" dirty="0">
                <a:solidFill>
                  <a:srgbClr val="FF0000"/>
                </a:solidFill>
              </a:rPr>
              <a:t>maths</a:t>
            </a:r>
            <a:r>
              <a:rPr lang="zh-CN" altLang="en-US" sz="4800" b="1" dirty="0"/>
              <a:t>.</a:t>
            </a:r>
          </a:p>
        </p:txBody>
      </p:sp>
      <p:sp>
        <p:nvSpPr>
          <p:cNvPr id="3076" name="WordArt 5"/>
          <p:cNvSpPr>
            <a:spLocks noChangeArrowheads="1" noChangeShapeType="1" noTextEdit="1"/>
          </p:cNvSpPr>
          <p:nvPr/>
        </p:nvSpPr>
        <p:spPr bwMode="auto">
          <a:xfrm>
            <a:off x="1301181" y="742157"/>
            <a:ext cx="1600200" cy="5334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685404"/>
              </a:avLst>
            </a:prstTxWarp>
          </a:bodyPr>
          <a:lstStyle/>
          <a:p>
            <a:pPr algn="ctr"/>
            <a:r>
              <a:rPr lang="en-US" altLang="zh-CN" sz="3600" b="1" kern="10" dirty="0">
                <a:ln w="9525" cap="flat" cmpd="sng">
                  <a:solidFill>
                    <a:srgbClr val="000000"/>
                  </a:solidFill>
                  <a:round/>
                </a:ln>
                <a:solidFill>
                  <a:schemeClr val="bg1"/>
                </a:solidFill>
                <a:latin typeface="Arial" panose="020B0604020202020204"/>
                <a:cs typeface="Arial" panose="020B0604020202020204"/>
              </a:rPr>
              <a:t>Module</a:t>
            </a:r>
            <a:endParaRPr lang="zh-CN" altLang="en-US" sz="3600" b="1" kern="10" dirty="0">
              <a:ln w="9525" cap="flat" cmpd="sng">
                <a:solidFill>
                  <a:srgbClr val="000000"/>
                </a:solidFill>
                <a:round/>
              </a:ln>
              <a:solidFill>
                <a:schemeClr val="bg1"/>
              </a:solidFill>
              <a:latin typeface="Arial" panose="020B0604020202020204"/>
              <a:cs typeface="Arial" panose="020B0604020202020204"/>
            </a:endParaRPr>
          </a:p>
        </p:txBody>
      </p:sp>
      <p:sp>
        <p:nvSpPr>
          <p:cNvPr id="3077" name="Oval 2"/>
          <p:cNvSpPr>
            <a:spLocks noChangeArrowheads="1"/>
          </p:cNvSpPr>
          <p:nvPr/>
        </p:nvSpPr>
        <p:spPr bwMode="auto">
          <a:xfrm>
            <a:off x="1417069" y="1008857"/>
            <a:ext cx="1368425" cy="1152525"/>
          </a:xfrm>
          <a:prstGeom prst="ellipse">
            <a:avLst/>
          </a:prstGeom>
          <a:gradFill rotWithShape="1">
            <a:gsLst>
              <a:gs pos="0">
                <a:schemeClr val="bg1"/>
              </a:gs>
              <a:gs pos="100000">
                <a:schemeClr val="accent1"/>
              </a:gs>
            </a:gsLst>
            <a:path path="shape">
              <a:fillToRect l="50000" t="50000" r="50000" b="50000"/>
            </a:path>
          </a:gra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p>
        </p:txBody>
      </p:sp>
      <p:sp>
        <p:nvSpPr>
          <p:cNvPr id="3078" name="Text Box 3"/>
          <p:cNvSpPr txBox="1">
            <a:spLocks noChangeArrowheads="1"/>
          </p:cNvSpPr>
          <p:nvPr/>
        </p:nvSpPr>
        <p:spPr bwMode="auto">
          <a:xfrm>
            <a:off x="1731394" y="1036638"/>
            <a:ext cx="1368425" cy="1096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6600" b="1"/>
              <a:t>8</a:t>
            </a:r>
          </a:p>
        </p:txBody>
      </p:sp>
      <p:sp>
        <p:nvSpPr>
          <p:cNvPr id="3079" name="WordArt 7"/>
          <p:cNvSpPr>
            <a:spLocks noChangeArrowheads="1" noChangeShapeType="1"/>
          </p:cNvSpPr>
          <p:nvPr/>
        </p:nvSpPr>
        <p:spPr bwMode="auto">
          <a:xfrm>
            <a:off x="3505228" y="894557"/>
            <a:ext cx="4648154" cy="762000"/>
          </a:xfrm>
          <a:prstGeom prst="rect">
            <a:avLst/>
          </a:prstGeom>
        </p:spPr>
        <p:txBody>
          <a:bodyPr wrap="none" fromWordArt="1">
            <a:prstTxWarp prst="textPlain">
              <a:avLst>
                <a:gd name="adj" fmla="val 50000"/>
              </a:avLst>
            </a:prstTxWarp>
          </a:bodyPr>
          <a:lstStyle/>
          <a:p>
            <a:pPr algn="ctr"/>
            <a:r>
              <a:rPr lang="en-US" altLang="zh-CN" sz="3600" b="1" kern="10" dirty="0">
                <a:ln w="12700" cap="flat"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Times New Roman" panose="02020603050405020304"/>
                <a:cs typeface="Times New Roman" panose="02020603050405020304"/>
              </a:rPr>
              <a:t> My future life</a:t>
            </a:r>
            <a:endParaRPr lang="zh-CN" altLang="en-US" sz="3600" b="1" kern="10" dirty="0">
              <a:ln w="12700" cap="flat" cmpd="sng">
                <a:solidFill>
                  <a:srgbClr val="EAEAEA"/>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8999"/>
                  </a:srgbClr>
                </a:outerShdw>
              </a:effectLst>
              <a:latin typeface="Times New Roman" panose="02020603050405020304"/>
              <a:cs typeface="Times New Roman" panose="02020603050405020304"/>
            </a:endParaRPr>
          </a:p>
        </p:txBody>
      </p:sp>
      <p:sp>
        <p:nvSpPr>
          <p:cNvPr id="11" name="矩形 10"/>
          <p:cNvSpPr/>
          <p:nvPr/>
        </p:nvSpPr>
        <p:spPr>
          <a:xfrm>
            <a:off x="2552575" y="5682762"/>
            <a:ext cx="3812262" cy="566309"/>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8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800" b="1" kern="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1403350" y="1228725"/>
            <a:ext cx="5976938" cy="790575"/>
          </a:xfrm>
          <a:prstGeom prst="rect">
            <a:avLst/>
          </a:prstGeom>
        </p:spPr>
        <p:txBody>
          <a:bodyPr wrap="none" fromWordArt="1">
            <a:prstTxWarp prst="textPlain">
              <a:avLst>
                <a:gd name="adj" fmla="val 50000"/>
              </a:avLst>
            </a:prstTxWarp>
          </a:bodyPr>
          <a:lstStyle/>
          <a:p>
            <a:pPr algn="ctr"/>
            <a:r>
              <a:rPr lang="en-US" altLang="zh-CN" sz="3600" b="1" kern="10">
                <a:ln w="12700" cmpd="sng">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Black" panose="020B0A04020102020204"/>
              </a:rPr>
              <a:t>Watch and read</a:t>
            </a:r>
            <a:endParaRPr lang="zh-CN" altLang="en-US" sz="3600" b="1" kern="10">
              <a:ln w="12700" cmpd="sng">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Arial Black" panose="020B0A04020102020204"/>
            </a:endParaRPr>
          </a:p>
        </p:txBody>
      </p:sp>
      <p:pic>
        <p:nvPicPr>
          <p:cNvPr id="13315" name="Picture 3" descr="1230">
            <a:hlinkClick r:id="rId2" action="ppaction://hlinkfile"/>
          </p:cNvPr>
          <p:cNvPicPr>
            <a:picLocks noChangeAspect="1" noChangeArrowheads="1"/>
          </p:cNvPicPr>
          <p:nvPr/>
        </p:nvPicPr>
        <p:blipFill>
          <a:blip r:embed="rId3"/>
          <a:srcRect/>
          <a:stretch>
            <a:fillRect/>
          </a:stretch>
        </p:blipFill>
        <p:spPr bwMode="auto">
          <a:xfrm>
            <a:off x="2819400" y="3124200"/>
            <a:ext cx="31242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04800" y="304800"/>
            <a:ext cx="7239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zh-CN" altLang="zh-CN" sz="3600" b="1">
                <a:latin typeface="Times New Roman" panose="02020603050405020304" pitchFamily="18" charset="0"/>
              </a:rPr>
              <a:t>Read the passage and answer the questions. </a:t>
            </a:r>
          </a:p>
        </p:txBody>
      </p:sp>
      <p:pic>
        <p:nvPicPr>
          <p:cNvPr id="14339" name="Picture 1" descr="00132">
            <a:hlinkClick r:id="rId2" action="ppaction://hlinkfile"/>
          </p:cNvPr>
          <p:cNvPicPr>
            <a:picLocks noChangeAspect="1" noChangeArrowheads="1"/>
          </p:cNvPicPr>
          <p:nvPr/>
        </p:nvPicPr>
        <p:blipFill>
          <a:blip r:embed="rId3" cstate="email"/>
          <a:srcRect/>
          <a:stretch>
            <a:fillRect/>
          </a:stretch>
        </p:blipFill>
        <p:spPr bwMode="auto">
          <a:xfrm>
            <a:off x="7696200" y="609600"/>
            <a:ext cx="106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4"/>
          <p:cNvSpPr>
            <a:spLocks noChangeArrowheads="1"/>
          </p:cNvSpPr>
          <p:nvPr/>
        </p:nvSpPr>
        <p:spPr bwMode="auto">
          <a:xfrm>
            <a:off x="76200" y="1524000"/>
            <a:ext cx="88392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latin typeface="Times New Roman" panose="02020603050405020304" pitchFamily="18" charset="0"/>
              </a:rPr>
              <a:t>    Dear head teacher, teachers, parents and </a:t>
            </a:r>
            <a:r>
              <a:rPr lang="zh-CN" altLang="en-US" sz="3200" b="1">
                <a:solidFill>
                  <a:srgbClr val="FF0000"/>
                </a:solidFill>
                <a:latin typeface="Times New Roman" panose="02020603050405020304" pitchFamily="18" charset="0"/>
              </a:rPr>
              <a:t>fellow</a:t>
            </a:r>
          </a:p>
          <a:p>
            <a:r>
              <a:rPr lang="zh-CN" altLang="en-US" sz="3200" b="1">
                <a:solidFill>
                  <a:srgbClr val="FF0000"/>
                </a:solidFill>
                <a:latin typeface="Times New Roman" panose="02020603050405020304" pitchFamily="18" charset="0"/>
              </a:rPr>
              <a:t>students</a:t>
            </a:r>
            <a:r>
              <a:rPr lang="zh-CN" altLang="en-US" sz="3200" b="1">
                <a:latin typeface="Times New Roman" panose="02020603050405020304" pitchFamily="18" charset="0"/>
              </a:rPr>
              <a:t>, I'</a:t>
            </a:r>
            <a:r>
              <a:rPr lang="zh-CN" altLang="en-US" sz="3200" b="1">
                <a:solidFill>
                  <a:srgbClr val="FF0000"/>
                </a:solidFill>
                <a:latin typeface="Times New Roman" panose="02020603050405020304" pitchFamily="18" charset="0"/>
              </a:rPr>
              <a:t>m very proud that</a:t>
            </a:r>
            <a:r>
              <a:rPr lang="zh-CN" altLang="en-US" sz="3200" b="1">
                <a:latin typeface="Times New Roman" panose="02020603050405020304" pitchFamily="18" charset="0"/>
              </a:rPr>
              <a:t> you have </a:t>
            </a:r>
            <a:r>
              <a:rPr lang="zh-CN" altLang="en-US" sz="3200" b="1">
                <a:solidFill>
                  <a:srgbClr val="FF0000"/>
                </a:solidFill>
                <a:latin typeface="Times New Roman" panose="02020603050405020304" pitchFamily="18" charset="0"/>
              </a:rPr>
              <a:t>chosen me</a:t>
            </a:r>
          </a:p>
          <a:p>
            <a:r>
              <a:rPr lang="zh-CN" altLang="en-US" sz="3200" b="1">
                <a:solidFill>
                  <a:srgbClr val="FF0000"/>
                </a:solidFill>
                <a:latin typeface="Times New Roman" panose="02020603050405020304" pitchFamily="18" charset="0"/>
              </a:rPr>
              <a:t>to speak</a:t>
            </a:r>
            <a:r>
              <a:rPr lang="zh-CN" altLang="en-US" sz="3200" b="1">
                <a:latin typeface="Times New Roman" panose="02020603050405020304" pitchFamily="18" charset="0"/>
              </a:rPr>
              <a:t> to you today.</a:t>
            </a:r>
          </a:p>
          <a:p>
            <a:r>
              <a:rPr lang="zh-CN" altLang="en-US" sz="3200" b="1">
                <a:latin typeface="Times New Roman" panose="02020603050405020304" pitchFamily="18" charset="0"/>
              </a:rPr>
              <a:t>    I have three </a:t>
            </a:r>
            <a:r>
              <a:rPr lang="zh-CN" altLang="en-US" sz="3200" b="1">
                <a:solidFill>
                  <a:srgbClr val="FF0000"/>
                </a:solidFill>
                <a:latin typeface="Times New Roman" panose="02020603050405020304" pitchFamily="18" charset="0"/>
              </a:rPr>
              <a:t>roses</a:t>
            </a:r>
            <a:r>
              <a:rPr lang="zh-CN" altLang="en-US" sz="3200" b="1">
                <a:latin typeface="Times New Roman" panose="02020603050405020304" pitchFamily="18" charset="0"/>
              </a:rPr>
              <a:t> here: a red </a:t>
            </a:r>
            <a:r>
              <a:rPr lang="zh-CN" altLang="en-US" sz="3200" b="1">
                <a:solidFill>
                  <a:srgbClr val="FF0000"/>
                </a:solidFill>
                <a:latin typeface="Times New Roman" panose="02020603050405020304" pitchFamily="18" charset="0"/>
              </a:rPr>
              <a:t>one</a:t>
            </a:r>
            <a:r>
              <a:rPr lang="zh-CN" altLang="en-US" sz="3200" b="1">
                <a:latin typeface="Times New Roman" panose="02020603050405020304" pitchFamily="18" charset="0"/>
              </a:rPr>
              <a:t>, a yellow one and a white one. These roses </a:t>
            </a:r>
            <a:r>
              <a:rPr lang="zh-CN" altLang="en-US" sz="3200" b="1">
                <a:solidFill>
                  <a:srgbClr val="FF0000"/>
                </a:solidFill>
                <a:latin typeface="Times New Roman" panose="02020603050405020304" pitchFamily="18" charset="0"/>
              </a:rPr>
              <a:t>are to thank</a:t>
            </a:r>
            <a:r>
              <a:rPr lang="zh-CN" altLang="en-US" sz="3200" b="1">
                <a:latin typeface="Times New Roman" panose="02020603050405020304" pitchFamily="18" charset="0"/>
              </a:rPr>
              <a:t> three groups of people for the three most important </a:t>
            </a:r>
            <a:r>
              <a:rPr lang="zh-CN" altLang="en-US" sz="3200" b="1">
                <a:solidFill>
                  <a:srgbClr val="CC0099"/>
                </a:solidFill>
                <a:latin typeface="Times New Roman" panose="02020603050405020304" pitchFamily="18" charset="0"/>
              </a:rPr>
              <a:t>things that</a:t>
            </a:r>
            <a:r>
              <a:rPr lang="zh-CN" altLang="en-US" sz="3200" b="1">
                <a:latin typeface="Times New Roman" panose="02020603050405020304" pitchFamily="18" charset="0"/>
              </a:rPr>
              <a:t> I have learnt. These three things are friendship, effort and trust.</a:t>
            </a:r>
          </a:p>
          <a:p>
            <a:r>
              <a:rPr lang="zh-CN" altLang="en-US" sz="3200" b="1">
                <a:latin typeface="Times New Roman" panose="02020603050405020304" pitchFamily="18" charset="0"/>
              </a:rPr>
              <a:t>    I </a:t>
            </a:r>
            <a:r>
              <a:rPr lang="zh-CN" altLang="en-US" sz="3200" b="1">
                <a:solidFill>
                  <a:srgbClr val="FF0000"/>
                </a:solidFill>
                <a:latin typeface="Times New Roman" panose="02020603050405020304" pitchFamily="18" charset="0"/>
              </a:rPr>
              <a:t>give the red rose to my friends.</a:t>
            </a:r>
            <a:r>
              <a:rPr lang="zh-CN" altLang="en-US" sz="3200" b="1">
                <a:latin typeface="Times New Roman" panose="02020603050405020304" pitchFamily="18" charset="0"/>
              </a:rPr>
              <a:t> When I started school here, my Chinese was not good,      </a:t>
            </a:r>
          </a:p>
        </p:txBody>
      </p:sp>
      <p:sp>
        <p:nvSpPr>
          <p:cNvPr id="14341" name="Text Box 5"/>
          <p:cNvSpPr txBox="1">
            <a:spLocks noChangeArrowheads="1"/>
          </p:cNvSpPr>
          <p:nvPr/>
        </p:nvSpPr>
        <p:spPr bwMode="auto">
          <a:xfrm>
            <a:off x="152400" y="533400"/>
            <a:ext cx="70104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fellow students 同学  fellow 同伴;男子</a:t>
            </a:r>
          </a:p>
        </p:txBody>
      </p:sp>
      <p:sp>
        <p:nvSpPr>
          <p:cNvPr id="14342" name="Text Box 6"/>
          <p:cNvSpPr txBox="1">
            <a:spLocks noChangeArrowheads="1"/>
          </p:cNvSpPr>
          <p:nvPr/>
        </p:nvSpPr>
        <p:spPr bwMode="auto">
          <a:xfrm>
            <a:off x="457200" y="1371600"/>
            <a:ext cx="4876800" cy="1066800"/>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be proud that 感到自豪 </a:t>
            </a:r>
          </a:p>
          <a:p>
            <a:r>
              <a:rPr lang="zh-CN" altLang="en-US" sz="3200" b="1">
                <a:solidFill>
                  <a:srgbClr val="FF0000"/>
                </a:solidFill>
                <a:latin typeface="Times New Roman" panose="02020603050405020304" pitchFamily="18" charset="0"/>
              </a:rPr>
              <a:t>be proud of  自豪，高兴  </a:t>
            </a:r>
          </a:p>
        </p:txBody>
      </p:sp>
      <p:sp>
        <p:nvSpPr>
          <p:cNvPr id="14343" name="Text Box 7"/>
          <p:cNvSpPr txBox="1">
            <a:spLocks noChangeArrowheads="1"/>
          </p:cNvSpPr>
          <p:nvPr/>
        </p:nvSpPr>
        <p:spPr bwMode="auto">
          <a:xfrm>
            <a:off x="76200" y="2514600"/>
            <a:ext cx="70104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choose sb. to do sth. 选择某人做某事</a:t>
            </a:r>
            <a:endParaRPr lang="zh-CN" altLang="en-US"/>
          </a:p>
        </p:txBody>
      </p:sp>
      <p:sp>
        <p:nvSpPr>
          <p:cNvPr id="14344" name="Text Box 8"/>
          <p:cNvSpPr txBox="1">
            <a:spLocks noChangeArrowheads="1"/>
          </p:cNvSpPr>
          <p:nvPr/>
        </p:nvSpPr>
        <p:spPr bwMode="auto">
          <a:xfrm>
            <a:off x="2133600" y="3124200"/>
            <a:ext cx="45720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one 在这里指代rose</a:t>
            </a:r>
            <a:endParaRPr lang="zh-CN" altLang="en-US"/>
          </a:p>
        </p:txBody>
      </p:sp>
      <p:sp>
        <p:nvSpPr>
          <p:cNvPr id="14345" name="Text Box 9"/>
          <p:cNvSpPr txBox="1">
            <a:spLocks noChangeArrowheads="1"/>
          </p:cNvSpPr>
          <p:nvPr/>
        </p:nvSpPr>
        <p:spPr bwMode="auto">
          <a:xfrm>
            <a:off x="228600" y="3581400"/>
            <a:ext cx="86106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 be to do sth.表示按计划或安排要做的事</a:t>
            </a:r>
          </a:p>
        </p:txBody>
      </p:sp>
      <p:sp>
        <p:nvSpPr>
          <p:cNvPr id="14346" name="Text Box 10"/>
          <p:cNvSpPr txBox="1">
            <a:spLocks noChangeArrowheads="1"/>
          </p:cNvSpPr>
          <p:nvPr/>
        </p:nvSpPr>
        <p:spPr bwMode="auto">
          <a:xfrm>
            <a:off x="762000" y="5334000"/>
            <a:ext cx="55626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give sth. to sb. 给某人某物</a:t>
            </a:r>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500" fill="hold"/>
                                        <p:tgtEl>
                                          <p:spTgt spid="14341"/>
                                        </p:tgtEl>
                                        <p:attrNameLst>
                                          <p:attrName>ppt_x</p:attrName>
                                        </p:attrNameLst>
                                      </p:cBhvr>
                                      <p:tavLst>
                                        <p:tav tm="0">
                                          <p:val>
                                            <p:strVal val="#ppt_x"/>
                                          </p:val>
                                        </p:tav>
                                        <p:tav tm="100000">
                                          <p:val>
                                            <p:strVal val="#ppt_x"/>
                                          </p:val>
                                        </p:tav>
                                      </p:tavLst>
                                    </p:anim>
                                    <p:anim calcmode="lin" valueType="num">
                                      <p:cBhvr additive="base">
                                        <p:cTn id="8"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42"/>
                                        </p:tgtEl>
                                        <p:attrNameLst>
                                          <p:attrName>style.visibility</p:attrName>
                                        </p:attrNameLst>
                                      </p:cBhvr>
                                      <p:to>
                                        <p:strVal val="visible"/>
                                      </p:to>
                                    </p:set>
                                    <p:anim calcmode="lin" valueType="num">
                                      <p:cBhvr additive="base">
                                        <p:cTn id="13" dur="500" fill="hold"/>
                                        <p:tgtEl>
                                          <p:spTgt spid="14342"/>
                                        </p:tgtEl>
                                        <p:attrNameLst>
                                          <p:attrName>ppt_x</p:attrName>
                                        </p:attrNameLst>
                                      </p:cBhvr>
                                      <p:tavLst>
                                        <p:tav tm="0">
                                          <p:val>
                                            <p:strVal val="#ppt_x"/>
                                          </p:val>
                                        </p:tav>
                                        <p:tav tm="100000">
                                          <p:val>
                                            <p:strVal val="#ppt_x"/>
                                          </p:val>
                                        </p:tav>
                                      </p:tavLst>
                                    </p:anim>
                                    <p:anim calcmode="lin" valueType="num">
                                      <p:cBhvr additive="base">
                                        <p:cTn id="14"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3"/>
                                        </p:tgtEl>
                                        <p:attrNameLst>
                                          <p:attrName>style.visibility</p:attrName>
                                        </p:attrNameLst>
                                      </p:cBhvr>
                                      <p:to>
                                        <p:strVal val="visible"/>
                                      </p:to>
                                    </p:set>
                                    <p:anim calcmode="lin" valueType="num">
                                      <p:cBhvr additive="base">
                                        <p:cTn id="19" dur="500" fill="hold"/>
                                        <p:tgtEl>
                                          <p:spTgt spid="14343"/>
                                        </p:tgtEl>
                                        <p:attrNameLst>
                                          <p:attrName>ppt_x</p:attrName>
                                        </p:attrNameLst>
                                      </p:cBhvr>
                                      <p:tavLst>
                                        <p:tav tm="0">
                                          <p:val>
                                            <p:strVal val="#ppt_x"/>
                                          </p:val>
                                        </p:tav>
                                        <p:tav tm="100000">
                                          <p:val>
                                            <p:strVal val="#ppt_x"/>
                                          </p:val>
                                        </p:tav>
                                      </p:tavLst>
                                    </p:anim>
                                    <p:anim calcmode="lin" valueType="num">
                                      <p:cBhvr additive="base">
                                        <p:cTn id="20"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44"/>
                                        </p:tgtEl>
                                        <p:attrNameLst>
                                          <p:attrName>style.visibility</p:attrName>
                                        </p:attrNameLst>
                                      </p:cBhvr>
                                      <p:to>
                                        <p:strVal val="visible"/>
                                      </p:to>
                                    </p:set>
                                    <p:anim calcmode="lin" valueType="num">
                                      <p:cBhvr additive="base">
                                        <p:cTn id="25" dur="500" fill="hold"/>
                                        <p:tgtEl>
                                          <p:spTgt spid="14344"/>
                                        </p:tgtEl>
                                        <p:attrNameLst>
                                          <p:attrName>ppt_x</p:attrName>
                                        </p:attrNameLst>
                                      </p:cBhvr>
                                      <p:tavLst>
                                        <p:tav tm="0">
                                          <p:val>
                                            <p:strVal val="#ppt_x"/>
                                          </p:val>
                                        </p:tav>
                                        <p:tav tm="100000">
                                          <p:val>
                                            <p:strVal val="#ppt_x"/>
                                          </p:val>
                                        </p:tav>
                                      </p:tavLst>
                                    </p:anim>
                                    <p:anim calcmode="lin" valueType="num">
                                      <p:cBhvr additive="base">
                                        <p:cTn id="26" dur="500" fill="hold"/>
                                        <p:tgtEl>
                                          <p:spTgt spid="1434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45"/>
                                        </p:tgtEl>
                                        <p:attrNameLst>
                                          <p:attrName>style.visibility</p:attrName>
                                        </p:attrNameLst>
                                      </p:cBhvr>
                                      <p:to>
                                        <p:strVal val="visible"/>
                                      </p:to>
                                    </p:set>
                                    <p:anim calcmode="lin" valueType="num">
                                      <p:cBhvr additive="base">
                                        <p:cTn id="31" dur="500" fill="hold"/>
                                        <p:tgtEl>
                                          <p:spTgt spid="14345"/>
                                        </p:tgtEl>
                                        <p:attrNameLst>
                                          <p:attrName>ppt_x</p:attrName>
                                        </p:attrNameLst>
                                      </p:cBhvr>
                                      <p:tavLst>
                                        <p:tav tm="0">
                                          <p:val>
                                            <p:strVal val="#ppt_x"/>
                                          </p:val>
                                        </p:tav>
                                        <p:tav tm="100000">
                                          <p:val>
                                            <p:strVal val="#ppt_x"/>
                                          </p:val>
                                        </p:tav>
                                      </p:tavLst>
                                    </p:anim>
                                    <p:anim calcmode="lin" valueType="num">
                                      <p:cBhvr additive="base">
                                        <p:cTn id="32"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46"/>
                                        </p:tgtEl>
                                        <p:attrNameLst>
                                          <p:attrName>style.visibility</p:attrName>
                                        </p:attrNameLst>
                                      </p:cBhvr>
                                      <p:to>
                                        <p:strVal val="visible"/>
                                      </p:to>
                                    </p:set>
                                    <p:anim calcmode="lin" valueType="num">
                                      <p:cBhvr additive="base">
                                        <p:cTn id="37" dur="500" fill="hold"/>
                                        <p:tgtEl>
                                          <p:spTgt spid="14346"/>
                                        </p:tgtEl>
                                        <p:attrNameLst>
                                          <p:attrName>ppt_x</p:attrName>
                                        </p:attrNameLst>
                                      </p:cBhvr>
                                      <p:tavLst>
                                        <p:tav tm="0">
                                          <p:val>
                                            <p:strVal val="#ppt_x"/>
                                          </p:val>
                                        </p:tav>
                                        <p:tav tm="100000">
                                          <p:val>
                                            <p:strVal val="#ppt_x"/>
                                          </p:val>
                                        </p:tav>
                                      </p:tavLst>
                                    </p:anim>
                                    <p:anim calcmode="lin" valueType="num">
                                      <p:cBhvr additive="base">
                                        <p:cTn id="38"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bldLvl="0" animBg="1" autoUpdateAnimBg="0"/>
      <p:bldP spid="14342" grpId="0" bldLvl="0" animBg="1" autoUpdateAnimBg="0"/>
      <p:bldP spid="14343" grpId="0" bldLvl="0" animBg="1" autoUpdateAnimBg="0"/>
      <p:bldP spid="14344" grpId="0" bldLvl="0" animBg="1" autoUpdateAnimBg="0"/>
      <p:bldP spid="14345" grpId="0" bldLvl="0" animBg="1" autoUpdateAnimBg="0"/>
      <p:bldP spid="14346" grpId="0" bldLvl="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 y="228600"/>
            <a:ext cx="88392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3200" b="1">
                <a:solidFill>
                  <a:schemeClr val="tx2"/>
                </a:solidFill>
                <a:latin typeface="Times New Roman" panose="02020603050405020304" pitchFamily="18" charset="0"/>
              </a:rPr>
              <a:t>and some of my </a:t>
            </a:r>
            <a:r>
              <a:rPr lang="zh-CN" altLang="en-US" sz="3200" b="1">
                <a:solidFill>
                  <a:srgbClr val="FF0000"/>
                </a:solidFill>
                <a:latin typeface="Times New Roman" panose="02020603050405020304" pitchFamily="18" charset="0"/>
              </a:rPr>
              <a:t>mistakes</a:t>
            </a:r>
            <a:r>
              <a:rPr lang="zh-CN" altLang="en-US" sz="3200" b="1">
                <a:solidFill>
                  <a:schemeClr val="tx2"/>
                </a:solidFill>
                <a:latin typeface="Times New Roman" panose="02020603050405020304" pitchFamily="18" charset="0"/>
              </a:rPr>
              <a:t> were very funny. I once </a:t>
            </a:r>
            <a:r>
              <a:rPr lang="zh-CN" altLang="en-US" sz="3200" b="1">
                <a:solidFill>
                  <a:srgbClr val="FF0000"/>
                </a:solidFill>
                <a:latin typeface="Times New Roman" panose="02020603050405020304" pitchFamily="18" charset="0"/>
              </a:rPr>
              <a:t>tried to </a:t>
            </a:r>
            <a:r>
              <a:rPr lang="zh-CN" altLang="en-US" sz="3200" b="1">
                <a:solidFill>
                  <a:schemeClr val="tx2"/>
                </a:solidFill>
                <a:latin typeface="Times New Roman" panose="02020603050405020304" pitchFamily="18" charset="0"/>
              </a:rPr>
              <a:t>say"xiexie", but I said"xiaxia" </a:t>
            </a:r>
            <a:r>
              <a:rPr lang="zh-CN" altLang="en-US" sz="3200" b="1">
                <a:solidFill>
                  <a:srgbClr val="FF0000"/>
                </a:solidFill>
                <a:latin typeface="Times New Roman" panose="02020603050405020304" pitchFamily="18" charset="0"/>
              </a:rPr>
              <a:t>instead</a:t>
            </a:r>
            <a:r>
              <a:rPr lang="zh-CN" altLang="en-US" sz="3200" b="1">
                <a:solidFill>
                  <a:schemeClr val="tx2"/>
                </a:solidFill>
                <a:latin typeface="Times New Roman" panose="02020603050405020304" pitchFamily="18" charset="0"/>
              </a:rPr>
              <a:t>. Of course some people laughed, and I felt quite </a:t>
            </a:r>
            <a:r>
              <a:rPr lang="zh-CN" altLang="en-US" sz="3200" b="1">
                <a:solidFill>
                  <a:srgbClr val="FF0000"/>
                </a:solidFill>
                <a:latin typeface="Times New Roman" panose="02020603050405020304" pitchFamily="18" charset="0"/>
              </a:rPr>
              <a:t>silly</a:t>
            </a:r>
            <a:r>
              <a:rPr lang="zh-CN" altLang="en-US" sz="3200" b="1">
                <a:solidFill>
                  <a:schemeClr val="tx2"/>
                </a:solidFill>
                <a:latin typeface="Times New Roman" panose="02020603050405020304" pitchFamily="18" charset="0"/>
              </a:rPr>
              <a:t>. But they were not </a:t>
            </a:r>
            <a:r>
              <a:rPr lang="zh-CN" altLang="en-US" sz="3200" b="1">
                <a:solidFill>
                  <a:srgbClr val="FF0000"/>
                </a:solidFill>
                <a:latin typeface="Times New Roman" panose="02020603050405020304" pitchFamily="18" charset="0"/>
              </a:rPr>
              <a:t>laughing at</a:t>
            </a:r>
            <a:r>
              <a:rPr lang="zh-CN" altLang="en-US" sz="3200" b="1">
                <a:solidFill>
                  <a:schemeClr val="tx2"/>
                </a:solidFill>
                <a:latin typeface="Times New Roman" panose="02020603050405020304" pitchFamily="18" charset="0"/>
              </a:rPr>
              <a:t> me. They </a:t>
            </a:r>
            <a:r>
              <a:rPr lang="zh-CN" altLang="en-US" sz="3200" b="1">
                <a:solidFill>
                  <a:srgbClr val="FF0000"/>
                </a:solidFill>
                <a:latin typeface="Times New Roman" panose="02020603050405020304" pitchFamily="18" charset="0"/>
              </a:rPr>
              <a:t>taught me to say</a:t>
            </a:r>
            <a:r>
              <a:rPr lang="zh-CN" altLang="en-US" sz="3200" b="1">
                <a:solidFill>
                  <a:schemeClr val="tx2"/>
                </a:solidFill>
                <a:latin typeface="Times New Roman" panose="02020603050405020304" pitchFamily="18" charset="0"/>
              </a:rPr>
              <a:t> many things in Chinese and kindly </a:t>
            </a:r>
            <a:r>
              <a:rPr lang="zh-CN" altLang="en-US" sz="3200" b="1">
                <a:solidFill>
                  <a:srgbClr val="FF0000"/>
                </a:solidFill>
                <a:latin typeface="Times New Roman" panose="02020603050405020304" pitchFamily="18" charset="0"/>
              </a:rPr>
              <a:t>invited me to </a:t>
            </a:r>
            <a:r>
              <a:rPr lang="zh-CN" altLang="en-US" sz="3200" b="1">
                <a:solidFill>
                  <a:schemeClr val="tx2"/>
                </a:solidFill>
                <a:latin typeface="Times New Roman" panose="02020603050405020304" pitchFamily="18" charset="0"/>
              </a:rPr>
              <a:t>join them. Today, </a:t>
            </a:r>
            <a:r>
              <a:rPr lang="zh-CN" altLang="en-US" sz="3200" b="1">
                <a:solidFill>
                  <a:srgbClr val="FF0000"/>
                </a:solidFill>
                <a:latin typeface="Times New Roman" panose="02020603050405020304" pitchFamily="18" charset="0"/>
              </a:rPr>
              <a:t>thanks to</a:t>
            </a:r>
            <a:r>
              <a:rPr lang="zh-CN" altLang="en-US" sz="3200" b="1">
                <a:solidFill>
                  <a:schemeClr val="tx2"/>
                </a:solidFill>
                <a:latin typeface="Times New Roman" panose="02020603050405020304" pitchFamily="18" charset="0"/>
              </a:rPr>
              <a:t> their kindness, my Chinese is much better, and we have become friends. So, let me say" xiexie" again to all of you for your help.</a:t>
            </a:r>
          </a:p>
          <a:p>
            <a:pPr algn="just"/>
            <a:r>
              <a:rPr lang="zh-CN" altLang="en-US" sz="3200" b="1">
                <a:solidFill>
                  <a:schemeClr val="tx2"/>
                </a:solidFill>
                <a:latin typeface="Times New Roman" panose="02020603050405020304" pitchFamily="18" charset="0"/>
              </a:rPr>
              <a:t>    I give the white rose to my teachers, who have taught me that there is </a:t>
            </a:r>
            <a:r>
              <a:rPr lang="zh-CN" altLang="en-US" sz="3200" b="1">
                <a:solidFill>
                  <a:srgbClr val="FF0000"/>
                </a:solidFill>
                <a:latin typeface="Times New Roman" panose="02020603050405020304" pitchFamily="18" charset="0"/>
              </a:rPr>
              <a:t>no success without effort</a:t>
            </a:r>
            <a:r>
              <a:rPr lang="zh-CN" altLang="en-US" sz="3200" b="1">
                <a:solidFill>
                  <a:schemeClr val="tx2"/>
                </a:solidFill>
                <a:latin typeface="Times New Roman" panose="02020603050405020304" pitchFamily="18" charset="0"/>
              </a:rPr>
              <a:t>. When I started running in the 800 meters, I always finished last and I just wanted to </a:t>
            </a:r>
            <a:r>
              <a:rPr lang="zh-CN" altLang="en-US" sz="3200" b="1">
                <a:solidFill>
                  <a:srgbClr val="FF0000"/>
                </a:solidFill>
                <a:latin typeface="Times New Roman" panose="02020603050405020304" pitchFamily="18" charset="0"/>
              </a:rPr>
              <a:t>give up</a:t>
            </a:r>
            <a:r>
              <a:rPr lang="zh-CN" altLang="en-US" sz="3200" b="1">
                <a:solidFill>
                  <a:schemeClr val="tx2"/>
                </a:solidFill>
                <a:latin typeface="Times New Roman" panose="02020603050405020304" pitchFamily="18" charset="0"/>
              </a:rPr>
              <a:t>.  </a:t>
            </a:r>
          </a:p>
        </p:txBody>
      </p:sp>
      <p:sp>
        <p:nvSpPr>
          <p:cNvPr id="15363" name="Text Box 3"/>
          <p:cNvSpPr txBox="1">
            <a:spLocks noChangeArrowheads="1"/>
          </p:cNvSpPr>
          <p:nvPr/>
        </p:nvSpPr>
        <p:spPr bwMode="auto">
          <a:xfrm>
            <a:off x="152400" y="381000"/>
            <a:ext cx="55626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try to do sth. 试图做某事</a:t>
            </a:r>
            <a:endParaRPr lang="zh-CN" altLang="en-US"/>
          </a:p>
        </p:txBody>
      </p:sp>
      <p:sp>
        <p:nvSpPr>
          <p:cNvPr id="15364" name="Text Box 4"/>
          <p:cNvSpPr txBox="1">
            <a:spLocks noChangeArrowheads="1"/>
          </p:cNvSpPr>
          <p:nvPr/>
        </p:nvSpPr>
        <p:spPr bwMode="auto">
          <a:xfrm>
            <a:off x="152400" y="1219200"/>
            <a:ext cx="41910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silly[sɪli]adj 愚蠢的</a:t>
            </a:r>
            <a:endParaRPr lang="zh-CN" altLang="en-US"/>
          </a:p>
        </p:txBody>
      </p:sp>
      <p:sp>
        <p:nvSpPr>
          <p:cNvPr id="15365" name="Text Box 5"/>
          <p:cNvSpPr txBox="1">
            <a:spLocks noChangeArrowheads="1"/>
          </p:cNvSpPr>
          <p:nvPr/>
        </p:nvSpPr>
        <p:spPr bwMode="auto">
          <a:xfrm>
            <a:off x="228600" y="1828800"/>
            <a:ext cx="8001000" cy="1066800"/>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teach sb. to do sth.叫某人做某事</a:t>
            </a:r>
          </a:p>
          <a:p>
            <a:r>
              <a:rPr lang="zh-CN" altLang="en-US" sz="3200" b="1">
                <a:solidFill>
                  <a:srgbClr val="FF0000"/>
                </a:solidFill>
                <a:latin typeface="Times New Roman" panose="02020603050405020304" pitchFamily="18" charset="0"/>
              </a:rPr>
              <a:t>teach sb.sth.=teach sth. to sb. 叫某人某物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ppt_x"/>
                                          </p:val>
                                        </p:tav>
                                        <p:tav tm="100000">
                                          <p:val>
                                            <p:strVal val="#ppt_x"/>
                                          </p:val>
                                        </p:tav>
                                      </p:tavLst>
                                    </p:anim>
                                    <p:anim calcmode="lin" valueType="num">
                                      <p:cBhvr additive="base">
                                        <p:cTn id="8" dur="500" fill="hold"/>
                                        <p:tgtEl>
                                          <p:spTgt spid="15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ppt_x"/>
                                          </p:val>
                                        </p:tav>
                                        <p:tav tm="100000">
                                          <p:val>
                                            <p:strVal val="#ppt_x"/>
                                          </p:val>
                                        </p:tav>
                                      </p:tavLst>
                                    </p:anim>
                                    <p:anim calcmode="lin" valueType="num">
                                      <p:cBhvr additive="base">
                                        <p:cTn id="14" dur="500" fill="hold"/>
                                        <p:tgtEl>
                                          <p:spTgt spid="153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additive="base">
                                        <p:cTn id="19" dur="500" fill="hold"/>
                                        <p:tgtEl>
                                          <p:spTgt spid="15365"/>
                                        </p:tgtEl>
                                        <p:attrNameLst>
                                          <p:attrName>ppt_x</p:attrName>
                                        </p:attrNameLst>
                                      </p:cBhvr>
                                      <p:tavLst>
                                        <p:tav tm="0">
                                          <p:val>
                                            <p:strVal val="#ppt_x"/>
                                          </p:val>
                                        </p:tav>
                                        <p:tav tm="100000">
                                          <p:val>
                                            <p:strVal val="#ppt_x"/>
                                          </p:val>
                                        </p:tav>
                                      </p:tavLst>
                                    </p:anim>
                                    <p:anim calcmode="lin" valueType="num">
                                      <p:cBhvr additive="base">
                                        <p:cTn id="20"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ldLvl="0" animBg="1" autoUpdateAnimBg="0"/>
      <p:bldP spid="15364" grpId="0" bldLvl="0" animBg="1" autoUpdateAnimBg="0"/>
      <p:bldP spid="15365"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 y="304800"/>
            <a:ext cx="88392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3200" b="1">
                <a:solidFill>
                  <a:schemeClr val="tx2"/>
                </a:solidFill>
                <a:latin typeface="Times New Roman" panose="02020603050405020304" pitchFamily="18" charset="0"/>
              </a:rPr>
              <a:t>But the PE teacher, Ms Huang, helped me. She </a:t>
            </a:r>
            <a:r>
              <a:rPr lang="zh-CN" altLang="en-US" sz="3200" b="1">
                <a:solidFill>
                  <a:srgbClr val="FF0000"/>
                </a:solidFill>
                <a:latin typeface="Times New Roman" panose="02020603050405020304" pitchFamily="18" charset="0"/>
              </a:rPr>
              <a:t>ran along with me</a:t>
            </a:r>
            <a:r>
              <a:rPr lang="zh-CN" altLang="en-US" sz="3200" b="1">
                <a:solidFill>
                  <a:schemeClr val="tx2"/>
                </a:solidFill>
                <a:latin typeface="Times New Roman" panose="02020603050405020304" pitchFamily="18" charset="0"/>
              </a:rPr>
              <a:t>, and she said," You only really lose if you give up!" I still can't run fast enough, but I've learnt to </a:t>
            </a:r>
            <a:r>
              <a:rPr lang="zh-CN" altLang="en-US" sz="3200" b="1">
                <a:solidFill>
                  <a:srgbClr val="FF0000"/>
                </a:solidFill>
                <a:latin typeface="Times New Roman" panose="02020603050405020304" pitchFamily="18" charset="0"/>
              </a:rPr>
              <a:t>try my best</a:t>
            </a:r>
            <a:r>
              <a:rPr lang="zh-CN" altLang="en-US" sz="3200" b="1">
                <a:solidFill>
                  <a:schemeClr val="tx2"/>
                </a:solidFill>
                <a:latin typeface="Times New Roman" panose="02020603050405020304" pitchFamily="18" charset="0"/>
              </a:rPr>
              <a:t>, not only with running but with </a:t>
            </a:r>
            <a:r>
              <a:rPr lang="zh-CN" altLang="en-US" sz="3200" b="1">
                <a:solidFill>
                  <a:srgbClr val="FF0000"/>
                </a:solidFill>
                <a:latin typeface="Times New Roman" panose="02020603050405020304" pitchFamily="18" charset="0"/>
              </a:rPr>
              <a:t>whatever else</a:t>
            </a:r>
            <a:r>
              <a:rPr lang="zh-CN" altLang="en-US" sz="3200" b="1">
                <a:solidFill>
                  <a:schemeClr val="tx2"/>
                </a:solidFill>
                <a:latin typeface="Times New Roman" panose="02020603050405020304" pitchFamily="18" charset="0"/>
              </a:rPr>
              <a:t> I do.</a:t>
            </a:r>
          </a:p>
          <a:p>
            <a:pPr algn="just"/>
            <a:r>
              <a:rPr lang="zh-CN" altLang="en-US" sz="3200" b="1">
                <a:solidFill>
                  <a:schemeClr val="tx2"/>
                </a:solidFill>
                <a:latin typeface="Times New Roman" panose="02020603050405020304" pitchFamily="18" charset="0"/>
              </a:rPr>
              <a:t>    I give the yellow rose to my parents for teaching me that love is about trust. When I wanted to learn the violin, my father told me that I should work harder at maths. I </a:t>
            </a:r>
            <a:r>
              <a:rPr lang="zh-CN" altLang="en-US" sz="3200" b="1">
                <a:solidFill>
                  <a:srgbClr val="FF0000"/>
                </a:solidFill>
                <a:latin typeface="Times New Roman" panose="02020603050405020304" pitchFamily="18" charset="0"/>
              </a:rPr>
              <a:t>was disappointed</a:t>
            </a:r>
            <a:r>
              <a:rPr lang="zh-CN" altLang="en-US" sz="3200" b="1">
                <a:solidFill>
                  <a:schemeClr val="tx2"/>
                </a:solidFill>
                <a:latin typeface="Times New Roman" panose="02020603050405020304" pitchFamily="18" charset="0"/>
              </a:rPr>
              <a:t>. Then, </a:t>
            </a:r>
            <a:r>
              <a:rPr lang="zh-CN" altLang="en-US" sz="3200" b="1">
                <a:solidFill>
                  <a:srgbClr val="FF0000"/>
                </a:solidFill>
                <a:latin typeface="Times New Roman" panose="02020603050405020304" pitchFamily="18" charset="0"/>
              </a:rPr>
              <a:t>on</a:t>
            </a:r>
            <a:r>
              <a:rPr lang="zh-CN" altLang="en-US" sz="3200" b="1">
                <a:solidFill>
                  <a:schemeClr val="tx2"/>
                </a:solidFill>
                <a:latin typeface="Times New Roman" panose="02020603050405020304" pitchFamily="18" charset="0"/>
              </a:rPr>
              <a:t> the morning of my birthday, I </a:t>
            </a:r>
            <a:r>
              <a:rPr lang="zh-CN" altLang="en-US" sz="3200" b="1">
                <a:solidFill>
                  <a:srgbClr val="FF0000"/>
                </a:solidFill>
                <a:latin typeface="Times New Roman" panose="02020603050405020304" pitchFamily="18" charset="0"/>
              </a:rPr>
              <a:t>woke up</a:t>
            </a:r>
            <a:r>
              <a:rPr lang="zh-CN" altLang="en-US" sz="3200" b="1">
                <a:solidFill>
                  <a:schemeClr val="tx2"/>
                </a:solidFill>
                <a:latin typeface="Times New Roman" panose="02020603050405020304" pitchFamily="18" charset="0"/>
              </a:rPr>
              <a:t> to find a beautiful violin at my bedside. There was a note from my father:"I'</a:t>
            </a:r>
            <a:r>
              <a:rPr lang="zh-CN" altLang="en-US" sz="3200" b="1">
                <a:solidFill>
                  <a:srgbClr val="FF0000"/>
                </a:solidFill>
                <a:latin typeface="Times New Roman" panose="02020603050405020304" pitchFamily="18" charset="0"/>
              </a:rPr>
              <a:t>am sure</a:t>
            </a:r>
            <a:r>
              <a:rPr lang="zh-CN" altLang="en-US" sz="3200" b="1">
                <a:solidFill>
                  <a:schemeClr val="tx2"/>
                </a:solidFill>
                <a:latin typeface="Times New Roman" panose="02020603050405020304" pitchFamily="18" charset="0"/>
              </a:rPr>
              <a:t> you will </a:t>
            </a:r>
            <a:r>
              <a:rPr lang="zh-CN" altLang="en-US" sz="3200" b="1">
                <a:solidFill>
                  <a:srgbClr val="FF0000"/>
                </a:solidFill>
                <a:latin typeface="Times New Roman" panose="02020603050405020304" pitchFamily="18" charset="0"/>
              </a:rPr>
              <a:t>be good at</a:t>
            </a:r>
            <a:r>
              <a:rPr lang="zh-CN" altLang="en-US" sz="3200" b="1">
                <a:solidFill>
                  <a:schemeClr val="tx2"/>
                </a:solidFill>
                <a:latin typeface="Times New Roman" panose="02020603050405020304" pitchFamily="18" charset="0"/>
              </a:rPr>
              <a:t> music. I   </a:t>
            </a:r>
          </a:p>
        </p:txBody>
      </p:sp>
      <p:sp>
        <p:nvSpPr>
          <p:cNvPr id="16387" name="Text Box 3"/>
          <p:cNvSpPr txBox="1">
            <a:spLocks noChangeArrowheads="1"/>
          </p:cNvSpPr>
          <p:nvPr/>
        </p:nvSpPr>
        <p:spPr bwMode="auto">
          <a:xfrm>
            <a:off x="228600" y="381000"/>
            <a:ext cx="58674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ran along with me 和我一起跑</a:t>
            </a:r>
          </a:p>
        </p:txBody>
      </p:sp>
      <p:sp>
        <p:nvSpPr>
          <p:cNvPr id="16388" name="Text Box 4"/>
          <p:cNvSpPr txBox="1">
            <a:spLocks noChangeArrowheads="1"/>
          </p:cNvSpPr>
          <p:nvPr/>
        </p:nvSpPr>
        <p:spPr bwMode="auto">
          <a:xfrm>
            <a:off x="1371600" y="5181600"/>
            <a:ext cx="27432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wake up 醒来</a:t>
            </a:r>
          </a:p>
        </p:txBody>
      </p:sp>
      <p:sp>
        <p:nvSpPr>
          <p:cNvPr id="16389" name="Text Box 5"/>
          <p:cNvSpPr txBox="1">
            <a:spLocks noChangeArrowheads="1"/>
          </p:cNvSpPr>
          <p:nvPr/>
        </p:nvSpPr>
        <p:spPr bwMode="auto">
          <a:xfrm>
            <a:off x="762000" y="5791200"/>
            <a:ext cx="29718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be sure 确信</a:t>
            </a:r>
            <a:endParaRPr lang="zh-CN" altLang="en-US"/>
          </a:p>
        </p:txBody>
      </p:sp>
      <p:sp>
        <p:nvSpPr>
          <p:cNvPr id="16390" name="Text Box 6"/>
          <p:cNvSpPr txBox="1">
            <a:spLocks noChangeArrowheads="1"/>
          </p:cNvSpPr>
          <p:nvPr/>
        </p:nvSpPr>
        <p:spPr bwMode="auto">
          <a:xfrm>
            <a:off x="3962400" y="6172200"/>
            <a:ext cx="29718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be good at 擅长</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additive="base">
                                        <p:cTn id="13" dur="500" fill="hold"/>
                                        <p:tgtEl>
                                          <p:spTgt spid="16388"/>
                                        </p:tgtEl>
                                        <p:attrNameLst>
                                          <p:attrName>ppt_x</p:attrName>
                                        </p:attrNameLst>
                                      </p:cBhvr>
                                      <p:tavLst>
                                        <p:tav tm="0">
                                          <p:val>
                                            <p:strVal val="#ppt_x"/>
                                          </p:val>
                                        </p:tav>
                                        <p:tav tm="100000">
                                          <p:val>
                                            <p:strVal val="#ppt_x"/>
                                          </p:val>
                                        </p:tav>
                                      </p:tavLst>
                                    </p:anim>
                                    <p:anim calcmode="lin" valueType="num">
                                      <p:cBhvr additive="base">
                                        <p:cTn id="14" dur="5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ppt_x"/>
                                          </p:val>
                                        </p:tav>
                                        <p:tav tm="100000">
                                          <p:val>
                                            <p:strVal val="#ppt_x"/>
                                          </p:val>
                                        </p:tav>
                                      </p:tavLst>
                                    </p:anim>
                                    <p:anim calcmode="lin" valueType="num">
                                      <p:cBhvr additive="base">
                                        <p:cTn id="20" dur="5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90"/>
                                        </p:tgtEl>
                                        <p:attrNameLst>
                                          <p:attrName>style.visibility</p:attrName>
                                        </p:attrNameLst>
                                      </p:cBhvr>
                                      <p:to>
                                        <p:strVal val="visible"/>
                                      </p:to>
                                    </p:set>
                                    <p:anim calcmode="lin" valueType="num">
                                      <p:cBhvr additive="base">
                                        <p:cTn id="25" dur="500" fill="hold"/>
                                        <p:tgtEl>
                                          <p:spTgt spid="16390"/>
                                        </p:tgtEl>
                                        <p:attrNameLst>
                                          <p:attrName>ppt_x</p:attrName>
                                        </p:attrNameLst>
                                      </p:cBhvr>
                                      <p:tavLst>
                                        <p:tav tm="0">
                                          <p:val>
                                            <p:strVal val="#ppt_x"/>
                                          </p:val>
                                        </p:tav>
                                        <p:tav tm="100000">
                                          <p:val>
                                            <p:strVal val="#ppt_x"/>
                                          </p:val>
                                        </p:tav>
                                      </p:tavLst>
                                    </p:anim>
                                    <p:anim calcmode="lin" valueType="num">
                                      <p:cBhvr additive="base">
                                        <p:cTn id="26"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0" animBg="1" autoUpdateAnimBg="0"/>
      <p:bldP spid="16388" grpId="0" bldLvl="0" animBg="1" autoUpdateAnimBg="0"/>
      <p:bldP spid="16389" grpId="0" bldLvl="0" animBg="1" autoUpdateAnimBg="0"/>
      <p:bldP spid="16390"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28600" y="457200"/>
            <a:ext cx="8839200"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zh-CN" altLang="en-US" sz="3200" b="1">
                <a:solidFill>
                  <a:srgbClr val="CC0099"/>
                </a:solidFill>
                <a:latin typeface="Times New Roman" panose="02020603050405020304" pitchFamily="18" charset="0"/>
              </a:rPr>
              <a:t>know that</a:t>
            </a:r>
            <a:r>
              <a:rPr lang="zh-CN" altLang="en-US" sz="3200" b="1">
                <a:solidFill>
                  <a:schemeClr val="tx2"/>
                </a:solidFill>
                <a:latin typeface="Times New Roman" panose="02020603050405020304" pitchFamily="18" charset="0"/>
              </a:rPr>
              <a:t> you will be better at maths."</a:t>
            </a:r>
          </a:p>
          <a:p>
            <a:pPr algn="just"/>
            <a:r>
              <a:rPr lang="zh-CN" altLang="en-US" sz="3200" b="1">
                <a:solidFill>
                  <a:schemeClr val="tx2"/>
                </a:solidFill>
                <a:latin typeface="Times New Roman" panose="02020603050405020304" pitchFamily="18" charset="0"/>
              </a:rPr>
              <a:t>    I'</a:t>
            </a:r>
            <a:r>
              <a:rPr lang="zh-CN" altLang="en-US" sz="3200" b="1">
                <a:solidFill>
                  <a:srgbClr val="FF0000"/>
                </a:solidFill>
                <a:latin typeface="Times New Roman" panose="02020603050405020304" pitchFamily="18" charset="0"/>
              </a:rPr>
              <a:t>m sure that</a:t>
            </a:r>
            <a:r>
              <a:rPr lang="zh-CN" altLang="en-US" sz="3200" b="1">
                <a:solidFill>
                  <a:schemeClr val="tx2"/>
                </a:solidFill>
                <a:latin typeface="Times New Roman" panose="02020603050405020304" pitchFamily="18" charset="0"/>
              </a:rPr>
              <a:t> you all have your own memories about the happiness of the last three years, and the </a:t>
            </a:r>
            <a:r>
              <a:rPr lang="zh-CN" altLang="en-US" sz="3200" b="1">
                <a:solidFill>
                  <a:srgbClr val="CC0099"/>
                </a:solidFill>
                <a:latin typeface="Times New Roman" panose="02020603050405020304" pitchFamily="18" charset="0"/>
              </a:rPr>
              <a:t>people whom</a:t>
            </a:r>
            <a:r>
              <a:rPr lang="zh-CN" altLang="en-US" sz="3200" b="1">
                <a:solidFill>
                  <a:schemeClr val="tx2"/>
                </a:solidFill>
                <a:latin typeface="Times New Roman" panose="02020603050405020304" pitchFamily="18" charset="0"/>
              </a:rPr>
              <a:t> you want to thanks for it, so let's all </a:t>
            </a:r>
            <a:r>
              <a:rPr lang="zh-CN" altLang="en-US" sz="3200" b="1">
                <a:solidFill>
                  <a:srgbClr val="FF0000"/>
                </a:solidFill>
                <a:latin typeface="Times New Roman" panose="02020603050405020304" pitchFamily="18" charset="0"/>
              </a:rPr>
              <a:t>stand up</a:t>
            </a:r>
            <a:r>
              <a:rPr lang="zh-CN" altLang="en-US" sz="3200" b="1">
                <a:solidFill>
                  <a:schemeClr val="tx2"/>
                </a:solidFill>
                <a:latin typeface="Times New Roman" panose="02020603050405020304" pitchFamily="18" charset="0"/>
              </a:rPr>
              <a:t> and say, " Thank you, friends, teachers, and parents! We love you!"</a:t>
            </a:r>
          </a:p>
        </p:txBody>
      </p:sp>
      <p:sp>
        <p:nvSpPr>
          <p:cNvPr id="17411" name="Text Box 3"/>
          <p:cNvSpPr txBox="1">
            <a:spLocks noChangeArrowheads="1"/>
          </p:cNvSpPr>
          <p:nvPr/>
        </p:nvSpPr>
        <p:spPr bwMode="auto">
          <a:xfrm>
            <a:off x="762000" y="3581400"/>
            <a:ext cx="2743200" cy="579438"/>
          </a:xfrm>
          <a:prstGeom prst="rect">
            <a:avLst/>
          </a:prstGeom>
          <a:solidFill>
            <a:srgbClr val="FFFF00"/>
          </a:solidFill>
          <a:ln>
            <a:noFill/>
          </a:ln>
          <a:effectLst/>
          <a:extLs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200" b="1">
                <a:solidFill>
                  <a:srgbClr val="FF0000"/>
                </a:solidFill>
                <a:latin typeface="Times New Roman" panose="02020603050405020304" pitchFamily="18" charset="0"/>
              </a:rPr>
              <a:t>stand up 起立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WordArt 2"/>
          <p:cNvSpPr>
            <a:spLocks noChangeArrowheads="1" noChangeShapeType="1"/>
          </p:cNvSpPr>
          <p:nvPr/>
        </p:nvSpPr>
        <p:spPr bwMode="auto">
          <a:xfrm>
            <a:off x="533400" y="457200"/>
            <a:ext cx="8153400" cy="609600"/>
          </a:xfrm>
          <a:prstGeom prst="rect">
            <a:avLst/>
          </a:prstGeom>
        </p:spPr>
        <p:txBody>
          <a:bodyPr wrap="none" fromWordArt="1">
            <a:prstTxWarp prst="textInflateBottom">
              <a:avLst>
                <a:gd name="adj" fmla="val 68083"/>
              </a:avLst>
            </a:prstTxWarp>
          </a:bodyPr>
          <a:lstStyle/>
          <a:p>
            <a:pPr algn="ctr"/>
            <a:r>
              <a:rPr lang="en-US" altLang="zh-CN" sz="3600" b="1" dirty="0">
                <a:ln w="9525" cmpd="sng">
                  <a:solidFill>
                    <a:schemeClr val="tx1"/>
                  </a:solidFill>
                  <a:round/>
                </a:ln>
                <a:solidFill>
                  <a:srgbClr val="CC3399"/>
                </a:solidFill>
                <a:effectLst>
                  <a:outerShdw dist="45791" dir="2021404" algn="ctr" rotWithShape="0">
                    <a:srgbClr val="B2B2B2">
                      <a:alpha val="79999"/>
                    </a:srgbClr>
                  </a:outerShdw>
                </a:effectLst>
                <a:latin typeface="Arial" panose="020B0604020202020204"/>
                <a:cs typeface="Arial" panose="020B0604020202020204"/>
              </a:rPr>
              <a:t>2. Find sentences which show:</a:t>
            </a:r>
            <a:endParaRPr lang="zh-CN" altLang="en-US" sz="3600" b="1" dirty="0">
              <a:ln w="9525" cmpd="sng">
                <a:solidFill>
                  <a:schemeClr val="tx1"/>
                </a:solidFill>
                <a:round/>
              </a:ln>
              <a:solidFill>
                <a:srgbClr val="CC3399"/>
              </a:solidFill>
              <a:effectLst>
                <a:outerShdw dist="45791" dir="2021404" algn="ctr" rotWithShape="0">
                  <a:srgbClr val="B2B2B2">
                    <a:alpha val="79999"/>
                  </a:srgbClr>
                </a:outerShdw>
              </a:effectLst>
              <a:latin typeface="Arial" panose="020B0604020202020204"/>
              <a:cs typeface="Arial" panose="020B0604020202020204"/>
            </a:endParaRPr>
          </a:p>
        </p:txBody>
      </p:sp>
      <p:sp>
        <p:nvSpPr>
          <p:cNvPr id="18435" name="Text Box 3"/>
          <p:cNvSpPr txBox="1">
            <a:spLocks noChangeArrowheads="1"/>
          </p:cNvSpPr>
          <p:nvPr/>
        </p:nvSpPr>
        <p:spPr bwMode="auto">
          <a:xfrm>
            <a:off x="304800" y="1219200"/>
            <a:ext cx="8458200" cy="536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1. the three things the speaker has learnt</a:t>
            </a:r>
          </a:p>
          <a:p>
            <a:pPr>
              <a:lnSpc>
                <a:spcPct val="120000"/>
              </a:lnSpc>
            </a:pPr>
            <a:r>
              <a:rPr lang="zh-CN" altLang="zh-CN" sz="3600" b="1" dirty="0">
                <a:solidFill>
                  <a:srgbClr val="FF0000"/>
                </a:solidFill>
                <a:latin typeface="Times New Roman" panose="02020603050405020304" pitchFamily="18" charset="0"/>
              </a:rPr>
              <a:t>    These three things are friendship, effort and trust.</a:t>
            </a:r>
          </a:p>
          <a:p>
            <a:pPr>
              <a:lnSpc>
                <a:spcPct val="120000"/>
              </a:lnSpc>
            </a:pPr>
            <a:r>
              <a:rPr lang="zh-CN" altLang="zh-CN" sz="3600" b="1" dirty="0">
                <a:latin typeface="Times New Roman" panose="02020603050405020304" pitchFamily="18" charset="0"/>
              </a:rPr>
              <a:t>2. the three groups of people the speaker wants to thank</a:t>
            </a:r>
          </a:p>
          <a:p>
            <a:pPr>
              <a:lnSpc>
                <a:spcPct val="120000"/>
              </a:lnSpc>
            </a:pPr>
            <a:r>
              <a:rPr lang="zh-CN" altLang="zh-CN" sz="3600" b="1" dirty="0">
                <a:solidFill>
                  <a:srgbClr val="FF0000"/>
                </a:solidFill>
                <a:latin typeface="Times New Roman" panose="02020603050405020304" pitchFamily="18" charset="0"/>
              </a:rPr>
              <a:t>    I give the red rose to my friends.</a:t>
            </a:r>
          </a:p>
          <a:p>
            <a:pPr>
              <a:lnSpc>
                <a:spcPct val="120000"/>
              </a:lnSpc>
            </a:pPr>
            <a:r>
              <a:rPr lang="zh-CN" altLang="zh-CN" sz="3600" b="1" dirty="0">
                <a:solidFill>
                  <a:srgbClr val="FF0000"/>
                </a:solidFill>
                <a:latin typeface="Times New Roman" panose="02020603050405020304" pitchFamily="18" charset="0"/>
              </a:rPr>
              <a:t>    I give the white rose to my teachers.</a:t>
            </a:r>
          </a:p>
          <a:p>
            <a:pPr>
              <a:lnSpc>
                <a:spcPct val="120000"/>
              </a:lnSpc>
            </a:pPr>
            <a:r>
              <a:rPr lang="zh-CN" altLang="zh-CN" sz="3600" b="1" dirty="0">
                <a:solidFill>
                  <a:srgbClr val="FF0000"/>
                </a:solidFill>
                <a:latin typeface="Times New Roman" panose="02020603050405020304" pitchFamily="18" charset="0"/>
              </a:rPr>
              <a:t>    I give the yellow rose to myparents.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500"/>
                                        <p:tgtEl>
                                          <p:spTgt spid="1843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wipe(up)">
                                      <p:cBhvr>
                                        <p:cTn id="10" dur="500"/>
                                        <p:tgtEl>
                                          <p:spTgt spid="1843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wipe(left)">
                                      <p:cBhvr>
                                        <p:cTn id="15" dur="500"/>
                                        <p:tgtEl>
                                          <p:spTgt spid="1843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animEffect transition="in" filter="wipe(left)">
                                      <p:cBhvr>
                                        <p:cTn id="20" dur="500"/>
                                        <p:tgtEl>
                                          <p:spTgt spid="18435">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animEffect transition="in" filter="wipe(left)">
                                      <p:cBhvr>
                                        <p:cTn id="23" dur="500"/>
                                        <p:tgtEl>
                                          <p:spTgt spid="18435">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435">
                                            <p:txEl>
                                              <p:pRg st="5" end="5"/>
                                            </p:txEl>
                                          </p:spTgt>
                                        </p:tgtEl>
                                        <p:attrNameLst>
                                          <p:attrName>style.visibility</p:attrName>
                                        </p:attrNameLst>
                                      </p:cBhvr>
                                      <p:to>
                                        <p:strVal val="visible"/>
                                      </p:to>
                                    </p:set>
                                    <p:animEffect transition="in" filter="wipe(left)">
                                      <p:cBhvr>
                                        <p:cTn id="26"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allAtOnce"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115888"/>
            <a:ext cx="8001000" cy="635793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en-US" sz="3400" b="1" dirty="0">
                <a:latin typeface="Times New Roman" panose="02020603050405020304" pitchFamily="18" charset="0"/>
              </a:rPr>
              <a:t>3. what the speaker has learnt from each group of people</a:t>
            </a:r>
          </a:p>
          <a:p>
            <a:pPr>
              <a:lnSpc>
                <a:spcPct val="110000"/>
              </a:lnSpc>
            </a:pPr>
            <a:r>
              <a:rPr lang="zh-CN" altLang="en-US" sz="3400" b="1" dirty="0">
                <a:solidFill>
                  <a:srgbClr val="FF0000"/>
                </a:solidFill>
                <a:latin typeface="Times New Roman" panose="02020603050405020304" pitchFamily="18" charset="0"/>
              </a:rPr>
              <a:t>    But they were not laughing at me. They taught me to say many things in Chinese and kindly invited me to join them.</a:t>
            </a:r>
          </a:p>
          <a:p>
            <a:pPr>
              <a:lnSpc>
                <a:spcPct val="110000"/>
              </a:lnSpc>
            </a:pPr>
            <a:r>
              <a:rPr lang="zh-CN" altLang="en-US" sz="3400" b="1" dirty="0">
                <a:solidFill>
                  <a:srgbClr val="FF0000"/>
                </a:solidFill>
                <a:latin typeface="Times New Roman" panose="02020603050405020304" pitchFamily="18" charset="0"/>
              </a:rPr>
              <a:t>    I give the white rose to my teachers, who have taught me that there is no success without effort.</a:t>
            </a:r>
          </a:p>
          <a:p>
            <a:pPr>
              <a:lnSpc>
                <a:spcPct val="110000"/>
              </a:lnSpc>
            </a:pPr>
            <a:r>
              <a:rPr lang="zh-CN" altLang="en-US" sz="3400" b="1" dirty="0">
                <a:solidFill>
                  <a:srgbClr val="FF0000"/>
                </a:solidFill>
                <a:latin typeface="Times New Roman" panose="02020603050405020304" pitchFamily="18" charset="0"/>
              </a:rPr>
              <a:t>    I give the yellow rose to my parents for teaching me that love is about trust.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wipe(down)">
                                      <p:cBhvr>
                                        <p:cTn id="7" dur="500"/>
                                        <p:tgtEl>
                                          <p:spTgt spid="194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wipe(down)">
                                      <p:cBhvr>
                                        <p:cTn id="12" dur="500"/>
                                        <p:tgtEl>
                                          <p:spTgt spid="194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wipe(down)">
                                      <p:cBhvr>
                                        <p:cTn id="17" dur="500"/>
                                        <p:tgtEl>
                                          <p:spTgt spid="194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1143000"/>
            <a:ext cx="84582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1. Which sentence in Paragraph 4 means “You have to work hard to succeed”?</a:t>
            </a:r>
          </a:p>
          <a:p>
            <a:pPr>
              <a:lnSpc>
                <a:spcPct val="120000"/>
              </a:lnSpc>
            </a:pPr>
            <a:r>
              <a:rPr lang="zh-CN" altLang="zh-CN" sz="3600" b="1">
                <a:solidFill>
                  <a:srgbClr val="FF0000"/>
                </a:solidFill>
                <a:latin typeface="Times New Roman" panose="02020603050405020304" pitchFamily="18" charset="0"/>
              </a:rPr>
              <a:t>    “You only really lose if you give up!”</a:t>
            </a:r>
          </a:p>
          <a:p>
            <a:pPr>
              <a:lnSpc>
                <a:spcPct val="120000"/>
              </a:lnSpc>
            </a:pPr>
            <a:r>
              <a:rPr lang="zh-CN" altLang="zh-CN" sz="3600" b="1">
                <a:latin typeface="Times New Roman" panose="02020603050405020304" pitchFamily="18" charset="0"/>
              </a:rPr>
              <a:t>2. “You only really lose if you give up!”  What does the sentence mean?</a:t>
            </a:r>
          </a:p>
          <a:p>
            <a:pPr>
              <a:lnSpc>
                <a:spcPct val="120000"/>
              </a:lnSpc>
            </a:pPr>
            <a:r>
              <a:rPr lang="zh-CN" altLang="zh-CN" sz="3600" b="1">
                <a:solidFill>
                  <a:srgbClr val="FF0000"/>
                </a:solidFill>
                <a:latin typeface="Times New Roman" panose="02020603050405020304" pitchFamily="18" charset="0"/>
              </a:rPr>
              <a:t>    </a:t>
            </a:r>
            <a:r>
              <a:rPr lang="zh-CN" sz="3600" b="1">
                <a:solidFill>
                  <a:srgbClr val="FF0000"/>
                </a:solidFill>
                <a:latin typeface="Times New Roman" panose="02020603050405020304" pitchFamily="18" charset="0"/>
              </a:rPr>
              <a:t>只要你坚持下去，跑完全程，那么即使你最后一个到达终点，你也不是一个失败者。</a:t>
            </a:r>
          </a:p>
        </p:txBody>
      </p:sp>
      <p:sp>
        <p:nvSpPr>
          <p:cNvPr id="20483" name="WordArt 3"/>
          <p:cNvSpPr>
            <a:spLocks noChangeArrowheads="1" noChangeShapeType="1"/>
          </p:cNvSpPr>
          <p:nvPr/>
        </p:nvSpPr>
        <p:spPr bwMode="auto">
          <a:xfrm>
            <a:off x="457200" y="304800"/>
            <a:ext cx="7924800" cy="914400"/>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gd name="adj" fmla="val 22222"/>
              </a:avLst>
            </a:prstTxWarp>
          </a:bodyPr>
          <a:lstStyle/>
          <a:p>
            <a:pPr algn="ctr"/>
            <a:r>
              <a:rPr lang="en-US" altLang="zh-CN" sz="3600" b="1">
                <a:ln w="9525" cmpd="sng">
                  <a:solidFill>
                    <a:schemeClr val="tx1"/>
                  </a:solidFill>
                  <a:round/>
                </a:ln>
                <a:solidFill>
                  <a:srgbClr val="3399FF"/>
                </a:solidFill>
                <a:latin typeface="Arial" panose="020B0604020202020204"/>
                <a:cs typeface="Arial" panose="020B0604020202020204"/>
              </a:rPr>
              <a:t>3. Answer the questions.</a:t>
            </a:r>
            <a:endParaRPr lang="zh-CN" altLang="en-US" sz="3600" b="1">
              <a:ln w="9525" cmpd="sng">
                <a:solidFill>
                  <a:schemeClr val="tx1"/>
                </a:solidFill>
                <a:round/>
              </a:ln>
              <a:solidFill>
                <a:srgbClr val="3399FF"/>
              </a:solidFill>
              <a:latin typeface="Arial" panose="020B0604020202020204"/>
              <a:cs typeface="Arial" panose="020B0604020202020204"/>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up)">
                                      <p:cBhvr>
                                        <p:cTn id="7" dur="500"/>
                                        <p:tgtEl>
                                          <p:spTgt spid="2048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0482">
                                            <p:txEl>
                                              <p:pRg st="2" end="2"/>
                                            </p:txEl>
                                          </p:spTgt>
                                        </p:tgtEl>
                                        <p:attrNameLst>
                                          <p:attrName>style.visibility</p:attrName>
                                        </p:attrNameLst>
                                      </p:cBhvr>
                                      <p:to>
                                        <p:strVal val="visible"/>
                                      </p:to>
                                    </p:set>
                                    <p:animEffect transition="in" filter="wipe(up)">
                                      <p:cBhvr>
                                        <p:cTn id="10" dur="500"/>
                                        <p:tgtEl>
                                          <p:spTgt spid="2048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0482">
                                            <p:txEl>
                                              <p:pRg st="1" end="1"/>
                                            </p:txEl>
                                          </p:spTgt>
                                        </p:tgtEl>
                                        <p:attrNameLst>
                                          <p:attrName>style.visibility</p:attrName>
                                        </p:attrNameLst>
                                      </p:cBhvr>
                                      <p:to>
                                        <p:strVal val="visible"/>
                                      </p:to>
                                    </p:set>
                                    <p:animEffect transition="in" filter="strips(downRight)">
                                      <p:cBhvr>
                                        <p:cTn id="15" dur="500"/>
                                        <p:tgtEl>
                                          <p:spTgt spid="2048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20482">
                                            <p:txEl>
                                              <p:pRg st="3" end="3"/>
                                            </p:txEl>
                                          </p:spTgt>
                                        </p:tgtEl>
                                        <p:attrNameLst>
                                          <p:attrName>style.visibility</p:attrName>
                                        </p:attrNameLst>
                                      </p:cBhvr>
                                      <p:to>
                                        <p:strVal val="visible"/>
                                      </p:to>
                                    </p:set>
                                    <p:animEffect transition="in" filter="strips(downRight)">
                                      <p:cBhvr>
                                        <p:cTn id="20"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uiExpand="1" build="allAtOnce"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228600" y="733425"/>
            <a:ext cx="86106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3. “I’m sure you will be good at music. I know that you will be better at maths.” What did Betty’s father want her to do?</a:t>
            </a:r>
          </a:p>
          <a:p>
            <a:pPr>
              <a:lnSpc>
                <a:spcPct val="120000"/>
              </a:lnSpc>
            </a:pPr>
            <a:r>
              <a:rPr lang="zh-CN" altLang="zh-CN" sz="3600" b="1">
                <a:solidFill>
                  <a:srgbClr val="FF0000"/>
                </a:solidFill>
                <a:latin typeface="Times New Roman" panose="02020603050405020304" pitchFamily="18" charset="0"/>
              </a:rPr>
              <a:t>    He wanted her to study maths harder.</a:t>
            </a:r>
          </a:p>
          <a:p>
            <a:pPr>
              <a:lnSpc>
                <a:spcPct val="120000"/>
              </a:lnSpc>
            </a:pPr>
            <a:r>
              <a:rPr lang="zh-CN" altLang="zh-CN" sz="3600" b="1">
                <a:latin typeface="Times New Roman" panose="02020603050405020304" pitchFamily="18" charset="0"/>
              </a:rPr>
              <a:t>4. How do you think Betty would write to her father in reply?</a:t>
            </a:r>
          </a:p>
          <a:p>
            <a:pPr>
              <a:lnSpc>
                <a:spcPct val="120000"/>
              </a:lnSpc>
            </a:pPr>
            <a:r>
              <a:rPr lang="zh-CN" altLang="zh-CN" sz="3600" b="1">
                <a:solidFill>
                  <a:srgbClr val="FF0000"/>
                </a:solidFill>
                <a:latin typeface="Times New Roman" panose="02020603050405020304" pitchFamily="18" charset="0"/>
              </a:rPr>
              <a:t>    Thanks for your gift, and I’ll do better in maths as well as music.</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Effect transition="in" filter="strips(downRight)">
                                      <p:cBhvr>
                                        <p:cTn id="7" dur="500"/>
                                        <p:tgtEl>
                                          <p:spTgt spid="2150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1506">
                                            <p:txEl>
                                              <p:pRg st="3" end="3"/>
                                            </p:txEl>
                                          </p:spTgt>
                                        </p:tgtEl>
                                        <p:attrNameLst>
                                          <p:attrName>style.visibility</p:attrName>
                                        </p:attrNameLst>
                                      </p:cBhvr>
                                      <p:to>
                                        <p:strVal val="visible"/>
                                      </p:to>
                                    </p:set>
                                    <p:animEffect transition="in" filter="strips(downRight)">
                                      <p:cBhvr>
                                        <p:cTn id="12" dur="500"/>
                                        <p:tgtEl>
                                          <p:spTgt spid="21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 y="914400"/>
            <a:ext cx="815340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1056005" indent="-342900">
              <a:defRPr>
                <a:solidFill>
                  <a:schemeClr val="tx1"/>
                </a:solidFill>
                <a:latin typeface="Arial" panose="020B0604020202020204" pitchFamily="34" charset="0"/>
                <a:ea typeface="宋体" panose="02010600030101010101" pitchFamily="2" charset="-122"/>
              </a:defRPr>
            </a:lvl2pPr>
            <a:lvl3pPr marL="1577975" indent="-342900">
              <a:defRPr>
                <a:solidFill>
                  <a:schemeClr val="tx1"/>
                </a:solidFill>
                <a:latin typeface="Arial" panose="020B0604020202020204" pitchFamily="34" charset="0"/>
                <a:ea typeface="宋体" panose="02010600030101010101" pitchFamily="2" charset="-122"/>
              </a:defRPr>
            </a:lvl3pPr>
            <a:lvl4pPr marL="2100580" indent="-342900">
              <a:defRPr>
                <a:solidFill>
                  <a:schemeClr val="tx1"/>
                </a:solidFill>
                <a:latin typeface="Arial" panose="020B0604020202020204" pitchFamily="34" charset="0"/>
                <a:ea typeface="宋体" panose="02010600030101010101" pitchFamily="2" charset="-122"/>
              </a:defRPr>
            </a:lvl4pPr>
            <a:lvl5pPr marL="2622550" indent="-342900">
              <a:defRPr>
                <a:solidFill>
                  <a:schemeClr val="tx1"/>
                </a:solidFill>
                <a:latin typeface="Arial" panose="020B0604020202020204" pitchFamily="34" charset="0"/>
                <a:ea typeface="宋体" panose="02010600030101010101" pitchFamily="2" charset="-122"/>
              </a:defRPr>
            </a:lvl5pPr>
            <a:lvl6pPr marL="30797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5369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941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4513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5. “I’m sure that you all have your own memories about the happiness of the last three years, and the people whom you want to thank for it…” What does </a:t>
            </a:r>
            <a:r>
              <a:rPr lang="zh-CN" altLang="zh-CN" sz="3600" b="1" i="1">
                <a:latin typeface="Times New Roman" panose="02020603050405020304" pitchFamily="18" charset="0"/>
              </a:rPr>
              <a:t>it</a:t>
            </a:r>
            <a:r>
              <a:rPr lang="zh-CN" altLang="zh-CN" sz="3600" b="1">
                <a:latin typeface="Times New Roman" panose="02020603050405020304" pitchFamily="18" charset="0"/>
              </a:rPr>
              <a:t> mean?</a:t>
            </a:r>
          </a:p>
          <a:p>
            <a:pPr>
              <a:lnSpc>
                <a:spcPct val="120000"/>
              </a:lnSpc>
            </a:pPr>
            <a:r>
              <a:rPr lang="zh-CN" altLang="zh-CN" sz="3600" b="1">
                <a:solidFill>
                  <a:srgbClr val="FF0000"/>
                </a:solidFill>
                <a:latin typeface="Times New Roman" panose="02020603050405020304" pitchFamily="18" charset="0"/>
              </a:rPr>
              <a:t>    Let all the students say thanks to their friends, teachers and parents.</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strips(downRight)">
                                      <p:cBhvr>
                                        <p:cTn id="7" dur="5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143000" y="5105400"/>
            <a:ext cx="6781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dirty="0">
                <a:latin typeface="Times New Roman" panose="02020603050405020304" pitchFamily="18" charset="0"/>
              </a:rPr>
              <a:t>How soon will you leave school?</a:t>
            </a:r>
          </a:p>
        </p:txBody>
      </p:sp>
      <p:sp>
        <p:nvSpPr>
          <p:cNvPr id="4099" name="WordArt 3"/>
          <p:cNvSpPr>
            <a:spLocks noChangeArrowheads="1" noChangeShapeType="1"/>
          </p:cNvSpPr>
          <p:nvPr/>
        </p:nvSpPr>
        <p:spPr bwMode="auto">
          <a:xfrm>
            <a:off x="1828800" y="304800"/>
            <a:ext cx="5486400" cy="8382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bodyPr>
          <a:lstStyle/>
          <a:p>
            <a:pPr algn="ctr"/>
            <a:r>
              <a:rPr lang="en-US" altLang="zh-CN" sz="3600" b="1" dirty="0">
                <a:ln w="9525" cmpd="sng">
                  <a:solidFill>
                    <a:srgbClr val="000000"/>
                  </a:solidFill>
                  <a:round/>
                </a:ln>
                <a:solidFill>
                  <a:srgbClr val="FF9966"/>
                </a:solidFill>
                <a:latin typeface="Arial" panose="020B0604020202020204"/>
                <a:cs typeface="Arial" panose="020B0604020202020204"/>
              </a:rPr>
              <a:t>Warming up</a:t>
            </a:r>
            <a:endParaRPr lang="zh-CN" altLang="en-US" sz="3600" b="1" dirty="0">
              <a:ln w="9525" cmpd="sng">
                <a:solidFill>
                  <a:srgbClr val="000000"/>
                </a:solidFill>
                <a:round/>
              </a:ln>
              <a:solidFill>
                <a:srgbClr val="FF9966"/>
              </a:solidFill>
              <a:latin typeface="Arial" panose="020B0604020202020204"/>
              <a:cs typeface="Arial" panose="020B0604020202020204"/>
            </a:endParaRPr>
          </a:p>
        </p:txBody>
      </p:sp>
      <p:pic>
        <p:nvPicPr>
          <p:cNvPr id="4100" name="Picture 4"/>
          <p:cNvPicPr>
            <a:picLocks noChangeAspect="1" noChangeArrowheads="1"/>
          </p:cNvPicPr>
          <p:nvPr/>
        </p:nvPicPr>
        <p:blipFill>
          <a:blip r:embed="rId2" cstate="email"/>
          <a:srcRect/>
          <a:stretch>
            <a:fillRect/>
          </a:stretch>
        </p:blipFill>
        <p:spPr bwMode="auto">
          <a:xfrm>
            <a:off x="1828800" y="1828800"/>
            <a:ext cx="50292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additive="base">
                                        <p:cTn id="12" dur="500" fill="hold"/>
                                        <p:tgtEl>
                                          <p:spTgt spid="4098"/>
                                        </p:tgtEl>
                                        <p:attrNameLst>
                                          <p:attrName>ppt_x</p:attrName>
                                        </p:attrNameLst>
                                      </p:cBhvr>
                                      <p:tavLst>
                                        <p:tav tm="0">
                                          <p:val>
                                            <p:strVal val="0-#ppt_w/2"/>
                                          </p:val>
                                        </p:tav>
                                        <p:tav tm="100000">
                                          <p:val>
                                            <p:strVal val="#ppt_x"/>
                                          </p:val>
                                        </p:tav>
                                      </p:tavLst>
                                    </p:anim>
                                    <p:anim calcmode="lin" valueType="num">
                                      <p:cBhvr additive="base">
                                        <p:cTn id="13"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04800" y="2144713"/>
            <a:ext cx="8229600"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1056005" indent="-342900">
              <a:defRPr>
                <a:solidFill>
                  <a:schemeClr val="tx1"/>
                </a:solidFill>
                <a:latin typeface="Arial" panose="020B0604020202020204" pitchFamily="34" charset="0"/>
                <a:ea typeface="宋体" panose="02010600030101010101" pitchFamily="2" charset="-122"/>
              </a:defRPr>
            </a:lvl2pPr>
            <a:lvl3pPr marL="1577975" indent="-342900">
              <a:defRPr>
                <a:solidFill>
                  <a:schemeClr val="tx1"/>
                </a:solidFill>
                <a:latin typeface="Arial" panose="020B0604020202020204" pitchFamily="34" charset="0"/>
                <a:ea typeface="宋体" panose="02010600030101010101" pitchFamily="2" charset="-122"/>
              </a:defRPr>
            </a:lvl3pPr>
            <a:lvl4pPr marL="2100580" indent="-342900">
              <a:defRPr>
                <a:solidFill>
                  <a:schemeClr val="tx1"/>
                </a:solidFill>
                <a:latin typeface="Arial" panose="020B0604020202020204" pitchFamily="34" charset="0"/>
                <a:ea typeface="宋体" panose="02010600030101010101" pitchFamily="2" charset="-122"/>
              </a:defRPr>
            </a:lvl4pPr>
            <a:lvl5pPr marL="2622550" indent="-342900">
              <a:defRPr>
                <a:solidFill>
                  <a:schemeClr val="tx1"/>
                </a:solidFill>
                <a:latin typeface="Arial" panose="020B0604020202020204" pitchFamily="34" charset="0"/>
                <a:ea typeface="宋体" panose="02010600030101010101" pitchFamily="2" charset="-122"/>
              </a:defRPr>
            </a:lvl5pPr>
            <a:lvl6pPr marL="30797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5369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941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4513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1. Which words can you use to describe the speech in Activity 1?</a:t>
            </a:r>
          </a:p>
          <a:p>
            <a:pPr>
              <a:lnSpc>
                <a:spcPct val="120000"/>
              </a:lnSpc>
            </a:pPr>
            <a:r>
              <a:rPr lang="zh-CN" altLang="zh-CN" sz="3600" b="1">
                <a:latin typeface="Times New Roman" panose="02020603050405020304" pitchFamily="18" charset="0"/>
              </a:rPr>
              <a:t>    careful             excited            moving    </a:t>
            </a:r>
          </a:p>
          <a:p>
            <a:pPr>
              <a:lnSpc>
                <a:spcPct val="120000"/>
              </a:lnSpc>
            </a:pPr>
            <a:r>
              <a:rPr lang="zh-CN" altLang="zh-CN" sz="3600" b="1">
                <a:latin typeface="Times New Roman" panose="02020603050405020304" pitchFamily="18" charset="0"/>
              </a:rPr>
              <a:t>    polite               silly                 troubled</a:t>
            </a:r>
          </a:p>
          <a:p>
            <a:pPr>
              <a:lnSpc>
                <a:spcPct val="120000"/>
              </a:lnSpc>
            </a:pPr>
            <a:r>
              <a:rPr lang="zh-CN" altLang="zh-CN" sz="3600" b="1">
                <a:latin typeface="Times New Roman" panose="02020603050405020304" pitchFamily="18" charset="0"/>
              </a:rPr>
              <a:t>    warm              worried</a:t>
            </a:r>
          </a:p>
        </p:txBody>
      </p:sp>
      <p:sp>
        <p:nvSpPr>
          <p:cNvPr id="23555" name="Rectangle 3"/>
          <p:cNvSpPr>
            <a:spLocks noChangeArrowheads="1"/>
          </p:cNvSpPr>
          <p:nvPr/>
        </p:nvSpPr>
        <p:spPr bwMode="auto">
          <a:xfrm>
            <a:off x="2667000" y="36576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56" name="Text Box 4"/>
          <p:cNvSpPr txBox="1">
            <a:spLocks noChangeArrowheads="1"/>
          </p:cNvSpPr>
          <p:nvPr/>
        </p:nvSpPr>
        <p:spPr bwMode="auto">
          <a:xfrm>
            <a:off x="8077200" y="3440113"/>
            <a:ext cx="60960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3557" name="Text Box 5"/>
          <p:cNvSpPr txBox="1">
            <a:spLocks noChangeArrowheads="1"/>
          </p:cNvSpPr>
          <p:nvPr/>
        </p:nvSpPr>
        <p:spPr bwMode="auto">
          <a:xfrm>
            <a:off x="2514600" y="40386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3558" name="Text Box 6"/>
          <p:cNvSpPr txBox="1">
            <a:spLocks noChangeArrowheads="1"/>
          </p:cNvSpPr>
          <p:nvPr/>
        </p:nvSpPr>
        <p:spPr bwMode="auto">
          <a:xfrm>
            <a:off x="2514600" y="4724400"/>
            <a:ext cx="685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3559" name="WordArt 7"/>
          <p:cNvSpPr>
            <a:spLocks noChangeArrowheads="1" noChangeShapeType="1"/>
          </p:cNvSpPr>
          <p:nvPr/>
        </p:nvSpPr>
        <p:spPr bwMode="auto">
          <a:xfrm>
            <a:off x="457200" y="527050"/>
            <a:ext cx="8001000" cy="1301750"/>
          </a:xfrm>
          <a:prstGeom prst="rect">
            <a:avLst/>
          </a:prstGeom>
          <a:extLst>
            <a:ext uri="{AF507438-7753-43E0-B8FC-AC1667EBCBE1}">
              <a14:hiddenEffects xmlns:a14="http://schemas.microsoft.com/office/drawing/2010/main">
                <a:effectLst/>
              </a14:hiddenEffects>
            </a:ext>
          </a:extLst>
        </p:spPr>
        <p:txBody>
          <a:bodyPr wrap="none" fromWordArt="1">
            <a:prstTxWarp prst="textDoubleWave1">
              <a:avLst>
                <a:gd name="adj1" fmla="val 6500"/>
                <a:gd name="adj2" fmla="val 0"/>
              </a:avLst>
            </a:prstTxWarp>
          </a:bodyPr>
          <a:lstStyle/>
          <a:p>
            <a:pPr algn="ctr"/>
            <a:r>
              <a:rPr lang="en-US" altLang="zh-CN" sz="3600" b="1" kern="10" spc="-360">
                <a:ln w="12700" cmpd="sng">
                  <a:solidFill>
                    <a:srgbClr val="000099"/>
                  </a:solidFill>
                  <a:round/>
                </a:ln>
                <a:solidFill>
                  <a:srgbClr val="33CCFF"/>
                </a:solidFill>
                <a:latin typeface="Arial" panose="020B0604020202020204"/>
                <a:cs typeface="Arial" panose="020B0604020202020204"/>
              </a:rPr>
              <a:t>4. Check (√) the answers to the questions.</a:t>
            </a:r>
          </a:p>
          <a:p>
            <a:pPr algn="ctr"/>
            <a:r>
              <a:rPr lang="en-US" altLang="zh-CN" sz="3600" b="1" kern="10" spc="-360">
                <a:ln w="12700" cmpd="sng">
                  <a:solidFill>
                    <a:srgbClr val="000099"/>
                  </a:solidFill>
                  <a:round/>
                </a:ln>
                <a:solidFill>
                  <a:srgbClr val="33CCFF"/>
                </a:solidFill>
                <a:latin typeface="Arial" panose="020B0604020202020204"/>
                <a:cs typeface="Arial" panose="020B0604020202020204"/>
              </a:rPr>
              <a:t>There may be more than one answer. </a:t>
            </a:r>
            <a:endParaRPr lang="zh-CN" altLang="en-US" sz="3600" b="1" kern="10" spc="-360">
              <a:ln w="12700" cmpd="sng">
                <a:solidFill>
                  <a:srgbClr val="000099"/>
                </a:solidFill>
                <a:round/>
              </a:ln>
              <a:solidFill>
                <a:srgbClr val="33CCFF"/>
              </a:solidFill>
              <a:latin typeface="Arial" panose="020B0604020202020204"/>
              <a:cs typeface="Arial" panose="020B0604020202020204"/>
            </a:endParaRPr>
          </a:p>
        </p:txBody>
      </p:sp>
      <p:sp>
        <p:nvSpPr>
          <p:cNvPr id="23560" name="Rectangle 8"/>
          <p:cNvSpPr>
            <a:spLocks noChangeArrowheads="1"/>
          </p:cNvSpPr>
          <p:nvPr/>
        </p:nvSpPr>
        <p:spPr bwMode="auto">
          <a:xfrm>
            <a:off x="2667000" y="42672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1" name="Rectangle 9"/>
          <p:cNvSpPr>
            <a:spLocks noChangeArrowheads="1"/>
          </p:cNvSpPr>
          <p:nvPr/>
        </p:nvSpPr>
        <p:spPr bwMode="auto">
          <a:xfrm>
            <a:off x="2667000" y="49530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2" name="Rectangle 10"/>
          <p:cNvSpPr>
            <a:spLocks noChangeArrowheads="1"/>
          </p:cNvSpPr>
          <p:nvPr/>
        </p:nvSpPr>
        <p:spPr bwMode="auto">
          <a:xfrm>
            <a:off x="8229600" y="36576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3" name="Rectangle 11"/>
          <p:cNvSpPr>
            <a:spLocks noChangeArrowheads="1"/>
          </p:cNvSpPr>
          <p:nvPr/>
        </p:nvSpPr>
        <p:spPr bwMode="auto">
          <a:xfrm>
            <a:off x="8229600" y="43434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4" name="Rectangle 12"/>
          <p:cNvSpPr>
            <a:spLocks noChangeArrowheads="1"/>
          </p:cNvSpPr>
          <p:nvPr/>
        </p:nvSpPr>
        <p:spPr bwMode="auto">
          <a:xfrm>
            <a:off x="5334000" y="36576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5" name="Rectangle 13"/>
          <p:cNvSpPr>
            <a:spLocks noChangeArrowheads="1"/>
          </p:cNvSpPr>
          <p:nvPr/>
        </p:nvSpPr>
        <p:spPr bwMode="auto">
          <a:xfrm>
            <a:off x="5334000" y="42672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566" name="Rectangle 14"/>
          <p:cNvSpPr>
            <a:spLocks noChangeArrowheads="1"/>
          </p:cNvSpPr>
          <p:nvPr/>
        </p:nvSpPr>
        <p:spPr bwMode="auto">
          <a:xfrm>
            <a:off x="5334000" y="5029200"/>
            <a:ext cx="457200" cy="4572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additive="base">
                                        <p:cTn id="7" dur="500" fill="hold"/>
                                        <p:tgtEl>
                                          <p:spTgt spid="23556"/>
                                        </p:tgtEl>
                                        <p:attrNameLst>
                                          <p:attrName>ppt_x</p:attrName>
                                        </p:attrNameLst>
                                      </p:cBhvr>
                                      <p:tavLst>
                                        <p:tav tm="0">
                                          <p:val>
                                            <p:strVal val="#ppt_x"/>
                                          </p:val>
                                        </p:tav>
                                        <p:tav tm="100000">
                                          <p:val>
                                            <p:strVal val="#ppt_x"/>
                                          </p:val>
                                        </p:tav>
                                      </p:tavLst>
                                    </p:anim>
                                    <p:anim calcmode="lin" valueType="num">
                                      <p:cBhvr additive="base">
                                        <p:cTn id="8" dur="500" fill="hold"/>
                                        <p:tgtEl>
                                          <p:spTgt spid="235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7"/>
                                        </p:tgtEl>
                                        <p:attrNameLst>
                                          <p:attrName>style.visibility</p:attrName>
                                        </p:attrNameLst>
                                      </p:cBhvr>
                                      <p:to>
                                        <p:strVal val="visible"/>
                                      </p:to>
                                    </p:set>
                                    <p:anim calcmode="lin" valueType="num">
                                      <p:cBhvr additive="base">
                                        <p:cTn id="13" dur="500" fill="hold"/>
                                        <p:tgtEl>
                                          <p:spTgt spid="23557"/>
                                        </p:tgtEl>
                                        <p:attrNameLst>
                                          <p:attrName>ppt_x</p:attrName>
                                        </p:attrNameLst>
                                      </p:cBhvr>
                                      <p:tavLst>
                                        <p:tav tm="0">
                                          <p:val>
                                            <p:strVal val="#ppt_x"/>
                                          </p:val>
                                        </p:tav>
                                        <p:tav tm="100000">
                                          <p:val>
                                            <p:strVal val="#ppt_x"/>
                                          </p:val>
                                        </p:tav>
                                      </p:tavLst>
                                    </p:anim>
                                    <p:anim calcmode="lin" valueType="num">
                                      <p:cBhvr additive="base">
                                        <p:cTn id="14" dur="500" fill="hold"/>
                                        <p:tgtEl>
                                          <p:spTgt spid="2355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anim calcmode="lin" valueType="num">
                                      <p:cBhvr additive="base">
                                        <p:cTn id="19" dur="500" fill="hold"/>
                                        <p:tgtEl>
                                          <p:spTgt spid="23558"/>
                                        </p:tgtEl>
                                        <p:attrNameLst>
                                          <p:attrName>ppt_x</p:attrName>
                                        </p:attrNameLst>
                                      </p:cBhvr>
                                      <p:tavLst>
                                        <p:tav tm="0">
                                          <p:val>
                                            <p:strVal val="#ppt_x"/>
                                          </p:val>
                                        </p:tav>
                                        <p:tav tm="100000">
                                          <p:val>
                                            <p:strVal val="#ppt_x"/>
                                          </p:val>
                                        </p:tav>
                                      </p:tavLst>
                                    </p:anim>
                                    <p:anim calcmode="lin" valueType="num">
                                      <p:cBhvr additive="base">
                                        <p:cTn id="20" dur="500" fill="hold"/>
                                        <p:tgtEl>
                                          <p:spTgt spid="235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utoUpdateAnimBg="0"/>
      <p:bldP spid="23557" grpId="0" autoUpdateAnimBg="0"/>
      <p:bldP spid="2355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81000" y="304800"/>
            <a:ext cx="8229600"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1056005" indent="-342900">
              <a:defRPr>
                <a:solidFill>
                  <a:schemeClr val="tx1"/>
                </a:solidFill>
                <a:latin typeface="Arial" panose="020B0604020202020204" pitchFamily="34" charset="0"/>
                <a:ea typeface="宋体" panose="02010600030101010101" pitchFamily="2" charset="-122"/>
              </a:defRPr>
            </a:lvl2pPr>
            <a:lvl3pPr marL="1577975" indent="-342900">
              <a:defRPr>
                <a:solidFill>
                  <a:schemeClr val="tx1"/>
                </a:solidFill>
                <a:latin typeface="Arial" panose="020B0604020202020204" pitchFamily="34" charset="0"/>
                <a:ea typeface="宋体" panose="02010600030101010101" pitchFamily="2" charset="-122"/>
              </a:defRPr>
            </a:lvl3pPr>
            <a:lvl4pPr marL="2100580" indent="-342900">
              <a:defRPr>
                <a:solidFill>
                  <a:schemeClr val="tx1"/>
                </a:solidFill>
                <a:latin typeface="Arial" panose="020B0604020202020204" pitchFamily="34" charset="0"/>
                <a:ea typeface="宋体" panose="02010600030101010101" pitchFamily="2" charset="-122"/>
              </a:defRPr>
            </a:lvl4pPr>
            <a:lvl5pPr marL="2622550" indent="-342900">
              <a:defRPr>
                <a:solidFill>
                  <a:schemeClr val="tx1"/>
                </a:solidFill>
                <a:latin typeface="Arial" panose="020B0604020202020204" pitchFamily="34" charset="0"/>
                <a:ea typeface="宋体" panose="02010600030101010101" pitchFamily="2" charset="-122"/>
              </a:defRPr>
            </a:lvl5pPr>
            <a:lvl6pPr marL="30797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5369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941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45135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2. Which sentence(s) will you probably find in speeches at a school-leavers’ party?</a:t>
            </a:r>
          </a:p>
          <a:p>
            <a:pPr>
              <a:lnSpc>
                <a:spcPct val="120000"/>
              </a:lnSpc>
            </a:pPr>
            <a:r>
              <a:rPr lang="zh-CN" altLang="zh-CN" sz="3600" b="1">
                <a:latin typeface="Times New Roman" panose="02020603050405020304" pitchFamily="18" charset="0"/>
              </a:rPr>
              <a:t>    a) Thank you, friends, teachers and </a:t>
            </a:r>
          </a:p>
          <a:p>
            <a:pPr>
              <a:lnSpc>
                <a:spcPct val="120000"/>
              </a:lnSpc>
            </a:pPr>
            <a:r>
              <a:rPr lang="zh-CN" altLang="zh-CN" sz="3600" b="1">
                <a:latin typeface="Times New Roman" panose="02020603050405020304" pitchFamily="18" charset="0"/>
              </a:rPr>
              <a:t>        parents!</a:t>
            </a:r>
          </a:p>
          <a:p>
            <a:pPr>
              <a:lnSpc>
                <a:spcPct val="120000"/>
              </a:lnSpc>
            </a:pPr>
            <a:r>
              <a:rPr lang="zh-CN" altLang="zh-CN" sz="3600" b="1">
                <a:latin typeface="Times New Roman" panose="02020603050405020304" pitchFamily="18" charset="0"/>
              </a:rPr>
              <a:t>    b) We’ll always stay in touch.</a:t>
            </a:r>
          </a:p>
          <a:p>
            <a:pPr>
              <a:lnSpc>
                <a:spcPct val="120000"/>
              </a:lnSpc>
            </a:pPr>
            <a:r>
              <a:rPr lang="zh-CN" altLang="zh-CN" sz="3600" b="1">
                <a:latin typeface="Times New Roman" panose="02020603050405020304" pitchFamily="18" charset="0"/>
              </a:rPr>
              <a:t>    c) I’m proud to be chosen to speak to </a:t>
            </a:r>
          </a:p>
          <a:p>
            <a:pPr>
              <a:lnSpc>
                <a:spcPct val="120000"/>
              </a:lnSpc>
            </a:pPr>
            <a:r>
              <a:rPr lang="zh-CN" altLang="zh-CN" sz="3600" b="1">
                <a:latin typeface="Times New Roman" panose="02020603050405020304" pitchFamily="18" charset="0"/>
              </a:rPr>
              <a:t>        you.</a:t>
            </a:r>
          </a:p>
          <a:p>
            <a:pPr>
              <a:lnSpc>
                <a:spcPct val="120000"/>
              </a:lnSpc>
            </a:pPr>
            <a:r>
              <a:rPr lang="zh-CN" altLang="zh-CN" sz="3600" b="1">
                <a:latin typeface="Times New Roman" panose="02020603050405020304" pitchFamily="18" charset="0"/>
              </a:rPr>
              <a:t>    d) Let’s all stand up and say …</a:t>
            </a:r>
          </a:p>
        </p:txBody>
      </p:sp>
      <p:sp>
        <p:nvSpPr>
          <p:cNvPr id="24579" name="Rectangle 3"/>
          <p:cNvSpPr>
            <a:spLocks noChangeArrowheads="1"/>
          </p:cNvSpPr>
          <p:nvPr/>
        </p:nvSpPr>
        <p:spPr bwMode="auto">
          <a:xfrm>
            <a:off x="8077200" y="3048000"/>
            <a:ext cx="533400" cy="5334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0" name="Text Box 4"/>
          <p:cNvSpPr txBox="1">
            <a:spLocks noChangeArrowheads="1"/>
          </p:cNvSpPr>
          <p:nvPr/>
        </p:nvSpPr>
        <p:spPr bwMode="auto">
          <a:xfrm>
            <a:off x="8001000" y="2895600"/>
            <a:ext cx="685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4581" name="Text Box 5"/>
          <p:cNvSpPr txBox="1">
            <a:spLocks noChangeArrowheads="1"/>
          </p:cNvSpPr>
          <p:nvPr/>
        </p:nvSpPr>
        <p:spPr bwMode="auto">
          <a:xfrm>
            <a:off x="8001000" y="4876800"/>
            <a:ext cx="685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4582" name="Text Box 6"/>
          <p:cNvSpPr txBox="1">
            <a:spLocks noChangeArrowheads="1"/>
          </p:cNvSpPr>
          <p:nvPr/>
        </p:nvSpPr>
        <p:spPr bwMode="auto">
          <a:xfrm>
            <a:off x="8001000" y="56388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24583" name="Rectangle 7"/>
          <p:cNvSpPr>
            <a:spLocks noChangeArrowheads="1"/>
          </p:cNvSpPr>
          <p:nvPr/>
        </p:nvSpPr>
        <p:spPr bwMode="auto">
          <a:xfrm>
            <a:off x="8077200" y="3733800"/>
            <a:ext cx="533400" cy="5334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4" name="Rectangle 8"/>
          <p:cNvSpPr>
            <a:spLocks noChangeArrowheads="1"/>
          </p:cNvSpPr>
          <p:nvPr/>
        </p:nvSpPr>
        <p:spPr bwMode="auto">
          <a:xfrm>
            <a:off x="8077200" y="5029200"/>
            <a:ext cx="533400" cy="5334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5" name="Rectangle 9"/>
          <p:cNvSpPr>
            <a:spLocks noChangeArrowheads="1"/>
          </p:cNvSpPr>
          <p:nvPr/>
        </p:nvSpPr>
        <p:spPr bwMode="auto">
          <a:xfrm>
            <a:off x="8077200" y="5791200"/>
            <a:ext cx="533400" cy="53340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4586" name="Text Box 10"/>
          <p:cNvSpPr txBox="1">
            <a:spLocks noChangeArrowheads="1"/>
          </p:cNvSpPr>
          <p:nvPr/>
        </p:nvSpPr>
        <p:spPr bwMode="auto">
          <a:xfrm>
            <a:off x="7924800" y="3581400"/>
            <a:ext cx="6858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ppt_x"/>
                                          </p:val>
                                        </p:tav>
                                        <p:tav tm="100000">
                                          <p:val>
                                            <p:strVal val="#ppt_x"/>
                                          </p:val>
                                        </p:tav>
                                      </p:tavLst>
                                    </p:anim>
                                    <p:anim calcmode="lin" valueType="num">
                                      <p:cBhvr additive="base">
                                        <p:cTn id="8" dur="500" fill="hold"/>
                                        <p:tgtEl>
                                          <p:spTgt spid="2458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86"/>
                                        </p:tgtEl>
                                        <p:attrNameLst>
                                          <p:attrName>style.visibility</p:attrName>
                                        </p:attrNameLst>
                                      </p:cBhvr>
                                      <p:to>
                                        <p:strVal val="visible"/>
                                      </p:to>
                                    </p:set>
                                    <p:anim calcmode="lin" valueType="num">
                                      <p:cBhvr additive="base">
                                        <p:cTn id="13" dur="500" fill="hold"/>
                                        <p:tgtEl>
                                          <p:spTgt spid="24586"/>
                                        </p:tgtEl>
                                        <p:attrNameLst>
                                          <p:attrName>ppt_x</p:attrName>
                                        </p:attrNameLst>
                                      </p:cBhvr>
                                      <p:tavLst>
                                        <p:tav tm="0">
                                          <p:val>
                                            <p:strVal val="#ppt_x"/>
                                          </p:val>
                                        </p:tav>
                                        <p:tav tm="100000">
                                          <p:val>
                                            <p:strVal val="#ppt_x"/>
                                          </p:val>
                                        </p:tav>
                                      </p:tavLst>
                                    </p:anim>
                                    <p:anim calcmode="lin" valueType="num">
                                      <p:cBhvr additive="base">
                                        <p:cTn id="14"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581"/>
                                        </p:tgtEl>
                                        <p:attrNameLst>
                                          <p:attrName>style.visibility</p:attrName>
                                        </p:attrNameLst>
                                      </p:cBhvr>
                                      <p:to>
                                        <p:strVal val="visible"/>
                                      </p:to>
                                    </p:set>
                                    <p:anim calcmode="lin" valueType="num">
                                      <p:cBhvr additive="base">
                                        <p:cTn id="19" dur="500" fill="hold"/>
                                        <p:tgtEl>
                                          <p:spTgt spid="24581"/>
                                        </p:tgtEl>
                                        <p:attrNameLst>
                                          <p:attrName>ppt_x</p:attrName>
                                        </p:attrNameLst>
                                      </p:cBhvr>
                                      <p:tavLst>
                                        <p:tav tm="0">
                                          <p:val>
                                            <p:strVal val="#ppt_x"/>
                                          </p:val>
                                        </p:tav>
                                        <p:tav tm="100000">
                                          <p:val>
                                            <p:strVal val="#ppt_x"/>
                                          </p:val>
                                        </p:tav>
                                      </p:tavLst>
                                    </p:anim>
                                    <p:anim calcmode="lin" valueType="num">
                                      <p:cBhvr additive="base">
                                        <p:cTn id="20"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582"/>
                                        </p:tgtEl>
                                        <p:attrNameLst>
                                          <p:attrName>style.visibility</p:attrName>
                                        </p:attrNameLst>
                                      </p:cBhvr>
                                      <p:to>
                                        <p:strVal val="visible"/>
                                      </p:to>
                                    </p:set>
                                    <p:anim calcmode="lin" valueType="num">
                                      <p:cBhvr additive="base">
                                        <p:cTn id="25" dur="500" fill="hold"/>
                                        <p:tgtEl>
                                          <p:spTgt spid="24582"/>
                                        </p:tgtEl>
                                        <p:attrNameLst>
                                          <p:attrName>ppt_x</p:attrName>
                                        </p:attrNameLst>
                                      </p:cBhvr>
                                      <p:tavLst>
                                        <p:tav tm="0">
                                          <p:val>
                                            <p:strVal val="#ppt_x"/>
                                          </p:val>
                                        </p:tav>
                                        <p:tav tm="100000">
                                          <p:val>
                                            <p:strVal val="#ppt_x"/>
                                          </p:val>
                                        </p:tav>
                                      </p:tavLst>
                                    </p:anim>
                                    <p:anim calcmode="lin" valueType="num">
                                      <p:cBhvr additive="base">
                                        <p:cTn id="26"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P spid="24582" grpId="0" autoUpdateAnimBg="0"/>
      <p:bldP spid="2458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WordArt 2"/>
          <p:cNvSpPr>
            <a:spLocks noChangeArrowheads="1" noChangeShapeType="1"/>
          </p:cNvSpPr>
          <p:nvPr/>
        </p:nvSpPr>
        <p:spPr bwMode="auto">
          <a:xfrm>
            <a:off x="1219200" y="685800"/>
            <a:ext cx="6477000"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b="1">
                <a:ln w="9525" cmpd="sng">
                  <a:solidFill>
                    <a:schemeClr val="tx1"/>
                  </a:solidFill>
                  <a:round/>
                </a:ln>
                <a:solidFill>
                  <a:srgbClr val="CC0066"/>
                </a:solidFill>
                <a:latin typeface="Arial" panose="020B0604020202020204"/>
                <a:cs typeface="Arial" panose="020B0604020202020204"/>
              </a:rPr>
              <a:t>Learning to learn</a:t>
            </a:r>
            <a:endParaRPr lang="zh-CN" altLang="en-US" sz="3600" b="1">
              <a:ln w="9525" cmpd="sng">
                <a:solidFill>
                  <a:schemeClr val="tx1"/>
                </a:solidFill>
                <a:round/>
              </a:ln>
              <a:solidFill>
                <a:srgbClr val="CC0066"/>
              </a:solidFill>
              <a:latin typeface="Arial" panose="020B0604020202020204"/>
              <a:cs typeface="Arial" panose="020B0604020202020204"/>
            </a:endParaRPr>
          </a:p>
        </p:txBody>
      </p:sp>
      <p:sp>
        <p:nvSpPr>
          <p:cNvPr id="25603" name="Text Box 3"/>
          <p:cNvSpPr txBox="1">
            <a:spLocks noChangeArrowheads="1"/>
          </p:cNvSpPr>
          <p:nvPr/>
        </p:nvSpPr>
        <p:spPr bwMode="auto">
          <a:xfrm>
            <a:off x="381000" y="1752600"/>
            <a:ext cx="853440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319530" indent="-342900">
              <a:defRPr>
                <a:solidFill>
                  <a:schemeClr val="tx1"/>
                </a:solidFill>
                <a:latin typeface="Arial" panose="020B0604020202020204" pitchFamily="34" charset="0"/>
                <a:ea typeface="宋体" panose="02010600030101010101" pitchFamily="2" charset="-122"/>
              </a:defRPr>
            </a:lvl3pPr>
            <a:lvl4pPr marL="1841500" indent="-342900">
              <a:defRPr>
                <a:solidFill>
                  <a:schemeClr val="tx1"/>
                </a:solidFill>
                <a:latin typeface="Arial" panose="020B0604020202020204" pitchFamily="34" charset="0"/>
                <a:ea typeface="宋体" panose="02010600030101010101" pitchFamily="2" charset="-122"/>
              </a:defRPr>
            </a:lvl4pPr>
            <a:lvl5pPr marL="2364105" indent="-342900">
              <a:defRPr>
                <a:solidFill>
                  <a:schemeClr val="tx1"/>
                </a:solidFill>
                <a:latin typeface="Arial" panose="020B0604020202020204" pitchFamily="34" charset="0"/>
                <a:ea typeface="宋体" panose="02010600030101010101" pitchFamily="2" charset="-122"/>
              </a:defRPr>
            </a:lvl5pPr>
            <a:lvl6pPr marL="282130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27850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73570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19290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You may have to make speeches on the first day at your senior high. Try to plan ahead what you are going to say, but do not write the speech in full—just make notes. When you make your speech using the notes, you will sound much more natural.</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slide(fromBottom)">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533400" y="1871663"/>
            <a:ext cx="8153400" cy="33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1. But they were not </a:t>
            </a:r>
            <a:r>
              <a:rPr lang="zh-CN" altLang="zh-CN" sz="3600" b="1" dirty="0">
                <a:solidFill>
                  <a:srgbClr val="0000FF"/>
                </a:solidFill>
                <a:latin typeface="Times New Roman" panose="02020603050405020304" pitchFamily="18" charset="0"/>
              </a:rPr>
              <a:t>laughing at</a:t>
            </a:r>
            <a:r>
              <a:rPr lang="zh-CN" altLang="zh-CN" sz="3600" b="1" dirty="0">
                <a:latin typeface="Times New Roman" panose="02020603050405020304" pitchFamily="18" charset="0"/>
              </a:rPr>
              <a:t> me.</a:t>
            </a:r>
          </a:p>
          <a:p>
            <a:pPr>
              <a:lnSpc>
                <a:spcPct val="120000"/>
              </a:lnSpc>
            </a:pPr>
            <a:r>
              <a:rPr lang="zh-CN" altLang="zh-CN" sz="3600" b="1" dirty="0">
                <a:latin typeface="Times New Roman" panose="02020603050405020304" pitchFamily="18" charset="0"/>
              </a:rPr>
              <a:t>    </a:t>
            </a:r>
            <a:r>
              <a:rPr lang="zh-CN" altLang="zh-CN" sz="3600" b="1" dirty="0">
                <a:solidFill>
                  <a:srgbClr val="FF0000"/>
                </a:solidFill>
                <a:latin typeface="Times New Roman" panose="02020603050405020304" pitchFamily="18" charset="0"/>
              </a:rPr>
              <a:t>laugh at sb.  </a:t>
            </a:r>
            <a:r>
              <a:rPr lang="zh-CN" sz="3600" b="1" dirty="0">
                <a:solidFill>
                  <a:srgbClr val="FF0000"/>
                </a:solidFill>
                <a:latin typeface="Times New Roman" panose="02020603050405020304" pitchFamily="18" charset="0"/>
              </a:rPr>
              <a:t>嘲笑，对</a:t>
            </a:r>
            <a:r>
              <a:rPr lang="zh-CN" altLang="zh-CN" sz="3600" b="1" dirty="0">
                <a:solidFill>
                  <a:srgbClr val="FF0000"/>
                </a:solidFill>
                <a:latin typeface="Times New Roman" panose="02020603050405020304" pitchFamily="18" charset="0"/>
              </a:rPr>
              <a:t>……</a:t>
            </a:r>
            <a:r>
              <a:rPr lang="zh-CN" sz="3600" b="1" dirty="0">
                <a:solidFill>
                  <a:srgbClr val="FF0000"/>
                </a:solidFill>
                <a:latin typeface="Times New Roman" panose="02020603050405020304" pitchFamily="18" charset="0"/>
              </a:rPr>
              <a:t>一笑置之</a:t>
            </a:r>
          </a:p>
          <a:p>
            <a:pPr>
              <a:lnSpc>
                <a:spcPct val="120000"/>
              </a:lnSpc>
            </a:pPr>
            <a:r>
              <a:rPr lang="zh-CN" sz="3600" b="1" dirty="0">
                <a:latin typeface="Times New Roman" panose="02020603050405020304" pitchFamily="18" charset="0"/>
              </a:rPr>
              <a:t>    </a:t>
            </a:r>
            <a:r>
              <a:rPr lang="zh-CN" altLang="zh-CN" sz="3600" b="1" dirty="0">
                <a:latin typeface="Times New Roman" panose="02020603050405020304" pitchFamily="18" charset="0"/>
              </a:rPr>
              <a:t>e.g. We shouldn’t </a:t>
            </a:r>
            <a:r>
              <a:rPr lang="zh-CN" altLang="zh-CN" sz="3600" b="1" dirty="0">
                <a:solidFill>
                  <a:srgbClr val="0000FF"/>
                </a:solidFill>
                <a:latin typeface="Times New Roman" panose="02020603050405020304" pitchFamily="18" charset="0"/>
              </a:rPr>
              <a:t>laugh at</a:t>
            </a:r>
            <a:r>
              <a:rPr lang="zh-CN" altLang="zh-CN" sz="3600" b="1" dirty="0">
                <a:latin typeface="Times New Roman" panose="02020603050405020304" pitchFamily="18" charset="0"/>
              </a:rPr>
              <a:t> the person </a:t>
            </a:r>
          </a:p>
          <a:p>
            <a:pPr>
              <a:lnSpc>
                <a:spcPct val="120000"/>
              </a:lnSpc>
            </a:pPr>
            <a:r>
              <a:rPr lang="zh-CN" altLang="zh-CN" sz="3600" b="1" dirty="0">
                <a:latin typeface="Times New Roman" panose="02020603050405020304" pitchFamily="18" charset="0"/>
              </a:rPr>
              <a:t>           who is disabled.</a:t>
            </a:r>
          </a:p>
          <a:p>
            <a:pPr>
              <a:lnSpc>
                <a:spcPct val="120000"/>
              </a:lnSpc>
            </a:pPr>
            <a:r>
              <a:rPr lang="zh-CN" altLang="zh-CN" sz="3600" b="1" dirty="0">
                <a:latin typeface="Times New Roman" panose="02020603050405020304" pitchFamily="18" charset="0"/>
              </a:rPr>
              <a:t>            </a:t>
            </a:r>
            <a:r>
              <a:rPr lang="zh-CN" sz="3600" b="1" dirty="0">
                <a:latin typeface="Times New Roman" panose="02020603050405020304" pitchFamily="18" charset="0"/>
              </a:rPr>
              <a:t>我们不应该嘲笑残疾人。</a:t>
            </a:r>
          </a:p>
        </p:txBody>
      </p:sp>
      <p:sp>
        <p:nvSpPr>
          <p:cNvPr id="26627" name="WordArt 3"/>
          <p:cNvSpPr>
            <a:spLocks noChangeArrowheads="1" noChangeShapeType="1"/>
          </p:cNvSpPr>
          <p:nvPr/>
        </p:nvSpPr>
        <p:spPr bwMode="auto">
          <a:xfrm>
            <a:off x="2209800" y="762000"/>
            <a:ext cx="4419600" cy="838200"/>
          </a:xfrm>
          <a:prstGeom prst="rect">
            <a:avLst/>
          </a:prstGeom>
        </p:spPr>
        <p:txBody>
          <a:bodyPr wrap="none" fromWordArt="1">
            <a:prstTxWarp prst="textPlain">
              <a:avLst>
                <a:gd name="adj" fmla="val 50000"/>
              </a:avLst>
            </a:prstTxWarp>
          </a:bodyPr>
          <a:lstStyle/>
          <a:p>
            <a:pPr algn="ctr"/>
            <a:r>
              <a:rPr lang="en-US" altLang="zh-CN" sz="3600" b="1" kern="10" dirty="0">
                <a:ln w="12700" cmpd="sng">
                  <a:solidFill>
                    <a:srgbClr val="333300"/>
                  </a:solidFill>
                  <a:round/>
                </a:ln>
                <a:solidFill>
                  <a:srgbClr val="00CC66"/>
                </a:solidFill>
                <a:effectLst>
                  <a:outerShdw dist="35921" dir="2700000" sy="50000" kx="2115830" algn="bl" rotWithShape="0">
                    <a:srgbClr val="C0C0C0">
                      <a:alpha val="79999"/>
                    </a:srgbClr>
                  </a:outerShdw>
                </a:effectLst>
                <a:latin typeface="Arial" panose="020B0604020202020204"/>
                <a:cs typeface="Arial" panose="020B0604020202020204"/>
              </a:rPr>
              <a:t>Language points</a:t>
            </a:r>
            <a:endParaRPr lang="zh-CN" altLang="en-US" sz="3600" b="1" kern="10" dirty="0">
              <a:ln w="12700" cmpd="sng">
                <a:solidFill>
                  <a:srgbClr val="333300"/>
                </a:solidFill>
                <a:round/>
              </a:ln>
              <a:solidFill>
                <a:srgbClr val="00CC66"/>
              </a:solidFill>
              <a:effectLst>
                <a:outerShdw dist="35921" dir="2700000" sy="50000" kx="2115830" algn="bl" rotWithShape="0">
                  <a:srgbClr val="C0C0C0">
                    <a:alpha val="79999"/>
                  </a:srgbClr>
                </a:outerShdw>
              </a:effectLst>
              <a:latin typeface="Arial" panose="020B0604020202020204"/>
              <a:cs typeface="Arial" panose="020B0604020202020204"/>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linds(horizont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wipe(up)">
                                      <p:cBhvr>
                                        <p:cTn id="12" dur="500"/>
                                        <p:tgtEl>
                                          <p:spTgt spid="266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6">
                                            <p:txEl>
                                              <p:pRg st="2" end="2"/>
                                            </p:txEl>
                                          </p:spTgt>
                                        </p:tgtEl>
                                        <p:attrNameLst>
                                          <p:attrName>style.visibility</p:attrName>
                                        </p:attrNameLst>
                                      </p:cBhvr>
                                      <p:to>
                                        <p:strVal val="visible"/>
                                      </p:to>
                                    </p:set>
                                    <p:animEffect transition="in" filter="blinds(horizontal)">
                                      <p:cBhvr>
                                        <p:cTn id="17" dur="500"/>
                                        <p:tgtEl>
                                          <p:spTgt spid="26626">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6626">
                                            <p:txEl>
                                              <p:pRg st="3" end="3"/>
                                            </p:txEl>
                                          </p:spTgt>
                                        </p:tgtEl>
                                        <p:attrNameLst>
                                          <p:attrName>style.visibility</p:attrName>
                                        </p:attrNameLst>
                                      </p:cBhvr>
                                      <p:to>
                                        <p:strVal val="visible"/>
                                      </p:to>
                                    </p:set>
                                    <p:animEffect transition="in" filter="blinds(horizontal)">
                                      <p:cBhvr>
                                        <p:cTn id="20" dur="500"/>
                                        <p:tgtEl>
                                          <p:spTgt spid="26626">
                                            <p:txEl>
                                              <p:pRg st="3" end="3"/>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6626">
                                            <p:txEl>
                                              <p:pRg st="4" end="4"/>
                                            </p:txEl>
                                          </p:spTgt>
                                        </p:tgtEl>
                                        <p:attrNameLst>
                                          <p:attrName>style.visibility</p:attrName>
                                        </p:attrNameLst>
                                      </p:cBhvr>
                                      <p:to>
                                        <p:strVal val="visible"/>
                                      </p:to>
                                    </p:set>
                                    <p:animEffect transition="in" filter="blinds(horizontal)">
                                      <p:cBhvr>
                                        <p:cTn id="23"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uiExpand="1" build="allAtOnce"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76200"/>
            <a:ext cx="8458200" cy="668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2. Today, </a:t>
            </a:r>
            <a:r>
              <a:rPr lang="zh-CN" altLang="zh-CN" sz="3600" b="1" dirty="0">
                <a:solidFill>
                  <a:srgbClr val="0000FF"/>
                </a:solidFill>
                <a:latin typeface="Times New Roman" panose="02020603050405020304" pitchFamily="18" charset="0"/>
              </a:rPr>
              <a:t>thanks to</a:t>
            </a:r>
            <a:r>
              <a:rPr lang="zh-CN" altLang="zh-CN" sz="3600" b="1" dirty="0">
                <a:latin typeface="Times New Roman" panose="02020603050405020304" pitchFamily="18" charset="0"/>
              </a:rPr>
              <a:t> their </a:t>
            </a:r>
            <a:r>
              <a:rPr lang="zh-CN" altLang="zh-CN" sz="3600" b="1" dirty="0">
                <a:solidFill>
                  <a:srgbClr val="0000FF"/>
                </a:solidFill>
                <a:latin typeface="Times New Roman" panose="02020603050405020304" pitchFamily="18" charset="0"/>
              </a:rPr>
              <a:t>kindness</a:t>
            </a:r>
            <a:r>
              <a:rPr lang="zh-CN" altLang="zh-CN" sz="3600" b="1" dirty="0">
                <a:latin typeface="Times New Roman" panose="02020603050405020304" pitchFamily="18" charset="0"/>
              </a:rPr>
              <a:t>, my Chinese is much better, and we become friends. </a:t>
            </a:r>
            <a:r>
              <a:rPr lang="zh-CN" sz="3600" b="1" dirty="0">
                <a:latin typeface="Times New Roman" panose="02020603050405020304" pitchFamily="18" charset="0"/>
              </a:rPr>
              <a:t>今天，因为他们的善良，我的汉语比前更好，而且我们成为了朋友。</a:t>
            </a:r>
          </a:p>
          <a:p>
            <a:pPr>
              <a:lnSpc>
                <a:spcPct val="120000"/>
              </a:lnSpc>
            </a:pPr>
            <a:r>
              <a:rPr lang="zh-CN" sz="3600" b="1" dirty="0">
                <a:latin typeface="Times New Roman" panose="02020603050405020304" pitchFamily="18" charset="0"/>
              </a:rPr>
              <a:t>    </a:t>
            </a:r>
            <a:r>
              <a:rPr lang="zh-CN" altLang="zh-CN" sz="3600" b="1" dirty="0">
                <a:solidFill>
                  <a:srgbClr val="FF0000"/>
                </a:solidFill>
                <a:latin typeface="Times New Roman" panose="02020603050405020304" pitchFamily="18" charset="0"/>
              </a:rPr>
              <a:t>thanks to +</a:t>
            </a:r>
            <a:r>
              <a:rPr lang="zh-CN" sz="3600" b="1" dirty="0">
                <a:solidFill>
                  <a:srgbClr val="FF0000"/>
                </a:solidFill>
                <a:latin typeface="Times New Roman" panose="02020603050405020304" pitchFamily="18" charset="0"/>
              </a:rPr>
              <a:t>名词</a:t>
            </a:r>
            <a:r>
              <a:rPr lang="zh-CN" altLang="zh-CN" sz="3600" b="1" dirty="0">
                <a:solidFill>
                  <a:srgbClr val="FF0000"/>
                </a:solidFill>
                <a:latin typeface="Times New Roman" panose="02020603050405020304" pitchFamily="18" charset="0"/>
              </a:rPr>
              <a:t>/</a:t>
            </a:r>
            <a:r>
              <a:rPr lang="zh-CN" altLang="zh-CN" sz="3600" b="1" i="1" dirty="0">
                <a:solidFill>
                  <a:srgbClr val="FF0000"/>
                </a:solidFill>
                <a:latin typeface="Times New Roman" panose="02020603050405020304" pitchFamily="18" charset="0"/>
              </a:rPr>
              <a:t>v</a:t>
            </a:r>
            <a:r>
              <a:rPr lang="zh-CN" altLang="zh-CN" sz="3600" b="1" dirty="0">
                <a:solidFill>
                  <a:srgbClr val="FF0000"/>
                </a:solidFill>
                <a:latin typeface="Times New Roman" panose="02020603050405020304" pitchFamily="18" charset="0"/>
              </a:rPr>
              <a:t>-ing   </a:t>
            </a:r>
            <a:r>
              <a:rPr lang="zh-CN" sz="3600" b="1" dirty="0">
                <a:solidFill>
                  <a:srgbClr val="0000FF"/>
                </a:solidFill>
                <a:latin typeface="Times New Roman" panose="02020603050405020304" pitchFamily="18" charset="0"/>
              </a:rPr>
              <a:t>多亏，由于</a:t>
            </a:r>
          </a:p>
          <a:p>
            <a:pPr>
              <a:lnSpc>
                <a:spcPct val="120000"/>
              </a:lnSpc>
            </a:pPr>
            <a:r>
              <a:rPr lang="zh-CN" sz="3600" b="1" dirty="0">
                <a:solidFill>
                  <a:srgbClr val="FF0000"/>
                </a:solidFill>
                <a:latin typeface="Times New Roman" panose="02020603050405020304" pitchFamily="18" charset="0"/>
              </a:rPr>
              <a:t>    表示原因，在句中作状语，可以置于句首或句末。 </a:t>
            </a:r>
          </a:p>
          <a:p>
            <a:pPr>
              <a:lnSpc>
                <a:spcPct val="120000"/>
              </a:lnSpc>
            </a:pPr>
            <a:r>
              <a:rPr lang="zh-CN" sz="3600" b="1" dirty="0">
                <a:solidFill>
                  <a:srgbClr val="FF0000"/>
                </a:solidFill>
                <a:latin typeface="Times New Roman" panose="02020603050405020304" pitchFamily="18" charset="0"/>
              </a:rPr>
              <a:t>    </a:t>
            </a:r>
            <a:r>
              <a:rPr lang="zh-CN" altLang="zh-CN" sz="3600" b="1" dirty="0">
                <a:latin typeface="Times New Roman" panose="02020603050405020304" pitchFamily="18" charset="0"/>
              </a:rPr>
              <a:t>e.g. </a:t>
            </a:r>
            <a:r>
              <a:rPr lang="zh-CN" altLang="zh-CN" sz="3600" b="1" dirty="0">
                <a:solidFill>
                  <a:srgbClr val="0000FF"/>
                </a:solidFill>
                <a:latin typeface="Times New Roman" panose="02020603050405020304" pitchFamily="18" charset="0"/>
              </a:rPr>
              <a:t>Thanks to</a:t>
            </a:r>
            <a:r>
              <a:rPr lang="zh-CN" altLang="zh-CN" sz="3600" b="1" dirty="0">
                <a:latin typeface="Times New Roman" panose="02020603050405020304" pitchFamily="18" charset="0"/>
              </a:rPr>
              <a:t> his help, we found the </a:t>
            </a:r>
          </a:p>
          <a:p>
            <a:pPr>
              <a:lnSpc>
                <a:spcPct val="120000"/>
              </a:lnSpc>
            </a:pPr>
            <a:r>
              <a:rPr lang="zh-CN" altLang="zh-CN" sz="3600" b="1" dirty="0">
                <a:latin typeface="Times New Roman" panose="02020603050405020304" pitchFamily="18" charset="0"/>
              </a:rPr>
              <a:t>           hospital.</a:t>
            </a:r>
          </a:p>
          <a:p>
            <a:pPr>
              <a:lnSpc>
                <a:spcPct val="120000"/>
              </a:lnSpc>
            </a:pPr>
            <a:r>
              <a:rPr lang="zh-CN" altLang="zh-CN" sz="3600" b="1" dirty="0">
                <a:solidFill>
                  <a:srgbClr val="FF0000"/>
                </a:solidFill>
                <a:latin typeface="Times New Roman" panose="02020603050405020304" pitchFamily="18" charset="0"/>
              </a:rPr>
              <a:t>    kindness  </a:t>
            </a:r>
            <a:r>
              <a:rPr lang="zh-CN" altLang="zh-CN" sz="3600" b="1" i="1" dirty="0">
                <a:solidFill>
                  <a:srgbClr val="FF0000"/>
                </a:solidFill>
                <a:latin typeface="Times New Roman" panose="02020603050405020304" pitchFamily="18" charset="0"/>
              </a:rPr>
              <a:t>n</a:t>
            </a:r>
            <a:r>
              <a:rPr lang="zh-CN" altLang="zh-CN" sz="3600" b="1" dirty="0">
                <a:solidFill>
                  <a:srgbClr val="FF0000"/>
                </a:solidFill>
                <a:latin typeface="Times New Roman" panose="02020603050405020304" pitchFamily="18" charset="0"/>
              </a:rPr>
              <a:t>. </a:t>
            </a:r>
            <a:r>
              <a:rPr lang="zh-CN" sz="3600" b="1" dirty="0">
                <a:solidFill>
                  <a:srgbClr val="0000FF"/>
                </a:solidFill>
                <a:latin typeface="Times New Roman" panose="02020603050405020304" pitchFamily="18" charset="0"/>
              </a:rPr>
              <a:t>善举，好意</a:t>
            </a:r>
            <a:r>
              <a:rPr lang="zh-CN" sz="3600" b="1" dirty="0">
                <a:solidFill>
                  <a:srgbClr val="FF0000"/>
                </a:solidFill>
                <a:latin typeface="Times New Roman" panose="02020603050405020304" pitchFamily="18" charset="0"/>
              </a:rPr>
              <a:t>   是不可数名词</a:t>
            </a:r>
            <a:endParaRPr lang="zh-CN" sz="3600" b="1" dirty="0">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0">
                                            <p:txEl>
                                              <p:pRg st="1" end="1"/>
                                            </p:txEl>
                                          </p:spTgt>
                                        </p:tgtEl>
                                        <p:attrNameLst>
                                          <p:attrName>style.visibility</p:attrName>
                                        </p:attrNameLst>
                                      </p:cBhvr>
                                      <p:to>
                                        <p:strVal val="visible"/>
                                      </p:to>
                                    </p:set>
                                    <p:animEffect transition="in" filter="wipe(up)">
                                      <p:cBhvr>
                                        <p:cTn id="7" dur="500"/>
                                        <p:tgtEl>
                                          <p:spTgt spid="27650">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7650">
                                            <p:txEl>
                                              <p:pRg st="2" end="2"/>
                                            </p:txEl>
                                          </p:spTgt>
                                        </p:tgtEl>
                                        <p:attrNameLst>
                                          <p:attrName>style.visibility</p:attrName>
                                        </p:attrNameLst>
                                      </p:cBhvr>
                                      <p:to>
                                        <p:strVal val="visible"/>
                                      </p:to>
                                    </p:set>
                                    <p:animEffect transition="in" filter="wipe(up)">
                                      <p:cBhvr>
                                        <p:cTn id="10" dur="500"/>
                                        <p:tgtEl>
                                          <p:spTgt spid="2765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animEffect transition="in" filter="blinds(horizontal)">
                                      <p:cBhvr>
                                        <p:cTn id="15" dur="500"/>
                                        <p:tgtEl>
                                          <p:spTgt spid="27650">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50">
                                            <p:txEl>
                                              <p:pRg st="4" end="4"/>
                                            </p:txEl>
                                          </p:spTgt>
                                        </p:tgtEl>
                                        <p:attrNameLst>
                                          <p:attrName>style.visibility</p:attrName>
                                        </p:attrNameLst>
                                      </p:cBhvr>
                                      <p:to>
                                        <p:strVal val="visible"/>
                                      </p:to>
                                    </p:set>
                                    <p:animEffect transition="in" filter="blinds(horizontal)">
                                      <p:cBhvr>
                                        <p:cTn id="18" dur="500"/>
                                        <p:tgtEl>
                                          <p:spTgt spid="2765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7650">
                                            <p:txEl>
                                              <p:pRg st="5" end="5"/>
                                            </p:txEl>
                                          </p:spTgt>
                                        </p:tgtEl>
                                        <p:attrNameLst>
                                          <p:attrName>style.visibility</p:attrName>
                                        </p:attrNameLst>
                                      </p:cBhvr>
                                      <p:to>
                                        <p:strVal val="visible"/>
                                      </p:to>
                                    </p:set>
                                    <p:animEffect transition="in" filter="wipe(up)">
                                      <p:cBhvr>
                                        <p:cTn id="23" dur="500"/>
                                        <p:tgtEl>
                                          <p:spTgt spid="276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uiExpand="1" build="allAtOnce"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533400" y="990600"/>
            <a:ext cx="8001000" cy="470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tabLst>
                <a:tab pos="441325" algn="l"/>
              </a:tabLst>
              <a:defRPr>
                <a:solidFill>
                  <a:schemeClr val="tx1"/>
                </a:solidFill>
                <a:latin typeface="Arial" panose="020B0604020202020204" pitchFamily="34" charset="0"/>
                <a:ea typeface="宋体" panose="02010600030101010101" pitchFamily="2" charset="-122"/>
              </a:defRPr>
            </a:lvl1pPr>
            <a:lvl2pPr marL="963930" indent="-342900">
              <a:tabLst>
                <a:tab pos="441325" algn="l"/>
              </a:tabLst>
              <a:defRPr>
                <a:solidFill>
                  <a:schemeClr val="tx1"/>
                </a:solidFill>
                <a:latin typeface="Arial" panose="020B0604020202020204" pitchFamily="34" charset="0"/>
                <a:ea typeface="宋体" panose="02010600030101010101" pitchFamily="2" charset="-122"/>
              </a:defRPr>
            </a:lvl2pPr>
            <a:lvl3pPr marL="1485900" indent="-342900">
              <a:tabLst>
                <a:tab pos="441325" algn="l"/>
              </a:tabLst>
              <a:defRPr>
                <a:solidFill>
                  <a:schemeClr val="tx1"/>
                </a:solidFill>
                <a:latin typeface="Arial" panose="020B0604020202020204" pitchFamily="34" charset="0"/>
                <a:ea typeface="宋体" panose="02010600030101010101" pitchFamily="2" charset="-122"/>
              </a:defRPr>
            </a:lvl3pPr>
            <a:lvl4pPr marL="2008505" indent="-342900">
              <a:tabLst>
                <a:tab pos="441325" algn="l"/>
              </a:tabLst>
              <a:defRPr>
                <a:solidFill>
                  <a:schemeClr val="tx1"/>
                </a:solidFill>
                <a:latin typeface="Arial" panose="020B0604020202020204" pitchFamily="34" charset="0"/>
                <a:ea typeface="宋体" panose="02010600030101010101" pitchFamily="2" charset="-122"/>
              </a:defRPr>
            </a:lvl4pPr>
            <a:lvl5pPr marL="2530475" indent="-342900">
              <a:tabLst>
                <a:tab pos="441325" algn="l"/>
              </a:tabLst>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3. I always finished last and I just wanted to </a:t>
            </a:r>
            <a:r>
              <a:rPr lang="zh-CN" altLang="zh-CN" sz="3600" b="1" dirty="0">
                <a:solidFill>
                  <a:srgbClr val="0000FF"/>
                </a:solidFill>
                <a:latin typeface="Times New Roman" panose="02020603050405020304" pitchFamily="18" charset="0"/>
              </a:rPr>
              <a:t>give up</a:t>
            </a:r>
            <a:r>
              <a:rPr lang="zh-CN" altLang="zh-CN" sz="3600" b="1" dirty="0">
                <a:latin typeface="Times New Roman" panose="02020603050405020304" pitchFamily="18" charset="0"/>
              </a:rPr>
              <a:t>.</a:t>
            </a:r>
          </a:p>
          <a:p>
            <a:pPr>
              <a:lnSpc>
                <a:spcPct val="120000"/>
              </a:lnSpc>
            </a:pPr>
            <a:r>
              <a:rPr lang="zh-CN" altLang="zh-CN" sz="3600" b="1" dirty="0">
                <a:solidFill>
                  <a:srgbClr val="FF0000"/>
                </a:solidFill>
                <a:latin typeface="Times New Roman" panose="02020603050405020304" pitchFamily="18" charset="0"/>
              </a:rPr>
              <a:t>    give up   </a:t>
            </a:r>
            <a:r>
              <a:rPr lang="zh-CN" sz="3600" b="1" dirty="0">
                <a:solidFill>
                  <a:srgbClr val="FF0000"/>
                </a:solidFill>
                <a:latin typeface="Times New Roman" panose="02020603050405020304" pitchFamily="18" charset="0"/>
              </a:rPr>
              <a:t>放弃</a:t>
            </a:r>
          </a:p>
          <a:p>
            <a:pPr>
              <a:lnSpc>
                <a:spcPct val="120000"/>
              </a:lnSpc>
            </a:pPr>
            <a:r>
              <a:rPr lang="zh-CN" sz="3600" b="1" dirty="0">
                <a:latin typeface="Times New Roman" panose="02020603050405020304" pitchFamily="18" charset="0"/>
              </a:rPr>
              <a:t>    </a:t>
            </a:r>
            <a:r>
              <a:rPr lang="zh-CN" altLang="zh-CN" sz="3600" b="1" dirty="0">
                <a:latin typeface="Times New Roman" panose="02020603050405020304" pitchFamily="18" charset="0"/>
              </a:rPr>
              <a:t>e.g. Smoking is bad for you, so </a:t>
            </a:r>
            <a:r>
              <a:rPr lang="zh-CN" altLang="zh-CN" sz="3600" b="1" dirty="0">
                <a:solidFill>
                  <a:srgbClr val="0000FF"/>
                </a:solidFill>
                <a:latin typeface="Times New Roman" panose="02020603050405020304" pitchFamily="18" charset="0"/>
              </a:rPr>
              <a:t>give </a:t>
            </a:r>
          </a:p>
          <a:p>
            <a:pPr>
              <a:lnSpc>
                <a:spcPct val="120000"/>
              </a:lnSpc>
            </a:pPr>
            <a:r>
              <a:rPr lang="zh-CN" altLang="zh-CN" sz="3600" b="1" dirty="0">
                <a:solidFill>
                  <a:srgbClr val="0000FF"/>
                </a:solidFill>
                <a:latin typeface="Times New Roman" panose="02020603050405020304" pitchFamily="18" charset="0"/>
              </a:rPr>
              <a:t>           up</a:t>
            </a:r>
            <a:r>
              <a:rPr lang="zh-CN" altLang="zh-CN" sz="3600" b="1" dirty="0">
                <a:latin typeface="Times New Roman" panose="02020603050405020304" pitchFamily="18" charset="0"/>
              </a:rPr>
              <a:t> smoking right now.</a:t>
            </a:r>
          </a:p>
          <a:p>
            <a:pPr>
              <a:lnSpc>
                <a:spcPct val="120000"/>
              </a:lnSpc>
            </a:pPr>
            <a:r>
              <a:rPr lang="zh-CN" altLang="zh-CN" sz="3600" b="1" dirty="0">
                <a:latin typeface="Times New Roman" panose="02020603050405020304" pitchFamily="18" charset="0"/>
              </a:rPr>
              <a:t>           </a:t>
            </a:r>
            <a:r>
              <a:rPr lang="zh-CN" sz="3600" b="1" dirty="0">
                <a:latin typeface="Times New Roman" panose="02020603050405020304" pitchFamily="18" charset="0"/>
              </a:rPr>
              <a:t>吸烟对你有害，所以马上戒烟</a:t>
            </a:r>
          </a:p>
          <a:p>
            <a:pPr>
              <a:lnSpc>
                <a:spcPct val="120000"/>
              </a:lnSpc>
            </a:pPr>
            <a:r>
              <a:rPr lang="zh-CN" sz="3600" b="1" dirty="0">
                <a:latin typeface="Times New Roman" panose="02020603050405020304" pitchFamily="18" charset="0"/>
              </a:rPr>
              <a:t>           吧。</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Effect transition="in" filter="wipe(up)">
                                      <p:cBhvr>
                                        <p:cTn id="7" dur="500"/>
                                        <p:tgtEl>
                                          <p:spTgt spid="286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4">
                                            <p:txEl>
                                              <p:pRg st="2" end="2"/>
                                            </p:txEl>
                                          </p:spTgt>
                                        </p:tgtEl>
                                        <p:attrNameLst>
                                          <p:attrName>style.visibility</p:attrName>
                                        </p:attrNameLst>
                                      </p:cBhvr>
                                      <p:to>
                                        <p:strVal val="visible"/>
                                      </p:to>
                                    </p:set>
                                    <p:animEffect transition="in" filter="blinds(horizontal)">
                                      <p:cBhvr>
                                        <p:cTn id="12" dur="500"/>
                                        <p:tgtEl>
                                          <p:spTgt spid="28674">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8674">
                                            <p:txEl>
                                              <p:pRg st="3" end="3"/>
                                            </p:txEl>
                                          </p:spTgt>
                                        </p:tgtEl>
                                        <p:attrNameLst>
                                          <p:attrName>style.visibility</p:attrName>
                                        </p:attrNameLst>
                                      </p:cBhvr>
                                      <p:to>
                                        <p:strVal val="visible"/>
                                      </p:to>
                                    </p:set>
                                    <p:animEffect transition="in" filter="blinds(horizontal)">
                                      <p:cBhvr>
                                        <p:cTn id="15" dur="500"/>
                                        <p:tgtEl>
                                          <p:spTgt spid="28674">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8674">
                                            <p:txEl>
                                              <p:pRg st="4" end="4"/>
                                            </p:txEl>
                                          </p:spTgt>
                                        </p:tgtEl>
                                        <p:attrNameLst>
                                          <p:attrName>style.visibility</p:attrName>
                                        </p:attrNameLst>
                                      </p:cBhvr>
                                      <p:to>
                                        <p:strVal val="visible"/>
                                      </p:to>
                                    </p:set>
                                    <p:animEffect transition="in" filter="blinds(horizontal)">
                                      <p:cBhvr>
                                        <p:cTn id="18" dur="500"/>
                                        <p:tgtEl>
                                          <p:spTgt spid="28674">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674">
                                            <p:txEl>
                                              <p:pRg st="5" end="5"/>
                                            </p:txEl>
                                          </p:spTgt>
                                        </p:tgtEl>
                                        <p:attrNameLst>
                                          <p:attrName>style.visibility</p:attrName>
                                        </p:attrNameLst>
                                      </p:cBhvr>
                                      <p:to>
                                        <p:strVal val="visible"/>
                                      </p:to>
                                    </p:set>
                                    <p:animEffect transition="in" filter="blinds(horizontal)">
                                      <p:cBhvr>
                                        <p:cTn id="21" dur="500"/>
                                        <p:tgtEl>
                                          <p:spTgt spid="286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uiExpand="1" build="allAtOnce"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81000" y="381000"/>
            <a:ext cx="8382000" cy="602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441325" algn="l"/>
              </a:tabLst>
              <a:defRPr>
                <a:solidFill>
                  <a:schemeClr val="tx1"/>
                </a:solidFill>
                <a:latin typeface="Arial" panose="020B0604020202020204" pitchFamily="34" charset="0"/>
                <a:ea typeface="宋体" panose="02010600030101010101" pitchFamily="2" charset="-122"/>
              </a:defRPr>
            </a:lvl1pPr>
            <a:lvl2pPr marL="963930" indent="-342900">
              <a:tabLst>
                <a:tab pos="441325" algn="l"/>
              </a:tabLst>
              <a:defRPr>
                <a:solidFill>
                  <a:schemeClr val="tx1"/>
                </a:solidFill>
                <a:latin typeface="Arial" panose="020B0604020202020204" pitchFamily="34" charset="0"/>
                <a:ea typeface="宋体" panose="02010600030101010101" pitchFamily="2" charset="-122"/>
              </a:defRPr>
            </a:lvl2pPr>
            <a:lvl3pPr marL="1485900" indent="-342900">
              <a:tabLst>
                <a:tab pos="441325" algn="l"/>
              </a:tabLst>
              <a:defRPr>
                <a:solidFill>
                  <a:schemeClr val="tx1"/>
                </a:solidFill>
                <a:latin typeface="Arial" panose="020B0604020202020204" pitchFamily="34" charset="0"/>
                <a:ea typeface="宋体" panose="02010600030101010101" pitchFamily="2" charset="-122"/>
              </a:defRPr>
            </a:lvl3pPr>
            <a:lvl4pPr marL="2008505" indent="-342900">
              <a:tabLst>
                <a:tab pos="441325" algn="l"/>
              </a:tabLst>
              <a:defRPr>
                <a:solidFill>
                  <a:schemeClr val="tx1"/>
                </a:solidFill>
                <a:latin typeface="Arial" panose="020B0604020202020204" pitchFamily="34" charset="0"/>
                <a:ea typeface="宋体" panose="02010600030101010101" pitchFamily="2" charset="-122"/>
              </a:defRPr>
            </a:lvl4pPr>
            <a:lvl5pPr marL="2530475" indent="-342900">
              <a:tabLst>
                <a:tab pos="441325" algn="l"/>
              </a:tabLst>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tabLst>
                <a:tab pos="441325" algn="l"/>
              </a:tabLst>
              <a:defRPr>
                <a:solidFill>
                  <a:schemeClr val="tx1"/>
                </a:solidFill>
                <a:latin typeface="Arial" panose="020B0604020202020204" pitchFamily="34" charset="0"/>
                <a:ea typeface="宋体" panose="02010600030101010101" pitchFamily="2" charset="-122"/>
              </a:defRPr>
            </a:lvl9pPr>
          </a:lstStyle>
          <a:p>
            <a:pPr>
              <a:lnSpc>
                <a:spcPct val="120000"/>
              </a:lnSpc>
            </a:pPr>
            <a:r>
              <a:rPr lang="zh-CN" sz="3600" b="1" dirty="0">
                <a:solidFill>
                  <a:srgbClr val="0000FF"/>
                </a:solidFill>
                <a:latin typeface="Times New Roman" panose="02020603050405020304" pitchFamily="18" charset="0"/>
              </a:rPr>
              <a:t>常见的含</a:t>
            </a:r>
            <a:r>
              <a:rPr lang="zh-CN" altLang="zh-CN" sz="3600" b="1" dirty="0">
                <a:solidFill>
                  <a:srgbClr val="0000FF"/>
                </a:solidFill>
                <a:latin typeface="Times New Roman" panose="02020603050405020304" pitchFamily="18" charset="0"/>
              </a:rPr>
              <a:t>give</a:t>
            </a:r>
            <a:r>
              <a:rPr lang="zh-CN" sz="3600" b="1" dirty="0">
                <a:solidFill>
                  <a:srgbClr val="0000FF"/>
                </a:solidFill>
                <a:latin typeface="Times New Roman" panose="02020603050405020304" pitchFamily="18" charset="0"/>
              </a:rPr>
              <a:t>的短语有：</a:t>
            </a:r>
          </a:p>
          <a:p>
            <a:pPr>
              <a:lnSpc>
                <a:spcPct val="120000"/>
              </a:lnSpc>
            </a:pPr>
            <a:r>
              <a:rPr lang="zh-CN" altLang="zh-CN" sz="3600" b="1" dirty="0">
                <a:solidFill>
                  <a:srgbClr val="FF0000"/>
                </a:solidFill>
                <a:latin typeface="Times New Roman" panose="02020603050405020304" pitchFamily="18" charset="0"/>
              </a:rPr>
              <a:t>give back</a:t>
            </a:r>
            <a:r>
              <a:rPr lang="zh-CN" altLang="zh-CN" sz="3600" b="1" dirty="0">
                <a:latin typeface="Times New Roman" panose="02020603050405020304" pitchFamily="18" charset="0"/>
              </a:rPr>
              <a:t>  ①</a:t>
            </a:r>
            <a:r>
              <a:rPr lang="zh-CN" sz="3600" b="1" dirty="0">
                <a:solidFill>
                  <a:srgbClr val="FF0000"/>
                </a:solidFill>
                <a:latin typeface="Times New Roman" panose="02020603050405020304" pitchFamily="18" charset="0"/>
              </a:rPr>
              <a:t>还给，归还</a:t>
            </a:r>
            <a:r>
              <a:rPr lang="zh-CN" sz="3600" b="1" dirty="0">
                <a:latin typeface="Times New Roman" panose="02020603050405020304" pitchFamily="18" charset="0"/>
              </a:rPr>
              <a:t>；②恢复（健康</a:t>
            </a:r>
          </a:p>
          <a:p>
            <a:pPr>
              <a:lnSpc>
                <a:spcPct val="120000"/>
              </a:lnSpc>
            </a:pPr>
            <a:r>
              <a:rPr lang="zh-CN" sz="3600" b="1" dirty="0">
                <a:latin typeface="Times New Roman" panose="02020603050405020304" pitchFamily="18" charset="0"/>
              </a:rPr>
              <a:t>                  等）。</a:t>
            </a:r>
          </a:p>
          <a:p>
            <a:pPr>
              <a:lnSpc>
                <a:spcPct val="120000"/>
              </a:lnSpc>
            </a:pPr>
            <a:r>
              <a:rPr lang="zh-CN" altLang="zh-CN" sz="3600" b="1" dirty="0">
                <a:solidFill>
                  <a:srgbClr val="FF0000"/>
                </a:solidFill>
                <a:latin typeface="Times New Roman" panose="02020603050405020304" pitchFamily="18" charset="0"/>
              </a:rPr>
              <a:t>give in</a:t>
            </a:r>
            <a:r>
              <a:rPr lang="zh-CN" altLang="zh-CN" sz="3600" b="1" dirty="0">
                <a:latin typeface="Times New Roman" panose="02020603050405020304" pitchFamily="18" charset="0"/>
              </a:rPr>
              <a:t>       ① </a:t>
            </a:r>
            <a:r>
              <a:rPr lang="zh-CN" sz="3600" b="1" dirty="0">
                <a:latin typeface="Times New Roman" panose="02020603050405020304" pitchFamily="18" charset="0"/>
              </a:rPr>
              <a:t>交进来；②</a:t>
            </a:r>
            <a:r>
              <a:rPr lang="zh-CN" sz="3600" b="1" dirty="0">
                <a:solidFill>
                  <a:srgbClr val="FF0000"/>
                </a:solidFill>
                <a:latin typeface="Times New Roman" panose="02020603050405020304" pitchFamily="18" charset="0"/>
              </a:rPr>
              <a:t>认输，投降</a:t>
            </a:r>
            <a:r>
              <a:rPr lang="zh-CN" sz="3600" b="1" dirty="0">
                <a:latin typeface="Times New Roman" panose="02020603050405020304" pitchFamily="18" charset="0"/>
              </a:rPr>
              <a:t>；③</a:t>
            </a:r>
          </a:p>
          <a:p>
            <a:pPr>
              <a:lnSpc>
                <a:spcPct val="120000"/>
              </a:lnSpc>
            </a:pPr>
            <a:r>
              <a:rPr lang="zh-CN" sz="3600" b="1" dirty="0">
                <a:latin typeface="Times New Roman" panose="02020603050405020304" pitchFamily="18" charset="0"/>
              </a:rPr>
              <a:t>                  让步，勉强同意。 </a:t>
            </a:r>
          </a:p>
          <a:p>
            <a:pPr>
              <a:lnSpc>
                <a:spcPct val="120000"/>
              </a:lnSpc>
            </a:pPr>
            <a:r>
              <a:rPr lang="zh-CN" altLang="zh-CN" sz="3600" b="1" dirty="0">
                <a:solidFill>
                  <a:srgbClr val="FF0000"/>
                </a:solidFill>
                <a:latin typeface="Times New Roman" panose="02020603050405020304" pitchFamily="18" charset="0"/>
              </a:rPr>
              <a:t>give out</a:t>
            </a:r>
            <a:r>
              <a:rPr lang="zh-CN" altLang="zh-CN" sz="3600" b="1" dirty="0">
                <a:latin typeface="Times New Roman" panose="02020603050405020304" pitchFamily="18" charset="0"/>
              </a:rPr>
              <a:t>     ①</a:t>
            </a:r>
            <a:r>
              <a:rPr lang="zh-CN" sz="3600" b="1" dirty="0">
                <a:latin typeface="Times New Roman" panose="02020603050405020304" pitchFamily="18" charset="0"/>
              </a:rPr>
              <a:t>散发；②停止运转；③被用</a:t>
            </a:r>
          </a:p>
          <a:p>
            <a:pPr>
              <a:lnSpc>
                <a:spcPct val="120000"/>
              </a:lnSpc>
            </a:pPr>
            <a:r>
              <a:rPr lang="zh-CN" sz="3600" b="1" dirty="0">
                <a:latin typeface="Times New Roman" panose="02020603050405020304" pitchFamily="18" charset="0"/>
              </a:rPr>
              <a:t>                   完，</a:t>
            </a:r>
            <a:r>
              <a:rPr lang="zh-CN" sz="3600" b="1" dirty="0">
                <a:solidFill>
                  <a:srgbClr val="FF0000"/>
                </a:solidFill>
                <a:latin typeface="Times New Roman" panose="02020603050405020304" pitchFamily="18" charset="0"/>
              </a:rPr>
              <a:t>耗尽</a:t>
            </a:r>
            <a:r>
              <a:rPr lang="zh-CN" sz="3600" b="1" dirty="0">
                <a:latin typeface="Times New Roman" panose="02020603050405020304" pitchFamily="18" charset="0"/>
              </a:rPr>
              <a:t>；④</a:t>
            </a:r>
            <a:r>
              <a:rPr lang="zh-CN" sz="3600" b="1" dirty="0">
                <a:solidFill>
                  <a:srgbClr val="FF0000"/>
                </a:solidFill>
                <a:latin typeface="Times New Roman" panose="02020603050405020304" pitchFamily="18" charset="0"/>
              </a:rPr>
              <a:t>发出，散发出</a:t>
            </a:r>
            <a:r>
              <a:rPr lang="zh-CN" sz="3600" b="1" dirty="0">
                <a:latin typeface="Times New Roman" panose="02020603050405020304" pitchFamily="18" charset="0"/>
              </a:rPr>
              <a:t>。 </a:t>
            </a:r>
          </a:p>
          <a:p>
            <a:pPr>
              <a:lnSpc>
                <a:spcPct val="120000"/>
              </a:lnSpc>
            </a:pPr>
            <a:r>
              <a:rPr lang="zh-CN" altLang="zh-CN" sz="3600" b="1" dirty="0">
                <a:solidFill>
                  <a:srgbClr val="FF0000"/>
                </a:solidFill>
                <a:latin typeface="Times New Roman" panose="02020603050405020304" pitchFamily="18" charset="0"/>
              </a:rPr>
              <a:t>give away  </a:t>
            </a:r>
            <a:r>
              <a:rPr lang="zh-CN" altLang="zh-CN" sz="3600" b="1" dirty="0">
                <a:latin typeface="Times New Roman" panose="02020603050405020304" pitchFamily="18" charset="0"/>
              </a:rPr>
              <a:t>①</a:t>
            </a:r>
            <a:r>
              <a:rPr lang="zh-CN" sz="3600" b="1" dirty="0">
                <a:solidFill>
                  <a:srgbClr val="FF0000"/>
                </a:solidFill>
                <a:latin typeface="Times New Roman" panose="02020603050405020304" pitchFamily="18" charset="0"/>
              </a:rPr>
              <a:t>送给人，分发</a:t>
            </a:r>
            <a:r>
              <a:rPr lang="zh-CN" sz="3600" b="1" dirty="0">
                <a:latin typeface="Times New Roman" panose="02020603050405020304" pitchFamily="18" charset="0"/>
              </a:rPr>
              <a:t>；②背弃，出</a:t>
            </a:r>
          </a:p>
          <a:p>
            <a:pPr>
              <a:lnSpc>
                <a:spcPct val="120000"/>
              </a:lnSpc>
            </a:pPr>
            <a:r>
              <a:rPr lang="zh-CN" sz="3600" b="1" dirty="0">
                <a:latin typeface="Times New Roman" panose="02020603050405020304" pitchFamily="18" charset="0"/>
              </a:rPr>
              <a:t>                  卖；③</a:t>
            </a:r>
            <a:r>
              <a:rPr lang="zh-CN" sz="3600" b="1" dirty="0">
                <a:solidFill>
                  <a:srgbClr val="FF0000"/>
                </a:solidFill>
                <a:latin typeface="Times New Roman" panose="02020603050405020304" pitchFamily="18" charset="0"/>
              </a:rPr>
              <a:t>泄露</a:t>
            </a:r>
            <a:r>
              <a:rPr lang="zh-CN" sz="3600" b="1" dirty="0">
                <a:latin typeface="Times New Roman" panose="02020603050405020304" pitchFamily="18" charset="0"/>
              </a:rPr>
              <a:t>。</a:t>
            </a:r>
          </a:p>
        </p:txBody>
      </p:sp>
    </p:spTree>
  </p:cSld>
  <p:clrMapOvr>
    <a:masterClrMapping/>
  </p:clrMapOvr>
  <p:transition>
    <p:plus/>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152400"/>
            <a:ext cx="89154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200" b="1" dirty="0">
                <a:latin typeface="Times New Roman" panose="02020603050405020304" pitchFamily="18" charset="0"/>
              </a:rPr>
              <a:t>4. I give the white rose to my teachers, </a:t>
            </a:r>
            <a:r>
              <a:rPr lang="zh-CN" altLang="zh-CN" sz="3200" b="1" dirty="0">
                <a:solidFill>
                  <a:srgbClr val="0000FF"/>
                </a:solidFill>
                <a:latin typeface="Times New Roman" panose="02020603050405020304" pitchFamily="18" charset="0"/>
              </a:rPr>
              <a:t>who have taught me that there is no success without effort</a:t>
            </a:r>
            <a:r>
              <a:rPr lang="zh-CN" altLang="zh-CN" sz="3200" b="1" dirty="0">
                <a:latin typeface="Times New Roman" panose="02020603050405020304" pitchFamily="18" charset="0"/>
              </a:rPr>
              <a:t>.</a:t>
            </a:r>
          </a:p>
          <a:p>
            <a:pPr>
              <a:lnSpc>
                <a:spcPct val="120000"/>
              </a:lnSpc>
            </a:pPr>
            <a:r>
              <a:rPr lang="zh-CN" altLang="zh-CN" sz="3200" b="1" dirty="0">
                <a:latin typeface="Times New Roman" panose="02020603050405020304" pitchFamily="18" charset="0"/>
              </a:rPr>
              <a:t>   </a:t>
            </a:r>
            <a:r>
              <a:rPr lang="zh-CN" sz="3200" b="1" dirty="0">
                <a:latin typeface="Times New Roman" panose="02020603050405020304" pitchFamily="18" charset="0"/>
              </a:rPr>
              <a:t>我将白，玫瑰献给我的老师们，他们教会了我不努力就不会成功的道理。</a:t>
            </a:r>
          </a:p>
          <a:p>
            <a:pPr>
              <a:lnSpc>
                <a:spcPct val="120000"/>
              </a:lnSpc>
            </a:pPr>
            <a:r>
              <a:rPr lang="zh-CN" sz="3200" b="1" dirty="0">
                <a:solidFill>
                  <a:srgbClr val="FF0000"/>
                </a:solidFill>
                <a:latin typeface="Times New Roman" panose="02020603050405020304" pitchFamily="18" charset="0"/>
              </a:rPr>
              <a:t>   </a:t>
            </a:r>
            <a:r>
              <a:rPr lang="zh-CN" altLang="zh-CN" sz="3200" b="1" dirty="0">
                <a:solidFill>
                  <a:srgbClr val="FF0000"/>
                </a:solidFill>
                <a:latin typeface="Times New Roman" panose="02020603050405020304" pitchFamily="18" charset="0"/>
              </a:rPr>
              <a:t>who have taught me that there is no success without effort</a:t>
            </a:r>
            <a:r>
              <a:rPr lang="zh-CN" sz="3200" b="1" dirty="0">
                <a:solidFill>
                  <a:srgbClr val="FF0000"/>
                </a:solidFill>
                <a:latin typeface="Times New Roman" panose="02020603050405020304" pitchFamily="18" charset="0"/>
              </a:rPr>
              <a:t>是一个非限制性定语从句</a:t>
            </a:r>
            <a:r>
              <a:rPr lang="zh-CN" sz="3200" b="1" dirty="0">
                <a:latin typeface="Times New Roman" panose="02020603050405020304" pitchFamily="18" charset="0"/>
              </a:rPr>
              <a:t>，对前面的先行词</a:t>
            </a:r>
            <a:r>
              <a:rPr lang="zh-CN" altLang="zh-CN" sz="3200" b="1" dirty="0">
                <a:latin typeface="Times New Roman" panose="02020603050405020304" pitchFamily="18" charset="0"/>
              </a:rPr>
              <a:t>teachers</a:t>
            </a:r>
            <a:r>
              <a:rPr lang="zh-CN" sz="3200" b="1" dirty="0">
                <a:latin typeface="Times New Roman" panose="02020603050405020304" pitchFamily="18" charset="0"/>
              </a:rPr>
              <a:t>进行信息的补充，而不是限定性描述。与限定性定语从句不同，非限定性定语从句前面通常加逗号，从句部分即使被省略也不会造成主句意义上的不完整。</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2">
                                            <p:txEl>
                                              <p:pRg st="2" end="2"/>
                                            </p:txEl>
                                          </p:spTgt>
                                        </p:tgtEl>
                                        <p:attrNameLst>
                                          <p:attrName>style.visibility</p:attrName>
                                        </p:attrNameLst>
                                      </p:cBhvr>
                                      <p:to>
                                        <p:strVal val="visible"/>
                                      </p:to>
                                    </p:set>
                                    <p:animEffect transition="in" filter="box(in)">
                                      <p:cBhvr>
                                        <p:cTn id="7" dur="500"/>
                                        <p:tgtEl>
                                          <p:spTgt spid="307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uiExpand="1" build="allAtOnce"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04800" y="609674"/>
            <a:ext cx="8610600" cy="601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sz="3600" b="1" dirty="0">
                <a:solidFill>
                  <a:srgbClr val="FF0000"/>
                </a:solidFill>
                <a:latin typeface="Times New Roman" panose="02020603050405020304" pitchFamily="18" charset="0"/>
              </a:rPr>
              <a:t>非限定性定语从句中的关系代词不能省略</a:t>
            </a:r>
            <a:r>
              <a:rPr lang="zh-CN" sz="3600" b="1" dirty="0">
                <a:latin typeface="Times New Roman" panose="02020603050405020304" pitchFamily="18" charset="0"/>
              </a:rPr>
              <a:t>。此句中还包含有一个宾语从句</a:t>
            </a:r>
            <a:r>
              <a:rPr lang="zh-CN" altLang="zh-CN" sz="3600" b="1" dirty="0">
                <a:latin typeface="Times New Roman" panose="02020603050405020304" pitchFamily="18" charset="0"/>
              </a:rPr>
              <a:t>that there is no success without effort, </a:t>
            </a:r>
            <a:r>
              <a:rPr lang="zh-CN" sz="3600" b="1" dirty="0">
                <a:latin typeface="Times New Roman" panose="02020603050405020304" pitchFamily="18" charset="0"/>
              </a:rPr>
              <a:t>作</a:t>
            </a:r>
            <a:r>
              <a:rPr lang="zh-CN" altLang="zh-CN" sz="3600" b="1" dirty="0">
                <a:latin typeface="Times New Roman" panose="02020603050405020304" pitchFamily="18" charset="0"/>
              </a:rPr>
              <a:t>have taught</a:t>
            </a:r>
            <a:r>
              <a:rPr lang="zh-CN" sz="3600" b="1" dirty="0">
                <a:latin typeface="Times New Roman" panose="02020603050405020304" pitchFamily="18" charset="0"/>
              </a:rPr>
              <a:t>的宾语。</a:t>
            </a:r>
          </a:p>
          <a:p>
            <a:pPr>
              <a:lnSpc>
                <a:spcPct val="120000"/>
              </a:lnSpc>
            </a:pPr>
            <a:r>
              <a:rPr lang="zh-CN" altLang="zh-CN" sz="3600" b="1" dirty="0">
                <a:solidFill>
                  <a:srgbClr val="FF0000"/>
                </a:solidFill>
                <a:latin typeface="Times New Roman" panose="02020603050405020304" pitchFamily="18" charset="0"/>
              </a:rPr>
              <a:t>no/not … without …</a:t>
            </a:r>
            <a:r>
              <a:rPr lang="zh-CN" sz="3600" b="1" dirty="0">
                <a:solidFill>
                  <a:srgbClr val="FF0000"/>
                </a:solidFill>
                <a:latin typeface="Times New Roman" panose="02020603050405020304" pitchFamily="18" charset="0"/>
              </a:rPr>
              <a:t>表示“没有</a:t>
            </a:r>
            <a:r>
              <a:rPr lang="zh-CN" altLang="zh-CN" sz="3600" b="1" dirty="0">
                <a:solidFill>
                  <a:srgbClr val="FF0000"/>
                </a:solidFill>
                <a:latin typeface="Times New Roman" panose="02020603050405020304" pitchFamily="18" charset="0"/>
              </a:rPr>
              <a:t>…</a:t>
            </a:r>
            <a:r>
              <a:rPr lang="zh-CN" sz="3600" b="1" dirty="0">
                <a:solidFill>
                  <a:srgbClr val="FF0000"/>
                </a:solidFill>
                <a:latin typeface="Times New Roman" panose="02020603050405020304" pitchFamily="18" charset="0"/>
              </a:rPr>
              <a:t>就不</a:t>
            </a:r>
            <a:r>
              <a:rPr lang="zh-CN" altLang="zh-CN" sz="3600" b="1" dirty="0">
                <a:solidFill>
                  <a:srgbClr val="FF0000"/>
                </a:solidFill>
                <a:latin typeface="Times New Roman" panose="02020603050405020304" pitchFamily="18" charset="0"/>
              </a:rPr>
              <a:t>…”</a:t>
            </a:r>
            <a:r>
              <a:rPr lang="zh-CN" sz="3600" b="1" dirty="0">
                <a:solidFill>
                  <a:srgbClr val="FF0000"/>
                </a:solidFill>
                <a:latin typeface="Times New Roman" panose="02020603050405020304" pitchFamily="18" charset="0"/>
              </a:rPr>
              <a:t>。</a:t>
            </a:r>
          </a:p>
          <a:p>
            <a:pPr>
              <a:lnSpc>
                <a:spcPct val="120000"/>
              </a:lnSpc>
            </a:pPr>
            <a:r>
              <a:rPr lang="zh-CN" altLang="zh-CN" sz="3600" b="1" dirty="0">
                <a:latin typeface="Times New Roman" panose="02020603050405020304" pitchFamily="18" charset="0"/>
              </a:rPr>
              <a:t>e.g. We </a:t>
            </a:r>
            <a:r>
              <a:rPr lang="zh-CN" altLang="zh-CN" sz="3600" b="1" dirty="0">
                <a:solidFill>
                  <a:srgbClr val="0000FF"/>
                </a:solidFill>
                <a:latin typeface="Times New Roman" panose="02020603050405020304" pitchFamily="18" charset="0"/>
              </a:rPr>
              <a:t>can’t</a:t>
            </a:r>
            <a:r>
              <a:rPr lang="zh-CN" altLang="zh-CN" sz="3600" b="1" dirty="0">
                <a:latin typeface="Times New Roman" panose="02020603050405020304" pitchFamily="18" charset="0"/>
              </a:rPr>
              <a:t> achieve anything </a:t>
            </a:r>
            <a:r>
              <a:rPr lang="zh-CN" altLang="zh-CN" sz="3600" b="1" dirty="0">
                <a:solidFill>
                  <a:srgbClr val="0000FF"/>
                </a:solidFill>
                <a:latin typeface="Times New Roman" panose="02020603050405020304" pitchFamily="18" charset="0"/>
              </a:rPr>
              <a:t>without</a:t>
            </a:r>
            <a:r>
              <a:rPr lang="zh-CN" altLang="zh-CN" sz="3600" b="1" dirty="0">
                <a:latin typeface="Times New Roman" panose="02020603050405020304" pitchFamily="18" charset="0"/>
              </a:rPr>
              <a:t> you.</a:t>
            </a:r>
          </a:p>
          <a:p>
            <a:pPr>
              <a:lnSpc>
                <a:spcPct val="120000"/>
              </a:lnSpc>
            </a:pPr>
            <a:r>
              <a:rPr lang="zh-CN" sz="3600" b="1" dirty="0" smtClean="0">
                <a:latin typeface="Times New Roman" panose="02020603050405020304" pitchFamily="18" charset="0"/>
              </a:rPr>
              <a:t>没</a:t>
            </a:r>
            <a:r>
              <a:rPr lang="zh-CN" sz="3600" b="1" dirty="0">
                <a:latin typeface="Times New Roman" panose="02020603050405020304" pitchFamily="18" charset="0"/>
              </a:rPr>
              <a:t>有你（们）我们将一事无成。</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46">
                                            <p:txEl>
                                              <p:pRg st="1" end="1"/>
                                            </p:txEl>
                                          </p:spTgt>
                                        </p:tgtEl>
                                        <p:attrNameLst>
                                          <p:attrName>style.visibility</p:attrName>
                                        </p:attrNameLst>
                                      </p:cBhvr>
                                      <p:to>
                                        <p:strVal val="visible"/>
                                      </p:to>
                                    </p:set>
                                    <p:animEffect transition="in" filter="blinds(horizontal)">
                                      <p:cBhvr>
                                        <p:cTn id="7" dur="500"/>
                                        <p:tgtEl>
                                          <p:spTgt spid="3174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31746">
                                            <p:txEl>
                                              <p:pRg st="2" end="2"/>
                                            </p:txEl>
                                          </p:spTgt>
                                        </p:tgtEl>
                                        <p:attrNameLst>
                                          <p:attrName>style.visibility</p:attrName>
                                        </p:attrNameLst>
                                      </p:cBhvr>
                                      <p:to>
                                        <p:strVal val="visible"/>
                                      </p:to>
                                    </p:set>
                                    <p:animEffect transition="in" filter="strips(downRight)">
                                      <p:cBhvr>
                                        <p:cTn id="12" dur="500"/>
                                        <p:tgtEl>
                                          <p:spTgt spid="31746">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31746">
                                            <p:txEl>
                                              <p:pRg st="3" end="3"/>
                                            </p:txEl>
                                          </p:spTgt>
                                        </p:tgtEl>
                                        <p:attrNameLst>
                                          <p:attrName>style.visibility</p:attrName>
                                        </p:attrNameLst>
                                      </p:cBhvr>
                                      <p:to>
                                        <p:strVal val="visible"/>
                                      </p:to>
                                    </p:set>
                                    <p:animEffect transition="in" filter="strips(downRight)">
                                      <p:cBhvr>
                                        <p:cTn id="15" dur="500"/>
                                        <p:tgtEl>
                                          <p:spTgt spid="317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uiExpand="1" build="allAtOnce"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04800" y="228600"/>
            <a:ext cx="8458200" cy="63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zh-CN" sz="3400" b="1">
                <a:latin typeface="Times New Roman" panose="02020603050405020304" pitchFamily="18" charset="0"/>
              </a:rPr>
              <a:t>5. I still can’t run fast enough, but I’ve learnt to </a:t>
            </a:r>
            <a:r>
              <a:rPr lang="zh-CN" altLang="zh-CN" sz="3400" b="1">
                <a:solidFill>
                  <a:srgbClr val="0000FF"/>
                </a:solidFill>
                <a:latin typeface="Times New Roman" panose="02020603050405020304" pitchFamily="18" charset="0"/>
              </a:rPr>
              <a:t>try my best</a:t>
            </a:r>
            <a:r>
              <a:rPr lang="zh-CN" altLang="zh-CN" sz="3400" b="1">
                <a:latin typeface="Times New Roman" panose="02020603050405020304" pitchFamily="18" charset="0"/>
              </a:rPr>
              <a:t>, </a:t>
            </a:r>
            <a:r>
              <a:rPr lang="zh-CN" altLang="zh-CN" sz="3400" b="1">
                <a:solidFill>
                  <a:srgbClr val="0000FF"/>
                </a:solidFill>
                <a:latin typeface="Times New Roman" panose="02020603050405020304" pitchFamily="18" charset="0"/>
              </a:rPr>
              <a:t>not only</a:t>
            </a:r>
            <a:r>
              <a:rPr lang="zh-CN" altLang="zh-CN" sz="3400" b="1">
                <a:latin typeface="Times New Roman" panose="02020603050405020304" pitchFamily="18" charset="0"/>
              </a:rPr>
              <a:t> with running </a:t>
            </a:r>
            <a:r>
              <a:rPr lang="zh-CN" altLang="zh-CN" sz="3400" b="1">
                <a:solidFill>
                  <a:srgbClr val="0000FF"/>
                </a:solidFill>
                <a:latin typeface="Times New Roman" panose="02020603050405020304" pitchFamily="18" charset="0"/>
              </a:rPr>
              <a:t>but</a:t>
            </a:r>
            <a:r>
              <a:rPr lang="zh-CN" altLang="zh-CN" sz="3400" b="1">
                <a:latin typeface="Times New Roman" panose="02020603050405020304" pitchFamily="18" charset="0"/>
              </a:rPr>
              <a:t> with whatever else I do.</a:t>
            </a:r>
          </a:p>
          <a:p>
            <a:pPr>
              <a:lnSpc>
                <a:spcPct val="110000"/>
              </a:lnSpc>
            </a:pPr>
            <a:r>
              <a:rPr lang="zh-CN" altLang="zh-CN" sz="3400" b="1">
                <a:latin typeface="Times New Roman" panose="02020603050405020304" pitchFamily="18" charset="0"/>
              </a:rPr>
              <a:t>    </a:t>
            </a:r>
            <a:r>
              <a:rPr lang="zh-CN" sz="3400" b="1">
                <a:latin typeface="Times New Roman" panose="02020603050405020304" pitchFamily="18" charset="0"/>
              </a:rPr>
              <a:t>我还是跑不快，但是我学会了无论做什么事都要尽最大的努力，不仅在跑步上。</a:t>
            </a:r>
          </a:p>
          <a:p>
            <a:pPr>
              <a:lnSpc>
                <a:spcPct val="110000"/>
              </a:lnSpc>
            </a:pPr>
            <a:r>
              <a:rPr lang="zh-CN" sz="3400" b="1">
                <a:solidFill>
                  <a:srgbClr val="FF0000"/>
                </a:solidFill>
                <a:latin typeface="Times New Roman" panose="02020603050405020304" pitchFamily="18" charset="0"/>
              </a:rPr>
              <a:t>    </a:t>
            </a:r>
            <a:r>
              <a:rPr lang="zh-CN" altLang="zh-CN" sz="3400" b="1">
                <a:solidFill>
                  <a:srgbClr val="FF0000"/>
                </a:solidFill>
                <a:latin typeface="Times New Roman" panose="02020603050405020304" pitchFamily="18" charset="0"/>
              </a:rPr>
              <a:t>try one’s best  </a:t>
            </a:r>
            <a:r>
              <a:rPr lang="zh-CN" sz="3400" b="1">
                <a:solidFill>
                  <a:srgbClr val="FF0000"/>
                </a:solidFill>
                <a:latin typeface="Times New Roman" panose="02020603050405020304" pitchFamily="18" charset="0"/>
              </a:rPr>
              <a:t>尽某人最大努力</a:t>
            </a:r>
          </a:p>
          <a:p>
            <a:pPr>
              <a:lnSpc>
                <a:spcPct val="110000"/>
              </a:lnSpc>
            </a:pPr>
            <a:r>
              <a:rPr lang="zh-CN" sz="3400" b="1">
                <a:latin typeface="Times New Roman" panose="02020603050405020304" pitchFamily="18" charset="0"/>
              </a:rPr>
              <a:t>    其后常接带</a:t>
            </a:r>
            <a:r>
              <a:rPr lang="zh-CN" altLang="zh-CN" sz="3400" b="1">
                <a:latin typeface="Times New Roman" panose="02020603050405020304" pitchFamily="18" charset="0"/>
              </a:rPr>
              <a:t>to</a:t>
            </a:r>
            <a:r>
              <a:rPr lang="zh-CN" sz="3400" b="1">
                <a:latin typeface="Times New Roman" panose="02020603050405020304" pitchFamily="18" charset="0"/>
              </a:rPr>
              <a:t>的动词不定式，即</a:t>
            </a:r>
            <a:r>
              <a:rPr lang="zh-CN" altLang="zh-CN" sz="3400" b="1">
                <a:solidFill>
                  <a:srgbClr val="FF0000"/>
                </a:solidFill>
                <a:latin typeface="Times New Roman" panose="02020603050405020304" pitchFamily="18" charset="0"/>
              </a:rPr>
              <a:t>try one’s best to do sth.</a:t>
            </a:r>
            <a:r>
              <a:rPr lang="zh-CN" sz="3400" b="1">
                <a:latin typeface="Times New Roman" panose="02020603050405020304" pitchFamily="18" charset="0"/>
              </a:rPr>
              <a:t>，表示“尽力做某事”。 </a:t>
            </a:r>
          </a:p>
          <a:p>
            <a:pPr>
              <a:lnSpc>
                <a:spcPct val="110000"/>
              </a:lnSpc>
            </a:pPr>
            <a:r>
              <a:rPr lang="zh-CN" sz="3400" b="1">
                <a:latin typeface="Times New Roman" panose="02020603050405020304" pitchFamily="18" charset="0"/>
              </a:rPr>
              <a:t>    </a:t>
            </a:r>
            <a:r>
              <a:rPr lang="zh-CN" altLang="zh-CN" sz="3400" b="1">
                <a:latin typeface="Times New Roman" panose="02020603050405020304" pitchFamily="18" charset="0"/>
              </a:rPr>
              <a:t>e.g. </a:t>
            </a:r>
            <a:r>
              <a:rPr lang="zh-CN" altLang="zh-CN" sz="3400" b="1">
                <a:solidFill>
                  <a:srgbClr val="0000FF"/>
                </a:solidFill>
                <a:latin typeface="Times New Roman" panose="02020603050405020304" pitchFamily="18" charset="0"/>
              </a:rPr>
              <a:t>Try your best</a:t>
            </a:r>
            <a:r>
              <a:rPr lang="zh-CN" altLang="zh-CN" sz="3400" b="1">
                <a:latin typeface="Times New Roman" panose="02020603050405020304" pitchFamily="18" charset="0"/>
              </a:rPr>
              <a:t> to do whatever you </a:t>
            </a:r>
          </a:p>
          <a:p>
            <a:pPr>
              <a:lnSpc>
                <a:spcPct val="110000"/>
              </a:lnSpc>
            </a:pPr>
            <a:r>
              <a:rPr lang="zh-CN" altLang="zh-CN" sz="3400" b="1">
                <a:latin typeface="Times New Roman" panose="02020603050405020304" pitchFamily="18" charset="0"/>
              </a:rPr>
              <a:t>           do.     </a:t>
            </a:r>
          </a:p>
          <a:p>
            <a:pPr>
              <a:lnSpc>
                <a:spcPct val="110000"/>
              </a:lnSpc>
            </a:pPr>
            <a:r>
              <a:rPr lang="zh-CN" altLang="zh-CN" sz="3400" b="1">
                <a:latin typeface="Times New Roman" panose="02020603050405020304" pitchFamily="18" charset="0"/>
              </a:rPr>
              <a:t>           </a:t>
            </a:r>
            <a:r>
              <a:rPr lang="zh-CN" sz="3400" b="1">
                <a:latin typeface="Times New Roman" panose="02020603050405020304" pitchFamily="18" charset="0"/>
              </a:rPr>
              <a:t>无论你做什么事都要尽力去做。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animEffect transition="in" filter="blinds(horizontal)">
                                      <p:cBhvr>
                                        <p:cTn id="7" dur="500"/>
                                        <p:tgtEl>
                                          <p:spTgt spid="32770">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2770">
                                            <p:txEl>
                                              <p:pRg st="3" end="3"/>
                                            </p:txEl>
                                          </p:spTgt>
                                        </p:tgtEl>
                                        <p:attrNameLst>
                                          <p:attrName>style.visibility</p:attrName>
                                        </p:attrNameLst>
                                      </p:cBhvr>
                                      <p:to>
                                        <p:strVal val="visible"/>
                                      </p:to>
                                    </p:set>
                                    <p:animEffect transition="in" filter="blinds(horizontal)">
                                      <p:cBhvr>
                                        <p:cTn id="10" dur="500"/>
                                        <p:tgtEl>
                                          <p:spTgt spid="3277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32770">
                                            <p:txEl>
                                              <p:pRg st="4" end="4"/>
                                            </p:txEl>
                                          </p:spTgt>
                                        </p:tgtEl>
                                        <p:attrNameLst>
                                          <p:attrName>style.visibility</p:attrName>
                                        </p:attrNameLst>
                                      </p:cBhvr>
                                      <p:to>
                                        <p:strVal val="visible"/>
                                      </p:to>
                                    </p:set>
                                    <p:animEffect transition="in" filter="strips(downRight)">
                                      <p:cBhvr>
                                        <p:cTn id="15" dur="500"/>
                                        <p:tgtEl>
                                          <p:spTgt spid="32770">
                                            <p:txEl>
                                              <p:pRg st="4" end="4"/>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32770">
                                            <p:txEl>
                                              <p:pRg st="5" end="5"/>
                                            </p:txEl>
                                          </p:spTgt>
                                        </p:tgtEl>
                                        <p:attrNameLst>
                                          <p:attrName>style.visibility</p:attrName>
                                        </p:attrNameLst>
                                      </p:cBhvr>
                                      <p:to>
                                        <p:strVal val="visible"/>
                                      </p:to>
                                    </p:set>
                                    <p:animEffect transition="in" filter="strips(downRight)">
                                      <p:cBhvr>
                                        <p:cTn id="18" dur="500"/>
                                        <p:tgtEl>
                                          <p:spTgt spid="32770">
                                            <p:txEl>
                                              <p:pRg st="5" end="5"/>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32770">
                                            <p:txEl>
                                              <p:pRg st="6" end="6"/>
                                            </p:txEl>
                                          </p:spTgt>
                                        </p:tgtEl>
                                        <p:attrNameLst>
                                          <p:attrName>style.visibility</p:attrName>
                                        </p:attrNameLst>
                                      </p:cBhvr>
                                      <p:to>
                                        <p:strVal val="visible"/>
                                      </p:to>
                                    </p:set>
                                    <p:animEffect transition="in" filter="strips(downRight)">
                                      <p:cBhvr>
                                        <p:cTn id="21" dur="500"/>
                                        <p:tgtEl>
                                          <p:spTgt spid="3277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uiExpand="1" build="allAtOnce"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33400" y="3951288"/>
            <a:ext cx="8001000"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dirty="0">
                <a:latin typeface="Times New Roman" panose="02020603050405020304" pitchFamily="18" charset="0"/>
              </a:rPr>
              <a:t>Will you have a school-leavers’ party?</a:t>
            </a:r>
          </a:p>
          <a:p>
            <a:pPr>
              <a:lnSpc>
                <a:spcPct val="120000"/>
              </a:lnSpc>
            </a:pPr>
            <a:r>
              <a:rPr lang="zh-CN" altLang="zh-CN" sz="3600" b="1" dirty="0">
                <a:latin typeface="Times New Roman" panose="02020603050405020304" pitchFamily="18" charset="0"/>
              </a:rPr>
              <a:t>Where will you hold the school-leavers’ party?</a:t>
            </a:r>
          </a:p>
        </p:txBody>
      </p:sp>
      <p:pic>
        <p:nvPicPr>
          <p:cNvPr id="5123" name="Picture 3" descr="201364163157822"/>
          <p:cNvPicPr>
            <a:picLocks noChangeAspect="1" noChangeArrowheads="1"/>
          </p:cNvPicPr>
          <p:nvPr/>
        </p:nvPicPr>
        <p:blipFill>
          <a:blip r:embed="rId2" cstate="email"/>
          <a:srcRect/>
          <a:stretch>
            <a:fillRect/>
          </a:stretch>
        </p:blipFill>
        <p:spPr bwMode="auto">
          <a:xfrm>
            <a:off x="0" y="750888"/>
            <a:ext cx="4427538" cy="295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201364163915893"/>
          <p:cNvPicPr>
            <a:picLocks noChangeAspect="1" noChangeArrowheads="1"/>
          </p:cNvPicPr>
          <p:nvPr/>
        </p:nvPicPr>
        <p:blipFill>
          <a:blip r:embed="rId3" cstate="email"/>
          <a:srcRect/>
          <a:stretch>
            <a:fillRect/>
          </a:stretch>
        </p:blipFill>
        <p:spPr bwMode="auto">
          <a:xfrm>
            <a:off x="4495800" y="750888"/>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0-#ppt_w/2"/>
                                          </p:val>
                                        </p:tav>
                                        <p:tav tm="100000">
                                          <p:val>
                                            <p:strVal val="#ppt_x"/>
                                          </p:val>
                                        </p:tav>
                                      </p:tavLst>
                                    </p:anim>
                                    <p:anim calcmode="lin" valueType="num">
                                      <p:cBhvr additive="base">
                                        <p:cTn id="8" dur="5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04800" y="3200400"/>
            <a:ext cx="84582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latin typeface="Times New Roman" panose="02020603050405020304" pitchFamily="18" charset="0"/>
              </a:rPr>
              <a:t>6. I was </a:t>
            </a:r>
            <a:r>
              <a:rPr lang="zh-CN" altLang="zh-CN" sz="3600" b="1">
                <a:solidFill>
                  <a:srgbClr val="0000FF"/>
                </a:solidFill>
                <a:latin typeface="Times New Roman" panose="02020603050405020304" pitchFamily="18" charset="0"/>
              </a:rPr>
              <a:t>disappointed</a:t>
            </a:r>
            <a:r>
              <a:rPr lang="zh-CN" altLang="zh-CN" sz="3600" b="1">
                <a:latin typeface="Times New Roman" panose="02020603050405020304" pitchFamily="18" charset="0"/>
              </a:rPr>
              <a:t>.    </a:t>
            </a:r>
          </a:p>
          <a:p>
            <a:pPr>
              <a:lnSpc>
                <a:spcPct val="120000"/>
              </a:lnSpc>
            </a:pPr>
            <a:r>
              <a:rPr lang="zh-CN" altLang="zh-CN" sz="3600" b="1">
                <a:solidFill>
                  <a:srgbClr val="FF0000"/>
                </a:solidFill>
                <a:latin typeface="Times New Roman" panose="02020603050405020304" pitchFamily="18" charset="0"/>
              </a:rPr>
              <a:t>    disappointed  </a:t>
            </a:r>
            <a:r>
              <a:rPr lang="zh-CN" altLang="zh-CN" sz="3600" b="1" i="1">
                <a:solidFill>
                  <a:srgbClr val="FF0000"/>
                </a:solidFill>
                <a:latin typeface="Times New Roman" panose="02020603050405020304" pitchFamily="18" charset="0"/>
              </a:rPr>
              <a:t>adj</a:t>
            </a:r>
            <a:r>
              <a:rPr lang="zh-CN" altLang="zh-CN" sz="3600" b="1">
                <a:solidFill>
                  <a:srgbClr val="FF0000"/>
                </a:solidFill>
                <a:latin typeface="Times New Roman" panose="02020603050405020304" pitchFamily="18" charset="0"/>
              </a:rPr>
              <a:t>.  </a:t>
            </a:r>
            <a:r>
              <a:rPr lang="zh-CN" sz="3600" b="1">
                <a:solidFill>
                  <a:srgbClr val="FF0000"/>
                </a:solidFill>
                <a:latin typeface="Times New Roman" panose="02020603050405020304" pitchFamily="18" charset="0"/>
              </a:rPr>
              <a:t>失望的</a:t>
            </a:r>
          </a:p>
          <a:p>
            <a:pPr>
              <a:lnSpc>
                <a:spcPct val="120000"/>
              </a:lnSpc>
            </a:pPr>
            <a:r>
              <a:rPr lang="zh-CN" sz="3600" b="1">
                <a:latin typeface="Times New Roman" panose="02020603050405020304" pitchFamily="18" charset="0"/>
              </a:rPr>
              <a:t>    </a:t>
            </a:r>
            <a:r>
              <a:rPr lang="zh-CN" altLang="zh-CN" sz="3600" b="1">
                <a:latin typeface="Times New Roman" panose="02020603050405020304" pitchFamily="18" charset="0"/>
              </a:rPr>
              <a:t>e.g. I felt </a:t>
            </a:r>
            <a:r>
              <a:rPr lang="zh-CN" altLang="zh-CN" sz="3600" b="1">
                <a:solidFill>
                  <a:srgbClr val="0000FF"/>
                </a:solidFill>
                <a:latin typeface="Times New Roman" panose="02020603050405020304" pitchFamily="18" charset="0"/>
              </a:rPr>
              <a:t>disappointed</a:t>
            </a:r>
            <a:r>
              <a:rPr lang="zh-CN" altLang="zh-CN" sz="3600" b="1">
                <a:latin typeface="Times New Roman" panose="02020603050405020304" pitchFamily="18" charset="0"/>
              </a:rPr>
              <a:t> when he </a:t>
            </a:r>
            <a:r>
              <a:rPr lang="zh-CN" altLang="zh-CN" sz="3600" b="1">
                <a:solidFill>
                  <a:srgbClr val="CC0066"/>
                </a:solidFill>
                <a:latin typeface="Times New Roman" panose="02020603050405020304" pitchFamily="18" charset="0"/>
              </a:rPr>
              <a:t>gave up</a:t>
            </a:r>
            <a:r>
              <a:rPr lang="zh-CN" altLang="zh-CN" sz="3600" b="1">
                <a:latin typeface="Times New Roman" panose="02020603050405020304" pitchFamily="18" charset="0"/>
              </a:rPr>
              <a:t> </a:t>
            </a:r>
          </a:p>
          <a:p>
            <a:pPr>
              <a:lnSpc>
                <a:spcPct val="120000"/>
              </a:lnSpc>
            </a:pPr>
            <a:r>
              <a:rPr lang="zh-CN" altLang="zh-CN" sz="3600" b="1">
                <a:latin typeface="Times New Roman" panose="02020603050405020304" pitchFamily="18" charset="0"/>
              </a:rPr>
              <a:t>          studying.</a:t>
            </a:r>
          </a:p>
        </p:txBody>
      </p:sp>
      <p:sp>
        <p:nvSpPr>
          <p:cNvPr id="33795" name="Text Box 3"/>
          <p:cNvSpPr txBox="1">
            <a:spLocks noChangeArrowheads="1"/>
          </p:cNvSpPr>
          <p:nvPr/>
        </p:nvSpPr>
        <p:spPr bwMode="auto">
          <a:xfrm>
            <a:off x="609600" y="228600"/>
            <a:ext cx="8001000" cy="27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a:solidFill>
                  <a:srgbClr val="FF0000"/>
                </a:solidFill>
                <a:latin typeface="Times New Roman" panose="02020603050405020304" pitchFamily="18" charset="0"/>
              </a:rPr>
              <a:t>not only … but ....  </a:t>
            </a:r>
            <a:r>
              <a:rPr lang="zh-CN" sz="3600" b="1">
                <a:solidFill>
                  <a:srgbClr val="FF0000"/>
                </a:solidFill>
                <a:latin typeface="Times New Roman" panose="02020603050405020304" pitchFamily="18" charset="0"/>
              </a:rPr>
              <a:t>不但</a:t>
            </a:r>
            <a:r>
              <a:rPr lang="zh-CN" altLang="zh-CN" sz="3600" b="1">
                <a:solidFill>
                  <a:srgbClr val="FF0000"/>
                </a:solidFill>
                <a:latin typeface="Times New Roman" panose="02020603050405020304" pitchFamily="18" charset="0"/>
              </a:rPr>
              <a:t>……</a:t>
            </a:r>
            <a:r>
              <a:rPr lang="zh-CN" sz="3600" b="1">
                <a:solidFill>
                  <a:srgbClr val="FF0000"/>
                </a:solidFill>
                <a:latin typeface="Times New Roman" panose="02020603050405020304" pitchFamily="18" charset="0"/>
              </a:rPr>
              <a:t>而且</a:t>
            </a:r>
            <a:r>
              <a:rPr lang="zh-CN" altLang="zh-CN" sz="3600" b="1">
                <a:solidFill>
                  <a:srgbClr val="FF0000"/>
                </a:solidFill>
                <a:latin typeface="Times New Roman" panose="02020603050405020304" pitchFamily="18" charset="0"/>
              </a:rPr>
              <a:t>……</a:t>
            </a:r>
            <a:r>
              <a:rPr lang="zh-CN" altLang="zh-CN" sz="3600" b="1">
                <a:latin typeface="Times New Roman" panose="02020603050405020304" pitchFamily="18" charset="0"/>
              </a:rPr>
              <a:t> </a:t>
            </a:r>
          </a:p>
          <a:p>
            <a:pPr>
              <a:lnSpc>
                <a:spcPct val="120000"/>
              </a:lnSpc>
            </a:pPr>
            <a:r>
              <a:rPr lang="zh-CN" altLang="zh-CN" sz="3600" b="1">
                <a:latin typeface="Times New Roman" panose="02020603050405020304" pitchFamily="18" charset="0"/>
              </a:rPr>
              <a:t>e.g. The girl is </a:t>
            </a:r>
            <a:r>
              <a:rPr lang="zh-CN" altLang="zh-CN" sz="3600" b="1">
                <a:solidFill>
                  <a:srgbClr val="0000FF"/>
                </a:solidFill>
                <a:latin typeface="Times New Roman" panose="02020603050405020304" pitchFamily="18" charset="0"/>
              </a:rPr>
              <a:t>not only</a:t>
            </a:r>
            <a:r>
              <a:rPr lang="zh-CN" altLang="zh-CN" sz="3600" b="1">
                <a:latin typeface="Times New Roman" panose="02020603050405020304" pitchFamily="18" charset="0"/>
              </a:rPr>
              <a:t> clever </a:t>
            </a:r>
            <a:r>
              <a:rPr lang="zh-CN" altLang="zh-CN" sz="3600" b="1">
                <a:solidFill>
                  <a:srgbClr val="0000FF"/>
                </a:solidFill>
                <a:latin typeface="Times New Roman" panose="02020603050405020304" pitchFamily="18" charset="0"/>
              </a:rPr>
              <a:t>but</a:t>
            </a:r>
            <a:r>
              <a:rPr lang="zh-CN" altLang="zh-CN" sz="3600" b="1">
                <a:latin typeface="Times New Roman" panose="02020603050405020304" pitchFamily="18" charset="0"/>
              </a:rPr>
              <a:t> </a:t>
            </a:r>
          </a:p>
          <a:p>
            <a:pPr>
              <a:lnSpc>
                <a:spcPct val="120000"/>
              </a:lnSpc>
            </a:pPr>
            <a:r>
              <a:rPr lang="zh-CN" altLang="zh-CN" sz="3600" b="1">
                <a:latin typeface="Times New Roman" panose="02020603050405020304" pitchFamily="18" charset="0"/>
              </a:rPr>
              <a:t>       hardworking.    </a:t>
            </a:r>
          </a:p>
          <a:p>
            <a:pPr>
              <a:lnSpc>
                <a:spcPct val="120000"/>
              </a:lnSpc>
            </a:pPr>
            <a:r>
              <a:rPr lang="zh-CN" altLang="zh-CN" sz="3600" b="1">
                <a:latin typeface="Times New Roman" panose="02020603050405020304" pitchFamily="18" charset="0"/>
              </a:rPr>
              <a:t>       </a:t>
            </a:r>
            <a:r>
              <a:rPr lang="zh-CN" sz="3600" b="1">
                <a:latin typeface="Times New Roman" panose="02020603050405020304" pitchFamily="18" charset="0"/>
              </a:rPr>
              <a:t>这个姑娘不仅聪明而且还很努力。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strips(downRight)">
                                      <p:cBhvr>
                                        <p:cTn id="7" dur="500"/>
                                        <p:tgtEl>
                                          <p:spTgt spid="33795">
                                            <p:txEl>
                                              <p:pRg st="1" end="1"/>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3795">
                                            <p:txEl>
                                              <p:pRg st="2" end="2"/>
                                            </p:txEl>
                                          </p:spTgt>
                                        </p:tgtEl>
                                        <p:attrNameLst>
                                          <p:attrName>style.visibility</p:attrName>
                                        </p:attrNameLst>
                                      </p:cBhvr>
                                      <p:to>
                                        <p:strVal val="visible"/>
                                      </p:to>
                                    </p:set>
                                    <p:animEffect transition="in" filter="strips(downRight)">
                                      <p:cBhvr>
                                        <p:cTn id="10" dur="500"/>
                                        <p:tgtEl>
                                          <p:spTgt spid="33795">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animEffect transition="in" filter="strips(downRight)">
                                      <p:cBhvr>
                                        <p:cTn id="13" dur="500"/>
                                        <p:tgtEl>
                                          <p:spTgt spid="33795">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3794">
                                            <p:txEl>
                                              <p:pRg st="0" end="0"/>
                                            </p:txEl>
                                          </p:spTgt>
                                        </p:tgtEl>
                                        <p:attrNameLst>
                                          <p:attrName>style.visibility</p:attrName>
                                        </p:attrNameLst>
                                      </p:cBhvr>
                                      <p:to>
                                        <p:strVal val="visible"/>
                                      </p:to>
                                    </p:set>
                                    <p:animEffect transition="in" filter="blinds(horizontal)">
                                      <p:cBhvr>
                                        <p:cTn id="18" dur="500"/>
                                        <p:tgtEl>
                                          <p:spTgt spid="3379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3794">
                                            <p:txEl>
                                              <p:pRg st="1" end="1"/>
                                            </p:txEl>
                                          </p:spTgt>
                                        </p:tgtEl>
                                        <p:attrNameLst>
                                          <p:attrName>style.visibility</p:attrName>
                                        </p:attrNameLst>
                                      </p:cBhvr>
                                      <p:to>
                                        <p:strVal val="visible"/>
                                      </p:to>
                                    </p:set>
                                    <p:animEffect transition="in" filter="blinds(horizontal)">
                                      <p:cBhvr>
                                        <p:cTn id="23" dur="500"/>
                                        <p:tgtEl>
                                          <p:spTgt spid="3379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33794">
                                            <p:txEl>
                                              <p:pRg st="2" end="2"/>
                                            </p:txEl>
                                          </p:spTgt>
                                        </p:tgtEl>
                                        <p:attrNameLst>
                                          <p:attrName>style.visibility</p:attrName>
                                        </p:attrNameLst>
                                      </p:cBhvr>
                                      <p:to>
                                        <p:strVal val="visible"/>
                                      </p:to>
                                    </p:set>
                                    <p:animEffect transition="in" filter="strips(downRight)">
                                      <p:cBhvr>
                                        <p:cTn id="28" dur="500"/>
                                        <p:tgtEl>
                                          <p:spTgt spid="33794">
                                            <p:txEl>
                                              <p:pRg st="2" end="2"/>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33794">
                                            <p:txEl>
                                              <p:pRg st="3" end="3"/>
                                            </p:txEl>
                                          </p:spTgt>
                                        </p:tgtEl>
                                        <p:attrNameLst>
                                          <p:attrName>style.visibility</p:attrName>
                                        </p:attrNameLst>
                                      </p:cBhvr>
                                      <p:to>
                                        <p:strVal val="visible"/>
                                      </p:to>
                                    </p:set>
                                    <p:animEffect transition="in" filter="strips(downRight)">
                                      <p:cBhvr>
                                        <p:cTn id="31" dur="500"/>
                                        <p:tgtEl>
                                          <p:spTgt spid="33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uiExpand="1" build="allAtOnce" autoUpdateAnimBg="0"/>
      <p:bldP spid="33795" grpId="0" uiExpand="1" build="allAtOnce"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271153"/>
            <a:ext cx="1198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4000" b="1" dirty="0"/>
              <a:t>拓展</a:t>
            </a:r>
          </a:p>
        </p:txBody>
      </p:sp>
      <p:sp>
        <p:nvSpPr>
          <p:cNvPr id="34819" name="Text Box 3"/>
          <p:cNvSpPr txBox="1">
            <a:spLocks noChangeArrowheads="1"/>
          </p:cNvSpPr>
          <p:nvPr/>
        </p:nvSpPr>
        <p:spPr bwMode="auto">
          <a:xfrm>
            <a:off x="228600" y="990600"/>
            <a:ext cx="8035925"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00"/>
                </a:solidFill>
                <a:latin typeface="Times New Roman" panose="02020603050405020304" pitchFamily="18" charset="0"/>
              </a:rPr>
              <a:t>1. be disappointed with/in sb. 对某人失望。</a:t>
            </a:r>
          </a:p>
          <a:p>
            <a:endParaRPr lang="zh-CN" altLang="en-US" sz="3200" b="1">
              <a:solidFill>
                <a:srgbClr val="FF0000"/>
              </a:solidFill>
              <a:latin typeface="Times New Roman" panose="02020603050405020304" pitchFamily="18" charset="0"/>
            </a:endParaRPr>
          </a:p>
          <a:p>
            <a:endParaRPr lang="zh-CN" altLang="en-US" sz="3200" b="1">
              <a:solidFill>
                <a:srgbClr val="FF0000"/>
              </a:solidFill>
              <a:latin typeface="Times New Roman" panose="02020603050405020304" pitchFamily="18" charset="0"/>
            </a:endParaRPr>
          </a:p>
          <a:p>
            <a:r>
              <a:rPr lang="zh-CN" altLang="en-US" sz="3200" b="1">
                <a:solidFill>
                  <a:srgbClr val="FF0000"/>
                </a:solidFill>
                <a:latin typeface="Times New Roman" panose="02020603050405020304" pitchFamily="18" charset="0"/>
              </a:rPr>
              <a:t>2.be disappointed at/about sth. 对某事失望。</a:t>
            </a:r>
          </a:p>
          <a:p>
            <a:endParaRPr lang="zh-CN" altLang="en-US" sz="3200" b="1">
              <a:solidFill>
                <a:srgbClr val="FF0000"/>
              </a:solidFill>
              <a:latin typeface="Times New Roman" panose="02020603050405020304" pitchFamily="18" charset="0"/>
            </a:endParaRPr>
          </a:p>
          <a:p>
            <a:endParaRPr lang="zh-CN" altLang="en-US" sz="3200" b="1">
              <a:solidFill>
                <a:srgbClr val="FF0000"/>
              </a:solidFill>
              <a:latin typeface="Times New Roman" panose="02020603050405020304" pitchFamily="18" charset="0"/>
            </a:endParaRPr>
          </a:p>
          <a:p>
            <a:r>
              <a:rPr lang="zh-CN" altLang="en-US" sz="3200" b="1">
                <a:solidFill>
                  <a:srgbClr val="FF0000"/>
                </a:solidFill>
                <a:latin typeface="Times New Roman" panose="02020603050405020304" pitchFamily="18" charset="0"/>
              </a:rPr>
              <a:t>3. be disappointed to do sth. 失望做某事。</a:t>
            </a:r>
          </a:p>
          <a:p>
            <a:endParaRPr lang="zh-CN" altLang="en-US" sz="3200" b="1">
              <a:solidFill>
                <a:srgbClr val="FF0000"/>
              </a:solidFill>
              <a:latin typeface="Times New Roman" panose="02020603050405020304" pitchFamily="18" charset="0"/>
            </a:endParaRPr>
          </a:p>
          <a:p>
            <a:endParaRPr lang="zh-CN" altLang="en-US" sz="3200" b="1">
              <a:solidFill>
                <a:srgbClr val="FF0000"/>
              </a:solidFill>
              <a:latin typeface="Times New Roman" panose="02020603050405020304" pitchFamily="18" charset="0"/>
            </a:endParaRPr>
          </a:p>
        </p:txBody>
      </p:sp>
      <p:sp>
        <p:nvSpPr>
          <p:cNvPr id="34820" name="Text Box 4"/>
          <p:cNvSpPr txBox="1">
            <a:spLocks noChangeArrowheads="1"/>
          </p:cNvSpPr>
          <p:nvPr/>
        </p:nvSpPr>
        <p:spPr bwMode="auto">
          <a:xfrm>
            <a:off x="457200" y="1524000"/>
            <a:ext cx="79692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dirty="0">
                <a:latin typeface="Times New Roman" panose="02020603050405020304" pitchFamily="18" charset="0"/>
              </a:rPr>
              <a:t>The teacher was disappointed with/in us!</a:t>
            </a:r>
          </a:p>
          <a:p>
            <a:r>
              <a:rPr lang="zh-CN" altLang="en-US" sz="3200" b="1" dirty="0">
                <a:latin typeface="Times New Roman" panose="02020603050405020304" pitchFamily="18" charset="0"/>
              </a:rPr>
              <a:t>老师对我们很失望。</a:t>
            </a: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We are disappointed at/ about the test result.</a:t>
            </a:r>
          </a:p>
          <a:p>
            <a:r>
              <a:rPr lang="zh-CN" altLang="en-US" sz="3200" b="1" dirty="0">
                <a:latin typeface="Times New Roman" panose="02020603050405020304" pitchFamily="18" charset="0"/>
              </a:rPr>
              <a:t>我们对测试结果很失望。</a:t>
            </a:r>
          </a:p>
          <a:p>
            <a:endParaRPr lang="zh-CN" altLang="en-US" sz="3200" b="1" dirty="0">
              <a:latin typeface="Times New Roman" panose="02020603050405020304" pitchFamily="18" charset="0"/>
            </a:endParaRPr>
          </a:p>
          <a:p>
            <a:r>
              <a:rPr lang="zh-CN" altLang="en-US" sz="3200" b="1" dirty="0">
                <a:latin typeface="Times New Roman" panose="02020603050405020304" pitchFamily="18" charset="0"/>
              </a:rPr>
              <a:t>He is  disappointed to hear the news.</a:t>
            </a:r>
          </a:p>
          <a:p>
            <a:r>
              <a:rPr lang="zh-CN" altLang="en-US" sz="3200" b="1" dirty="0">
                <a:latin typeface="Times New Roman" panose="02020603050405020304" pitchFamily="18" charset="0"/>
              </a:rPr>
              <a:t>听到这个消息他很失望。</a:t>
            </a:r>
            <a:r>
              <a:rPr lang="zh-CN" altLang="en-US" sz="3200" dirty="0">
                <a:latin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linds(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28600" y="0"/>
            <a:ext cx="8458200" cy="674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pPr>
            <a:r>
              <a:rPr lang="zh-CN" altLang="zh-CN" sz="3600" b="1">
                <a:latin typeface="Times New Roman" panose="02020603050405020304" pitchFamily="18" charset="0"/>
              </a:rPr>
              <a:t>7. …I woke up </a:t>
            </a:r>
            <a:r>
              <a:rPr lang="zh-CN" altLang="zh-CN" sz="3600" b="1">
                <a:solidFill>
                  <a:srgbClr val="0000FF"/>
                </a:solidFill>
                <a:latin typeface="Times New Roman" panose="02020603050405020304" pitchFamily="18" charset="0"/>
              </a:rPr>
              <a:t>to find a beautiful violin at my bedside</a:t>
            </a:r>
            <a:r>
              <a:rPr lang="zh-CN" altLang="zh-CN" sz="3600" b="1">
                <a:latin typeface="Times New Roman" panose="02020603050405020304" pitchFamily="18" charset="0"/>
              </a:rPr>
              <a:t>. </a:t>
            </a:r>
          </a:p>
          <a:p>
            <a:pPr>
              <a:lnSpc>
                <a:spcPct val="110000"/>
              </a:lnSpc>
            </a:pPr>
            <a:r>
              <a:rPr lang="zh-CN" altLang="zh-CN" sz="3600" b="1">
                <a:latin typeface="Times New Roman" panose="02020603050405020304" pitchFamily="18" charset="0"/>
              </a:rPr>
              <a:t>    </a:t>
            </a:r>
            <a:r>
              <a:rPr lang="zh-CN" sz="3600" b="1">
                <a:latin typeface="Times New Roman" panose="02020603050405020304" pitchFamily="18" charset="0"/>
              </a:rPr>
              <a:t>我醒来发现床边放着一把漂亮的小提琴。</a:t>
            </a:r>
          </a:p>
          <a:p>
            <a:pPr>
              <a:lnSpc>
                <a:spcPct val="110000"/>
              </a:lnSpc>
            </a:pPr>
            <a:r>
              <a:rPr lang="zh-CN" sz="3600" b="1">
                <a:latin typeface="Times New Roman" panose="02020603050405020304" pitchFamily="18" charset="0"/>
              </a:rPr>
              <a:t>    </a:t>
            </a:r>
            <a:r>
              <a:rPr lang="zh-CN" altLang="zh-CN" sz="3600" b="1">
                <a:solidFill>
                  <a:srgbClr val="FF0000"/>
                </a:solidFill>
                <a:latin typeface="Times New Roman" panose="02020603050405020304" pitchFamily="18" charset="0"/>
              </a:rPr>
              <a:t>bedside</a:t>
            </a:r>
            <a:r>
              <a:rPr lang="zh-CN" sz="3600" b="1">
                <a:solidFill>
                  <a:srgbClr val="FF0000"/>
                </a:solidFill>
                <a:latin typeface="Times New Roman" panose="02020603050405020304" pitchFamily="18" charset="0"/>
              </a:rPr>
              <a:t>表示“床边，床头”。</a:t>
            </a:r>
          </a:p>
          <a:p>
            <a:pPr>
              <a:lnSpc>
                <a:spcPct val="110000"/>
              </a:lnSpc>
            </a:pPr>
            <a:r>
              <a:rPr lang="zh-CN" sz="3600" b="1">
                <a:solidFill>
                  <a:srgbClr val="FF0000"/>
                </a:solidFill>
                <a:latin typeface="Times New Roman" panose="02020603050405020304" pitchFamily="18" charset="0"/>
              </a:rPr>
              <a:t>    句中的</a:t>
            </a:r>
            <a:r>
              <a:rPr lang="zh-CN" altLang="zh-CN" sz="3600" b="1">
                <a:solidFill>
                  <a:srgbClr val="FF0000"/>
                </a:solidFill>
                <a:latin typeface="Times New Roman" panose="02020603050405020304" pitchFamily="18" charset="0"/>
              </a:rPr>
              <a:t>to find a beautiful violin at my bedside</a:t>
            </a:r>
            <a:r>
              <a:rPr lang="zh-CN" sz="3600" b="1">
                <a:solidFill>
                  <a:srgbClr val="FF0000"/>
                </a:solidFill>
                <a:latin typeface="Times New Roman" panose="02020603050405020304" pitchFamily="18" charset="0"/>
              </a:rPr>
              <a:t>是一个不定式结构，表示行为的结果</a:t>
            </a:r>
            <a:r>
              <a:rPr lang="zh-CN" sz="3600" b="1">
                <a:latin typeface="Times New Roman" panose="02020603050405020304" pitchFamily="18" charset="0"/>
              </a:rPr>
              <a:t>。</a:t>
            </a:r>
          </a:p>
          <a:p>
            <a:pPr>
              <a:lnSpc>
                <a:spcPct val="110000"/>
              </a:lnSpc>
            </a:pPr>
            <a:r>
              <a:rPr lang="zh-CN" sz="3600" b="1">
                <a:latin typeface="Times New Roman" panose="02020603050405020304" pitchFamily="18" charset="0"/>
              </a:rPr>
              <a:t>    </a:t>
            </a:r>
            <a:r>
              <a:rPr lang="zh-CN" altLang="zh-CN" sz="3600" b="1">
                <a:latin typeface="Times New Roman" panose="02020603050405020304" pitchFamily="18" charset="0"/>
              </a:rPr>
              <a:t>e.g. He arrived at the station </a:t>
            </a:r>
            <a:r>
              <a:rPr lang="zh-CN" altLang="zh-CN" sz="3600" b="1">
                <a:solidFill>
                  <a:srgbClr val="0000FF"/>
                </a:solidFill>
                <a:latin typeface="Times New Roman" panose="02020603050405020304" pitchFamily="18" charset="0"/>
              </a:rPr>
              <a:t>to find the </a:t>
            </a:r>
          </a:p>
          <a:p>
            <a:pPr>
              <a:lnSpc>
                <a:spcPct val="110000"/>
              </a:lnSpc>
            </a:pPr>
            <a:r>
              <a:rPr lang="zh-CN" altLang="zh-CN" sz="3600" b="1">
                <a:solidFill>
                  <a:srgbClr val="0000FF"/>
                </a:solidFill>
                <a:latin typeface="Times New Roman" panose="02020603050405020304" pitchFamily="18" charset="0"/>
              </a:rPr>
              <a:t>           train gone</a:t>
            </a:r>
            <a:r>
              <a:rPr lang="zh-CN" altLang="zh-CN" sz="3600" b="1">
                <a:latin typeface="Times New Roman" panose="02020603050405020304" pitchFamily="18" charset="0"/>
              </a:rPr>
              <a:t>.</a:t>
            </a:r>
          </a:p>
          <a:p>
            <a:pPr>
              <a:lnSpc>
                <a:spcPct val="110000"/>
              </a:lnSpc>
            </a:pPr>
            <a:r>
              <a:rPr lang="zh-CN" altLang="zh-CN" sz="3600" b="1">
                <a:latin typeface="Times New Roman" panose="02020603050405020304" pitchFamily="18" charset="0"/>
              </a:rPr>
              <a:t>           </a:t>
            </a:r>
            <a:r>
              <a:rPr lang="zh-CN" sz="3600" b="1">
                <a:latin typeface="Times New Roman" panose="02020603050405020304" pitchFamily="18" charset="0"/>
              </a:rPr>
              <a:t>他到车站时发现火车已经开走了。</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xEl>
                                              <p:pRg st="2" end="2"/>
                                            </p:txEl>
                                          </p:spTgt>
                                        </p:tgtEl>
                                        <p:attrNameLst>
                                          <p:attrName>style.visibility</p:attrName>
                                        </p:attrNameLst>
                                      </p:cBhvr>
                                      <p:to>
                                        <p:strVal val="visible"/>
                                      </p:to>
                                    </p:set>
                                    <p:animEffect transition="in" filter="blinds(horizontal)">
                                      <p:cBhvr>
                                        <p:cTn id="7" dur="500"/>
                                        <p:tgtEl>
                                          <p:spTgt spid="3584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842">
                                            <p:txEl>
                                              <p:pRg st="3" end="3"/>
                                            </p:txEl>
                                          </p:spTgt>
                                        </p:tgtEl>
                                        <p:attrNameLst>
                                          <p:attrName>style.visibility</p:attrName>
                                        </p:attrNameLst>
                                      </p:cBhvr>
                                      <p:to>
                                        <p:strVal val="visible"/>
                                      </p:to>
                                    </p:set>
                                    <p:animEffect transition="in" filter="blinds(horizontal)">
                                      <p:cBhvr>
                                        <p:cTn id="12" dur="500"/>
                                        <p:tgtEl>
                                          <p:spTgt spid="3584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5842">
                                            <p:txEl>
                                              <p:pRg st="4" end="4"/>
                                            </p:txEl>
                                          </p:spTgt>
                                        </p:tgtEl>
                                        <p:attrNameLst>
                                          <p:attrName>style.visibility</p:attrName>
                                        </p:attrNameLst>
                                      </p:cBhvr>
                                      <p:to>
                                        <p:strVal val="visible"/>
                                      </p:to>
                                    </p:set>
                                    <p:animEffect transition="in" filter="strips(downRight)">
                                      <p:cBhvr>
                                        <p:cTn id="17" dur="500"/>
                                        <p:tgtEl>
                                          <p:spTgt spid="35842">
                                            <p:txEl>
                                              <p:pRg st="4" end="4"/>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35842">
                                            <p:txEl>
                                              <p:pRg st="5" end="5"/>
                                            </p:txEl>
                                          </p:spTgt>
                                        </p:tgtEl>
                                        <p:attrNameLst>
                                          <p:attrName>style.visibility</p:attrName>
                                        </p:attrNameLst>
                                      </p:cBhvr>
                                      <p:to>
                                        <p:strVal val="visible"/>
                                      </p:to>
                                    </p:set>
                                    <p:animEffect transition="in" filter="strips(downRight)">
                                      <p:cBhvr>
                                        <p:cTn id="20" dur="500"/>
                                        <p:tgtEl>
                                          <p:spTgt spid="35842">
                                            <p:txEl>
                                              <p:pRg st="5" end="5"/>
                                            </p:txEl>
                                          </p:spTgt>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35842">
                                            <p:txEl>
                                              <p:pRg st="6" end="6"/>
                                            </p:txEl>
                                          </p:spTgt>
                                        </p:tgtEl>
                                        <p:attrNameLst>
                                          <p:attrName>style.visibility</p:attrName>
                                        </p:attrNameLst>
                                      </p:cBhvr>
                                      <p:to>
                                        <p:strVal val="visible"/>
                                      </p:to>
                                    </p:set>
                                    <p:animEffect transition="in" filter="strips(downRight)">
                                      <p:cBhvr>
                                        <p:cTn id="23" dur="500"/>
                                        <p:tgtEl>
                                          <p:spTgt spid="3584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uiExpand="1" build="allAtOnce"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WordArt 2"/>
          <p:cNvSpPr>
            <a:spLocks noChangeArrowheads="1" noChangeShapeType="1"/>
          </p:cNvSpPr>
          <p:nvPr/>
        </p:nvSpPr>
        <p:spPr bwMode="auto">
          <a:xfrm>
            <a:off x="381000" y="381000"/>
            <a:ext cx="8229600" cy="1219200"/>
          </a:xfrm>
          <a:prstGeom prst="rect">
            <a:avLst/>
          </a:prstGeom>
        </p:spPr>
        <p:txBody>
          <a:bodyPr wrap="none" fromWordArt="1">
            <a:prstTxWarp prst="textPlain">
              <a:avLst>
                <a:gd name="adj" fmla="val 50000"/>
              </a:avLst>
            </a:prstTxWarp>
          </a:bodyPr>
          <a:lstStyle/>
          <a:p>
            <a:pPr algn="ctr"/>
            <a:r>
              <a:rPr lang="en-US" altLang="zh-CN" sz="3600" b="1">
                <a:ln w="9525" cmpd="sng">
                  <a:solidFill>
                    <a:schemeClr val="tx1"/>
                  </a:solidFill>
                  <a:round/>
                </a:ln>
                <a:solidFill>
                  <a:srgbClr val="CC3399"/>
                </a:solidFill>
                <a:effectLst>
                  <a:outerShdw dist="45791" dir="2021404" algn="ctr" rotWithShape="0">
                    <a:srgbClr val="B2B2B2">
                      <a:alpha val="79999"/>
                    </a:srgbClr>
                  </a:outerShdw>
                </a:effectLst>
                <a:latin typeface="Arial" panose="020B0604020202020204"/>
                <a:cs typeface="Arial" panose="020B0604020202020204"/>
              </a:rPr>
              <a:t>5. Write a speech you might </a:t>
            </a:r>
          </a:p>
          <a:p>
            <a:pPr algn="ctr"/>
            <a:r>
              <a:rPr lang="en-US" altLang="zh-CN" sz="3600" b="1">
                <a:ln w="9525" cmpd="sng">
                  <a:solidFill>
                    <a:schemeClr val="tx1"/>
                  </a:solidFill>
                  <a:round/>
                </a:ln>
                <a:solidFill>
                  <a:srgbClr val="CC3399"/>
                </a:solidFill>
                <a:effectLst>
                  <a:outerShdw dist="45791" dir="2021404" algn="ctr" rotWithShape="0">
                    <a:srgbClr val="B2B2B2">
                      <a:alpha val="79999"/>
                    </a:srgbClr>
                  </a:outerShdw>
                </a:effectLst>
                <a:latin typeface="Arial" panose="020B0604020202020204"/>
                <a:cs typeface="Arial" panose="020B0604020202020204"/>
              </a:rPr>
              <a:t>give at your school-leavers' party.</a:t>
            </a:r>
            <a:endParaRPr lang="zh-CN" altLang="en-US" sz="3600" b="1">
              <a:ln w="9525" cmpd="sng">
                <a:solidFill>
                  <a:schemeClr val="tx1"/>
                </a:solidFill>
                <a:round/>
              </a:ln>
              <a:solidFill>
                <a:srgbClr val="CC3399"/>
              </a:solidFill>
              <a:effectLst>
                <a:outerShdw dist="45791" dir="2021404" algn="ctr" rotWithShape="0">
                  <a:srgbClr val="B2B2B2">
                    <a:alpha val="79999"/>
                  </a:srgbClr>
                </a:outerShdw>
              </a:effectLst>
              <a:latin typeface="Arial" panose="020B0604020202020204"/>
              <a:cs typeface="Arial" panose="020B0604020202020204"/>
            </a:endParaRPr>
          </a:p>
        </p:txBody>
      </p:sp>
      <p:sp>
        <p:nvSpPr>
          <p:cNvPr id="36867" name="Text Box 3"/>
          <p:cNvSpPr txBox="1">
            <a:spLocks noChangeArrowheads="1"/>
          </p:cNvSpPr>
          <p:nvPr/>
        </p:nvSpPr>
        <p:spPr bwMode="auto">
          <a:xfrm>
            <a:off x="304800" y="1649413"/>
            <a:ext cx="8610600" cy="470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Char char="•"/>
            </a:pPr>
            <a:r>
              <a:rPr lang="zh-CN" altLang="zh-CN" sz="3600" b="1" dirty="0">
                <a:latin typeface="Times New Roman" panose="02020603050405020304" pitchFamily="18" charset="0"/>
              </a:rPr>
              <a:t>Start your speech by saying what your speech is going to be about.</a:t>
            </a:r>
          </a:p>
          <a:p>
            <a:pPr>
              <a:lnSpc>
                <a:spcPct val="120000"/>
              </a:lnSpc>
            </a:pPr>
            <a:r>
              <a:rPr lang="zh-CN" altLang="zh-CN" sz="3600" b="1" dirty="0">
                <a:solidFill>
                  <a:srgbClr val="FF0000"/>
                </a:solidFill>
                <a:latin typeface="Times New Roman" panose="02020603050405020304" pitchFamily="18" charset="0"/>
              </a:rPr>
              <a:t>   Dear head teacher, teachers and parents, I’d like to thank you for …</a:t>
            </a:r>
          </a:p>
          <a:p>
            <a:pPr>
              <a:lnSpc>
                <a:spcPct val="120000"/>
              </a:lnSpc>
              <a:buFont typeface="Arial" panose="020B0604020202020204" pitchFamily="34" charset="0"/>
              <a:buChar char="•"/>
            </a:pPr>
            <a:r>
              <a:rPr lang="zh-CN" altLang="zh-CN" sz="3600" b="1" dirty="0">
                <a:latin typeface="Times New Roman" panose="02020603050405020304" pitchFamily="18" charset="0"/>
              </a:rPr>
              <a:t>Decide who you want to say thank you to.</a:t>
            </a:r>
          </a:p>
          <a:p>
            <a:pPr>
              <a:lnSpc>
                <a:spcPct val="120000"/>
              </a:lnSpc>
            </a:pPr>
            <a:r>
              <a:rPr lang="zh-CN" altLang="zh-CN" sz="3600" b="1" dirty="0">
                <a:solidFill>
                  <a:srgbClr val="FF0000"/>
                </a:solidFill>
                <a:latin typeface="Times New Roman" panose="02020603050405020304" pitchFamily="18" charset="0"/>
              </a:rPr>
              <a:t>   There are many people who I’d like to thank. First, I want to thank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5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8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36867">
                                            <p:txEl>
                                              <p:pRg st="1" end="1"/>
                                            </p:txEl>
                                          </p:spTgt>
                                        </p:tgtEl>
                                        <p:attrNameLst>
                                          <p:attrName>style.visibility</p:attrName>
                                        </p:attrNameLst>
                                      </p:cBhvr>
                                      <p:to>
                                        <p:strVal val="visible"/>
                                      </p:to>
                                    </p:set>
                                    <p:anim calcmode="discrete" valueType="clr">
                                      <p:cBhvr override="childStyle">
                                        <p:cTn id="13" dur="80"/>
                                        <p:tgtEl>
                                          <p:spTgt spid="3686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6867">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6867">
                                            <p:txEl>
                                              <p:pRg st="1" end="1"/>
                                            </p:txEl>
                                          </p:spTgt>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36867">
                                            <p:txEl>
                                              <p:pRg st="2" end="2"/>
                                            </p:txEl>
                                          </p:spTgt>
                                        </p:tgtEl>
                                        <p:attrNameLst>
                                          <p:attrName>style.visibility</p:attrName>
                                        </p:attrNameLst>
                                      </p:cBhvr>
                                      <p:to>
                                        <p:strVal val="visible"/>
                                      </p:to>
                                    </p:set>
                                    <p:anim calcmode="lin" valueType="num">
                                      <p:cBhvr>
                                        <p:cTn id="20" dur="500" fill="hold"/>
                                        <p:tgtEl>
                                          <p:spTgt spid="36867">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3686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36867">
                                            <p:txEl>
                                              <p:pRg st="3" end="3"/>
                                            </p:txEl>
                                          </p:spTgt>
                                        </p:tgtEl>
                                        <p:attrNameLst>
                                          <p:attrName>style.visibility</p:attrName>
                                        </p:attrNameLst>
                                      </p:cBhvr>
                                      <p:to>
                                        <p:strVal val="visible"/>
                                      </p:to>
                                    </p:set>
                                    <p:anim calcmode="discrete" valueType="clr">
                                      <p:cBhvr override="childStyle">
                                        <p:cTn id="26" dur="80"/>
                                        <p:tgtEl>
                                          <p:spTgt spid="3686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36867">
                                            <p:txEl>
                                              <p:pRg st="3" end="3"/>
                                            </p:txEl>
                                          </p:spTgt>
                                        </p:tgtEl>
                                        <p:attrNameLst>
                                          <p:attrName>fillcolor</p:attrName>
                                        </p:attrNameLst>
                                      </p:cBhvr>
                                      <p:tavLst>
                                        <p:tav tm="0">
                                          <p:val>
                                            <p:clrVal>
                                              <a:schemeClr val="accent2"/>
                                            </p:clrVal>
                                          </p:val>
                                        </p:tav>
                                        <p:tav tm="50000">
                                          <p:val>
                                            <p:clrVal>
                                              <a:schemeClr val="hlink"/>
                                            </p:clrVal>
                                          </p:val>
                                        </p:tav>
                                      </p:tavLst>
                                    </p:anim>
                                    <p:set>
                                      <p:cBhvr>
                                        <p:cTn id="28" dur="80"/>
                                        <p:tgtEl>
                                          <p:spTgt spid="3686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533400" y="581025"/>
            <a:ext cx="82296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buFont typeface="Arial" panose="020B0604020202020204" pitchFamily="34" charset="0"/>
              <a:buChar char="•"/>
            </a:pPr>
            <a:r>
              <a:rPr lang="zh-CN" altLang="zh-CN" sz="3600" b="1">
                <a:latin typeface="Times New Roman" panose="02020603050405020304" pitchFamily="18" charset="0"/>
              </a:rPr>
              <a:t>Decide what you want to thank them for with examples.</a:t>
            </a:r>
          </a:p>
          <a:p>
            <a:pPr>
              <a:lnSpc>
                <a:spcPct val="120000"/>
              </a:lnSpc>
            </a:pPr>
            <a:r>
              <a:rPr lang="zh-CN" altLang="zh-CN" sz="3600" b="1">
                <a:solidFill>
                  <a:srgbClr val="FF0000"/>
                </a:solidFill>
                <a:latin typeface="Times New Roman" panose="02020603050405020304" pitchFamily="18" charset="0"/>
              </a:rPr>
              <a:t>   They have always given me great help …</a:t>
            </a:r>
          </a:p>
          <a:p>
            <a:pPr>
              <a:lnSpc>
                <a:spcPct val="120000"/>
              </a:lnSpc>
              <a:buFont typeface="Arial" panose="020B0604020202020204" pitchFamily="34" charset="0"/>
              <a:buChar char="•"/>
            </a:pPr>
            <a:r>
              <a:rPr lang="zh-CN" altLang="zh-CN" sz="3600" b="1">
                <a:latin typeface="Times New Roman" panose="02020603050405020304" pitchFamily="18" charset="0"/>
              </a:rPr>
              <a:t>Finish your speech by giving best wishes for the future.</a:t>
            </a:r>
          </a:p>
          <a:p>
            <a:pPr>
              <a:lnSpc>
                <a:spcPct val="120000"/>
              </a:lnSpc>
            </a:pPr>
            <a:r>
              <a:rPr lang="zh-CN" altLang="zh-CN" sz="3600" b="1">
                <a:solidFill>
                  <a:srgbClr val="FF0000"/>
                </a:solidFill>
                <a:latin typeface="Times New Roman" panose="02020603050405020304" pitchFamily="18" charset="0"/>
              </a:rPr>
              <a:t>   Thank you and good luck for the future.</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7890">
                                            <p:txEl>
                                              <p:pRg st="1" end="1"/>
                                            </p:txEl>
                                          </p:spTgt>
                                        </p:tgtEl>
                                        <p:attrNameLst>
                                          <p:attrName>style.visibility</p:attrName>
                                        </p:attrNameLst>
                                      </p:cBhvr>
                                      <p:to>
                                        <p:strVal val="visible"/>
                                      </p:to>
                                    </p:set>
                                    <p:anim calcmode="discrete" valueType="clr">
                                      <p:cBhvr override="childStyle">
                                        <p:cTn id="7" dur="80"/>
                                        <p:tgtEl>
                                          <p:spTgt spid="3789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7890">
                                            <p:txEl>
                                              <p:pRg st="1" end="1"/>
                                            </p:txEl>
                                          </p:spTgt>
                                        </p:tgtEl>
                                        <p:attrNameLst>
                                          <p:attrName>fillcolor</p:attrName>
                                        </p:attrNameLst>
                                      </p:cBhvr>
                                      <p:tavLst>
                                        <p:tav tm="0">
                                          <p:val>
                                            <p:clrVal>
                                              <a:schemeClr val="accent2"/>
                                            </p:clrVal>
                                          </p:val>
                                        </p:tav>
                                        <p:tav tm="50000">
                                          <p:val>
                                            <p:clrVal>
                                              <a:schemeClr val="hlink"/>
                                            </p:clrVal>
                                          </p:val>
                                        </p:tav>
                                      </p:tavLst>
                                    </p:anim>
                                    <p:set>
                                      <p:cBhvr>
                                        <p:cTn id="9" dur="80"/>
                                        <p:tgtEl>
                                          <p:spTgt spid="37890">
                                            <p:txEl>
                                              <p:pRg st="1" end="1"/>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7890">
                                            <p:txEl>
                                              <p:pRg st="2" end="2"/>
                                            </p:txEl>
                                          </p:spTgt>
                                        </p:tgtEl>
                                        <p:attrNameLst>
                                          <p:attrName>style.visibility</p:attrName>
                                        </p:attrNameLst>
                                      </p:cBhvr>
                                      <p:to>
                                        <p:strVal val="visible"/>
                                      </p:to>
                                    </p:set>
                                    <p:anim calcmode="lin" valueType="num">
                                      <p:cBhvr>
                                        <p:cTn id="14" dur="500" fill="hold"/>
                                        <p:tgtEl>
                                          <p:spTgt spid="37890">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7890">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37890">
                                            <p:txEl>
                                              <p:pRg st="3" end="3"/>
                                            </p:txEl>
                                          </p:spTgt>
                                        </p:tgtEl>
                                        <p:attrNameLst>
                                          <p:attrName>style.visibility</p:attrName>
                                        </p:attrNameLst>
                                      </p:cBhvr>
                                      <p:to>
                                        <p:strVal val="visible"/>
                                      </p:to>
                                    </p:set>
                                    <p:anim calcmode="discrete" valueType="clr">
                                      <p:cBhvr override="childStyle">
                                        <p:cTn id="20" dur="80"/>
                                        <p:tgtEl>
                                          <p:spTgt spid="3789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37890">
                                            <p:txEl>
                                              <p:pRg st="3" end="3"/>
                                            </p:txEl>
                                          </p:spTgt>
                                        </p:tgtEl>
                                        <p:attrNameLst>
                                          <p:attrName>fillcolor</p:attrName>
                                        </p:attrNameLst>
                                      </p:cBhvr>
                                      <p:tavLst>
                                        <p:tav tm="0">
                                          <p:val>
                                            <p:clrVal>
                                              <a:schemeClr val="accent2"/>
                                            </p:clrVal>
                                          </p:val>
                                        </p:tav>
                                        <p:tav tm="50000">
                                          <p:val>
                                            <p:clrVal>
                                              <a:schemeClr val="hlink"/>
                                            </p:clrVal>
                                          </p:val>
                                        </p:tav>
                                      </p:tavLst>
                                    </p:anim>
                                    <p:set>
                                      <p:cBhvr>
                                        <p:cTn id="22" dur="80"/>
                                        <p:tgtEl>
                                          <p:spTgt spid="37890">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381000" y="1898650"/>
            <a:ext cx="8458200" cy="404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1. It’s not right to laugh ___ others when they make mistakes.</a:t>
            </a:r>
          </a:p>
          <a:p>
            <a:pPr>
              <a:lnSpc>
                <a:spcPct val="120000"/>
              </a:lnSpc>
            </a:pPr>
            <a:r>
              <a:rPr lang="zh-CN" altLang="zh-CN" sz="3600" b="1" dirty="0">
                <a:latin typeface="Times New Roman" panose="02020603050405020304" pitchFamily="18" charset="0"/>
              </a:rPr>
              <a:t>    A. for        B. to          C. at           D. with</a:t>
            </a:r>
          </a:p>
          <a:p>
            <a:pPr>
              <a:lnSpc>
                <a:spcPct val="120000"/>
              </a:lnSpc>
            </a:pPr>
            <a:r>
              <a:rPr lang="zh-CN" altLang="zh-CN" sz="3600" b="1" dirty="0">
                <a:latin typeface="Times New Roman" panose="02020603050405020304" pitchFamily="18" charset="0"/>
              </a:rPr>
              <a:t>2. I’ll try ____ best to finish the work before Friday.</a:t>
            </a:r>
          </a:p>
          <a:p>
            <a:pPr>
              <a:lnSpc>
                <a:spcPct val="120000"/>
              </a:lnSpc>
            </a:pPr>
            <a:r>
              <a:rPr lang="zh-CN" altLang="zh-CN" sz="3600" b="1" dirty="0">
                <a:latin typeface="Times New Roman" panose="02020603050405020304" pitchFamily="18" charset="0"/>
              </a:rPr>
              <a:t>    A. I          B. me         C. my        D. mine</a:t>
            </a:r>
          </a:p>
        </p:txBody>
      </p:sp>
      <p:sp>
        <p:nvSpPr>
          <p:cNvPr id="38915" name="Text Box 3"/>
          <p:cNvSpPr txBox="1">
            <a:spLocks noChangeArrowheads="1"/>
          </p:cNvSpPr>
          <p:nvPr/>
        </p:nvSpPr>
        <p:spPr bwMode="auto">
          <a:xfrm>
            <a:off x="5257800" y="1857375"/>
            <a:ext cx="5143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zh-CN" sz="3600" b="1">
                <a:solidFill>
                  <a:srgbClr val="FF0000"/>
                </a:solidFill>
                <a:latin typeface="Times New Roman" panose="02020603050405020304" pitchFamily="18" charset="0"/>
              </a:rPr>
              <a:t>C</a:t>
            </a:r>
          </a:p>
        </p:txBody>
      </p:sp>
      <p:sp>
        <p:nvSpPr>
          <p:cNvPr id="38916" name="Text Box 4"/>
          <p:cNvSpPr txBox="1">
            <a:spLocks noChangeArrowheads="1"/>
          </p:cNvSpPr>
          <p:nvPr/>
        </p:nvSpPr>
        <p:spPr bwMode="auto">
          <a:xfrm>
            <a:off x="2438400" y="3849688"/>
            <a:ext cx="457200"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latin typeface="Times New Roman" panose="02020603050405020304" pitchFamily="18" charset="0"/>
              </a:rPr>
              <a:t>C</a:t>
            </a:r>
          </a:p>
        </p:txBody>
      </p:sp>
      <p:sp>
        <p:nvSpPr>
          <p:cNvPr id="38917" name="WordArt 5"/>
          <p:cNvSpPr>
            <a:spLocks noChangeArrowheads="1" noChangeShapeType="1"/>
          </p:cNvSpPr>
          <p:nvPr/>
        </p:nvSpPr>
        <p:spPr bwMode="auto">
          <a:xfrm>
            <a:off x="2514600" y="638175"/>
            <a:ext cx="4114800"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bodyPr>
          <a:lstStyle/>
          <a:p>
            <a:pPr algn="ctr"/>
            <a:r>
              <a:rPr lang="zh-CN" altLang="en-US" sz="3600" b="1" dirty="0">
                <a:ln w="9525" cmpd="sng">
                  <a:solidFill>
                    <a:schemeClr val="tx1"/>
                  </a:solidFill>
                  <a:round/>
                </a:ln>
                <a:solidFill>
                  <a:srgbClr val="FF5050"/>
                </a:solidFill>
                <a:latin typeface="黑体" panose="02010609060101010101" charset="-122"/>
                <a:ea typeface="黑体" panose="02010609060101010101" charset="-122"/>
              </a:rPr>
              <a:t>练一练</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strips(downLeft)">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ppt_x"/>
                                          </p:val>
                                        </p:tav>
                                        <p:tav tm="100000">
                                          <p:val>
                                            <p:strVal val="#ppt_x"/>
                                          </p:val>
                                        </p:tav>
                                      </p:tavLst>
                                    </p:anim>
                                    <p:anim calcmode="lin" valueType="num">
                                      <p:cBhvr additive="base">
                                        <p:cTn id="13"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8916"/>
                                        </p:tgtEl>
                                        <p:attrNameLst>
                                          <p:attrName>style.visibility</p:attrName>
                                        </p:attrNameLst>
                                      </p:cBhvr>
                                      <p:to>
                                        <p:strVal val="visible"/>
                                      </p:to>
                                    </p:set>
                                    <p:anim calcmode="lin" valueType="num">
                                      <p:cBhvr additive="base">
                                        <p:cTn id="18" dur="500" fill="hold"/>
                                        <p:tgtEl>
                                          <p:spTgt spid="38916"/>
                                        </p:tgtEl>
                                        <p:attrNameLst>
                                          <p:attrName>ppt_x</p:attrName>
                                        </p:attrNameLst>
                                      </p:cBhvr>
                                      <p:tavLst>
                                        <p:tav tm="0">
                                          <p:val>
                                            <p:strVal val="#ppt_x"/>
                                          </p:val>
                                        </p:tav>
                                        <p:tav tm="100000">
                                          <p:val>
                                            <p:strVal val="#ppt_x"/>
                                          </p:val>
                                        </p:tav>
                                      </p:tavLst>
                                    </p:anim>
                                    <p:anim calcmode="lin" valueType="num">
                                      <p:cBhvr additive="base">
                                        <p:cTn id="19" dur="500" fill="hold"/>
                                        <p:tgtEl>
                                          <p:spTgt spid="389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autoUpdateAnimBg="0"/>
      <p:bldP spid="38916"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381000" y="809625"/>
            <a:ext cx="8305800" cy="536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3. I can’t get high marks ________ your help.</a:t>
            </a:r>
          </a:p>
          <a:p>
            <a:pPr>
              <a:lnSpc>
                <a:spcPct val="120000"/>
              </a:lnSpc>
            </a:pPr>
            <a:r>
              <a:rPr lang="zh-CN" altLang="zh-CN" sz="3600" b="1" dirty="0">
                <a:latin typeface="Times New Roman" panose="02020603050405020304" pitchFamily="18" charset="0"/>
              </a:rPr>
              <a:t>    A. with                           B. without        </a:t>
            </a:r>
          </a:p>
          <a:p>
            <a:pPr>
              <a:lnSpc>
                <a:spcPct val="120000"/>
              </a:lnSpc>
            </a:pPr>
            <a:r>
              <a:rPr lang="zh-CN" altLang="zh-CN" sz="3600" b="1" dirty="0">
                <a:latin typeface="Times New Roman" panose="02020603050405020304" pitchFamily="18" charset="0"/>
              </a:rPr>
              <a:t>    C. at                               D. under</a:t>
            </a:r>
          </a:p>
          <a:p>
            <a:pPr>
              <a:lnSpc>
                <a:spcPct val="120000"/>
              </a:lnSpc>
            </a:pPr>
            <a:r>
              <a:rPr lang="zh-CN" altLang="zh-CN" sz="3600" b="1" dirty="0">
                <a:latin typeface="Times New Roman" panose="02020603050405020304" pitchFamily="18" charset="0"/>
              </a:rPr>
              <a:t>4. His father didn’t buy the toy bear, so he felt _______.</a:t>
            </a:r>
          </a:p>
          <a:p>
            <a:pPr>
              <a:lnSpc>
                <a:spcPct val="120000"/>
              </a:lnSpc>
            </a:pPr>
            <a:r>
              <a:rPr lang="zh-CN" altLang="zh-CN" sz="3600" b="1" dirty="0">
                <a:latin typeface="Times New Roman" panose="02020603050405020304" pitchFamily="18" charset="0"/>
              </a:rPr>
              <a:t>    A. happy                      B. disappointed    C. kind                         D. wonderful</a:t>
            </a:r>
          </a:p>
        </p:txBody>
      </p:sp>
      <p:sp>
        <p:nvSpPr>
          <p:cNvPr id="39939" name="Text Box 3"/>
          <p:cNvSpPr txBox="1">
            <a:spLocks noChangeArrowheads="1"/>
          </p:cNvSpPr>
          <p:nvPr/>
        </p:nvSpPr>
        <p:spPr bwMode="auto">
          <a:xfrm>
            <a:off x="2514600" y="4086225"/>
            <a:ext cx="550863"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latin typeface="Times New Roman" panose="02020603050405020304" pitchFamily="18" charset="0"/>
              </a:rPr>
              <a:t>B</a:t>
            </a:r>
          </a:p>
        </p:txBody>
      </p:sp>
      <p:sp>
        <p:nvSpPr>
          <p:cNvPr id="39940" name="Text Box 4"/>
          <p:cNvSpPr txBox="1">
            <a:spLocks noChangeArrowheads="1"/>
          </p:cNvSpPr>
          <p:nvPr/>
        </p:nvSpPr>
        <p:spPr bwMode="auto">
          <a:xfrm>
            <a:off x="5943600" y="733425"/>
            <a:ext cx="48895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lang="zh-CN" altLang="zh-CN" sz="3600" b="1">
                <a:solidFill>
                  <a:srgbClr val="FF0000"/>
                </a:solidFill>
                <a:latin typeface="Times New Roman" panose="02020603050405020304" pitchFamily="18" charset="0"/>
              </a:rPr>
              <a:t>B</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500" fill="hold"/>
                                        <p:tgtEl>
                                          <p:spTgt spid="39940"/>
                                        </p:tgtEl>
                                        <p:attrNameLst>
                                          <p:attrName>ppt_x</p:attrName>
                                        </p:attrNameLst>
                                      </p:cBhvr>
                                      <p:tavLst>
                                        <p:tav tm="0">
                                          <p:val>
                                            <p:strVal val="#ppt_x"/>
                                          </p:val>
                                        </p:tav>
                                        <p:tav tm="100000">
                                          <p:val>
                                            <p:strVal val="#ppt_x"/>
                                          </p:val>
                                        </p:tav>
                                      </p:tavLst>
                                    </p:anim>
                                    <p:anim calcmode="lin" valueType="num">
                                      <p:cBhvr additive="base">
                                        <p:cTn id="8" dur="500" fill="hold"/>
                                        <p:tgtEl>
                                          <p:spTgt spid="399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9939"/>
                                        </p:tgtEl>
                                        <p:attrNameLst>
                                          <p:attrName>style.visibility</p:attrName>
                                        </p:attrNameLst>
                                      </p:cBhvr>
                                      <p:to>
                                        <p:strVal val="visible"/>
                                      </p:to>
                                    </p:set>
                                    <p:anim calcmode="lin" valueType="num">
                                      <p:cBhvr additive="base">
                                        <p:cTn id="13" dur="500" fill="hold"/>
                                        <p:tgtEl>
                                          <p:spTgt spid="39939"/>
                                        </p:tgtEl>
                                        <p:attrNameLst>
                                          <p:attrName>ppt_x</p:attrName>
                                        </p:attrNameLst>
                                      </p:cBhvr>
                                      <p:tavLst>
                                        <p:tav tm="0">
                                          <p:val>
                                            <p:strVal val="#ppt_x"/>
                                          </p:val>
                                        </p:tav>
                                        <p:tav tm="100000">
                                          <p:val>
                                            <p:strVal val="#ppt_x"/>
                                          </p:val>
                                        </p:tav>
                                      </p:tavLst>
                                    </p:anim>
                                    <p:anim calcmode="lin" valueType="num">
                                      <p:cBhvr additive="base">
                                        <p:cTn id="14" dur="500" fill="hold"/>
                                        <p:tgtEl>
                                          <p:spTgt spid="399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P spid="39940"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body" idx="4294967295"/>
          </p:nvPr>
        </p:nvSpPr>
        <p:spPr>
          <a:xfrm>
            <a:off x="457308" y="4571970"/>
            <a:ext cx="7620000" cy="1752600"/>
          </a:xfrm>
        </p:spPr>
        <p:txBody>
          <a:bodyPr/>
          <a:lstStyle/>
          <a:p>
            <a:pPr marL="0" indent="0">
              <a:lnSpc>
                <a:spcPct val="120000"/>
              </a:lnSpc>
              <a:spcBef>
                <a:spcPct val="0"/>
              </a:spcBef>
              <a:buFontTx/>
              <a:buNone/>
            </a:pPr>
            <a:r>
              <a:rPr lang="zh-CN" sz="3600" b="1" dirty="0">
                <a:latin typeface="Times New Roman" panose="02020603050405020304" pitchFamily="18" charset="0"/>
              </a:rPr>
              <a:t>毕业在即，请在毕业纪念簿上留下你对同学一直要说的话。</a:t>
            </a:r>
            <a:r>
              <a:rPr lang="zh-CN" altLang="zh-CN" sz="3600" b="1" dirty="0">
                <a:latin typeface="Times New Roman" panose="02020603050405020304" pitchFamily="18" charset="0"/>
              </a:rPr>
              <a:t>60</a:t>
            </a:r>
            <a:r>
              <a:rPr lang="zh-CN" sz="3600" b="1" dirty="0">
                <a:latin typeface="Times New Roman" panose="02020603050405020304" pitchFamily="18" charset="0"/>
              </a:rPr>
              <a:t>词左右</a:t>
            </a:r>
            <a:r>
              <a:rPr lang="zh-CN" sz="3600" b="1" dirty="0" smtClean="0">
                <a:latin typeface="Times New Roman" panose="02020603050405020304" pitchFamily="18" charset="0"/>
              </a:rPr>
              <a:t>。</a:t>
            </a:r>
            <a:r>
              <a:rPr lang="en-US" altLang="zh-CN" sz="3600" b="1" dirty="0" smtClean="0">
                <a:latin typeface="Times New Roman" panose="02020603050405020304" pitchFamily="18" charset="0"/>
              </a:rPr>
              <a:t> </a:t>
            </a:r>
            <a:endParaRPr lang="zh-CN" sz="3600" b="1" dirty="0">
              <a:latin typeface="Times New Roman" panose="02020603050405020304" pitchFamily="18" charset="0"/>
            </a:endParaRPr>
          </a:p>
        </p:txBody>
      </p:sp>
      <p:sp>
        <p:nvSpPr>
          <p:cNvPr id="40963" name="WordArt 3"/>
          <p:cNvSpPr>
            <a:spLocks noChangeArrowheads="1" noChangeShapeType="1"/>
          </p:cNvSpPr>
          <p:nvPr/>
        </p:nvSpPr>
        <p:spPr bwMode="auto">
          <a:xfrm>
            <a:off x="2895600" y="228600"/>
            <a:ext cx="3886200" cy="914400"/>
          </a:xfrm>
          <a:prstGeom prst="rect">
            <a:avLst/>
          </a:prstGeom>
        </p:spPr>
        <p:txBody>
          <a:bodyPr wrap="none" fromWordArt="1">
            <a:prstTxWarp prst="textTriangleInverted">
              <a:avLst>
                <a:gd name="adj" fmla="val 50000"/>
              </a:avLst>
            </a:prstTxWarp>
          </a:bodyPr>
          <a:lstStyle/>
          <a:p>
            <a:pPr algn="ctr"/>
            <a:r>
              <a:rPr lang="en-US" altLang="zh-CN" sz="3600" b="1" kern="10" dirty="0">
                <a:ln w="12700" cmpd="sng">
                  <a:solidFill>
                    <a:srgbClr val="FF00FF"/>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Homework</a:t>
            </a:r>
            <a:r>
              <a:rPr lang="zh-CN" altLang="en-US" sz="3600" b="1" kern="10" dirty="0">
                <a:ln w="12700" cmpd="sng">
                  <a:solidFill>
                    <a:srgbClr val="FF00FF"/>
                  </a:solidFill>
                  <a:rou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a:t>
            </a:r>
          </a:p>
        </p:txBody>
      </p:sp>
      <p:pic>
        <p:nvPicPr>
          <p:cNvPr id="40964" name="Picture 4" descr="85b1OOOPIC2b"/>
          <p:cNvPicPr>
            <a:picLocks noChangeAspect="1" noChangeArrowheads="1"/>
          </p:cNvPicPr>
          <p:nvPr/>
        </p:nvPicPr>
        <p:blipFill>
          <a:blip r:embed="rId3" cstate="email"/>
          <a:srcRect/>
          <a:stretch>
            <a:fillRect/>
          </a:stretch>
        </p:blipFill>
        <p:spPr bwMode="auto">
          <a:xfrm>
            <a:off x="3048000" y="1447800"/>
            <a:ext cx="3733800"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57200" y="3810000"/>
            <a:ext cx="82296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dirty="0">
                <a:latin typeface="Times New Roman" panose="02020603050405020304" pitchFamily="18" charset="0"/>
              </a:rPr>
              <a:t>How will you decorate the place where you’ll hold the party?</a:t>
            </a:r>
          </a:p>
          <a:p>
            <a:pPr>
              <a:lnSpc>
                <a:spcPct val="120000"/>
              </a:lnSpc>
            </a:pPr>
            <a:r>
              <a:rPr lang="zh-CN" altLang="zh-CN" sz="3600" b="1" dirty="0">
                <a:latin typeface="Times New Roman" panose="02020603050405020304" pitchFamily="18" charset="0"/>
              </a:rPr>
              <a:t>Will you be happy or sad at that moment?</a:t>
            </a:r>
          </a:p>
        </p:txBody>
      </p:sp>
      <p:pic>
        <p:nvPicPr>
          <p:cNvPr id="6147" name="Picture 3" descr="20110609010231121"/>
          <p:cNvPicPr>
            <a:picLocks noChangeAspect="1" noChangeArrowheads="1"/>
          </p:cNvPicPr>
          <p:nvPr/>
        </p:nvPicPr>
        <p:blipFill>
          <a:blip r:embed="rId2" cstate="email"/>
          <a:srcRect/>
          <a:stretch>
            <a:fillRect/>
          </a:stretch>
        </p:blipFill>
        <p:spPr bwMode="auto">
          <a:xfrm>
            <a:off x="0" y="720725"/>
            <a:ext cx="4954588"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szzx_20130701075504_3"/>
          <p:cNvPicPr>
            <a:picLocks noChangeAspect="1" noChangeArrowheads="1"/>
          </p:cNvPicPr>
          <p:nvPr/>
        </p:nvPicPr>
        <p:blipFill>
          <a:blip r:embed="rId3" cstate="email"/>
          <a:srcRect/>
          <a:stretch>
            <a:fillRect/>
          </a:stretch>
        </p:blipFill>
        <p:spPr bwMode="auto">
          <a:xfrm>
            <a:off x="4953000" y="720725"/>
            <a:ext cx="4191000" cy="278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0-#ppt_w/2"/>
                                          </p:val>
                                        </p:tav>
                                        <p:tav tm="100000">
                                          <p:val>
                                            <p:strVal val="#ppt_x"/>
                                          </p:val>
                                        </p:tav>
                                      </p:tavLst>
                                    </p:anim>
                                    <p:anim calcmode="lin" valueType="num">
                                      <p:cBhvr additive="base">
                                        <p:cTn id="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914400" y="4419600"/>
            <a:ext cx="72390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dirty="0">
                <a:latin typeface="Times New Roman" panose="02020603050405020304" pitchFamily="18" charset="0"/>
              </a:rPr>
              <a:t>Who will you say thanks to at that time?</a:t>
            </a:r>
          </a:p>
        </p:txBody>
      </p:sp>
      <p:pic>
        <p:nvPicPr>
          <p:cNvPr id="7171" name="Picture 3" descr="2009062310021297202"/>
          <p:cNvPicPr>
            <a:picLocks noChangeAspect="1" noChangeArrowheads="1"/>
          </p:cNvPicPr>
          <p:nvPr/>
        </p:nvPicPr>
        <p:blipFill>
          <a:blip r:embed="rId2"/>
          <a:srcRect/>
          <a:stretch>
            <a:fillRect/>
          </a:stretch>
        </p:blipFill>
        <p:spPr bwMode="auto">
          <a:xfrm>
            <a:off x="2133600" y="1066800"/>
            <a:ext cx="47625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pic>
        <p:nvPicPr>
          <p:cNvPr id="8194" name="Picture 2" descr="162"/>
          <p:cNvPicPr>
            <a:picLocks noChangeAspect="1" noChangeArrowheads="1"/>
          </p:cNvPicPr>
          <p:nvPr/>
        </p:nvPicPr>
        <p:blipFill>
          <a:blip r:embed="rId4" cstate="email"/>
          <a:srcRect/>
          <a:stretch>
            <a:fillRect/>
          </a:stretch>
        </p:blipFill>
        <p:spPr bwMode="auto">
          <a:xfrm>
            <a:off x="1219200" y="318613"/>
            <a:ext cx="5486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1752600" y="683738"/>
            <a:ext cx="556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4000" b="1" dirty="0">
                <a:solidFill>
                  <a:schemeClr val="bg1"/>
                </a:solidFill>
                <a:latin typeface="Times New Roman" panose="02020603050405020304" pitchFamily="18" charset="0"/>
              </a:rPr>
              <a:t>Words review</a:t>
            </a:r>
          </a:p>
        </p:txBody>
      </p:sp>
      <p:sp>
        <p:nvSpPr>
          <p:cNvPr id="8196" name="Text Box 4"/>
          <p:cNvSpPr txBox="1">
            <a:spLocks noChangeArrowheads="1"/>
          </p:cNvSpPr>
          <p:nvPr/>
        </p:nvSpPr>
        <p:spPr bwMode="auto">
          <a:xfrm>
            <a:off x="-152400" y="1385413"/>
            <a:ext cx="2971800" cy="491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30000"/>
              </a:spcBef>
            </a:pPr>
            <a:r>
              <a:rPr lang="zh-CN" altLang="en-US" sz="3600" b="1" dirty="0">
                <a:solidFill>
                  <a:srgbClr val="3333FF"/>
                </a:solidFill>
                <a:latin typeface="Times New Roman" panose="02020603050405020304" pitchFamily="18" charset="0"/>
              </a:rPr>
              <a:t> rose</a:t>
            </a:r>
          </a:p>
          <a:p>
            <a:pPr algn="r">
              <a:spcBef>
                <a:spcPct val="30000"/>
              </a:spcBef>
            </a:pPr>
            <a:r>
              <a:rPr lang="zh-CN" altLang="en-US" sz="3600" b="1" dirty="0">
                <a:solidFill>
                  <a:srgbClr val="3333FF"/>
                </a:solidFill>
                <a:latin typeface="Times New Roman" panose="02020603050405020304" pitchFamily="18" charset="0"/>
              </a:rPr>
              <a:t>laugh at</a:t>
            </a:r>
          </a:p>
          <a:p>
            <a:pPr algn="r">
              <a:spcBef>
                <a:spcPct val="30000"/>
              </a:spcBef>
            </a:pPr>
            <a:r>
              <a:rPr lang="zh-CN" altLang="en-US" sz="3600" b="1" dirty="0">
                <a:solidFill>
                  <a:srgbClr val="3333FF"/>
                </a:solidFill>
                <a:latin typeface="Times New Roman" panose="02020603050405020304" pitchFamily="18" charset="0"/>
              </a:rPr>
              <a:t>kindness</a:t>
            </a:r>
          </a:p>
          <a:p>
            <a:pPr algn="r">
              <a:spcBef>
                <a:spcPct val="30000"/>
              </a:spcBef>
            </a:pPr>
            <a:r>
              <a:rPr lang="zh-CN" altLang="en-US" sz="3600" b="1" dirty="0">
                <a:solidFill>
                  <a:srgbClr val="3333FF"/>
                </a:solidFill>
                <a:latin typeface="Times New Roman" panose="02020603050405020304" pitchFamily="18" charset="0"/>
              </a:rPr>
              <a:t>give up</a:t>
            </a:r>
          </a:p>
          <a:p>
            <a:pPr algn="r">
              <a:spcBef>
                <a:spcPct val="30000"/>
              </a:spcBef>
            </a:pPr>
            <a:r>
              <a:rPr lang="zh-CN" altLang="en-US" sz="3600" b="1" dirty="0">
                <a:solidFill>
                  <a:srgbClr val="3333FF"/>
                </a:solidFill>
                <a:latin typeface="Times New Roman" panose="02020603050405020304" pitchFamily="18" charset="0"/>
              </a:rPr>
              <a:t>try one's best</a:t>
            </a:r>
          </a:p>
          <a:p>
            <a:pPr algn="r">
              <a:spcBef>
                <a:spcPct val="30000"/>
              </a:spcBef>
            </a:pPr>
            <a:r>
              <a:rPr lang="zh-CN" altLang="en-US" sz="3600" b="1" dirty="0">
                <a:solidFill>
                  <a:srgbClr val="3333FF"/>
                </a:solidFill>
                <a:latin typeface="Times New Roman" panose="02020603050405020304" pitchFamily="18" charset="0"/>
              </a:rPr>
              <a:t>disappointed</a:t>
            </a:r>
          </a:p>
          <a:p>
            <a:pPr algn="r">
              <a:spcBef>
                <a:spcPct val="30000"/>
              </a:spcBef>
            </a:pPr>
            <a:r>
              <a:rPr lang="zh-CN" altLang="en-US" sz="3600" b="1" dirty="0">
                <a:solidFill>
                  <a:srgbClr val="3333FF"/>
                </a:solidFill>
                <a:latin typeface="Times New Roman" panose="02020603050405020304" pitchFamily="18" charset="0"/>
              </a:rPr>
              <a:t> </a:t>
            </a:r>
          </a:p>
        </p:txBody>
      </p:sp>
      <p:sp>
        <p:nvSpPr>
          <p:cNvPr id="8197" name="Text Box 5"/>
          <p:cNvSpPr txBox="1">
            <a:spLocks noChangeArrowheads="1"/>
          </p:cNvSpPr>
          <p:nvPr/>
        </p:nvSpPr>
        <p:spPr bwMode="auto">
          <a:xfrm>
            <a:off x="2819400" y="1385413"/>
            <a:ext cx="5867400"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30000"/>
              </a:spcBef>
            </a:pPr>
            <a:r>
              <a:rPr lang="zh-CN" altLang="en-US" sz="3600" b="1" dirty="0">
                <a:latin typeface="Times New Roman" panose="02020603050405020304" pitchFamily="18" charset="0"/>
              </a:rPr>
              <a:t> </a:t>
            </a:r>
            <a:r>
              <a:rPr lang="zh-CN" altLang="en-US" sz="3600" b="1" i="1" dirty="0">
                <a:solidFill>
                  <a:srgbClr val="FF0066"/>
                </a:solidFill>
                <a:latin typeface="Times New Roman" panose="02020603050405020304" pitchFamily="18" charset="0"/>
              </a:rPr>
              <a:t> n.</a:t>
            </a:r>
            <a:r>
              <a:rPr lang="zh-CN" altLang="en-US" sz="3600" b="1" dirty="0">
                <a:latin typeface="Times New Roman" panose="02020603050405020304" pitchFamily="18" charset="0"/>
              </a:rPr>
              <a:t>  玫瑰；蔷薇</a:t>
            </a:r>
          </a:p>
          <a:p>
            <a:pPr>
              <a:spcBef>
                <a:spcPct val="30000"/>
              </a:spcBef>
            </a:pPr>
            <a:r>
              <a:rPr lang="zh-CN" altLang="en-US" sz="3600" b="1" dirty="0">
                <a:latin typeface="Times New Roman" panose="02020603050405020304" pitchFamily="18" charset="0"/>
              </a:rPr>
              <a:t>  </a:t>
            </a:r>
            <a:r>
              <a:rPr lang="zh-CN" altLang="en-US" sz="3600" b="1" i="1" dirty="0">
                <a:solidFill>
                  <a:srgbClr val="FF0066"/>
                </a:solidFill>
                <a:latin typeface="Times New Roman" panose="02020603050405020304" pitchFamily="18" charset="0"/>
              </a:rPr>
              <a:t> </a:t>
            </a:r>
            <a:r>
              <a:rPr lang="zh-CN" altLang="en-US" sz="3600" b="1" dirty="0">
                <a:latin typeface="Times New Roman" panose="02020603050405020304" pitchFamily="18" charset="0"/>
              </a:rPr>
              <a:t> 嘲笑；对......一笑置之</a:t>
            </a:r>
          </a:p>
          <a:p>
            <a:pPr>
              <a:spcBef>
                <a:spcPct val="30000"/>
              </a:spcBef>
            </a:pPr>
            <a:r>
              <a:rPr lang="zh-CN" altLang="en-US" sz="3600" b="1" dirty="0">
                <a:latin typeface="Times New Roman" panose="02020603050405020304" pitchFamily="18" charset="0"/>
              </a:rPr>
              <a:t>  </a:t>
            </a:r>
            <a:r>
              <a:rPr lang="zh-CN" altLang="en-US" sz="3600" b="1" i="1" dirty="0">
                <a:solidFill>
                  <a:srgbClr val="FF0066"/>
                </a:solidFill>
                <a:latin typeface="Times New Roman" panose="02020603050405020304" pitchFamily="18" charset="0"/>
              </a:rPr>
              <a:t>n.</a:t>
            </a:r>
            <a:r>
              <a:rPr lang="zh-CN" altLang="en-US" sz="3600" b="1" dirty="0">
                <a:latin typeface="Times New Roman" panose="02020603050405020304" pitchFamily="18" charset="0"/>
              </a:rPr>
              <a:t>  善举；好意</a:t>
            </a:r>
            <a:r>
              <a:rPr lang="zh-CN" altLang="en-US" sz="3600" b="1" i="1" dirty="0">
                <a:solidFill>
                  <a:srgbClr val="FF0066"/>
                </a:solidFill>
                <a:latin typeface="Times New Roman" panose="02020603050405020304" pitchFamily="18" charset="0"/>
              </a:rPr>
              <a:t>  </a:t>
            </a:r>
          </a:p>
          <a:p>
            <a:pPr>
              <a:spcBef>
                <a:spcPct val="30000"/>
              </a:spcBef>
            </a:pPr>
            <a:r>
              <a:rPr lang="zh-CN" altLang="en-US" sz="3600" b="1" i="1" dirty="0">
                <a:solidFill>
                  <a:srgbClr val="FF0066"/>
                </a:solidFill>
                <a:latin typeface="Times New Roman" panose="02020603050405020304" pitchFamily="18" charset="0"/>
              </a:rPr>
              <a:t>     </a:t>
            </a:r>
            <a:r>
              <a:rPr lang="zh-CN" altLang="en-US" sz="3600" b="1" dirty="0">
                <a:latin typeface="Times New Roman" panose="02020603050405020304" pitchFamily="18" charset="0"/>
              </a:rPr>
              <a:t>放弃（努力）</a:t>
            </a:r>
            <a:endParaRPr lang="zh-CN" altLang="en-US" sz="3600" b="1" i="1" dirty="0">
              <a:solidFill>
                <a:srgbClr val="FF0066"/>
              </a:solidFill>
              <a:latin typeface="Times New Roman" panose="02020603050405020304" pitchFamily="18" charset="0"/>
            </a:endParaRPr>
          </a:p>
          <a:p>
            <a:pPr>
              <a:spcBef>
                <a:spcPct val="30000"/>
              </a:spcBef>
            </a:pPr>
            <a:r>
              <a:rPr lang="zh-CN" altLang="en-US" sz="3600" b="1" i="1" dirty="0">
                <a:solidFill>
                  <a:srgbClr val="FF0066"/>
                </a:solidFill>
                <a:latin typeface="Times New Roman" panose="02020603050405020304" pitchFamily="18" charset="0"/>
              </a:rPr>
              <a:t>  </a:t>
            </a:r>
            <a:r>
              <a:rPr lang="zh-CN" altLang="en-US" sz="3600" b="1" dirty="0">
                <a:latin typeface="Times New Roman" panose="02020603050405020304" pitchFamily="18" charset="0"/>
              </a:rPr>
              <a:t>尽某人最大的努力</a:t>
            </a:r>
          </a:p>
          <a:p>
            <a:pPr>
              <a:spcBef>
                <a:spcPct val="30000"/>
              </a:spcBef>
            </a:pPr>
            <a:r>
              <a:rPr lang="zh-CN" altLang="en-US" sz="3600" b="1" dirty="0">
                <a:latin typeface="Times New Roman" panose="02020603050405020304" pitchFamily="18" charset="0"/>
              </a:rPr>
              <a:t>  </a:t>
            </a:r>
            <a:r>
              <a:rPr lang="zh-CN" altLang="en-US" sz="3600" b="1" i="1" dirty="0">
                <a:solidFill>
                  <a:srgbClr val="FF0066"/>
                </a:solidFill>
                <a:latin typeface="Times New Roman" panose="02020603050405020304" pitchFamily="18" charset="0"/>
              </a:rPr>
              <a:t>adj. </a:t>
            </a:r>
            <a:r>
              <a:rPr lang="zh-CN" altLang="en-US" sz="3600" b="1" dirty="0">
                <a:latin typeface="Times New Roman" panose="02020603050405020304" pitchFamily="18" charset="0"/>
              </a:rPr>
              <a:t> 失望的；沮丧的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ox(in)">
                                      <p:cBhvr>
                                        <p:cTn id="7" dur="5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box(in)">
                                      <p:cBhvr>
                                        <p:cTn id="12" dur="500"/>
                                        <p:tgtEl>
                                          <p:spTgt spid="819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7">
                                            <p:txEl>
                                              <p:pRg st="1" end="1"/>
                                            </p:txEl>
                                          </p:spTgt>
                                        </p:tgtEl>
                                        <p:attrNameLst>
                                          <p:attrName>style.visibility</p:attrName>
                                        </p:attrNameLst>
                                      </p:cBhvr>
                                      <p:to>
                                        <p:strVal val="visible"/>
                                      </p:to>
                                    </p:set>
                                    <p:animEffect transition="in" filter="box(in)">
                                      <p:cBhvr>
                                        <p:cTn id="17" dur="500"/>
                                        <p:tgtEl>
                                          <p:spTgt spid="819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7">
                                            <p:txEl>
                                              <p:pRg st="2" end="2"/>
                                            </p:txEl>
                                          </p:spTgt>
                                        </p:tgtEl>
                                        <p:attrNameLst>
                                          <p:attrName>style.visibility</p:attrName>
                                        </p:attrNameLst>
                                      </p:cBhvr>
                                      <p:to>
                                        <p:strVal val="visible"/>
                                      </p:to>
                                    </p:set>
                                    <p:animEffect transition="in" filter="box(in)">
                                      <p:cBhvr>
                                        <p:cTn id="22" dur="500"/>
                                        <p:tgtEl>
                                          <p:spTgt spid="819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197">
                                            <p:txEl>
                                              <p:pRg st="3" end="3"/>
                                            </p:txEl>
                                          </p:spTgt>
                                        </p:tgtEl>
                                        <p:attrNameLst>
                                          <p:attrName>style.visibility</p:attrName>
                                        </p:attrNameLst>
                                      </p:cBhvr>
                                      <p:to>
                                        <p:strVal val="visible"/>
                                      </p:to>
                                    </p:set>
                                    <p:animEffect transition="in" filter="box(in)">
                                      <p:cBhvr>
                                        <p:cTn id="27" dur="500"/>
                                        <p:tgtEl>
                                          <p:spTgt spid="819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197">
                                            <p:txEl>
                                              <p:pRg st="4" end="4"/>
                                            </p:txEl>
                                          </p:spTgt>
                                        </p:tgtEl>
                                        <p:attrNameLst>
                                          <p:attrName>style.visibility</p:attrName>
                                        </p:attrNameLst>
                                      </p:cBhvr>
                                      <p:to>
                                        <p:strVal val="visible"/>
                                      </p:to>
                                    </p:set>
                                    <p:animEffect transition="in" filter="box(in)">
                                      <p:cBhvr>
                                        <p:cTn id="32" dur="500"/>
                                        <p:tgtEl>
                                          <p:spTgt spid="819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197">
                                            <p:txEl>
                                              <p:pRg st="5" end="5"/>
                                            </p:txEl>
                                          </p:spTgt>
                                        </p:tgtEl>
                                        <p:attrNameLst>
                                          <p:attrName>style.visibility</p:attrName>
                                        </p:attrNameLst>
                                      </p:cBhvr>
                                      <p:to>
                                        <p:strVal val="visible"/>
                                      </p:to>
                                    </p:set>
                                    <p:animEffect transition="in" filter="box(in)">
                                      <p:cBhvr>
                                        <p:cTn id="37" dur="500"/>
                                        <p:tgtEl>
                                          <p:spTgt spid="81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utoUpdateAnimBg="0"/>
      <p:bldP spid="8197"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WordArt 2"/>
          <p:cNvSpPr>
            <a:spLocks noChangeArrowheads="1" noChangeShapeType="1"/>
          </p:cNvSpPr>
          <p:nvPr/>
        </p:nvSpPr>
        <p:spPr bwMode="auto">
          <a:xfrm>
            <a:off x="228600" y="381000"/>
            <a:ext cx="8610600" cy="1524000"/>
          </a:xfrm>
          <a:prstGeom prst="rect">
            <a:avLst/>
          </a:prstGeom>
          <a:extLst>
            <a:ext uri="{AF507438-7753-43E0-B8FC-AC1667EBCBE1}">
              <a14:hiddenEffects xmlns:a14="http://schemas.microsoft.com/office/drawing/2010/main">
                <a:effectLst/>
              </a14:hiddenEffects>
            </a:ext>
          </a:extLst>
        </p:spPr>
        <p:txBody>
          <a:bodyPr wrap="none" fromWordArt="1">
            <a:prstTxWarp prst="textStop">
              <a:avLst>
                <a:gd name="adj" fmla="val 22222"/>
              </a:avLst>
            </a:prstTxWarp>
          </a:bodyPr>
          <a:lstStyle/>
          <a:p>
            <a:pPr algn="ctr"/>
            <a:r>
              <a:rPr lang="en-US" altLang="zh-CN" sz="3600" b="1" dirty="0">
                <a:ln w="9525" cmpd="sng">
                  <a:solidFill>
                    <a:schemeClr val="tx1"/>
                  </a:solidFill>
                  <a:round/>
                </a:ln>
                <a:solidFill>
                  <a:srgbClr val="66FFCC"/>
                </a:solidFill>
                <a:latin typeface="Arial" panose="020B0604020202020204"/>
                <a:cs typeface="Arial" panose="020B0604020202020204"/>
              </a:rPr>
              <a:t>1. Look at the picture and </a:t>
            </a:r>
          </a:p>
          <a:p>
            <a:pPr algn="ctr"/>
            <a:r>
              <a:rPr lang="en-US" altLang="zh-CN" sz="3600" b="1" dirty="0">
                <a:ln w="9525" cmpd="sng">
                  <a:solidFill>
                    <a:schemeClr val="tx1"/>
                  </a:solidFill>
                  <a:round/>
                </a:ln>
                <a:solidFill>
                  <a:srgbClr val="66FFCC"/>
                </a:solidFill>
                <a:latin typeface="Arial" panose="020B0604020202020204"/>
                <a:cs typeface="Arial" panose="020B0604020202020204"/>
              </a:rPr>
              <a:t>choose the answers to the questions.</a:t>
            </a:r>
          </a:p>
          <a:p>
            <a:pPr algn="ctr"/>
            <a:r>
              <a:rPr lang="en-US" altLang="zh-CN" sz="3600" b="1" dirty="0">
                <a:ln w="9525" cmpd="sng">
                  <a:solidFill>
                    <a:schemeClr val="tx1"/>
                  </a:solidFill>
                  <a:round/>
                </a:ln>
                <a:solidFill>
                  <a:srgbClr val="66FFCC"/>
                </a:solidFill>
                <a:latin typeface="Arial" panose="020B0604020202020204"/>
                <a:cs typeface="Arial" panose="020B0604020202020204"/>
              </a:rPr>
              <a:t>There may be more than one answer.</a:t>
            </a:r>
            <a:endParaRPr lang="zh-CN" altLang="en-US" sz="3600" b="1" dirty="0">
              <a:ln w="9525" cmpd="sng">
                <a:solidFill>
                  <a:schemeClr val="tx1"/>
                </a:solidFill>
                <a:round/>
              </a:ln>
              <a:solidFill>
                <a:srgbClr val="66FFCC"/>
              </a:solidFill>
              <a:latin typeface="Arial" panose="020B0604020202020204"/>
              <a:cs typeface="Arial" panose="020B0604020202020204"/>
            </a:endParaRPr>
          </a:p>
        </p:txBody>
      </p:sp>
      <p:grpSp>
        <p:nvGrpSpPr>
          <p:cNvPr id="10243" name="Group 3"/>
          <p:cNvGrpSpPr/>
          <p:nvPr/>
        </p:nvGrpSpPr>
        <p:grpSpPr bwMode="auto">
          <a:xfrm>
            <a:off x="228600" y="2203450"/>
            <a:ext cx="4876800" cy="4044950"/>
            <a:chOff x="0" y="0"/>
            <a:chExt cx="3072" cy="2548"/>
          </a:xfrm>
        </p:grpSpPr>
        <p:sp>
          <p:nvSpPr>
            <p:cNvPr id="10244" name="Text Box 4"/>
            <p:cNvSpPr txBox="1">
              <a:spLocks noChangeArrowheads="1"/>
            </p:cNvSpPr>
            <p:nvPr/>
          </p:nvSpPr>
          <p:spPr bwMode="auto">
            <a:xfrm>
              <a:off x="0" y="0"/>
              <a:ext cx="3072" cy="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1. Who will probably get thanks from the school-leavers?</a:t>
              </a:r>
            </a:p>
            <a:p>
              <a:pPr>
                <a:lnSpc>
                  <a:spcPct val="120000"/>
                </a:lnSpc>
              </a:pPr>
              <a:r>
                <a:rPr lang="zh-CN" altLang="zh-CN" sz="3600" b="1" dirty="0">
                  <a:latin typeface="Times New Roman" panose="02020603050405020304" pitchFamily="18" charset="0"/>
                </a:rPr>
                <a:t>   a) Family           </a:t>
              </a:r>
            </a:p>
            <a:p>
              <a:pPr>
                <a:lnSpc>
                  <a:spcPct val="120000"/>
                </a:lnSpc>
              </a:pPr>
              <a:r>
                <a:rPr lang="zh-CN" altLang="zh-CN" sz="3600" b="1" dirty="0">
                  <a:latin typeface="Times New Roman" panose="02020603050405020304" pitchFamily="18" charset="0"/>
                </a:rPr>
                <a:t>   b) Friends        </a:t>
              </a:r>
            </a:p>
            <a:p>
              <a:pPr>
                <a:lnSpc>
                  <a:spcPct val="120000"/>
                </a:lnSpc>
              </a:pPr>
              <a:r>
                <a:rPr lang="zh-CN" altLang="zh-CN" sz="3600" b="1" dirty="0">
                  <a:latin typeface="Times New Roman" panose="02020603050405020304" pitchFamily="18" charset="0"/>
                </a:rPr>
                <a:t>   c) Teachers</a:t>
              </a:r>
            </a:p>
          </p:txBody>
        </p:sp>
        <p:sp>
          <p:nvSpPr>
            <p:cNvPr id="10245" name="Rectangle 5"/>
            <p:cNvSpPr>
              <a:spLocks noChangeArrowheads="1"/>
            </p:cNvSpPr>
            <p:nvPr/>
          </p:nvSpPr>
          <p:spPr bwMode="auto">
            <a:xfrm>
              <a:off x="2048" y="1392"/>
              <a:ext cx="284"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6" name="Rectangle 6"/>
            <p:cNvSpPr>
              <a:spLocks noChangeArrowheads="1"/>
            </p:cNvSpPr>
            <p:nvPr/>
          </p:nvSpPr>
          <p:spPr bwMode="auto">
            <a:xfrm>
              <a:off x="2048" y="1824"/>
              <a:ext cx="284"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47" name="Rectangle 7"/>
            <p:cNvSpPr>
              <a:spLocks noChangeArrowheads="1"/>
            </p:cNvSpPr>
            <p:nvPr/>
          </p:nvSpPr>
          <p:spPr bwMode="auto">
            <a:xfrm>
              <a:off x="2048" y="2256"/>
              <a:ext cx="284"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0248" name="Picture 8"/>
          <p:cNvPicPr>
            <a:picLocks noChangeAspect="1" noChangeArrowheads="1"/>
          </p:cNvPicPr>
          <p:nvPr/>
        </p:nvPicPr>
        <p:blipFill>
          <a:blip r:embed="rId3" cstate="email">
            <a:lum contrast="60000"/>
          </a:blip>
          <a:srcRect/>
          <a:stretch>
            <a:fillRect/>
          </a:stretch>
        </p:blipFill>
        <p:spPr bwMode="auto">
          <a:xfrm>
            <a:off x="4953000" y="2057400"/>
            <a:ext cx="3998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9"/>
          <p:cNvSpPr txBox="1">
            <a:spLocks noChangeArrowheads="1"/>
          </p:cNvSpPr>
          <p:nvPr/>
        </p:nvSpPr>
        <p:spPr bwMode="auto">
          <a:xfrm>
            <a:off x="3429000" y="41148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10250" name="Text Box 10"/>
          <p:cNvSpPr txBox="1">
            <a:spLocks noChangeArrowheads="1"/>
          </p:cNvSpPr>
          <p:nvPr/>
        </p:nvSpPr>
        <p:spPr bwMode="auto">
          <a:xfrm>
            <a:off x="3352800" y="48006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
        <p:nvSpPr>
          <p:cNvPr id="10251" name="Text Box 11"/>
          <p:cNvSpPr txBox="1">
            <a:spLocks noChangeArrowheads="1"/>
          </p:cNvSpPr>
          <p:nvPr/>
        </p:nvSpPr>
        <p:spPr bwMode="auto">
          <a:xfrm>
            <a:off x="3352800" y="54864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diamond(in)">
                                      <p:cBhvr>
                                        <p:cTn id="7" dur="500"/>
                                        <p:tgtEl>
                                          <p:spTgt spid="1024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diamond(in)">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249"/>
                                        </p:tgtEl>
                                        <p:attrNameLst>
                                          <p:attrName>style.visibility</p:attrName>
                                        </p:attrNameLst>
                                      </p:cBhvr>
                                      <p:to>
                                        <p:strVal val="visible"/>
                                      </p:to>
                                    </p:set>
                                    <p:animEffect transition="in" filter="wipe(left)">
                                      <p:cBhvr>
                                        <p:cTn id="17" dur="500"/>
                                        <p:tgtEl>
                                          <p:spTgt spid="102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250"/>
                                        </p:tgtEl>
                                        <p:attrNameLst>
                                          <p:attrName>style.visibility</p:attrName>
                                        </p:attrNameLst>
                                      </p:cBhvr>
                                      <p:to>
                                        <p:strVal val="visible"/>
                                      </p:to>
                                    </p:set>
                                    <p:animEffect transition="in" filter="wipe(left)">
                                      <p:cBhvr>
                                        <p:cTn id="22" dur="500"/>
                                        <p:tgtEl>
                                          <p:spTgt spid="102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251"/>
                                        </p:tgtEl>
                                        <p:attrNameLst>
                                          <p:attrName>style.visibility</p:attrName>
                                        </p:attrNameLst>
                                      </p:cBhvr>
                                      <p:to>
                                        <p:strVal val="visible"/>
                                      </p:to>
                                    </p:set>
                                    <p:animEffect transition="in" filter="wipe(left)">
                                      <p:cBhvr>
                                        <p:cTn id="27" dur="500"/>
                                        <p:tgtEl>
                                          <p:spTgt spid="10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9" grpId="0" autoUpdateAnimBg="0"/>
      <p:bldP spid="10250" grpId="0" autoUpdateAnimBg="0"/>
      <p:bldP spid="10251"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2"/>
          <p:cNvGrpSpPr/>
          <p:nvPr/>
        </p:nvGrpSpPr>
        <p:grpSpPr bwMode="auto">
          <a:xfrm>
            <a:off x="228600" y="457200"/>
            <a:ext cx="4495800" cy="4044950"/>
            <a:chOff x="0" y="0"/>
            <a:chExt cx="2832" cy="2548"/>
          </a:xfrm>
        </p:grpSpPr>
        <p:sp>
          <p:nvSpPr>
            <p:cNvPr id="11267" name="Text Box 3"/>
            <p:cNvSpPr txBox="1">
              <a:spLocks noChangeArrowheads="1"/>
            </p:cNvSpPr>
            <p:nvPr/>
          </p:nvSpPr>
          <p:spPr bwMode="auto">
            <a:xfrm>
              <a:off x="0" y="0"/>
              <a:ext cx="2832" cy="2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41325" indent="-441325">
                <a:defRPr>
                  <a:solidFill>
                    <a:schemeClr val="tx1"/>
                  </a:solidFill>
                  <a:latin typeface="Arial" panose="020B0604020202020204" pitchFamily="34" charset="0"/>
                  <a:ea typeface="宋体" panose="02010600030101010101" pitchFamily="2" charset="-122"/>
                </a:defRPr>
              </a:lvl1pPr>
              <a:lvl2pPr marL="963930" indent="-342900">
                <a:defRPr>
                  <a:solidFill>
                    <a:schemeClr val="tx1"/>
                  </a:solidFill>
                  <a:latin typeface="Arial" panose="020B0604020202020204" pitchFamily="34" charset="0"/>
                  <a:ea typeface="宋体" panose="02010600030101010101" pitchFamily="2" charset="-122"/>
                </a:defRPr>
              </a:lvl2pPr>
              <a:lvl3pPr marL="1485900" indent="-342900">
                <a:defRPr>
                  <a:solidFill>
                    <a:schemeClr val="tx1"/>
                  </a:solidFill>
                  <a:latin typeface="Arial" panose="020B0604020202020204" pitchFamily="34" charset="0"/>
                  <a:ea typeface="宋体" panose="02010600030101010101" pitchFamily="2" charset="-122"/>
                </a:defRPr>
              </a:lvl3pPr>
              <a:lvl4pPr marL="2008505" indent="-342900">
                <a:defRPr>
                  <a:solidFill>
                    <a:schemeClr val="tx1"/>
                  </a:solidFill>
                  <a:latin typeface="Arial" panose="020B0604020202020204" pitchFamily="34" charset="0"/>
                  <a:ea typeface="宋体" panose="02010600030101010101" pitchFamily="2" charset="-122"/>
                </a:defRPr>
              </a:lvl4pPr>
              <a:lvl5pPr marL="2530475" indent="-342900">
                <a:defRPr>
                  <a:solidFill>
                    <a:schemeClr val="tx1"/>
                  </a:solidFill>
                  <a:latin typeface="Arial" panose="020B0604020202020204" pitchFamily="34" charset="0"/>
                  <a:ea typeface="宋体" panose="02010600030101010101" pitchFamily="2" charset="-122"/>
                </a:defRPr>
              </a:lvl5pPr>
              <a:lvl6pPr marL="29876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34448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9020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4359275" indent="-3429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zh-CN" sz="3600" b="1" dirty="0">
                  <a:latin typeface="Times New Roman" panose="02020603050405020304" pitchFamily="18" charset="0"/>
                </a:rPr>
                <a:t>2. What is the speaker probably going to say?</a:t>
              </a:r>
            </a:p>
            <a:p>
              <a:pPr>
                <a:lnSpc>
                  <a:spcPct val="120000"/>
                </a:lnSpc>
              </a:pPr>
              <a:r>
                <a:rPr lang="zh-CN" altLang="zh-CN" sz="3600" b="1" dirty="0">
                  <a:latin typeface="Times New Roman" panose="02020603050405020304" pitchFamily="18" charset="0"/>
                </a:rPr>
                <a:t>    a) Thank you.</a:t>
              </a:r>
            </a:p>
            <a:p>
              <a:pPr>
                <a:lnSpc>
                  <a:spcPct val="120000"/>
                </a:lnSpc>
              </a:pPr>
              <a:r>
                <a:rPr lang="zh-CN" altLang="zh-CN" sz="3600" b="1" dirty="0">
                  <a:latin typeface="Times New Roman" panose="02020603050405020304" pitchFamily="18" charset="0"/>
                </a:rPr>
                <a:t>    b) Good luck!</a:t>
              </a:r>
            </a:p>
            <a:p>
              <a:pPr>
                <a:lnSpc>
                  <a:spcPct val="120000"/>
                </a:lnSpc>
              </a:pPr>
              <a:r>
                <a:rPr lang="zh-CN" altLang="zh-CN" sz="3600" b="1" dirty="0">
                  <a:latin typeface="Times New Roman" panose="02020603050405020304" pitchFamily="18" charset="0"/>
                </a:rPr>
                <a:t>    c) Cheers!</a:t>
              </a:r>
            </a:p>
          </p:txBody>
        </p:sp>
        <p:sp>
          <p:nvSpPr>
            <p:cNvPr id="11268" name="Rectangle 4"/>
            <p:cNvSpPr>
              <a:spLocks noChangeArrowheads="1"/>
            </p:cNvSpPr>
            <p:nvPr/>
          </p:nvSpPr>
          <p:spPr bwMode="auto">
            <a:xfrm>
              <a:off x="2208" y="1392"/>
              <a:ext cx="240"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69" name="Rectangle 5"/>
            <p:cNvSpPr>
              <a:spLocks noChangeArrowheads="1"/>
            </p:cNvSpPr>
            <p:nvPr/>
          </p:nvSpPr>
          <p:spPr bwMode="auto">
            <a:xfrm>
              <a:off x="2208" y="1776"/>
              <a:ext cx="240"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70" name="Rectangle 6"/>
            <p:cNvSpPr>
              <a:spLocks noChangeArrowheads="1"/>
            </p:cNvSpPr>
            <p:nvPr/>
          </p:nvSpPr>
          <p:spPr bwMode="auto">
            <a:xfrm>
              <a:off x="2208" y="2208"/>
              <a:ext cx="240" cy="240"/>
            </a:xfrm>
            <a:prstGeom prst="rect">
              <a:avLst/>
            </a:prstGeom>
            <a:noFill/>
            <a:ln w="9525" cmpd="sng">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11271" name="Picture 7"/>
          <p:cNvPicPr>
            <a:picLocks noChangeAspect="1" noChangeArrowheads="1"/>
          </p:cNvPicPr>
          <p:nvPr/>
        </p:nvPicPr>
        <p:blipFill>
          <a:blip r:embed="rId2" cstate="email">
            <a:lum contrast="60000"/>
          </a:blip>
          <a:srcRect/>
          <a:stretch>
            <a:fillRect/>
          </a:stretch>
        </p:blipFill>
        <p:spPr bwMode="auto">
          <a:xfrm>
            <a:off x="4800600" y="304800"/>
            <a:ext cx="3998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WordArt 8"/>
          <p:cNvSpPr>
            <a:spLocks noChangeArrowheads="1" noChangeShapeType="1"/>
          </p:cNvSpPr>
          <p:nvPr/>
        </p:nvSpPr>
        <p:spPr bwMode="auto">
          <a:xfrm>
            <a:off x="457200" y="4953000"/>
            <a:ext cx="8077200" cy="914400"/>
          </a:xfrm>
          <a:prstGeom prst="rect">
            <a:avLst/>
          </a:prstGeom>
          <a:extLst>
            <a:ext uri="{AF507438-7753-43E0-B8FC-AC1667EBCBE1}">
              <a14:hiddenEffects xmlns:a14="http://schemas.microsoft.com/office/drawing/2010/main">
                <a:effectLst/>
              </a14:hiddenEffects>
            </a:ext>
          </a:extLst>
        </p:spPr>
        <p:txBody>
          <a:bodyPr wrap="none" fromWordArt="1">
            <a:prstTxWarp prst="textCascadeDown">
              <a:avLst>
                <a:gd name="adj" fmla="val 89694"/>
              </a:avLst>
            </a:prstTxWarp>
          </a:bodyPr>
          <a:lstStyle/>
          <a:p>
            <a:pPr algn="ctr"/>
            <a:r>
              <a:rPr lang="en-US" altLang="zh-CN" sz="3600" b="1">
                <a:ln w="9525" cmpd="sng">
                  <a:solidFill>
                    <a:srgbClr val="000000"/>
                  </a:solidFill>
                  <a:round/>
                </a:ln>
                <a:solidFill>
                  <a:srgbClr val="FF5050"/>
                </a:solidFill>
                <a:latin typeface="Arial" panose="020B0604020202020204"/>
                <a:cs typeface="Arial" panose="020B0604020202020204"/>
              </a:rPr>
              <a:t>Now read the passage and check.</a:t>
            </a:r>
            <a:endParaRPr lang="zh-CN" altLang="en-US" sz="3600" b="1">
              <a:ln w="9525" cmpd="sng">
                <a:solidFill>
                  <a:srgbClr val="000000"/>
                </a:solidFill>
                <a:round/>
              </a:ln>
              <a:solidFill>
                <a:srgbClr val="FF5050"/>
              </a:solidFill>
              <a:latin typeface="Arial" panose="020B0604020202020204"/>
              <a:cs typeface="Arial" panose="020B0604020202020204"/>
            </a:endParaRPr>
          </a:p>
        </p:txBody>
      </p:sp>
      <p:sp>
        <p:nvSpPr>
          <p:cNvPr id="11273" name="Text Box 9"/>
          <p:cNvSpPr txBox="1">
            <a:spLocks noChangeArrowheads="1"/>
          </p:cNvSpPr>
          <p:nvPr/>
        </p:nvSpPr>
        <p:spPr bwMode="auto">
          <a:xfrm>
            <a:off x="3581400" y="2362200"/>
            <a:ext cx="609600"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bevel/>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cs typeface="Arial" panose="020B0604020202020204" pitchFamily="34" charset="0"/>
              </a:rPr>
              <a:t>√</a:t>
            </a: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amond(in)">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73"/>
                                        </p:tgtEl>
                                        <p:attrNameLst>
                                          <p:attrName>style.visibility</p:attrName>
                                        </p:attrNameLst>
                                      </p:cBhvr>
                                      <p:to>
                                        <p:strVal val="visible"/>
                                      </p:to>
                                    </p:set>
                                    <p:animEffect transition="in" filter="wipe(left)">
                                      <p:cBhvr>
                                        <p:cTn id="12" dur="500"/>
                                        <p:tgtEl>
                                          <p:spTgt spid="1127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72"/>
                                        </p:tgtEl>
                                        <p:attrNameLst>
                                          <p:attrName>style.visibility</p:attrName>
                                        </p:attrNameLst>
                                      </p:cBhvr>
                                      <p:to>
                                        <p:strVal val="visible"/>
                                      </p:to>
                                    </p:set>
                                    <p:animEffect transition="in" filter="box(in)">
                                      <p:cBhvr>
                                        <p:cTn id="17" dur="5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P spid="1127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WordArt 2"/>
          <p:cNvSpPr>
            <a:spLocks noChangeArrowheads="1" noChangeShapeType="1"/>
          </p:cNvSpPr>
          <p:nvPr/>
        </p:nvSpPr>
        <p:spPr bwMode="auto">
          <a:xfrm>
            <a:off x="381000" y="990600"/>
            <a:ext cx="83820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altLang="zh-CN" sz="3600" b="1">
                <a:ln w="9525" cmpd="sng">
                  <a:solidFill>
                    <a:schemeClr val="tx1"/>
                  </a:solidFill>
                  <a:round/>
                </a:ln>
                <a:solidFill>
                  <a:srgbClr val="0066FF"/>
                </a:solidFill>
                <a:latin typeface="Times New Roman" panose="02020603050405020304"/>
                <a:cs typeface="Times New Roman" panose="02020603050405020304"/>
              </a:rPr>
              <a:t>Listen to Part 3 and answer the questions.</a:t>
            </a:r>
            <a:endParaRPr lang="zh-CN" altLang="en-US" sz="3600" b="1">
              <a:ln w="9525" cmpd="sng">
                <a:solidFill>
                  <a:schemeClr val="tx1"/>
                </a:solidFill>
                <a:round/>
              </a:ln>
              <a:solidFill>
                <a:srgbClr val="0066FF"/>
              </a:solidFill>
              <a:latin typeface="Times New Roman" panose="02020603050405020304"/>
              <a:cs typeface="Times New Roman" panose="02020603050405020304"/>
            </a:endParaRPr>
          </a:p>
        </p:txBody>
      </p:sp>
      <p:sp>
        <p:nvSpPr>
          <p:cNvPr id="12291" name="Text Box 3"/>
          <p:cNvSpPr txBox="1">
            <a:spLocks noChangeArrowheads="1"/>
          </p:cNvSpPr>
          <p:nvPr/>
        </p:nvSpPr>
        <p:spPr bwMode="auto">
          <a:xfrm>
            <a:off x="457200" y="2754313"/>
            <a:ext cx="8153400" cy="206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latin typeface="Times New Roman" panose="02020603050405020304" pitchFamily="18" charset="0"/>
              </a:rPr>
              <a:t>1. How many roses does the speaker has?</a:t>
            </a:r>
          </a:p>
          <a:p>
            <a:pPr>
              <a:lnSpc>
                <a:spcPct val="120000"/>
              </a:lnSpc>
            </a:pPr>
            <a:endParaRPr lang="zh-CN" altLang="zh-CN" sz="3600" b="1">
              <a:latin typeface="Times New Roman" panose="02020603050405020304" pitchFamily="18" charset="0"/>
            </a:endParaRPr>
          </a:p>
          <a:p>
            <a:pPr>
              <a:lnSpc>
                <a:spcPct val="120000"/>
              </a:lnSpc>
            </a:pPr>
            <a:r>
              <a:rPr lang="zh-CN" altLang="zh-CN" sz="3600" b="1">
                <a:latin typeface="Times New Roman" panose="02020603050405020304" pitchFamily="18" charset="0"/>
              </a:rPr>
              <a:t>2. Did the speaker’s father buy a violin?</a:t>
            </a:r>
          </a:p>
        </p:txBody>
      </p:sp>
      <p:sp>
        <p:nvSpPr>
          <p:cNvPr id="12292" name="Text Box 4"/>
          <p:cNvSpPr txBox="1">
            <a:spLocks noChangeArrowheads="1"/>
          </p:cNvSpPr>
          <p:nvPr/>
        </p:nvSpPr>
        <p:spPr bwMode="auto">
          <a:xfrm>
            <a:off x="914400" y="3421063"/>
            <a:ext cx="1755775" cy="75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latin typeface="Times New Roman" panose="02020603050405020304" pitchFamily="18" charset="0"/>
              </a:rPr>
              <a:t>Three.</a:t>
            </a:r>
          </a:p>
        </p:txBody>
      </p:sp>
      <p:sp>
        <p:nvSpPr>
          <p:cNvPr id="12293" name="Text Box 5"/>
          <p:cNvSpPr txBox="1">
            <a:spLocks noChangeArrowheads="1"/>
          </p:cNvSpPr>
          <p:nvPr/>
        </p:nvSpPr>
        <p:spPr bwMode="auto">
          <a:xfrm>
            <a:off x="914400" y="4876800"/>
            <a:ext cx="2751138"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pPr>
            <a:r>
              <a:rPr lang="zh-CN" altLang="zh-CN" sz="3600" b="1">
                <a:solidFill>
                  <a:srgbClr val="FF0000"/>
                </a:solidFill>
                <a:latin typeface="Times New Roman" panose="02020603050405020304" pitchFamily="18" charset="0"/>
              </a:rPr>
              <a:t>Yes, he did.</a:t>
            </a:r>
          </a:p>
        </p:txBody>
      </p:sp>
      <p:pic>
        <p:nvPicPr>
          <p:cNvPr id="12294" name="Picture 6" descr="图片1">
            <a:hlinkClick r:id="rId2" action="ppaction://hlinkfile"/>
          </p:cNvPr>
          <p:cNvPicPr>
            <a:picLocks noChangeAspect="1" noChangeArrowheads="1"/>
          </p:cNvPicPr>
          <p:nvPr/>
        </p:nvPicPr>
        <p:blipFill>
          <a:blip r:embed="rId3"/>
          <a:srcRect/>
          <a:stretch>
            <a:fillRect/>
          </a:stretch>
        </p:blipFill>
        <p:spPr bwMode="auto">
          <a:xfrm>
            <a:off x="3886200" y="1905000"/>
            <a:ext cx="860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slide(fromBottom)">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slide(fromBottom)">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slide(fromBottom)">
                                      <p:cBhvr>
                                        <p:cTn id="17"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P spid="12292" grpId="0" autoUpdateAnimBg="0"/>
      <p:bldP spid="12293" grpId="0" autoUpdateAnimBg="0"/>
    </p:bldLst>
  </p:timing>
</p:sld>
</file>

<file path=ppt/theme/theme1.xml><?xml version="1.0" encoding="utf-8"?>
<a:theme xmlns:a="http://schemas.openxmlformats.org/drawingml/2006/main" name="WWW.2PPT.COM&#10;">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2489</Words>
  <Application>Microsoft Office PowerPoint</Application>
  <PresentationFormat>全屏显示(4:3)</PresentationFormat>
  <Paragraphs>222</Paragraphs>
  <Slides>37</Slides>
  <Notes>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37</vt:i4>
      </vt:variant>
    </vt:vector>
  </HeadingPairs>
  <TitlesOfParts>
    <vt:vector size="44" baseType="lpstr">
      <vt:lpstr>黑体</vt:lpstr>
      <vt:lpstr>宋体</vt:lpstr>
      <vt:lpstr>微软雅黑</vt:lpstr>
      <vt:lpstr>Arial</vt:lpstr>
      <vt:lpstr>Arial Black</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2012-06-30T07:09:00Z</dcterms:created>
  <dcterms:modified xsi:type="dcterms:W3CDTF">2023-01-16T23:15:12Z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2052-11.1.0.11294</vt:lpwstr>
  </property>
  <property fmtid="{D5CDD505-2E9C-101B-9397-08002B2CF9AE}" pid="4" name="ICV">
    <vt:lpwstr>07C259B138934F50BE7BFEC1C8246758</vt:lpwstr>
  </property>
  <property fmtid="{A09F084E-AD41-489F-8076-AA5BE3082BCA}" pid="100">
    <vt:ui4>5</vt:ui4>
  </property>
  <property fmtid="{64440492-4C8B-11D1-8B70-080036B11A03}" pid="11">
    <vt:lpwstr>www.2ppt.com-爱PPT提供资源下载</vt:lpwstr>
  </property>
</Properties>
</file>