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7"/>
  </p:notesMasterIdLst>
  <p:handoutMasterIdLst>
    <p:handoutMasterId r:id="rId18"/>
  </p:handoutMasterIdLst>
  <p:sldIdLst>
    <p:sldId id="256" r:id="rId2"/>
    <p:sldId id="263" r:id="rId3"/>
    <p:sldId id="258" r:id="rId4"/>
    <p:sldId id="259" r:id="rId5"/>
    <p:sldId id="279" r:id="rId6"/>
    <p:sldId id="280" r:id="rId7"/>
    <p:sldId id="262" r:id="rId8"/>
    <p:sldId id="283" r:id="rId9"/>
    <p:sldId id="269" r:id="rId10"/>
    <p:sldId id="275" r:id="rId11"/>
    <p:sldId id="276" r:id="rId12"/>
    <p:sldId id="281" r:id="rId13"/>
    <p:sldId id="261" r:id="rId14"/>
    <p:sldId id="266" r:id="rId15"/>
    <p:sldId id="282"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FFFFCC"/>
    <a:srgbClr val="FF00FF"/>
    <a:srgbClr val="FF33CC"/>
    <a:srgbClr val="CC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0853" autoAdjust="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宋体" panose="02010600030101010101" pitchFamily="2" charset="-122"/>
              </a:defRPr>
            </a:lvl1pPr>
          </a:lstStyle>
          <a:p>
            <a:pPr>
              <a:defRPr/>
            </a:pPr>
            <a:fld id="{B86C1C6F-B5B3-4768-A0FD-96F972F4401D}"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宋体" panose="02010600030101010101" pitchFamily="2" charset="-122"/>
              </a:defRPr>
            </a:lvl1pPr>
          </a:lstStyle>
          <a:p>
            <a:pPr>
              <a:defRPr/>
            </a:pPr>
            <a:fld id="{B52DA022-5614-4D9A-B486-3516432AF8AD}"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43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843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2F4C6109-9E03-4D1D-B139-34ABD6A4BCB1}" type="slidenum">
              <a:rPr lang="zh-CN" altLang="en-US" smtClean="0"/>
              <a:t>1</a:t>
            </a:fld>
            <a:endParaRPr lang="en-US"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A18F4FB2-C8A1-454E-AA09-5921580D5946}" type="slidenum">
              <a:rPr lang="zh-CN" altLang="en-US" smtClean="0"/>
              <a:t>11</a:t>
            </a:fld>
            <a:endParaRPr lang="en-US" altLang="zh-C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86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86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334E41FA-BC0E-4376-A371-B012924AC8C9}" type="slidenum">
              <a:rPr lang="zh-CN" altLang="en-US" smtClean="0"/>
              <a:t>12</a:t>
            </a:fld>
            <a:endParaRPr lang="en-US" altLang="zh-C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96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97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563AC03A-ABD2-4E88-A261-3BC9E4BB8BE1}" type="slidenum">
              <a:rPr lang="zh-CN" altLang="en-US" smtClean="0"/>
              <a:t>13</a:t>
            </a:fld>
            <a:endParaRPr lang="en-US" altLang="zh-C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072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3072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8E625F3A-62C9-47EA-9319-26B84BBA9C47}" type="slidenum">
              <a:rPr lang="zh-CN" altLang="en-US" smtClean="0"/>
              <a:t>14</a:t>
            </a:fld>
            <a:endParaRPr lang="en-US" altLang="zh-C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17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317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CC20CA87-FA88-4BEC-9183-144C4ADAE6FB}" type="slidenum">
              <a:rPr lang="zh-CN" altLang="en-US" smtClean="0"/>
              <a:t>15</a:t>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94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1946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66B10E6E-1865-4FCF-A491-CD11E11BD078}" type="slidenum">
              <a:rPr lang="zh-CN" altLang="en-US" smtClean="0"/>
              <a:t>2</a:t>
            </a:fld>
            <a:endParaRPr lang="en-US"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C77D8672-7CB0-41AD-BE24-7C25DDEF9786}" type="slidenum">
              <a:rPr lang="zh-CN" altLang="en-US" smtClean="0"/>
              <a:t>3</a:t>
            </a:fld>
            <a:endParaRPr lang="en-US"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15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150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0A92AE5F-5AAE-4C99-9FD7-25CFE5BB4EE9}" type="slidenum">
              <a:rPr lang="zh-CN" altLang="en-US" smtClean="0"/>
              <a:t>4</a:t>
            </a:fld>
            <a:endParaRPr lang="en-US"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253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smtClean="0"/>
          </a:p>
        </p:txBody>
      </p:sp>
      <p:sp>
        <p:nvSpPr>
          <p:cNvPr id="2253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FDEB8506-E94E-4564-A064-1C61E62739ED}" type="slidenum">
              <a:rPr lang="zh-CN" altLang="en-US" smtClean="0"/>
              <a:t>5</a:t>
            </a:fld>
            <a:endParaRPr lang="en-US"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355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355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A023F941-5532-4CE9-A53F-396B000AB330}" type="slidenum">
              <a:rPr lang="zh-CN" altLang="en-US" smtClean="0"/>
              <a:t>6</a:t>
            </a:fld>
            <a:endParaRPr lang="en-US"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457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458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5AE853A4-D80F-429C-8D0D-E6531BFF98E9}" type="slidenum">
              <a:rPr lang="zh-CN" altLang="en-US" smtClean="0"/>
              <a:t>7</a:t>
            </a:fld>
            <a:endParaRPr lang="en-US" altLang="zh-C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560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560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5D8C7792-0E41-4B5F-9787-0DC625B0A9BC}" type="slidenum">
              <a:rPr lang="zh-CN" altLang="en-US" smtClean="0"/>
              <a:t>9</a:t>
            </a:fld>
            <a:endParaRPr lang="en-US"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662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2662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47C8764F-9D28-4451-AC6D-AB956EFCBE87}" type="slidenum">
              <a:rPr lang="zh-CN" altLang="en-US" smtClean="0"/>
              <a:t>10</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p:txBody>
          <a:bodyPr/>
          <a:lstStyle>
            <a:lvl1pPr>
              <a:defRPr/>
            </a:lvl1pPr>
          </a:lstStyle>
          <a:p>
            <a:fld id="{D2F8379E-4DEB-4C32-B461-3A49072BD128}" type="datetimeFigureOut">
              <a:rPr lang="en-US" altLang="zh-CN"/>
              <a:t>1/17/2023</a:t>
            </a:fld>
            <a:endParaRPr lang="en-US" altLang="zh-CN"/>
          </a:p>
        </p:txBody>
      </p:sp>
      <p:sp>
        <p:nvSpPr>
          <p:cNvPr id="5" name="Rectangle 5"/>
          <p:cNvSpPr>
            <a:spLocks noGrp="1" noChangeArrowheads="1"/>
          </p:cNvSpPr>
          <p:nvPr>
            <p:ph type="ftr" sz="quarter" idx="11"/>
          </p:nvPr>
        </p:nvSpPr>
        <p:spPr/>
        <p:txBody>
          <a:bodyPr/>
          <a:lstStyle>
            <a:lvl1pPr>
              <a:defRPr/>
            </a:lvl1pPr>
          </a:lstStyle>
          <a:p>
            <a:endParaRPr lang="en-US" altLang="zh-CN" dirty="0"/>
          </a:p>
        </p:txBody>
      </p:sp>
      <p:sp>
        <p:nvSpPr>
          <p:cNvPr id="6" name="Rectangle 6"/>
          <p:cNvSpPr>
            <a:spLocks noGrp="1" noChangeArrowheads="1"/>
          </p:cNvSpPr>
          <p:nvPr>
            <p:ph type="sldNum" sz="quarter" idx="12"/>
          </p:nvPr>
        </p:nvSpPr>
        <p:spPr/>
        <p:txBody>
          <a:bodyPr/>
          <a:lstStyle>
            <a:lvl1pPr>
              <a:defRPr/>
            </a:lvl1pPr>
          </a:lstStyle>
          <a:p>
            <a:pPr>
              <a:defRPr/>
            </a:pPr>
            <a:fld id="{98243EBC-E690-4B12-8D6B-49D2D2A3981D}"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fld id="{DD835E66-3418-4FF4-9985-8CA952BA221E}" type="datetimeFigureOut">
              <a:rPr lang="en-US" altLang="zh-CN"/>
              <a:t>1/17/2023</a:t>
            </a:fld>
            <a:endParaRPr lang="en-US" altLang="zh-CN"/>
          </a:p>
        </p:txBody>
      </p:sp>
      <p:sp>
        <p:nvSpPr>
          <p:cNvPr id="5" name="Rectangle 5"/>
          <p:cNvSpPr>
            <a:spLocks noGrp="1" noChangeArrowheads="1"/>
          </p:cNvSpPr>
          <p:nvPr>
            <p:ph type="ftr" sz="quarter" idx="11"/>
          </p:nvPr>
        </p:nvSpPr>
        <p:spPr/>
        <p:txBody>
          <a:bodyPr/>
          <a:lstStyle>
            <a:lvl1pPr>
              <a:defRPr/>
            </a:lvl1pPr>
          </a:lstStyle>
          <a:p>
            <a:endParaRPr lang="en-US" altLang="zh-CN" dirty="0"/>
          </a:p>
        </p:txBody>
      </p:sp>
      <p:sp>
        <p:nvSpPr>
          <p:cNvPr id="6" name="Rectangle 6"/>
          <p:cNvSpPr>
            <a:spLocks noGrp="1" noChangeArrowheads="1"/>
          </p:cNvSpPr>
          <p:nvPr>
            <p:ph type="sldNum" sz="quarter" idx="12"/>
          </p:nvPr>
        </p:nvSpPr>
        <p:spPr/>
        <p:txBody>
          <a:bodyPr/>
          <a:lstStyle>
            <a:lvl1pPr>
              <a:defRPr/>
            </a:lvl1pPr>
          </a:lstStyle>
          <a:p>
            <a:pPr>
              <a:defRPr/>
            </a:pPr>
            <a:fld id="{288A7C29-7665-462B-88B0-235C5CEAA81D}"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fld id="{2DC0FD97-969A-4F52-97A2-5130DD68E5C7}" type="datetimeFigureOut">
              <a:rPr lang="en-US" altLang="zh-CN"/>
              <a:t>1/17/2023</a:t>
            </a:fld>
            <a:endParaRPr lang="en-US" altLang="zh-CN"/>
          </a:p>
        </p:txBody>
      </p:sp>
      <p:sp>
        <p:nvSpPr>
          <p:cNvPr id="5" name="Rectangle 5"/>
          <p:cNvSpPr>
            <a:spLocks noGrp="1" noChangeArrowheads="1"/>
          </p:cNvSpPr>
          <p:nvPr>
            <p:ph type="ftr" sz="quarter" idx="11"/>
          </p:nvPr>
        </p:nvSpPr>
        <p:spPr/>
        <p:txBody>
          <a:bodyPr/>
          <a:lstStyle>
            <a:lvl1pPr>
              <a:defRPr/>
            </a:lvl1pPr>
          </a:lstStyle>
          <a:p>
            <a:endParaRPr lang="en-US" altLang="zh-CN" dirty="0"/>
          </a:p>
        </p:txBody>
      </p:sp>
      <p:sp>
        <p:nvSpPr>
          <p:cNvPr id="6" name="Rectangle 6"/>
          <p:cNvSpPr>
            <a:spLocks noGrp="1" noChangeArrowheads="1"/>
          </p:cNvSpPr>
          <p:nvPr>
            <p:ph type="sldNum" sz="quarter" idx="12"/>
          </p:nvPr>
        </p:nvSpPr>
        <p:spPr/>
        <p:txBody>
          <a:bodyPr/>
          <a:lstStyle>
            <a:lvl1pPr>
              <a:defRPr/>
            </a:lvl1pPr>
          </a:lstStyle>
          <a:p>
            <a:pPr>
              <a:defRPr/>
            </a:pPr>
            <a:fld id="{C4270A4D-3662-40D8-8B3C-0131B643A91A}"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fld id="{1B8962C8-6D52-4007-8604-E6B8DA655BA9}" type="datetimeFigureOut">
              <a:rPr lang="en-US" altLang="zh-CN"/>
              <a:t>1/17/2023</a:t>
            </a:fld>
            <a:endParaRPr lang="en-US" altLang="zh-CN"/>
          </a:p>
        </p:txBody>
      </p:sp>
      <p:sp>
        <p:nvSpPr>
          <p:cNvPr id="5" name="Rectangle 5"/>
          <p:cNvSpPr>
            <a:spLocks noGrp="1" noChangeArrowheads="1"/>
          </p:cNvSpPr>
          <p:nvPr>
            <p:ph type="ftr" sz="quarter" idx="11"/>
          </p:nvPr>
        </p:nvSpPr>
        <p:spPr/>
        <p:txBody>
          <a:bodyPr/>
          <a:lstStyle>
            <a:lvl1pPr>
              <a:defRPr/>
            </a:lvl1pPr>
          </a:lstStyle>
          <a:p>
            <a:endParaRPr lang="en-US" altLang="zh-CN" dirty="0"/>
          </a:p>
        </p:txBody>
      </p:sp>
      <p:sp>
        <p:nvSpPr>
          <p:cNvPr id="6" name="Rectangle 6"/>
          <p:cNvSpPr>
            <a:spLocks noGrp="1" noChangeArrowheads="1"/>
          </p:cNvSpPr>
          <p:nvPr>
            <p:ph type="sldNum" sz="quarter" idx="12"/>
          </p:nvPr>
        </p:nvSpPr>
        <p:spPr/>
        <p:txBody>
          <a:bodyPr/>
          <a:lstStyle>
            <a:lvl1pPr>
              <a:defRPr/>
            </a:lvl1pPr>
          </a:lstStyle>
          <a:p>
            <a:pPr>
              <a:defRPr/>
            </a:pPr>
            <a:fld id="{63141D16-99D5-499E-89EB-65BB2E669D7E}"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fld id="{3C52DC28-8D47-45B9-9AA9-BD2110E0580D}" type="datetimeFigureOut">
              <a:rPr lang="en-US" altLang="zh-CN"/>
              <a:t>1/17/2023</a:t>
            </a:fld>
            <a:endParaRPr lang="en-US" altLang="zh-CN"/>
          </a:p>
        </p:txBody>
      </p:sp>
      <p:sp>
        <p:nvSpPr>
          <p:cNvPr id="6" name="Rectangle 5"/>
          <p:cNvSpPr>
            <a:spLocks noGrp="1" noChangeArrowheads="1"/>
          </p:cNvSpPr>
          <p:nvPr>
            <p:ph type="ftr" sz="quarter" idx="11"/>
          </p:nvPr>
        </p:nvSpPr>
        <p:spPr/>
        <p:txBody>
          <a:bodyPr/>
          <a:lstStyle>
            <a:lvl1pPr>
              <a:defRPr/>
            </a:lvl1pPr>
          </a:lstStyle>
          <a:p>
            <a:endParaRPr lang="en-US" altLang="zh-CN" dirty="0"/>
          </a:p>
        </p:txBody>
      </p:sp>
      <p:sp>
        <p:nvSpPr>
          <p:cNvPr id="7" name="Rectangle 6"/>
          <p:cNvSpPr>
            <a:spLocks noGrp="1" noChangeArrowheads="1"/>
          </p:cNvSpPr>
          <p:nvPr>
            <p:ph type="sldNum" sz="quarter" idx="12"/>
          </p:nvPr>
        </p:nvSpPr>
        <p:spPr/>
        <p:txBody>
          <a:bodyPr/>
          <a:lstStyle>
            <a:lvl1pPr>
              <a:defRPr/>
            </a:lvl1pPr>
          </a:lstStyle>
          <a:p>
            <a:pPr>
              <a:defRPr/>
            </a:pPr>
            <a:fld id="{5F06BB09-6791-4F3F-B4C5-05E6E84DFE31}"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fld id="{72988191-5C90-44B8-B310-0FC5A80FDCB5}" type="datetimeFigureOut">
              <a:rPr lang="en-US" altLang="zh-CN"/>
              <a:t>1/17/2023</a:t>
            </a:fld>
            <a:endParaRPr lang="en-US" altLang="zh-CN"/>
          </a:p>
        </p:txBody>
      </p:sp>
      <p:sp>
        <p:nvSpPr>
          <p:cNvPr id="8" name="Rectangle 5"/>
          <p:cNvSpPr>
            <a:spLocks noGrp="1" noChangeArrowheads="1"/>
          </p:cNvSpPr>
          <p:nvPr>
            <p:ph type="ftr" sz="quarter" idx="11"/>
          </p:nvPr>
        </p:nvSpPr>
        <p:spPr/>
        <p:txBody>
          <a:bodyPr/>
          <a:lstStyle>
            <a:lvl1pPr>
              <a:defRPr/>
            </a:lvl1pPr>
          </a:lstStyle>
          <a:p>
            <a:endParaRPr lang="en-US" altLang="zh-CN" dirty="0"/>
          </a:p>
        </p:txBody>
      </p:sp>
      <p:sp>
        <p:nvSpPr>
          <p:cNvPr id="9" name="Rectangle 6"/>
          <p:cNvSpPr>
            <a:spLocks noGrp="1" noChangeArrowheads="1"/>
          </p:cNvSpPr>
          <p:nvPr>
            <p:ph type="sldNum" sz="quarter" idx="12"/>
          </p:nvPr>
        </p:nvSpPr>
        <p:spPr/>
        <p:txBody>
          <a:bodyPr/>
          <a:lstStyle>
            <a:lvl1pPr>
              <a:defRPr/>
            </a:lvl1pPr>
          </a:lstStyle>
          <a:p>
            <a:pPr>
              <a:defRPr/>
            </a:pPr>
            <a:fld id="{EC529D64-DB55-47E4-B9EE-E9156A1B2EC4}"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fld id="{CF644754-5F65-4893-B4AF-AC98F0BDD592}" type="datetimeFigureOut">
              <a:rPr lang="en-US" altLang="zh-CN"/>
              <a:t>1/17/2023</a:t>
            </a:fld>
            <a:endParaRPr lang="en-US" altLang="zh-CN"/>
          </a:p>
        </p:txBody>
      </p:sp>
      <p:sp>
        <p:nvSpPr>
          <p:cNvPr id="4" name="Rectangle 5"/>
          <p:cNvSpPr>
            <a:spLocks noGrp="1" noChangeArrowheads="1"/>
          </p:cNvSpPr>
          <p:nvPr>
            <p:ph type="ftr" sz="quarter" idx="11"/>
          </p:nvPr>
        </p:nvSpPr>
        <p:spPr/>
        <p:txBody>
          <a:bodyPr/>
          <a:lstStyle>
            <a:lvl1pPr>
              <a:defRPr/>
            </a:lvl1pPr>
          </a:lstStyle>
          <a:p>
            <a:endParaRPr lang="en-US" altLang="zh-CN" dirty="0"/>
          </a:p>
        </p:txBody>
      </p:sp>
      <p:sp>
        <p:nvSpPr>
          <p:cNvPr id="5" name="Rectangle 6"/>
          <p:cNvSpPr>
            <a:spLocks noGrp="1" noChangeArrowheads="1"/>
          </p:cNvSpPr>
          <p:nvPr>
            <p:ph type="sldNum" sz="quarter" idx="12"/>
          </p:nvPr>
        </p:nvSpPr>
        <p:spPr/>
        <p:txBody>
          <a:bodyPr/>
          <a:lstStyle>
            <a:lvl1pPr>
              <a:defRPr/>
            </a:lvl1pPr>
          </a:lstStyle>
          <a:p>
            <a:pPr>
              <a:defRPr/>
            </a:pPr>
            <a:fld id="{F05F897A-97C7-44C8-B98E-A4D435E276CD}"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fld id="{79CABAA8-CAB8-4F14-9CC9-A0AF9AD10DA5}" type="datetimeFigureOut">
              <a:rPr lang="en-US" altLang="zh-CN"/>
              <a:t>1/17/2023</a:t>
            </a:fld>
            <a:endParaRPr lang="en-US" altLang="zh-CN"/>
          </a:p>
        </p:txBody>
      </p:sp>
      <p:sp>
        <p:nvSpPr>
          <p:cNvPr id="3" name="Rectangle 5"/>
          <p:cNvSpPr>
            <a:spLocks noGrp="1" noChangeArrowheads="1"/>
          </p:cNvSpPr>
          <p:nvPr>
            <p:ph type="ftr" sz="quarter" idx="11"/>
          </p:nvPr>
        </p:nvSpPr>
        <p:spPr/>
        <p:txBody>
          <a:bodyPr/>
          <a:lstStyle>
            <a:lvl1pPr>
              <a:defRPr/>
            </a:lvl1pPr>
          </a:lstStyle>
          <a:p>
            <a:endParaRPr lang="en-US" altLang="zh-CN" dirty="0"/>
          </a:p>
        </p:txBody>
      </p:sp>
      <p:sp>
        <p:nvSpPr>
          <p:cNvPr id="4" name="Rectangle 6"/>
          <p:cNvSpPr>
            <a:spLocks noGrp="1" noChangeArrowheads="1"/>
          </p:cNvSpPr>
          <p:nvPr>
            <p:ph type="sldNum" sz="quarter" idx="12"/>
          </p:nvPr>
        </p:nvSpPr>
        <p:spPr/>
        <p:txBody>
          <a:bodyPr/>
          <a:lstStyle>
            <a:lvl1pPr>
              <a:defRPr/>
            </a:lvl1pPr>
          </a:lstStyle>
          <a:p>
            <a:pPr>
              <a:defRPr/>
            </a:pPr>
            <a:fld id="{44C71762-0C46-4A0A-A94A-12DA99C0923B}"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fld id="{86542BF8-2816-497C-B630-CCBAC2E717E4}" type="datetimeFigureOut">
              <a:rPr lang="en-US" altLang="zh-CN"/>
              <a:t>1/17/2023</a:t>
            </a:fld>
            <a:endParaRPr lang="en-US" altLang="zh-CN"/>
          </a:p>
        </p:txBody>
      </p:sp>
      <p:sp>
        <p:nvSpPr>
          <p:cNvPr id="6" name="Rectangle 5"/>
          <p:cNvSpPr>
            <a:spLocks noGrp="1" noChangeArrowheads="1"/>
          </p:cNvSpPr>
          <p:nvPr>
            <p:ph type="ftr" sz="quarter" idx="11"/>
          </p:nvPr>
        </p:nvSpPr>
        <p:spPr/>
        <p:txBody>
          <a:bodyPr/>
          <a:lstStyle>
            <a:lvl1pPr>
              <a:defRPr/>
            </a:lvl1pPr>
          </a:lstStyle>
          <a:p>
            <a:endParaRPr lang="en-US" altLang="zh-CN" dirty="0"/>
          </a:p>
        </p:txBody>
      </p:sp>
      <p:sp>
        <p:nvSpPr>
          <p:cNvPr id="7" name="Rectangle 6"/>
          <p:cNvSpPr>
            <a:spLocks noGrp="1" noChangeArrowheads="1"/>
          </p:cNvSpPr>
          <p:nvPr>
            <p:ph type="sldNum" sz="quarter" idx="12"/>
          </p:nvPr>
        </p:nvSpPr>
        <p:spPr/>
        <p:txBody>
          <a:bodyPr/>
          <a:lstStyle>
            <a:lvl1pPr>
              <a:defRPr/>
            </a:lvl1pPr>
          </a:lstStyle>
          <a:p>
            <a:pPr>
              <a:defRPr/>
            </a:pPr>
            <a:fld id="{5159C166-36E9-43F9-8FFC-9F6971061C82}"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fld id="{AF1B0C4F-C75D-4B3B-96DD-43C7C04D3E0A}" type="datetimeFigureOut">
              <a:rPr lang="en-US" altLang="zh-CN"/>
              <a:t>1/17/2023</a:t>
            </a:fld>
            <a:endParaRPr lang="en-US" altLang="zh-CN"/>
          </a:p>
        </p:txBody>
      </p:sp>
      <p:sp>
        <p:nvSpPr>
          <p:cNvPr id="6" name="Rectangle 5"/>
          <p:cNvSpPr>
            <a:spLocks noGrp="1" noChangeArrowheads="1"/>
          </p:cNvSpPr>
          <p:nvPr>
            <p:ph type="ftr" sz="quarter" idx="11"/>
          </p:nvPr>
        </p:nvSpPr>
        <p:spPr/>
        <p:txBody>
          <a:bodyPr/>
          <a:lstStyle>
            <a:lvl1pPr>
              <a:defRPr/>
            </a:lvl1pPr>
          </a:lstStyle>
          <a:p>
            <a:endParaRPr lang="en-US" altLang="zh-CN" dirty="0"/>
          </a:p>
        </p:txBody>
      </p:sp>
      <p:sp>
        <p:nvSpPr>
          <p:cNvPr id="7" name="Rectangle 6"/>
          <p:cNvSpPr>
            <a:spLocks noGrp="1" noChangeArrowheads="1"/>
          </p:cNvSpPr>
          <p:nvPr>
            <p:ph type="sldNum" sz="quarter" idx="12"/>
          </p:nvPr>
        </p:nvSpPr>
        <p:spPr/>
        <p:txBody>
          <a:bodyPr/>
          <a:lstStyle>
            <a:lvl1pPr>
              <a:defRPr/>
            </a:lvl1pPr>
          </a:lstStyle>
          <a:p>
            <a:pPr>
              <a:defRPr/>
            </a:pPr>
            <a:fld id="{385D8D3C-E497-4D99-8007-1DBFF6B614E6}"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8436"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fld id="{32EAC7C2-D9EB-475E-8ED1-B4D549C70B71}" type="datetimeFigureOut">
              <a:rPr lang="en-US" altLang="zh-CN"/>
              <a:t>1/17/2023</a:t>
            </a:fld>
            <a:endParaRPr lang="en-US" altLang="zh-CN"/>
          </a:p>
        </p:txBody>
      </p:sp>
      <p:sp>
        <p:nvSpPr>
          <p:cNvPr id="18437"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vl1pPr>
          </a:lstStyle>
          <a:p>
            <a:endParaRPr lang="en-US" altLang="zh-CN" dirty="0"/>
          </a:p>
        </p:txBody>
      </p:sp>
      <p:sp>
        <p:nvSpPr>
          <p:cNvPr id="18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ea typeface="宋体" panose="02010600030101010101" pitchFamily="2" charset="-122"/>
              </a:defRPr>
            </a:lvl1pPr>
          </a:lstStyle>
          <a:p>
            <a:pPr>
              <a:defRPr/>
            </a:pPr>
            <a:fld id="{331FD2A0-8C5D-444E-A992-BD709E5A4CFB}"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4"/>
          <p:cNvSpPr txBox="1">
            <a:spLocks noChangeArrowheads="1"/>
          </p:cNvSpPr>
          <p:nvPr/>
        </p:nvSpPr>
        <p:spPr bwMode="auto">
          <a:xfrm>
            <a:off x="1087652" y="2564904"/>
            <a:ext cx="705643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5400" b="1" dirty="0">
                <a:solidFill>
                  <a:srgbClr val="FF0000"/>
                </a:solidFill>
                <a:latin typeface="华文楷体" panose="02010600040101010101" pitchFamily="2" charset="-122"/>
                <a:ea typeface="华文楷体" panose="02010600040101010101" pitchFamily="2" charset="-122"/>
              </a:rPr>
              <a:t> 小数点位置向左移动的规律和应用</a:t>
            </a:r>
          </a:p>
        </p:txBody>
      </p:sp>
      <p:sp>
        <p:nvSpPr>
          <p:cNvPr id="7" name="TextBox 6"/>
          <p:cNvSpPr txBox="1">
            <a:spLocks noChangeArrowheads="1"/>
          </p:cNvSpPr>
          <p:nvPr/>
        </p:nvSpPr>
        <p:spPr bwMode="auto">
          <a:xfrm>
            <a:off x="829683" y="1193180"/>
            <a:ext cx="7572375" cy="584775"/>
          </a:xfrm>
          <a:prstGeom prst="rect">
            <a:avLst/>
          </a:prstGeom>
          <a:noFill/>
          <a:ln w="9525">
            <a:noFill/>
            <a:miter lim="800000"/>
          </a:ln>
        </p:spPr>
        <p:txBody>
          <a:bodyPr>
            <a:spAutoFit/>
          </a:bodyPr>
          <a:lstStyle/>
          <a:p>
            <a:pPr algn="ctr" fontAlgn="auto">
              <a:spcBef>
                <a:spcPts val="0"/>
              </a:spcBef>
              <a:spcAft>
                <a:spcPts val="0"/>
              </a:spcAft>
              <a:defRPr/>
            </a:pPr>
            <a:r>
              <a:rPr lang="zh-CN" altLang="en-US" sz="3200" b="1" dirty="0">
                <a:solidFill>
                  <a:schemeClr val="accent4">
                    <a:lumMod val="10000"/>
                  </a:schemeClr>
                </a:solidFill>
                <a:latin typeface="华文楷体" panose="02010600040101010101" pitchFamily="2" charset="-122"/>
                <a:ea typeface="华文楷体" panose="02010600040101010101" pitchFamily="2" charset="-122"/>
              </a:rPr>
              <a:t>冀教版数学五年级上册第二单元</a:t>
            </a:r>
          </a:p>
        </p:txBody>
      </p:sp>
      <p:sp>
        <p:nvSpPr>
          <p:cNvPr id="5" name="矩形 4"/>
          <p:cNvSpPr/>
          <p:nvPr/>
        </p:nvSpPr>
        <p:spPr>
          <a:xfrm>
            <a:off x="2838781" y="5574588"/>
            <a:ext cx="3554179" cy="532453"/>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6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6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p:txBody>
          <a:bodyPr/>
          <a:lstStyle/>
          <a:p>
            <a:endParaRPr lang="en-US" altLang="zh-CN" dirty="0"/>
          </a:p>
        </p:txBody>
      </p:sp>
      <p:sp>
        <p:nvSpPr>
          <p:cNvPr id="11266" name="TextBox 9"/>
          <p:cNvSpPr txBox="1">
            <a:spLocks noChangeArrowheads="1"/>
          </p:cNvSpPr>
          <p:nvPr/>
        </p:nvSpPr>
        <p:spPr bwMode="auto">
          <a:xfrm>
            <a:off x="1619250" y="1412875"/>
            <a:ext cx="62436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3600" b="1" dirty="0">
                <a:latin typeface="华文楷体" panose="02010600040101010101" pitchFamily="2" charset="-122"/>
                <a:ea typeface="华文楷体" panose="02010600040101010101" pitchFamily="2" charset="-122"/>
              </a:rPr>
              <a:t>位数不够时在整数部分的前面补一个</a:t>
            </a:r>
            <a:r>
              <a:rPr lang="en-US" altLang="zh-CN" sz="3600" b="1" dirty="0">
                <a:latin typeface="华文楷体" panose="02010600040101010101" pitchFamily="2" charset="-122"/>
                <a:ea typeface="华文楷体" panose="02010600040101010101" pitchFamily="2" charset="-122"/>
              </a:rPr>
              <a:t>0</a:t>
            </a:r>
            <a:r>
              <a:rPr lang="zh-CN" altLang="en-US" sz="3600" b="1" dirty="0">
                <a:latin typeface="华文楷体" panose="02010600040101010101" pitchFamily="2" charset="-122"/>
                <a:ea typeface="华文楷体" panose="02010600040101010101" pitchFamily="2" charset="-122"/>
              </a:rPr>
              <a:t>占位</a:t>
            </a:r>
          </a:p>
        </p:txBody>
      </p:sp>
      <p:sp>
        <p:nvSpPr>
          <p:cNvPr id="13" name="TextBox 12"/>
          <p:cNvSpPr txBox="1">
            <a:spLocks noChangeArrowheads="1"/>
          </p:cNvSpPr>
          <p:nvPr/>
        </p:nvSpPr>
        <p:spPr bwMode="auto">
          <a:xfrm>
            <a:off x="2411413" y="3070225"/>
            <a:ext cx="27511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latin typeface="华文楷体" panose="02010600040101010101" pitchFamily="2" charset="-122"/>
                <a:ea typeface="华文楷体" panose="02010600040101010101" pitchFamily="2" charset="-122"/>
              </a:rPr>
              <a:t>53.8÷1000</a:t>
            </a:r>
            <a:r>
              <a:rPr lang="zh-CN" altLang="en-US" sz="3600" b="1" dirty="0">
                <a:latin typeface="华文楷体" panose="02010600040101010101" pitchFamily="2" charset="-122"/>
                <a:ea typeface="华文楷体" panose="02010600040101010101" pitchFamily="2" charset="-122"/>
              </a:rPr>
              <a:t>＝</a:t>
            </a:r>
          </a:p>
        </p:txBody>
      </p:sp>
      <p:sp>
        <p:nvSpPr>
          <p:cNvPr id="15" name="TextBox 14"/>
          <p:cNvSpPr txBox="1">
            <a:spLocks noChangeArrowheads="1"/>
          </p:cNvSpPr>
          <p:nvPr/>
        </p:nvSpPr>
        <p:spPr bwMode="auto">
          <a:xfrm>
            <a:off x="5076825" y="3070225"/>
            <a:ext cx="14398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solidFill>
                  <a:srgbClr val="FF0000"/>
                </a:solidFill>
                <a:latin typeface="华文楷体" panose="02010600040101010101" pitchFamily="2" charset="-122"/>
                <a:ea typeface="华文楷体" panose="02010600040101010101" pitchFamily="2" charset="-122"/>
              </a:rPr>
              <a:t>0.0538</a:t>
            </a:r>
            <a:endParaRPr lang="zh-CN" altLang="en-US" sz="3600" b="1" dirty="0">
              <a:solidFill>
                <a:srgbClr val="FF0000"/>
              </a:solidFill>
              <a:latin typeface="华文楷体" panose="02010600040101010101" pitchFamily="2" charset="-122"/>
              <a:ea typeface="华文楷体" panose="02010600040101010101" pitchFamily="2" charset="-122"/>
            </a:endParaRPr>
          </a:p>
        </p:txBody>
      </p:sp>
      <p:sp>
        <p:nvSpPr>
          <p:cNvPr id="16" name="矩形 15"/>
          <p:cNvSpPr/>
          <p:nvPr/>
        </p:nvSpPr>
        <p:spPr>
          <a:xfrm>
            <a:off x="2195513" y="4292600"/>
            <a:ext cx="4752975" cy="936625"/>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3200" b="1" dirty="0">
                <a:solidFill>
                  <a:schemeClr val="tx1"/>
                </a:solidFill>
                <a:latin typeface="华文楷体" panose="02010600040101010101" pitchFamily="2" charset="-122"/>
                <a:ea typeface="华文楷体" panose="02010600040101010101" pitchFamily="2" charset="-122"/>
              </a:rPr>
              <a:t>位数不够时，要用</a:t>
            </a:r>
            <a:r>
              <a:rPr lang="en-US" altLang="zh-CN" sz="3200" b="1" dirty="0">
                <a:solidFill>
                  <a:schemeClr val="tx1"/>
                </a:solidFill>
                <a:latin typeface="华文楷体" panose="02010600040101010101" pitchFamily="2" charset="-122"/>
                <a:ea typeface="华文楷体" panose="02010600040101010101" pitchFamily="2" charset="-122"/>
              </a:rPr>
              <a:t>0</a:t>
            </a:r>
            <a:r>
              <a:rPr lang="zh-CN" altLang="en-US" sz="3200" b="1" dirty="0">
                <a:solidFill>
                  <a:schemeClr val="tx1"/>
                </a:solidFill>
                <a:latin typeface="华文楷体" panose="02010600040101010101" pitchFamily="2" charset="-122"/>
                <a:ea typeface="华文楷体" panose="02010600040101010101" pitchFamily="2" charset="-122"/>
              </a:rPr>
              <a:t>补位。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down)">
                                      <p:cBhvr>
                                        <p:cTn id="21" dur="145">
                                          <p:stCondLst>
                                            <p:cond delay="0"/>
                                          </p:stCondLst>
                                        </p:cTn>
                                        <p:tgtEl>
                                          <p:spTgt spid="16"/>
                                        </p:tgtEl>
                                      </p:cBhvr>
                                    </p:animEffect>
                                    <p:anim calcmode="lin" valueType="num">
                                      <p:cBhvr>
                                        <p:cTn id="22" dur="456"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3" dur="166"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24" dur="166" tmFilter="0, 0; 0.125,0.2665; 0.25,0.4; 0.375,0.465; 0.5,0.5;  0.625,0.535; 0.75,0.6; 0.875,0.7335; 1,1">
                                          <p:stCondLst>
                                            <p:cond delay="166"/>
                                          </p:stCondLst>
                                        </p:cTn>
                                        <p:tgtEl>
                                          <p:spTgt spid="16"/>
                                        </p:tgtEl>
                                        <p:attrNameLst>
                                          <p:attrName>ppt_y</p:attrName>
                                        </p:attrNameLst>
                                      </p:cBhvr>
                                      <p:tavLst>
                                        <p:tav tm="0" fmla="#ppt_y-sin(pi*$)/9">
                                          <p:val>
                                            <p:fltVal val="0"/>
                                          </p:val>
                                        </p:tav>
                                        <p:tav tm="100000">
                                          <p:val>
                                            <p:fltVal val="1"/>
                                          </p:val>
                                        </p:tav>
                                      </p:tavLst>
                                    </p:anim>
                                    <p:anim calcmode="lin" valueType="num">
                                      <p:cBhvr>
                                        <p:cTn id="25" dur="83" tmFilter="0, 0; 0.125,0.2665; 0.25,0.4; 0.375,0.465; 0.5,0.5;  0.625,0.535; 0.75,0.6; 0.875,0.7335; 1,1">
                                          <p:stCondLst>
                                            <p:cond delay="331"/>
                                          </p:stCondLst>
                                        </p:cTn>
                                        <p:tgtEl>
                                          <p:spTgt spid="16"/>
                                        </p:tgtEl>
                                        <p:attrNameLst>
                                          <p:attrName>ppt_y</p:attrName>
                                        </p:attrNameLst>
                                      </p:cBhvr>
                                      <p:tavLst>
                                        <p:tav tm="0" fmla="#ppt_y-sin(pi*$)/27">
                                          <p:val>
                                            <p:fltVal val="0"/>
                                          </p:val>
                                        </p:tav>
                                        <p:tav tm="100000">
                                          <p:val>
                                            <p:fltVal val="1"/>
                                          </p:val>
                                        </p:tav>
                                      </p:tavLst>
                                    </p:anim>
                                    <p:anim calcmode="lin" valueType="num">
                                      <p:cBhvr>
                                        <p:cTn id="26" dur="41" tmFilter="0, 0; 0.125,0.2665; 0.25,0.4; 0.375,0.465; 0.5,0.5;  0.625,0.535; 0.75,0.6; 0.875,0.7335; 1,1">
                                          <p:stCondLst>
                                            <p:cond delay="414"/>
                                          </p:stCondLst>
                                        </p:cTn>
                                        <p:tgtEl>
                                          <p:spTgt spid="16"/>
                                        </p:tgtEl>
                                        <p:attrNameLst>
                                          <p:attrName>ppt_y</p:attrName>
                                        </p:attrNameLst>
                                      </p:cBhvr>
                                      <p:tavLst>
                                        <p:tav tm="0" fmla="#ppt_y-sin(pi*$)/81">
                                          <p:val>
                                            <p:fltVal val="0"/>
                                          </p:val>
                                        </p:tav>
                                        <p:tav tm="100000">
                                          <p:val>
                                            <p:fltVal val="1"/>
                                          </p:val>
                                        </p:tav>
                                      </p:tavLst>
                                    </p:anim>
                                    <p:animScale>
                                      <p:cBhvr>
                                        <p:cTn id="27" dur="7">
                                          <p:stCondLst>
                                            <p:cond delay="162"/>
                                          </p:stCondLst>
                                        </p:cTn>
                                        <p:tgtEl>
                                          <p:spTgt spid="16"/>
                                        </p:tgtEl>
                                      </p:cBhvr>
                                      <p:to x="100000" y="60000"/>
                                    </p:animScale>
                                    <p:animScale>
                                      <p:cBhvr>
                                        <p:cTn id="28" dur="41" decel="50000">
                                          <p:stCondLst>
                                            <p:cond delay="169"/>
                                          </p:stCondLst>
                                        </p:cTn>
                                        <p:tgtEl>
                                          <p:spTgt spid="16"/>
                                        </p:tgtEl>
                                      </p:cBhvr>
                                      <p:to x="100000" y="100000"/>
                                    </p:animScale>
                                    <p:animScale>
                                      <p:cBhvr>
                                        <p:cTn id="29" dur="7">
                                          <p:stCondLst>
                                            <p:cond delay="328"/>
                                          </p:stCondLst>
                                        </p:cTn>
                                        <p:tgtEl>
                                          <p:spTgt spid="16"/>
                                        </p:tgtEl>
                                      </p:cBhvr>
                                      <p:to x="100000" y="80000"/>
                                    </p:animScale>
                                    <p:animScale>
                                      <p:cBhvr>
                                        <p:cTn id="30" dur="41" decel="50000">
                                          <p:stCondLst>
                                            <p:cond delay="335"/>
                                          </p:stCondLst>
                                        </p:cTn>
                                        <p:tgtEl>
                                          <p:spTgt spid="16"/>
                                        </p:tgtEl>
                                      </p:cBhvr>
                                      <p:to x="100000" y="100000"/>
                                    </p:animScale>
                                    <p:animScale>
                                      <p:cBhvr>
                                        <p:cTn id="31" dur="7">
                                          <p:stCondLst>
                                            <p:cond delay="410"/>
                                          </p:stCondLst>
                                        </p:cTn>
                                        <p:tgtEl>
                                          <p:spTgt spid="16"/>
                                        </p:tgtEl>
                                      </p:cBhvr>
                                      <p:to x="100000" y="90000"/>
                                    </p:animScale>
                                    <p:animScale>
                                      <p:cBhvr>
                                        <p:cTn id="32" dur="41" decel="50000">
                                          <p:stCondLst>
                                            <p:cond delay="417"/>
                                          </p:stCondLst>
                                        </p:cTn>
                                        <p:tgtEl>
                                          <p:spTgt spid="16"/>
                                        </p:tgtEl>
                                      </p:cBhvr>
                                      <p:to x="100000" y="100000"/>
                                    </p:animScale>
                                    <p:animScale>
                                      <p:cBhvr>
                                        <p:cTn id="33" dur="7">
                                          <p:stCondLst>
                                            <p:cond delay="452"/>
                                          </p:stCondLst>
                                        </p:cTn>
                                        <p:tgtEl>
                                          <p:spTgt spid="16"/>
                                        </p:tgtEl>
                                      </p:cBhvr>
                                      <p:to x="100000" y="95000"/>
                                    </p:animScale>
                                    <p:animScale>
                                      <p:cBhvr>
                                        <p:cTn id="34" dur="41" decel="50000">
                                          <p:stCondLst>
                                            <p:cond delay="458"/>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5"/>
          <p:cNvSpPr>
            <a:spLocks noGrp="1" noChangeArrowheads="1"/>
          </p:cNvSpPr>
          <p:nvPr>
            <p:ph type="ftr" sz="quarter" idx="11"/>
          </p:nvPr>
        </p:nvSpPr>
        <p:spPr/>
        <p:txBody>
          <a:bodyPr/>
          <a:lstStyle/>
          <a:p>
            <a:endParaRPr lang="en-US" altLang="zh-CN" dirty="0"/>
          </a:p>
        </p:txBody>
      </p:sp>
      <p:sp>
        <p:nvSpPr>
          <p:cNvPr id="12290" name="TextBox 6"/>
          <p:cNvSpPr txBox="1">
            <a:spLocks noChangeArrowheads="1"/>
          </p:cNvSpPr>
          <p:nvPr/>
        </p:nvSpPr>
        <p:spPr bwMode="auto">
          <a:xfrm>
            <a:off x="1498600" y="1271588"/>
            <a:ext cx="7394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latin typeface="华文楷体" panose="02010600040101010101" pitchFamily="2" charset="-122"/>
                <a:ea typeface="华文楷体" panose="02010600040101010101" pitchFamily="2" charset="-122"/>
              </a:rPr>
              <a:t>把梅花鹿的身高改写成以米为单位的数。</a:t>
            </a:r>
          </a:p>
        </p:txBody>
      </p:sp>
      <p:sp>
        <p:nvSpPr>
          <p:cNvPr id="26" name="TextBox 25"/>
          <p:cNvSpPr txBox="1">
            <a:spLocks noChangeArrowheads="1"/>
          </p:cNvSpPr>
          <p:nvPr/>
        </p:nvSpPr>
        <p:spPr bwMode="auto">
          <a:xfrm>
            <a:off x="539750" y="3194050"/>
            <a:ext cx="576103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solidFill>
                  <a:srgbClr val="FF0000"/>
                </a:solidFill>
                <a:latin typeface="华文楷体" panose="02010600040101010101" pitchFamily="2" charset="-122"/>
                <a:ea typeface="华文楷体" panose="02010600040101010101" pitchFamily="2" charset="-122"/>
              </a:rPr>
              <a:t>根据分数与小数的关系改写：</a:t>
            </a:r>
          </a:p>
        </p:txBody>
      </p:sp>
      <p:pic>
        <p:nvPicPr>
          <p:cNvPr id="12292" name="Picture 11"/>
          <p:cNvPicPr>
            <a:picLocks noChangeAspect="1" noChangeArrowheads="1"/>
          </p:cNvPicPr>
          <p:nvPr/>
        </p:nvPicPr>
        <p:blipFill>
          <a:blip r:embed="rId3"/>
          <a:srcRect/>
          <a:stretch>
            <a:fillRect/>
          </a:stretch>
        </p:blipFill>
        <p:spPr bwMode="auto">
          <a:xfrm>
            <a:off x="611188" y="1196975"/>
            <a:ext cx="84772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12"/>
          <p:cNvPicPr>
            <a:picLocks noChangeAspect="1" noChangeArrowheads="1"/>
          </p:cNvPicPr>
          <p:nvPr/>
        </p:nvPicPr>
        <p:blipFill>
          <a:blip r:embed="rId4" cstate="email"/>
          <a:srcRect/>
          <a:stretch>
            <a:fillRect/>
          </a:stretch>
        </p:blipFill>
        <p:spPr bwMode="auto">
          <a:xfrm>
            <a:off x="5508625" y="1866900"/>
            <a:ext cx="3311525"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a:spLocks noChangeArrowheads="1"/>
          </p:cNvSpPr>
          <p:nvPr/>
        </p:nvSpPr>
        <p:spPr bwMode="auto">
          <a:xfrm>
            <a:off x="1042988" y="3636963"/>
            <a:ext cx="5762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华文楷体" panose="02010600040101010101" pitchFamily="2" charset="-122"/>
                <a:ea typeface="华文楷体" panose="02010600040101010101" pitchFamily="2" charset="-122"/>
              </a:rPr>
              <a:t>1</a:t>
            </a:r>
            <a:endParaRPr lang="zh-CN" altLang="en-US" sz="3200" b="1">
              <a:latin typeface="华文楷体" panose="02010600040101010101" pitchFamily="2" charset="-122"/>
              <a:ea typeface="华文楷体" panose="02010600040101010101" pitchFamily="2" charset="-122"/>
            </a:endParaRPr>
          </a:p>
        </p:txBody>
      </p:sp>
      <p:cxnSp>
        <p:nvCxnSpPr>
          <p:cNvPr id="14" name="直接连接符 13"/>
          <p:cNvCxnSpPr/>
          <p:nvPr/>
        </p:nvCxnSpPr>
        <p:spPr>
          <a:xfrm>
            <a:off x="900113" y="4211638"/>
            <a:ext cx="720725" cy="0"/>
          </a:xfrm>
          <a:prstGeom prst="line">
            <a:avLst/>
          </a:prstGeom>
        </p:spPr>
        <p:style>
          <a:lnRef idx="3">
            <a:schemeClr val="accent4"/>
          </a:lnRef>
          <a:fillRef idx="0">
            <a:schemeClr val="accent4"/>
          </a:fillRef>
          <a:effectRef idx="2">
            <a:schemeClr val="accent4"/>
          </a:effectRef>
          <a:fontRef idx="minor">
            <a:schemeClr val="tx1"/>
          </a:fontRef>
        </p:style>
      </p:cxnSp>
      <p:sp>
        <p:nvSpPr>
          <p:cNvPr id="17" name="TextBox 16"/>
          <p:cNvSpPr txBox="1">
            <a:spLocks noChangeArrowheads="1"/>
          </p:cNvSpPr>
          <p:nvPr/>
        </p:nvSpPr>
        <p:spPr bwMode="auto">
          <a:xfrm>
            <a:off x="971550" y="4211638"/>
            <a:ext cx="7207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华文楷体" panose="02010600040101010101" pitchFamily="2" charset="-122"/>
                <a:ea typeface="华文楷体" panose="02010600040101010101" pitchFamily="2" charset="-122"/>
              </a:rPr>
              <a:t>10</a:t>
            </a:r>
            <a:endParaRPr lang="zh-CN" altLang="en-US" sz="3200" b="1">
              <a:latin typeface="华文楷体" panose="02010600040101010101" pitchFamily="2" charset="-122"/>
              <a:ea typeface="华文楷体" panose="02010600040101010101" pitchFamily="2" charset="-122"/>
            </a:endParaRPr>
          </a:p>
        </p:txBody>
      </p:sp>
      <p:sp>
        <p:nvSpPr>
          <p:cNvPr id="19" name="TextBox 18"/>
          <p:cNvSpPr txBox="1">
            <a:spLocks noChangeArrowheads="1"/>
          </p:cNvSpPr>
          <p:nvPr/>
        </p:nvSpPr>
        <p:spPr bwMode="auto">
          <a:xfrm>
            <a:off x="1619250" y="3924300"/>
            <a:ext cx="7207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latin typeface="华文楷体" panose="02010600040101010101" pitchFamily="2" charset="-122"/>
                <a:ea typeface="华文楷体" panose="02010600040101010101" pitchFamily="2" charset="-122"/>
              </a:rPr>
              <a:t>＝</a:t>
            </a:r>
          </a:p>
        </p:txBody>
      </p:sp>
      <p:sp>
        <p:nvSpPr>
          <p:cNvPr id="20" name="TextBox 19"/>
          <p:cNvSpPr txBox="1">
            <a:spLocks noChangeArrowheads="1"/>
          </p:cNvSpPr>
          <p:nvPr/>
        </p:nvSpPr>
        <p:spPr bwMode="auto">
          <a:xfrm>
            <a:off x="2051050" y="3924300"/>
            <a:ext cx="7207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a:latin typeface="华文楷体" panose="02010600040101010101" pitchFamily="2" charset="-122"/>
                <a:ea typeface="华文楷体" panose="02010600040101010101" pitchFamily="2" charset="-122"/>
              </a:rPr>
              <a:t>0.1</a:t>
            </a:r>
            <a:endParaRPr lang="zh-CN" altLang="en-US" sz="3200" b="1" dirty="0">
              <a:latin typeface="华文楷体" panose="02010600040101010101" pitchFamily="2" charset="-122"/>
              <a:ea typeface="华文楷体" panose="02010600040101010101" pitchFamily="2" charset="-122"/>
            </a:endParaRPr>
          </a:p>
        </p:txBody>
      </p:sp>
      <p:sp>
        <p:nvSpPr>
          <p:cNvPr id="21" name="TextBox 20"/>
          <p:cNvSpPr txBox="1">
            <a:spLocks noChangeArrowheads="1"/>
          </p:cNvSpPr>
          <p:nvPr/>
        </p:nvSpPr>
        <p:spPr bwMode="auto">
          <a:xfrm>
            <a:off x="3492500" y="3636963"/>
            <a:ext cx="5746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华文楷体" panose="02010600040101010101" pitchFamily="2" charset="-122"/>
                <a:ea typeface="华文楷体" panose="02010600040101010101" pitchFamily="2" charset="-122"/>
              </a:rPr>
              <a:t>1</a:t>
            </a:r>
            <a:endParaRPr lang="zh-CN" altLang="en-US" sz="3200" b="1">
              <a:latin typeface="华文楷体" panose="02010600040101010101" pitchFamily="2" charset="-122"/>
              <a:ea typeface="华文楷体" panose="02010600040101010101" pitchFamily="2" charset="-122"/>
            </a:endParaRPr>
          </a:p>
        </p:txBody>
      </p:sp>
      <p:cxnSp>
        <p:nvCxnSpPr>
          <p:cNvPr id="22" name="直接连接符 21"/>
          <p:cNvCxnSpPr/>
          <p:nvPr/>
        </p:nvCxnSpPr>
        <p:spPr>
          <a:xfrm>
            <a:off x="3348038" y="4211638"/>
            <a:ext cx="720725" cy="0"/>
          </a:xfrm>
          <a:prstGeom prst="line">
            <a:avLst/>
          </a:prstGeom>
        </p:spPr>
        <p:style>
          <a:lnRef idx="3">
            <a:schemeClr val="accent4"/>
          </a:lnRef>
          <a:fillRef idx="0">
            <a:schemeClr val="accent4"/>
          </a:fillRef>
          <a:effectRef idx="2">
            <a:schemeClr val="accent4"/>
          </a:effectRef>
          <a:fontRef idx="minor">
            <a:schemeClr val="tx1"/>
          </a:fontRef>
        </p:style>
      </p:cxnSp>
      <p:sp>
        <p:nvSpPr>
          <p:cNvPr id="23" name="TextBox 22"/>
          <p:cNvSpPr txBox="1">
            <a:spLocks noChangeArrowheads="1"/>
          </p:cNvSpPr>
          <p:nvPr/>
        </p:nvSpPr>
        <p:spPr bwMode="auto">
          <a:xfrm>
            <a:off x="3276600" y="4211638"/>
            <a:ext cx="1150938"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华文楷体" panose="02010600040101010101" pitchFamily="2" charset="-122"/>
                <a:ea typeface="华文楷体" panose="02010600040101010101" pitchFamily="2" charset="-122"/>
              </a:rPr>
              <a:t>100</a:t>
            </a:r>
            <a:endParaRPr lang="zh-CN" altLang="en-US" sz="3200" b="1">
              <a:latin typeface="华文楷体" panose="02010600040101010101" pitchFamily="2" charset="-122"/>
              <a:ea typeface="华文楷体" panose="02010600040101010101" pitchFamily="2" charset="-122"/>
            </a:endParaRPr>
          </a:p>
        </p:txBody>
      </p:sp>
      <p:sp>
        <p:nvSpPr>
          <p:cNvPr id="24" name="TextBox 23"/>
          <p:cNvSpPr txBox="1">
            <a:spLocks noChangeArrowheads="1"/>
          </p:cNvSpPr>
          <p:nvPr/>
        </p:nvSpPr>
        <p:spPr bwMode="auto">
          <a:xfrm>
            <a:off x="4067175" y="3924300"/>
            <a:ext cx="7207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latin typeface="华文楷体" panose="02010600040101010101" pitchFamily="2" charset="-122"/>
                <a:ea typeface="华文楷体" panose="02010600040101010101" pitchFamily="2" charset="-122"/>
              </a:rPr>
              <a:t>＝</a:t>
            </a:r>
          </a:p>
        </p:txBody>
      </p:sp>
      <p:sp>
        <p:nvSpPr>
          <p:cNvPr id="25" name="TextBox 24"/>
          <p:cNvSpPr txBox="1">
            <a:spLocks noChangeArrowheads="1"/>
          </p:cNvSpPr>
          <p:nvPr/>
        </p:nvSpPr>
        <p:spPr bwMode="auto">
          <a:xfrm>
            <a:off x="4500563" y="3924300"/>
            <a:ext cx="1150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华文楷体" panose="02010600040101010101" pitchFamily="2" charset="-122"/>
                <a:ea typeface="华文楷体" panose="02010600040101010101" pitchFamily="2" charset="-122"/>
              </a:rPr>
              <a:t>0.01</a:t>
            </a:r>
            <a:endParaRPr lang="zh-CN" altLang="en-US" sz="3200" b="1">
              <a:latin typeface="华文楷体" panose="02010600040101010101" pitchFamily="2" charset="-122"/>
              <a:ea typeface="华文楷体" panose="02010600040101010101" pitchFamily="2" charset="-122"/>
            </a:endParaRPr>
          </a:p>
        </p:txBody>
      </p:sp>
      <p:sp>
        <p:nvSpPr>
          <p:cNvPr id="29" name="TextBox 28"/>
          <p:cNvSpPr txBox="1">
            <a:spLocks noChangeArrowheads="1"/>
          </p:cNvSpPr>
          <p:nvPr/>
        </p:nvSpPr>
        <p:spPr bwMode="auto">
          <a:xfrm>
            <a:off x="6156325" y="3636963"/>
            <a:ext cx="5746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华文楷体" panose="02010600040101010101" pitchFamily="2" charset="-122"/>
                <a:ea typeface="华文楷体" panose="02010600040101010101" pitchFamily="2" charset="-122"/>
              </a:rPr>
              <a:t>1</a:t>
            </a:r>
            <a:endParaRPr lang="zh-CN" altLang="en-US" sz="3200" b="1">
              <a:latin typeface="华文楷体" panose="02010600040101010101" pitchFamily="2" charset="-122"/>
              <a:ea typeface="华文楷体" panose="02010600040101010101" pitchFamily="2" charset="-122"/>
            </a:endParaRPr>
          </a:p>
        </p:txBody>
      </p:sp>
      <p:cxnSp>
        <p:nvCxnSpPr>
          <p:cNvPr id="31" name="直接连接符 30"/>
          <p:cNvCxnSpPr/>
          <p:nvPr/>
        </p:nvCxnSpPr>
        <p:spPr>
          <a:xfrm>
            <a:off x="6011863" y="4211638"/>
            <a:ext cx="720725" cy="0"/>
          </a:xfrm>
          <a:prstGeom prst="line">
            <a:avLst/>
          </a:prstGeom>
        </p:spPr>
        <p:style>
          <a:lnRef idx="3">
            <a:schemeClr val="accent4"/>
          </a:lnRef>
          <a:fillRef idx="0">
            <a:schemeClr val="accent4"/>
          </a:fillRef>
          <a:effectRef idx="2">
            <a:schemeClr val="accent4"/>
          </a:effectRef>
          <a:fontRef idx="minor">
            <a:schemeClr val="tx1"/>
          </a:fontRef>
        </p:style>
      </p:cxnSp>
      <p:sp>
        <p:nvSpPr>
          <p:cNvPr id="32" name="TextBox 31"/>
          <p:cNvSpPr txBox="1">
            <a:spLocks noChangeArrowheads="1"/>
          </p:cNvSpPr>
          <p:nvPr/>
        </p:nvSpPr>
        <p:spPr bwMode="auto">
          <a:xfrm>
            <a:off x="5867400" y="4211638"/>
            <a:ext cx="11525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华文楷体" panose="02010600040101010101" pitchFamily="2" charset="-122"/>
                <a:ea typeface="华文楷体" panose="02010600040101010101" pitchFamily="2" charset="-122"/>
              </a:rPr>
              <a:t>1000</a:t>
            </a:r>
            <a:endParaRPr lang="zh-CN" altLang="en-US" sz="3200" b="1">
              <a:latin typeface="华文楷体" panose="02010600040101010101" pitchFamily="2" charset="-122"/>
              <a:ea typeface="华文楷体" panose="02010600040101010101" pitchFamily="2" charset="-122"/>
            </a:endParaRPr>
          </a:p>
        </p:txBody>
      </p:sp>
      <p:sp>
        <p:nvSpPr>
          <p:cNvPr id="33" name="TextBox 32"/>
          <p:cNvSpPr txBox="1">
            <a:spLocks noChangeArrowheads="1"/>
          </p:cNvSpPr>
          <p:nvPr/>
        </p:nvSpPr>
        <p:spPr bwMode="auto">
          <a:xfrm>
            <a:off x="6732588" y="3924300"/>
            <a:ext cx="7191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latin typeface="华文楷体" panose="02010600040101010101" pitchFamily="2" charset="-122"/>
                <a:ea typeface="华文楷体" panose="02010600040101010101" pitchFamily="2" charset="-122"/>
              </a:rPr>
              <a:t>＝</a:t>
            </a:r>
          </a:p>
        </p:txBody>
      </p:sp>
      <p:sp>
        <p:nvSpPr>
          <p:cNvPr id="34" name="TextBox 33"/>
          <p:cNvSpPr txBox="1">
            <a:spLocks noChangeArrowheads="1"/>
          </p:cNvSpPr>
          <p:nvPr/>
        </p:nvSpPr>
        <p:spPr bwMode="auto">
          <a:xfrm>
            <a:off x="7164388" y="3924300"/>
            <a:ext cx="1152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华文楷体" panose="02010600040101010101" pitchFamily="2" charset="-122"/>
                <a:ea typeface="华文楷体" panose="02010600040101010101" pitchFamily="2" charset="-122"/>
              </a:rPr>
              <a:t>0.001</a:t>
            </a:r>
            <a:endParaRPr lang="zh-CN" altLang="en-US" sz="3200" b="1">
              <a:latin typeface="华文楷体" panose="02010600040101010101" pitchFamily="2" charset="-122"/>
              <a:ea typeface="华文楷体" panose="02010600040101010101" pitchFamily="2" charset="-122"/>
            </a:endParaRPr>
          </a:p>
        </p:txBody>
      </p:sp>
      <p:sp>
        <p:nvSpPr>
          <p:cNvPr id="35" name="TextBox 34"/>
          <p:cNvSpPr txBox="1">
            <a:spLocks noChangeArrowheads="1"/>
          </p:cNvSpPr>
          <p:nvPr/>
        </p:nvSpPr>
        <p:spPr bwMode="auto">
          <a:xfrm>
            <a:off x="755650" y="4868863"/>
            <a:ext cx="12954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华文楷体" panose="02010600040101010101" pitchFamily="2" charset="-122"/>
                <a:ea typeface="华文楷体" panose="02010600040101010101" pitchFamily="2" charset="-122"/>
              </a:rPr>
              <a:t>1</a:t>
            </a:r>
            <a:r>
              <a:rPr lang="zh-CN" altLang="en-US" sz="3200" b="1">
                <a:latin typeface="华文楷体" panose="02010600040101010101" pitchFamily="2" charset="-122"/>
                <a:ea typeface="华文楷体" panose="02010600040101010101" pitchFamily="2" charset="-122"/>
              </a:rPr>
              <a:t>厘米</a:t>
            </a:r>
          </a:p>
        </p:txBody>
      </p:sp>
      <p:sp>
        <p:nvSpPr>
          <p:cNvPr id="36" name="TextBox 35"/>
          <p:cNvSpPr txBox="1">
            <a:spLocks noChangeArrowheads="1"/>
          </p:cNvSpPr>
          <p:nvPr/>
        </p:nvSpPr>
        <p:spPr bwMode="auto">
          <a:xfrm>
            <a:off x="1835150" y="4868863"/>
            <a:ext cx="7207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F0000"/>
                </a:solidFill>
                <a:latin typeface="华文楷体" panose="02010600040101010101" pitchFamily="2" charset="-122"/>
                <a:ea typeface="华文楷体" panose="02010600040101010101" pitchFamily="2" charset="-122"/>
              </a:rPr>
              <a:t>＝</a:t>
            </a:r>
          </a:p>
        </p:txBody>
      </p:sp>
      <p:sp>
        <p:nvSpPr>
          <p:cNvPr id="37" name="TextBox 36"/>
          <p:cNvSpPr txBox="1">
            <a:spLocks noChangeArrowheads="1"/>
          </p:cNvSpPr>
          <p:nvPr/>
        </p:nvSpPr>
        <p:spPr bwMode="auto">
          <a:xfrm>
            <a:off x="2555875" y="4581525"/>
            <a:ext cx="5746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1</a:t>
            </a:r>
            <a:endParaRPr lang="zh-CN" altLang="en-US" sz="3200" b="1">
              <a:solidFill>
                <a:srgbClr val="FF0000"/>
              </a:solidFill>
              <a:latin typeface="华文楷体" panose="02010600040101010101" pitchFamily="2" charset="-122"/>
              <a:ea typeface="华文楷体" panose="02010600040101010101" pitchFamily="2" charset="-122"/>
            </a:endParaRPr>
          </a:p>
        </p:txBody>
      </p:sp>
      <p:cxnSp>
        <p:nvCxnSpPr>
          <p:cNvPr id="38" name="直接连接符 37"/>
          <p:cNvCxnSpPr/>
          <p:nvPr/>
        </p:nvCxnSpPr>
        <p:spPr>
          <a:xfrm>
            <a:off x="2411413" y="5157788"/>
            <a:ext cx="720725" cy="0"/>
          </a:xfrm>
          <a:prstGeom prst="line">
            <a:avLst/>
          </a:prstGeom>
          <a:ln>
            <a:solidFill>
              <a:srgbClr val="FF0000"/>
            </a:solidFill>
          </a:ln>
        </p:spPr>
        <p:style>
          <a:lnRef idx="3">
            <a:schemeClr val="accent4"/>
          </a:lnRef>
          <a:fillRef idx="0">
            <a:schemeClr val="accent4"/>
          </a:fillRef>
          <a:effectRef idx="2">
            <a:schemeClr val="accent4"/>
          </a:effectRef>
          <a:fontRef idx="minor">
            <a:schemeClr val="tx1"/>
          </a:fontRef>
        </p:style>
      </p:cxnSp>
      <p:sp>
        <p:nvSpPr>
          <p:cNvPr id="39" name="TextBox 38"/>
          <p:cNvSpPr txBox="1">
            <a:spLocks noChangeArrowheads="1"/>
          </p:cNvSpPr>
          <p:nvPr/>
        </p:nvSpPr>
        <p:spPr bwMode="auto">
          <a:xfrm>
            <a:off x="2339975" y="5157788"/>
            <a:ext cx="1152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100</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40" name="TextBox 39"/>
          <p:cNvSpPr txBox="1">
            <a:spLocks noChangeArrowheads="1"/>
          </p:cNvSpPr>
          <p:nvPr/>
        </p:nvSpPr>
        <p:spPr bwMode="auto">
          <a:xfrm>
            <a:off x="2987675" y="4878388"/>
            <a:ext cx="1079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F0000"/>
                </a:solidFill>
                <a:latin typeface="华文楷体" panose="02010600040101010101" pitchFamily="2" charset="-122"/>
                <a:ea typeface="华文楷体" panose="02010600040101010101" pitchFamily="2" charset="-122"/>
              </a:rPr>
              <a:t>（米）</a:t>
            </a:r>
          </a:p>
        </p:txBody>
      </p:sp>
      <p:sp>
        <p:nvSpPr>
          <p:cNvPr id="41" name="TextBox 40"/>
          <p:cNvSpPr txBox="1">
            <a:spLocks noChangeArrowheads="1"/>
          </p:cNvSpPr>
          <p:nvPr/>
        </p:nvSpPr>
        <p:spPr bwMode="auto">
          <a:xfrm>
            <a:off x="4067175" y="4868863"/>
            <a:ext cx="22336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F0000"/>
                </a:solidFill>
                <a:latin typeface="华文楷体" panose="02010600040101010101" pitchFamily="2" charset="-122"/>
                <a:ea typeface="华文楷体" panose="02010600040101010101" pitchFamily="2" charset="-122"/>
              </a:rPr>
              <a:t>＝</a:t>
            </a:r>
            <a:r>
              <a:rPr lang="en-US" altLang="zh-CN" sz="3200" b="1">
                <a:solidFill>
                  <a:srgbClr val="FF0000"/>
                </a:solidFill>
                <a:latin typeface="华文楷体" panose="02010600040101010101" pitchFamily="2" charset="-122"/>
                <a:ea typeface="华文楷体" panose="02010600040101010101" pitchFamily="2" charset="-122"/>
              </a:rPr>
              <a:t>0.01</a:t>
            </a:r>
            <a:r>
              <a:rPr lang="zh-CN" altLang="en-US" sz="3200" b="1">
                <a:solidFill>
                  <a:srgbClr val="FF0000"/>
                </a:solidFill>
                <a:latin typeface="华文楷体" panose="02010600040101010101" pitchFamily="2" charset="-122"/>
                <a:ea typeface="华文楷体" panose="02010600040101010101" pitchFamily="2" charset="-122"/>
              </a:rPr>
              <a:t>（米）</a:t>
            </a:r>
          </a:p>
        </p:txBody>
      </p:sp>
      <p:sp>
        <p:nvSpPr>
          <p:cNvPr id="43" name="TextBox 42"/>
          <p:cNvSpPr txBox="1">
            <a:spLocks noChangeArrowheads="1"/>
          </p:cNvSpPr>
          <p:nvPr/>
        </p:nvSpPr>
        <p:spPr bwMode="auto">
          <a:xfrm>
            <a:off x="611188" y="5805488"/>
            <a:ext cx="1873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华文楷体" panose="02010600040101010101" pitchFamily="2" charset="-122"/>
                <a:ea typeface="华文楷体" panose="02010600040101010101" pitchFamily="2" charset="-122"/>
              </a:rPr>
              <a:t>85</a:t>
            </a:r>
            <a:r>
              <a:rPr lang="zh-CN" altLang="en-US" sz="3200" b="1">
                <a:latin typeface="华文楷体" panose="02010600040101010101" pitchFamily="2" charset="-122"/>
                <a:ea typeface="华文楷体" panose="02010600040101010101" pitchFamily="2" charset="-122"/>
              </a:rPr>
              <a:t>厘米</a:t>
            </a:r>
          </a:p>
        </p:txBody>
      </p:sp>
      <p:sp>
        <p:nvSpPr>
          <p:cNvPr id="44" name="TextBox 43"/>
          <p:cNvSpPr txBox="1">
            <a:spLocks noChangeArrowheads="1"/>
          </p:cNvSpPr>
          <p:nvPr/>
        </p:nvSpPr>
        <p:spPr bwMode="auto">
          <a:xfrm>
            <a:off x="1835150" y="5805488"/>
            <a:ext cx="7207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F0000"/>
                </a:solidFill>
                <a:latin typeface="华文楷体" panose="02010600040101010101" pitchFamily="2" charset="-122"/>
                <a:ea typeface="华文楷体" panose="02010600040101010101" pitchFamily="2" charset="-122"/>
              </a:rPr>
              <a:t>＝</a:t>
            </a:r>
          </a:p>
        </p:txBody>
      </p:sp>
      <p:sp>
        <p:nvSpPr>
          <p:cNvPr id="45" name="TextBox 44"/>
          <p:cNvSpPr txBox="1">
            <a:spLocks noChangeArrowheads="1"/>
          </p:cNvSpPr>
          <p:nvPr/>
        </p:nvSpPr>
        <p:spPr bwMode="auto">
          <a:xfrm>
            <a:off x="2484438" y="5516563"/>
            <a:ext cx="5746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85</a:t>
            </a:r>
            <a:endParaRPr lang="zh-CN" altLang="en-US" sz="3200" b="1">
              <a:solidFill>
                <a:srgbClr val="FF0000"/>
              </a:solidFill>
              <a:latin typeface="华文楷体" panose="02010600040101010101" pitchFamily="2" charset="-122"/>
              <a:ea typeface="华文楷体" panose="02010600040101010101" pitchFamily="2" charset="-122"/>
            </a:endParaRPr>
          </a:p>
        </p:txBody>
      </p:sp>
      <p:cxnSp>
        <p:nvCxnSpPr>
          <p:cNvPr id="46" name="直接连接符 45"/>
          <p:cNvCxnSpPr/>
          <p:nvPr/>
        </p:nvCxnSpPr>
        <p:spPr>
          <a:xfrm>
            <a:off x="2411413" y="6092825"/>
            <a:ext cx="720725" cy="0"/>
          </a:xfrm>
          <a:prstGeom prst="line">
            <a:avLst/>
          </a:prstGeom>
          <a:ln>
            <a:solidFill>
              <a:srgbClr val="FF0000"/>
            </a:solidFill>
          </a:ln>
        </p:spPr>
        <p:style>
          <a:lnRef idx="3">
            <a:schemeClr val="accent4"/>
          </a:lnRef>
          <a:fillRef idx="0">
            <a:schemeClr val="accent4"/>
          </a:fillRef>
          <a:effectRef idx="2">
            <a:schemeClr val="accent4"/>
          </a:effectRef>
          <a:fontRef idx="minor">
            <a:schemeClr val="tx1"/>
          </a:fontRef>
        </p:style>
      </p:cxnSp>
      <p:sp>
        <p:nvSpPr>
          <p:cNvPr id="47" name="TextBox 46"/>
          <p:cNvSpPr txBox="1">
            <a:spLocks noChangeArrowheads="1"/>
          </p:cNvSpPr>
          <p:nvPr/>
        </p:nvSpPr>
        <p:spPr bwMode="auto">
          <a:xfrm>
            <a:off x="2339975" y="6092825"/>
            <a:ext cx="11525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100</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48" name="TextBox 47"/>
          <p:cNvSpPr txBox="1">
            <a:spLocks noChangeArrowheads="1"/>
          </p:cNvSpPr>
          <p:nvPr/>
        </p:nvSpPr>
        <p:spPr bwMode="auto">
          <a:xfrm>
            <a:off x="2987675" y="5813425"/>
            <a:ext cx="10795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F0000"/>
                </a:solidFill>
                <a:latin typeface="华文楷体" panose="02010600040101010101" pitchFamily="2" charset="-122"/>
                <a:ea typeface="华文楷体" panose="02010600040101010101" pitchFamily="2" charset="-122"/>
              </a:rPr>
              <a:t>（米）</a:t>
            </a:r>
          </a:p>
        </p:txBody>
      </p:sp>
      <p:sp>
        <p:nvSpPr>
          <p:cNvPr id="49" name="TextBox 48"/>
          <p:cNvSpPr txBox="1">
            <a:spLocks noChangeArrowheads="1"/>
          </p:cNvSpPr>
          <p:nvPr/>
        </p:nvSpPr>
        <p:spPr bwMode="auto">
          <a:xfrm>
            <a:off x="4067175" y="5805488"/>
            <a:ext cx="22336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F0000"/>
                </a:solidFill>
                <a:latin typeface="华文楷体" panose="02010600040101010101" pitchFamily="2" charset="-122"/>
                <a:ea typeface="华文楷体" panose="02010600040101010101" pitchFamily="2" charset="-122"/>
              </a:rPr>
              <a:t>＝</a:t>
            </a:r>
            <a:r>
              <a:rPr lang="en-US" altLang="zh-CN" sz="3200" b="1">
                <a:solidFill>
                  <a:srgbClr val="FF0000"/>
                </a:solidFill>
                <a:latin typeface="华文楷体" panose="02010600040101010101" pitchFamily="2" charset="-122"/>
                <a:ea typeface="华文楷体" panose="02010600040101010101" pitchFamily="2" charset="-122"/>
              </a:rPr>
              <a:t>0.85</a:t>
            </a:r>
            <a:r>
              <a:rPr lang="zh-CN" altLang="en-US" sz="3200" b="1">
                <a:solidFill>
                  <a:srgbClr val="FF0000"/>
                </a:solidFill>
                <a:latin typeface="华文楷体" panose="02010600040101010101" pitchFamily="2" charset="-122"/>
                <a:ea typeface="华文楷体" panose="02010600040101010101" pitchFamily="2" charset="-122"/>
              </a:rPr>
              <a:t>（米）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22"/>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31"/>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3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4"/>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5"/>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22"/>
                                        </p:tgtEl>
                                        <p:attrNameLst>
                                          <p:attrName>style.visibility</p:attrName>
                                        </p:attrNameLst>
                                      </p:cBhvr>
                                      <p:to>
                                        <p:strVal val="visible"/>
                                      </p:to>
                                    </p:set>
                                  </p:childTnLst>
                                </p:cTn>
                              </p:par>
                              <p:par>
                                <p:cTn id="60" presetID="1" presetClass="entr" presetSubtype="0" fill="hold" grpId="1" nodeType="withEffect">
                                  <p:stCondLst>
                                    <p:cond delay="0"/>
                                  </p:stCondLst>
                                  <p:childTnLst>
                                    <p:set>
                                      <p:cBhvr>
                                        <p:cTn id="61" dur="1" fill="hold">
                                          <p:stCondLst>
                                            <p:cond delay="0"/>
                                          </p:stCondLst>
                                        </p:cTn>
                                        <p:tgtEl>
                                          <p:spTgt spid="23"/>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36"/>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31"/>
                                        </p:tgtEl>
                                        <p:attrNameLst>
                                          <p:attrName>style.visibility</p:attrName>
                                        </p:attrNameLst>
                                      </p:cBhvr>
                                      <p:to>
                                        <p:strVal val="visible"/>
                                      </p:to>
                                    </p:set>
                                  </p:childTnLst>
                                </p:cTn>
                              </p:par>
                              <p:par>
                                <p:cTn id="66" presetID="1" presetClass="entr" presetSubtype="0" fill="hold" grpId="1" nodeType="withEffect">
                                  <p:stCondLst>
                                    <p:cond delay="0"/>
                                  </p:stCondLst>
                                  <p:childTnLst>
                                    <p:set>
                                      <p:cBhvr>
                                        <p:cTn id="67" dur="1" fill="hold">
                                          <p:stCondLst>
                                            <p:cond delay="0"/>
                                          </p:stCondLst>
                                        </p:cTn>
                                        <p:tgtEl>
                                          <p:spTgt spid="32"/>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37"/>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38"/>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39"/>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40"/>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41"/>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43"/>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45"/>
                                        </p:tgtEl>
                                        <p:attrNameLst>
                                          <p:attrName>style.visibility</p:attrName>
                                        </p:attrNameLst>
                                      </p:cBhvr>
                                      <p:to>
                                        <p:strVal val="visible"/>
                                      </p:to>
                                    </p:set>
                                  </p:childTnLst>
                                </p:cTn>
                              </p:par>
                              <p:par>
                                <p:cTn id="88" presetID="1" presetClass="entr" presetSubtype="0" fill="hold" nodeType="withEffect">
                                  <p:stCondLst>
                                    <p:cond delay="0"/>
                                  </p:stCondLst>
                                  <p:childTnLst>
                                    <p:set>
                                      <p:cBhvr>
                                        <p:cTn id="89" dur="1" fill="hold">
                                          <p:stCondLst>
                                            <p:cond delay="0"/>
                                          </p:stCondLst>
                                        </p:cTn>
                                        <p:tgtEl>
                                          <p:spTgt spid="46"/>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44"/>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47"/>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48"/>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49"/>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8" presetClass="exit" presetSubtype="16" fill="hold" grpId="1" nodeType="clickEffect">
                                  <p:stCondLst>
                                    <p:cond delay="0"/>
                                  </p:stCondLst>
                                  <p:childTnLst>
                                    <p:animEffect transition="out" filter="diamond(in)">
                                      <p:cBhvr>
                                        <p:cTn id="103" dur="2000"/>
                                        <p:tgtEl>
                                          <p:spTgt spid="44"/>
                                        </p:tgtEl>
                                      </p:cBhvr>
                                    </p:animEffect>
                                    <p:set>
                                      <p:cBhvr>
                                        <p:cTn id="104" dur="1" fill="hold">
                                          <p:stCondLst>
                                            <p:cond delay="1999"/>
                                          </p:stCondLst>
                                        </p:cTn>
                                        <p:tgtEl>
                                          <p:spTgt spid="44"/>
                                        </p:tgtEl>
                                        <p:attrNameLst>
                                          <p:attrName>style.visibility</p:attrName>
                                        </p:attrNameLst>
                                      </p:cBhvr>
                                      <p:to>
                                        <p:strVal val="hidden"/>
                                      </p:to>
                                    </p:set>
                                  </p:childTnLst>
                                </p:cTn>
                              </p:par>
                              <p:par>
                                <p:cTn id="105" presetID="8" presetClass="exit" presetSubtype="16" fill="hold" grpId="1" nodeType="withEffect">
                                  <p:stCondLst>
                                    <p:cond delay="0"/>
                                  </p:stCondLst>
                                  <p:childTnLst>
                                    <p:animEffect transition="out" filter="diamond(in)">
                                      <p:cBhvr>
                                        <p:cTn id="106" dur="2000"/>
                                        <p:tgtEl>
                                          <p:spTgt spid="45"/>
                                        </p:tgtEl>
                                      </p:cBhvr>
                                    </p:animEffect>
                                    <p:set>
                                      <p:cBhvr>
                                        <p:cTn id="107" dur="1" fill="hold">
                                          <p:stCondLst>
                                            <p:cond delay="1999"/>
                                          </p:stCondLst>
                                        </p:cTn>
                                        <p:tgtEl>
                                          <p:spTgt spid="45"/>
                                        </p:tgtEl>
                                        <p:attrNameLst>
                                          <p:attrName>style.visibility</p:attrName>
                                        </p:attrNameLst>
                                      </p:cBhvr>
                                      <p:to>
                                        <p:strVal val="hidden"/>
                                      </p:to>
                                    </p:set>
                                  </p:childTnLst>
                                </p:cTn>
                              </p:par>
                              <p:par>
                                <p:cTn id="108" presetID="8" presetClass="exit" presetSubtype="16" fill="hold" nodeType="withEffect">
                                  <p:stCondLst>
                                    <p:cond delay="0"/>
                                  </p:stCondLst>
                                  <p:childTnLst>
                                    <p:animEffect transition="out" filter="diamond(in)">
                                      <p:cBhvr>
                                        <p:cTn id="109" dur="2000"/>
                                        <p:tgtEl>
                                          <p:spTgt spid="46"/>
                                        </p:tgtEl>
                                      </p:cBhvr>
                                    </p:animEffect>
                                    <p:set>
                                      <p:cBhvr>
                                        <p:cTn id="110" dur="1" fill="hold">
                                          <p:stCondLst>
                                            <p:cond delay="1999"/>
                                          </p:stCondLst>
                                        </p:cTn>
                                        <p:tgtEl>
                                          <p:spTgt spid="46"/>
                                        </p:tgtEl>
                                        <p:attrNameLst>
                                          <p:attrName>style.visibility</p:attrName>
                                        </p:attrNameLst>
                                      </p:cBhvr>
                                      <p:to>
                                        <p:strVal val="hidden"/>
                                      </p:to>
                                    </p:set>
                                  </p:childTnLst>
                                </p:cTn>
                              </p:par>
                              <p:par>
                                <p:cTn id="111" presetID="8" presetClass="exit" presetSubtype="16" fill="hold" grpId="1" nodeType="withEffect">
                                  <p:stCondLst>
                                    <p:cond delay="0"/>
                                  </p:stCondLst>
                                  <p:childTnLst>
                                    <p:animEffect transition="out" filter="diamond(in)">
                                      <p:cBhvr>
                                        <p:cTn id="112" dur="2000"/>
                                        <p:tgtEl>
                                          <p:spTgt spid="47"/>
                                        </p:tgtEl>
                                      </p:cBhvr>
                                    </p:animEffect>
                                    <p:set>
                                      <p:cBhvr>
                                        <p:cTn id="113" dur="1" fill="hold">
                                          <p:stCondLst>
                                            <p:cond delay="1999"/>
                                          </p:stCondLst>
                                        </p:cTn>
                                        <p:tgtEl>
                                          <p:spTgt spid="47"/>
                                        </p:tgtEl>
                                        <p:attrNameLst>
                                          <p:attrName>style.visibility</p:attrName>
                                        </p:attrNameLst>
                                      </p:cBhvr>
                                      <p:to>
                                        <p:strVal val="hidden"/>
                                      </p:to>
                                    </p:set>
                                  </p:childTnLst>
                                </p:cTn>
                              </p:par>
                              <p:par>
                                <p:cTn id="114" presetID="8" presetClass="exit" presetSubtype="16" fill="hold" grpId="1" nodeType="withEffect">
                                  <p:stCondLst>
                                    <p:cond delay="0"/>
                                  </p:stCondLst>
                                  <p:childTnLst>
                                    <p:animEffect transition="out" filter="diamond(in)">
                                      <p:cBhvr>
                                        <p:cTn id="115" dur="2000"/>
                                        <p:tgtEl>
                                          <p:spTgt spid="48"/>
                                        </p:tgtEl>
                                      </p:cBhvr>
                                    </p:animEffect>
                                    <p:set>
                                      <p:cBhvr>
                                        <p:cTn id="116" dur="1" fill="hold">
                                          <p:stCondLst>
                                            <p:cond delay="1999"/>
                                          </p:stCondLst>
                                        </p:cTn>
                                        <p:tgtEl>
                                          <p:spTgt spid="48"/>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0" presetClass="path" presetSubtype="0" accel="50000" decel="50000" fill="hold" grpId="1" nodeType="clickEffect">
                                  <p:stCondLst>
                                    <p:cond delay="0"/>
                                  </p:stCondLst>
                                  <p:childTnLst>
                                    <p:animMotion origin="layout" path="M -2.77778E-7 2.12766E-6 L -0.2559 -0.0007 " pathEditMode="relative" rAng="0" ptsTypes="AA">
                                      <p:cBhvr>
                                        <p:cTn id="120" dur="2000" fill="hold"/>
                                        <p:tgtEl>
                                          <p:spTgt spid="49"/>
                                        </p:tgtEl>
                                        <p:attrNameLst>
                                          <p:attrName>ppt_x</p:attrName>
                                          <p:attrName>ppt_y</p:attrName>
                                        </p:attrNameLst>
                                      </p:cBhvr>
                                      <p:rCtr x="-12795" y="-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3" grpId="0"/>
      <p:bldP spid="17" grpId="0"/>
      <p:bldP spid="19" grpId="0"/>
      <p:bldP spid="20" grpId="0"/>
      <p:bldP spid="21" grpId="0"/>
      <p:bldP spid="23" grpId="0"/>
      <p:bldP spid="23" grpId="1"/>
      <p:bldP spid="24" grpId="0"/>
      <p:bldP spid="25" grpId="0"/>
      <p:bldP spid="29" grpId="0"/>
      <p:bldP spid="32" grpId="0"/>
      <p:bldP spid="32" grpId="1"/>
      <p:bldP spid="33" grpId="0"/>
      <p:bldP spid="34" grpId="0"/>
      <p:bldP spid="35" grpId="0"/>
      <p:bldP spid="36" grpId="0"/>
      <p:bldP spid="37" grpId="0"/>
      <p:bldP spid="39" grpId="0"/>
      <p:bldP spid="40" grpId="0"/>
      <p:bldP spid="41" grpId="0"/>
      <p:bldP spid="43" grpId="0"/>
      <p:bldP spid="44" grpId="0"/>
      <p:bldP spid="44" grpId="1"/>
      <p:bldP spid="45" grpId="0"/>
      <p:bldP spid="45" grpId="1"/>
      <p:bldP spid="47" grpId="0"/>
      <p:bldP spid="47" grpId="1"/>
      <p:bldP spid="48" grpId="0"/>
      <p:bldP spid="48" grpId="1"/>
      <p:bldP spid="49" grpId="0"/>
      <p:bldP spid="49"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
          <p:cNvSpPr>
            <a:spLocks noGrp="1" noChangeArrowheads="1"/>
          </p:cNvSpPr>
          <p:nvPr>
            <p:ph type="ftr" sz="quarter" idx="11"/>
          </p:nvPr>
        </p:nvSpPr>
        <p:spPr/>
        <p:txBody>
          <a:bodyPr/>
          <a:lstStyle/>
          <a:p>
            <a:endParaRPr lang="en-US" altLang="zh-CN" dirty="0"/>
          </a:p>
        </p:txBody>
      </p:sp>
      <p:sp>
        <p:nvSpPr>
          <p:cNvPr id="13314" name="TextBox 6"/>
          <p:cNvSpPr txBox="1">
            <a:spLocks noChangeArrowheads="1"/>
          </p:cNvSpPr>
          <p:nvPr/>
        </p:nvSpPr>
        <p:spPr bwMode="auto">
          <a:xfrm>
            <a:off x="1498600" y="1271588"/>
            <a:ext cx="7394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latin typeface="华文楷体" panose="02010600040101010101" pitchFamily="2" charset="-122"/>
                <a:ea typeface="华文楷体" panose="02010600040101010101" pitchFamily="2" charset="-122"/>
              </a:rPr>
              <a:t>把梅花鹿的身高改写成以米为单位的数。</a:t>
            </a:r>
          </a:p>
        </p:txBody>
      </p:sp>
      <p:sp>
        <p:nvSpPr>
          <p:cNvPr id="26" name="TextBox 25"/>
          <p:cNvSpPr txBox="1">
            <a:spLocks noChangeArrowheads="1"/>
          </p:cNvSpPr>
          <p:nvPr/>
        </p:nvSpPr>
        <p:spPr bwMode="auto">
          <a:xfrm>
            <a:off x="179388" y="3194050"/>
            <a:ext cx="57610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solidFill>
                  <a:srgbClr val="FF0000"/>
                </a:solidFill>
                <a:latin typeface="华文楷体" panose="02010600040101010101" pitchFamily="2" charset="-122"/>
                <a:ea typeface="华文楷体" panose="02010600040101010101" pitchFamily="2" charset="-122"/>
              </a:rPr>
              <a:t>利用小数点位置向左移动的规律：</a:t>
            </a:r>
          </a:p>
        </p:txBody>
      </p:sp>
      <p:pic>
        <p:nvPicPr>
          <p:cNvPr id="13316" name="Picture 11"/>
          <p:cNvPicPr>
            <a:picLocks noChangeAspect="1" noChangeArrowheads="1"/>
          </p:cNvPicPr>
          <p:nvPr/>
        </p:nvPicPr>
        <p:blipFill>
          <a:blip r:embed="rId3"/>
          <a:srcRect/>
          <a:stretch>
            <a:fillRect/>
          </a:stretch>
        </p:blipFill>
        <p:spPr bwMode="auto">
          <a:xfrm>
            <a:off x="611188" y="1196975"/>
            <a:ext cx="84772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12"/>
          <p:cNvPicPr>
            <a:picLocks noChangeAspect="1" noChangeArrowheads="1"/>
          </p:cNvPicPr>
          <p:nvPr/>
        </p:nvPicPr>
        <p:blipFill>
          <a:blip r:embed="rId4" cstate="email"/>
          <a:srcRect/>
          <a:stretch>
            <a:fillRect/>
          </a:stretch>
        </p:blipFill>
        <p:spPr bwMode="auto">
          <a:xfrm>
            <a:off x="5435600" y="1795463"/>
            <a:ext cx="3313113"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组合 55"/>
          <p:cNvGrpSpPr/>
          <p:nvPr/>
        </p:nvGrpSpPr>
        <p:grpSpPr bwMode="auto">
          <a:xfrm>
            <a:off x="539750" y="3641725"/>
            <a:ext cx="7993063" cy="2308225"/>
            <a:chOff x="539552" y="3640956"/>
            <a:chExt cx="7992888" cy="2308324"/>
          </a:xfrm>
        </p:grpSpPr>
        <p:sp>
          <p:nvSpPr>
            <p:cNvPr id="13322" name="Text Box 13"/>
            <p:cNvSpPr txBox="1">
              <a:spLocks noChangeArrowheads="1"/>
            </p:cNvSpPr>
            <p:nvPr/>
          </p:nvSpPr>
          <p:spPr bwMode="auto">
            <a:xfrm>
              <a:off x="539552" y="3640956"/>
              <a:ext cx="799288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dirty="0">
                  <a:latin typeface="华文楷体" panose="02010600040101010101" pitchFamily="2" charset="-122"/>
                  <a:ea typeface="华文楷体" panose="02010600040101010101" pitchFamily="2" charset="-122"/>
                </a:rPr>
                <a:t>米和厘米之间的进率是</a:t>
              </a:r>
              <a:r>
                <a:rPr lang="en-US" altLang="zh-CN" sz="3600" b="1" dirty="0">
                  <a:latin typeface="华文楷体" panose="02010600040101010101" pitchFamily="2" charset="-122"/>
                  <a:ea typeface="华文楷体" panose="02010600040101010101" pitchFamily="2" charset="-122"/>
                </a:rPr>
                <a:t>100</a:t>
              </a:r>
              <a:r>
                <a:rPr lang="zh-CN" altLang="en-US" sz="3600" b="1" dirty="0">
                  <a:latin typeface="华文楷体" panose="02010600040101010101" pitchFamily="2" charset="-122"/>
                  <a:ea typeface="华文楷体" panose="02010600040101010101" pitchFamily="2" charset="-122"/>
                </a:rPr>
                <a:t>，把厘米和米改写成米，要除以进率</a:t>
              </a:r>
              <a:r>
                <a:rPr lang="en-US" altLang="zh-CN" sz="3600" b="1" dirty="0">
                  <a:latin typeface="华文楷体" panose="02010600040101010101" pitchFamily="2" charset="-122"/>
                  <a:ea typeface="华文楷体" panose="02010600040101010101" pitchFamily="2" charset="-122"/>
                </a:rPr>
                <a:t>100</a:t>
              </a:r>
              <a:r>
                <a:rPr lang="zh-CN" altLang="en-US" sz="3600" b="1" dirty="0">
                  <a:latin typeface="华文楷体" panose="02010600040101010101" pitchFamily="2" charset="-122"/>
                  <a:ea typeface="华文楷体" panose="02010600040101010101" pitchFamily="2" charset="-122"/>
                </a:rPr>
                <a:t>。</a:t>
              </a:r>
              <a:r>
                <a:rPr lang="en-US" altLang="zh-CN" sz="3600" b="1" dirty="0">
                  <a:latin typeface="华文楷体" panose="02010600040101010101" pitchFamily="2" charset="-122"/>
                  <a:ea typeface="华文楷体" panose="02010600040101010101" pitchFamily="2" charset="-122"/>
                </a:rPr>
                <a:t>85÷100</a:t>
              </a:r>
              <a:r>
                <a:rPr lang="zh-CN" altLang="en-US" sz="3600" b="1" dirty="0">
                  <a:latin typeface="华文楷体" panose="02010600040101010101" pitchFamily="2" charset="-122"/>
                  <a:ea typeface="华文楷体" panose="02010600040101010101" pitchFamily="2" charset="-122"/>
                </a:rPr>
                <a:t>，就是把</a:t>
              </a:r>
              <a:r>
                <a:rPr lang="en-US" altLang="zh-CN" sz="3600" b="1" dirty="0">
                  <a:latin typeface="华文楷体" panose="02010600040101010101" pitchFamily="2" charset="-122"/>
                  <a:ea typeface="华文楷体" panose="02010600040101010101" pitchFamily="2" charset="-122"/>
                </a:rPr>
                <a:t>85</a:t>
              </a:r>
              <a:r>
                <a:rPr lang="zh-CN" altLang="en-US" sz="3600" b="1" dirty="0">
                  <a:latin typeface="华文楷体" panose="02010600040101010101" pitchFamily="2" charset="-122"/>
                  <a:ea typeface="华文楷体" panose="02010600040101010101" pitchFamily="2" charset="-122"/>
                </a:rPr>
                <a:t>缩小到原来的       ，小数点向左移动两位是</a:t>
              </a:r>
              <a:r>
                <a:rPr lang="en-US" altLang="zh-CN" sz="3600" b="1" dirty="0">
                  <a:latin typeface="华文楷体" panose="02010600040101010101" pitchFamily="2" charset="-122"/>
                  <a:ea typeface="华文楷体" panose="02010600040101010101" pitchFamily="2" charset="-122"/>
                </a:rPr>
                <a:t>0.85</a:t>
              </a:r>
              <a:r>
                <a:rPr lang="zh-CN" altLang="en-US" sz="3600" b="1" dirty="0">
                  <a:latin typeface="华文楷体" panose="02010600040101010101" pitchFamily="2" charset="-122"/>
                  <a:ea typeface="华文楷体" panose="02010600040101010101" pitchFamily="2" charset="-122"/>
                </a:rPr>
                <a:t>。</a:t>
              </a:r>
              <a:endParaRPr lang="en-US" altLang="zh-CN" sz="3600" b="1" dirty="0">
                <a:latin typeface="华文楷体" panose="02010600040101010101" pitchFamily="2" charset="-122"/>
                <a:ea typeface="华文楷体" panose="02010600040101010101" pitchFamily="2" charset="-122"/>
              </a:endParaRPr>
            </a:p>
          </p:txBody>
        </p:sp>
        <p:sp>
          <p:nvSpPr>
            <p:cNvPr id="13323" name="TextBox 49"/>
            <p:cNvSpPr txBox="1">
              <a:spLocks noChangeArrowheads="1"/>
            </p:cNvSpPr>
            <p:nvPr/>
          </p:nvSpPr>
          <p:spPr bwMode="auto">
            <a:xfrm>
              <a:off x="5436096" y="4499838"/>
              <a:ext cx="57554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华文楷体" panose="02010600040101010101" pitchFamily="2" charset="-122"/>
                  <a:ea typeface="华文楷体" panose="02010600040101010101" pitchFamily="2" charset="-122"/>
                </a:rPr>
                <a:t>1</a:t>
              </a:r>
              <a:endParaRPr lang="zh-CN" altLang="en-US" sz="3200" b="1">
                <a:latin typeface="华文楷体" panose="02010600040101010101" pitchFamily="2" charset="-122"/>
                <a:ea typeface="华文楷体" panose="02010600040101010101" pitchFamily="2" charset="-122"/>
              </a:endParaRPr>
            </a:p>
          </p:txBody>
        </p:sp>
        <p:cxnSp>
          <p:nvCxnSpPr>
            <p:cNvPr id="51" name="直接连接符 50"/>
            <p:cNvCxnSpPr/>
            <p:nvPr/>
          </p:nvCxnSpPr>
          <p:spPr>
            <a:xfrm>
              <a:off x="5292423" y="4999914"/>
              <a:ext cx="720709" cy="0"/>
            </a:xfrm>
            <a:prstGeom prst="line">
              <a:avLst/>
            </a:prstGeom>
          </p:spPr>
          <p:style>
            <a:lnRef idx="3">
              <a:schemeClr val="accent4"/>
            </a:lnRef>
            <a:fillRef idx="0">
              <a:schemeClr val="accent4"/>
            </a:fillRef>
            <a:effectRef idx="2">
              <a:schemeClr val="accent4"/>
            </a:effectRef>
            <a:fontRef idx="minor">
              <a:schemeClr val="tx1"/>
            </a:fontRef>
          </p:style>
        </p:cxnSp>
        <p:sp>
          <p:nvSpPr>
            <p:cNvPr id="13325" name="TextBox 51"/>
            <p:cNvSpPr txBox="1">
              <a:spLocks noChangeArrowheads="1"/>
            </p:cNvSpPr>
            <p:nvPr/>
          </p:nvSpPr>
          <p:spPr bwMode="auto">
            <a:xfrm>
              <a:off x="5220072" y="4915238"/>
              <a:ext cx="115212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华文楷体" panose="02010600040101010101" pitchFamily="2" charset="-122"/>
                  <a:ea typeface="华文楷体" panose="02010600040101010101" pitchFamily="2" charset="-122"/>
                </a:rPr>
                <a:t>100</a:t>
              </a:r>
              <a:endParaRPr lang="zh-CN" altLang="en-US" sz="3200" b="1">
                <a:latin typeface="华文楷体" panose="02010600040101010101" pitchFamily="2" charset="-122"/>
                <a:ea typeface="华文楷体" panose="02010600040101010101" pitchFamily="2" charset="-122"/>
              </a:endParaRPr>
            </a:p>
          </p:txBody>
        </p:sp>
      </p:grpSp>
      <p:sp>
        <p:nvSpPr>
          <p:cNvPr id="53" name="TextBox 52"/>
          <p:cNvSpPr txBox="1">
            <a:spLocks noChangeArrowheads="1"/>
          </p:cNvSpPr>
          <p:nvPr/>
        </p:nvSpPr>
        <p:spPr bwMode="auto">
          <a:xfrm>
            <a:off x="2484438" y="5868988"/>
            <a:ext cx="18716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a:latin typeface="华文楷体" panose="02010600040101010101" pitchFamily="2" charset="-122"/>
                <a:ea typeface="华文楷体" panose="02010600040101010101" pitchFamily="2" charset="-122"/>
              </a:rPr>
              <a:t>85</a:t>
            </a:r>
            <a:r>
              <a:rPr lang="zh-CN" altLang="en-US" sz="3200" b="1" dirty="0">
                <a:latin typeface="华文楷体" panose="02010600040101010101" pitchFamily="2" charset="-122"/>
                <a:ea typeface="华文楷体" panose="02010600040101010101" pitchFamily="2" charset="-122"/>
              </a:rPr>
              <a:t>厘米</a:t>
            </a:r>
          </a:p>
        </p:txBody>
      </p:sp>
      <p:sp>
        <p:nvSpPr>
          <p:cNvPr id="12296" name="TextBox 53"/>
          <p:cNvSpPr txBox="1">
            <a:spLocks noChangeArrowheads="1"/>
          </p:cNvSpPr>
          <p:nvPr/>
        </p:nvSpPr>
        <p:spPr bwMode="auto">
          <a:xfrm>
            <a:off x="3708400" y="5868988"/>
            <a:ext cx="7191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latin typeface="华文楷体" panose="02010600040101010101" pitchFamily="2" charset="-122"/>
                <a:ea typeface="华文楷体" panose="02010600040101010101" pitchFamily="2" charset="-122"/>
              </a:rPr>
              <a:t>＝</a:t>
            </a:r>
          </a:p>
        </p:txBody>
      </p:sp>
      <p:sp>
        <p:nvSpPr>
          <p:cNvPr id="55" name="TextBox 54"/>
          <p:cNvSpPr txBox="1">
            <a:spLocks noChangeArrowheads="1"/>
          </p:cNvSpPr>
          <p:nvPr/>
        </p:nvSpPr>
        <p:spPr bwMode="auto">
          <a:xfrm>
            <a:off x="4211638" y="5868988"/>
            <a:ext cx="2232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a:solidFill>
                  <a:srgbClr val="FF0000"/>
                </a:solidFill>
                <a:latin typeface="华文楷体" panose="02010600040101010101" pitchFamily="2" charset="-122"/>
                <a:ea typeface="华文楷体" panose="02010600040101010101" pitchFamily="2" charset="-122"/>
              </a:rPr>
              <a:t>0.85</a:t>
            </a:r>
            <a:r>
              <a:rPr lang="zh-CN" altLang="en-US" sz="3200" b="1" dirty="0">
                <a:solidFill>
                  <a:srgbClr val="FF0000"/>
                </a:solidFill>
                <a:latin typeface="华文楷体" panose="02010600040101010101" pitchFamily="2" charset="-122"/>
                <a:ea typeface="华文楷体" panose="02010600040101010101" pitchFamily="2" charset="-122"/>
              </a:rPr>
              <a:t>（米）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3"/>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1229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53" grpId="0"/>
      <p:bldP spid="12296" grpId="0"/>
      <p:bldP spid="5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5"/>
          <p:cNvSpPr>
            <a:spLocks noGrp="1" noChangeArrowheads="1"/>
          </p:cNvSpPr>
          <p:nvPr>
            <p:ph type="ftr" sz="quarter" idx="11"/>
          </p:nvPr>
        </p:nvSpPr>
        <p:spPr/>
        <p:txBody>
          <a:bodyPr/>
          <a:lstStyle/>
          <a:p>
            <a:endParaRPr lang="en-US" altLang="zh-CN" dirty="0"/>
          </a:p>
        </p:txBody>
      </p:sp>
      <p:pic>
        <p:nvPicPr>
          <p:cNvPr id="14338" name="图片 6" descr="抠图、练一练.png"/>
          <p:cNvPicPr>
            <a:picLocks noChangeAspect="1"/>
          </p:cNvPicPr>
          <p:nvPr/>
        </p:nvPicPr>
        <p:blipFill>
          <a:blip r:embed="rId3" cstate="email"/>
          <a:srcRect/>
          <a:stretch>
            <a:fillRect/>
          </a:stretch>
        </p:blipFill>
        <p:spPr bwMode="auto">
          <a:xfrm>
            <a:off x="500063" y="857250"/>
            <a:ext cx="257175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7"/>
          <p:cNvSpPr txBox="1">
            <a:spLocks noChangeArrowheads="1"/>
          </p:cNvSpPr>
          <p:nvPr/>
        </p:nvSpPr>
        <p:spPr bwMode="auto">
          <a:xfrm>
            <a:off x="1285875" y="1720850"/>
            <a:ext cx="1714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000" b="1" dirty="0">
                <a:latin typeface="华文楷体" panose="02010600040101010101" pitchFamily="2" charset="-122"/>
                <a:ea typeface="华文楷体" panose="02010600040101010101" pitchFamily="2" charset="-122"/>
              </a:rPr>
              <a:t>练一练</a:t>
            </a:r>
          </a:p>
        </p:txBody>
      </p:sp>
      <p:sp>
        <p:nvSpPr>
          <p:cNvPr id="14340" name="TextBox 8"/>
          <p:cNvSpPr txBox="1">
            <a:spLocks noChangeArrowheads="1"/>
          </p:cNvSpPr>
          <p:nvPr/>
        </p:nvSpPr>
        <p:spPr bwMode="auto">
          <a:xfrm>
            <a:off x="781050" y="2636838"/>
            <a:ext cx="5762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a:latin typeface="华文楷体" panose="02010600040101010101" pitchFamily="2" charset="-122"/>
                <a:ea typeface="华文楷体" panose="02010600040101010101" pitchFamily="2" charset="-122"/>
              </a:rPr>
              <a:t>1.</a:t>
            </a:r>
            <a:endParaRPr lang="zh-CN" altLang="en-US" sz="3200" b="1" dirty="0">
              <a:latin typeface="华文楷体" panose="02010600040101010101" pitchFamily="2" charset="-122"/>
              <a:ea typeface="华文楷体" panose="02010600040101010101" pitchFamily="2" charset="-122"/>
            </a:endParaRPr>
          </a:p>
        </p:txBody>
      </p:sp>
      <p:sp>
        <p:nvSpPr>
          <p:cNvPr id="14" name="TextBox 13"/>
          <p:cNvSpPr txBox="1">
            <a:spLocks noChangeArrowheads="1"/>
          </p:cNvSpPr>
          <p:nvPr/>
        </p:nvSpPr>
        <p:spPr bwMode="auto">
          <a:xfrm>
            <a:off x="3844925" y="3000375"/>
            <a:ext cx="1441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0.35</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15" name="TextBox 14"/>
          <p:cNvSpPr txBox="1">
            <a:spLocks noChangeArrowheads="1"/>
          </p:cNvSpPr>
          <p:nvPr/>
        </p:nvSpPr>
        <p:spPr bwMode="auto">
          <a:xfrm>
            <a:off x="4344988" y="3621088"/>
            <a:ext cx="1441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0.72</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16" name="TextBox 15"/>
          <p:cNvSpPr txBox="1">
            <a:spLocks noChangeArrowheads="1"/>
          </p:cNvSpPr>
          <p:nvPr/>
        </p:nvSpPr>
        <p:spPr bwMode="auto">
          <a:xfrm>
            <a:off x="4773613" y="4286250"/>
            <a:ext cx="1441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9.02</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17" name="TextBox 16"/>
          <p:cNvSpPr txBox="1">
            <a:spLocks noChangeArrowheads="1"/>
          </p:cNvSpPr>
          <p:nvPr/>
        </p:nvSpPr>
        <p:spPr bwMode="auto">
          <a:xfrm>
            <a:off x="4987925" y="4929188"/>
            <a:ext cx="1441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3.45</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14345" name="TextBox 9"/>
          <p:cNvSpPr txBox="1">
            <a:spLocks noChangeArrowheads="1"/>
          </p:cNvSpPr>
          <p:nvPr/>
        </p:nvSpPr>
        <p:spPr bwMode="auto">
          <a:xfrm>
            <a:off x="1714500" y="2928938"/>
            <a:ext cx="47863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latin typeface="华文楷体" panose="02010600040101010101" pitchFamily="2" charset="-122"/>
                <a:ea typeface="华文楷体" panose="02010600040101010101" pitchFamily="2" charset="-122"/>
              </a:rPr>
              <a:t>350</a:t>
            </a:r>
            <a:r>
              <a:rPr lang="zh-CN" altLang="en-US" sz="3600" b="1" dirty="0">
                <a:latin typeface="华文楷体" panose="02010600040101010101" pitchFamily="2" charset="-122"/>
                <a:ea typeface="华文楷体" panose="02010600040101010101" pitchFamily="2" charset="-122"/>
              </a:rPr>
              <a:t>克＝（        ）千克</a:t>
            </a:r>
          </a:p>
        </p:txBody>
      </p:sp>
      <p:sp>
        <p:nvSpPr>
          <p:cNvPr id="14346" name="TextBox 10"/>
          <p:cNvSpPr txBox="1">
            <a:spLocks noChangeArrowheads="1"/>
          </p:cNvSpPr>
          <p:nvPr/>
        </p:nvSpPr>
        <p:spPr bwMode="auto">
          <a:xfrm>
            <a:off x="1714500" y="3568700"/>
            <a:ext cx="47863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latin typeface="华文楷体" panose="02010600040101010101" pitchFamily="2" charset="-122"/>
                <a:ea typeface="华文楷体" panose="02010600040101010101" pitchFamily="2" charset="-122"/>
              </a:rPr>
              <a:t>720</a:t>
            </a:r>
            <a:r>
              <a:rPr lang="zh-CN" altLang="en-US" sz="3600" b="1" dirty="0">
                <a:latin typeface="华文楷体" panose="02010600040101010101" pitchFamily="2" charset="-122"/>
                <a:ea typeface="华文楷体" panose="02010600040101010101" pitchFamily="2" charset="-122"/>
              </a:rPr>
              <a:t>毫升＝（        ）升</a:t>
            </a:r>
          </a:p>
        </p:txBody>
      </p:sp>
      <p:sp>
        <p:nvSpPr>
          <p:cNvPr id="14347" name="TextBox 11"/>
          <p:cNvSpPr txBox="1">
            <a:spLocks noChangeArrowheads="1"/>
          </p:cNvSpPr>
          <p:nvPr/>
        </p:nvSpPr>
        <p:spPr bwMode="auto">
          <a:xfrm>
            <a:off x="1714500" y="4211638"/>
            <a:ext cx="67151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latin typeface="华文楷体" panose="02010600040101010101" pitchFamily="2" charset="-122"/>
                <a:ea typeface="华文楷体" panose="02010600040101010101" pitchFamily="2" charset="-122"/>
              </a:rPr>
              <a:t>9</a:t>
            </a:r>
            <a:r>
              <a:rPr lang="zh-CN" altLang="en-US" sz="3600" b="1" dirty="0">
                <a:latin typeface="华文楷体" panose="02010600040101010101" pitchFamily="2" charset="-122"/>
                <a:ea typeface="华文楷体" panose="02010600040101010101" pitchFamily="2" charset="-122"/>
              </a:rPr>
              <a:t>吨</a:t>
            </a:r>
            <a:r>
              <a:rPr lang="en-US" altLang="zh-CN" sz="3600" b="1" dirty="0">
                <a:latin typeface="华文楷体" panose="02010600040101010101" pitchFamily="2" charset="-122"/>
                <a:ea typeface="华文楷体" panose="02010600040101010101" pitchFamily="2" charset="-122"/>
              </a:rPr>
              <a:t>20</a:t>
            </a:r>
            <a:r>
              <a:rPr lang="zh-CN" altLang="en-US" sz="3600" b="1" dirty="0">
                <a:latin typeface="华文楷体" panose="02010600040101010101" pitchFamily="2" charset="-122"/>
                <a:ea typeface="华文楷体" panose="02010600040101010101" pitchFamily="2" charset="-122"/>
              </a:rPr>
              <a:t>千克＝（        ）吨</a:t>
            </a:r>
          </a:p>
        </p:txBody>
      </p:sp>
      <p:sp>
        <p:nvSpPr>
          <p:cNvPr id="14348" name="TextBox 12"/>
          <p:cNvSpPr txBox="1">
            <a:spLocks noChangeArrowheads="1"/>
          </p:cNvSpPr>
          <p:nvPr/>
        </p:nvSpPr>
        <p:spPr bwMode="auto">
          <a:xfrm>
            <a:off x="1714500" y="4926013"/>
            <a:ext cx="63579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latin typeface="华文楷体" panose="02010600040101010101" pitchFamily="2" charset="-122"/>
                <a:ea typeface="华文楷体" panose="02010600040101010101" pitchFamily="2" charset="-122"/>
              </a:rPr>
              <a:t>3</a:t>
            </a:r>
            <a:r>
              <a:rPr lang="zh-CN" altLang="en-US" sz="3600" b="1" dirty="0">
                <a:latin typeface="华文楷体" panose="02010600040101010101" pitchFamily="2" charset="-122"/>
                <a:ea typeface="华文楷体" panose="02010600040101010101" pitchFamily="2" charset="-122"/>
              </a:rPr>
              <a:t>升</a:t>
            </a:r>
            <a:r>
              <a:rPr lang="en-US" altLang="zh-CN" sz="3600" b="1" dirty="0">
                <a:latin typeface="华文楷体" panose="02010600040101010101" pitchFamily="2" charset="-122"/>
                <a:ea typeface="华文楷体" panose="02010600040101010101" pitchFamily="2" charset="-122"/>
              </a:rPr>
              <a:t>450</a:t>
            </a:r>
            <a:r>
              <a:rPr lang="zh-CN" altLang="en-US" sz="3600" b="1" dirty="0">
                <a:latin typeface="华文楷体" panose="02010600040101010101" pitchFamily="2" charset="-122"/>
                <a:ea typeface="华文楷体" panose="02010600040101010101" pitchFamily="2" charset="-122"/>
              </a:rPr>
              <a:t>毫升＝（        ）升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ssolv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dissolv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dissolve">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Grp="1" noChangeArrowheads="1"/>
          </p:cNvSpPr>
          <p:nvPr>
            <p:ph type="ftr" sz="quarter" idx="11"/>
          </p:nvPr>
        </p:nvSpPr>
        <p:spPr/>
        <p:txBody>
          <a:bodyPr/>
          <a:lstStyle/>
          <a:p>
            <a:endParaRPr lang="en-US" altLang="zh-CN" dirty="0"/>
          </a:p>
        </p:txBody>
      </p:sp>
      <p:pic>
        <p:nvPicPr>
          <p:cNvPr id="15362" name="Picture 18"/>
          <p:cNvPicPr>
            <a:picLocks noChangeAspect="1" noChangeArrowheads="1"/>
          </p:cNvPicPr>
          <p:nvPr/>
        </p:nvPicPr>
        <p:blipFill>
          <a:blip r:embed="rId3"/>
          <a:srcRect/>
          <a:stretch>
            <a:fillRect/>
          </a:stretch>
        </p:blipFill>
        <p:spPr bwMode="auto">
          <a:xfrm>
            <a:off x="506413" y="2325688"/>
            <a:ext cx="3248025" cy="197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19"/>
          <p:cNvPicPr>
            <a:picLocks noChangeAspect="1" noChangeArrowheads="1"/>
          </p:cNvPicPr>
          <p:nvPr/>
        </p:nvPicPr>
        <p:blipFill>
          <a:blip r:embed="rId4" cstate="email"/>
          <a:srcRect/>
          <a:stretch>
            <a:fillRect/>
          </a:stretch>
        </p:blipFill>
        <p:spPr bwMode="auto">
          <a:xfrm>
            <a:off x="5033963" y="1781175"/>
            <a:ext cx="2455862" cy="246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Box 6"/>
          <p:cNvSpPr txBox="1">
            <a:spLocks noChangeArrowheads="1"/>
          </p:cNvSpPr>
          <p:nvPr/>
        </p:nvSpPr>
        <p:spPr bwMode="auto">
          <a:xfrm>
            <a:off x="858838" y="1196975"/>
            <a:ext cx="68818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a:latin typeface="华文楷体" panose="02010600040101010101" pitchFamily="2" charset="-122"/>
                <a:ea typeface="华文楷体" panose="02010600040101010101" pitchFamily="2" charset="-122"/>
              </a:rPr>
              <a:t>2.</a:t>
            </a:r>
            <a:r>
              <a:rPr lang="zh-CN" altLang="en-US" sz="3200" b="1" dirty="0">
                <a:latin typeface="华文楷体" panose="02010600040101010101" pitchFamily="2" charset="-122"/>
                <a:ea typeface="华文楷体" panose="02010600040101010101" pitchFamily="2" charset="-122"/>
              </a:rPr>
              <a:t>在下面的括号里填上合适的数。</a:t>
            </a:r>
          </a:p>
        </p:txBody>
      </p:sp>
      <p:sp>
        <p:nvSpPr>
          <p:cNvPr id="21" name="TextBox 20"/>
          <p:cNvSpPr txBox="1">
            <a:spLocks noChangeArrowheads="1"/>
          </p:cNvSpPr>
          <p:nvPr/>
        </p:nvSpPr>
        <p:spPr bwMode="auto">
          <a:xfrm>
            <a:off x="928688" y="4857750"/>
            <a:ext cx="857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华文楷体" panose="02010600040101010101" pitchFamily="2" charset="-122"/>
                <a:ea typeface="华文楷体" panose="02010600040101010101" pitchFamily="2" charset="-122"/>
              </a:rPr>
              <a:t>4.5</a:t>
            </a:r>
            <a:endParaRPr lang="zh-CN" altLang="en-US" sz="2800" b="1">
              <a:solidFill>
                <a:srgbClr val="FF0000"/>
              </a:solidFill>
              <a:latin typeface="华文楷体" panose="02010600040101010101" pitchFamily="2" charset="-122"/>
              <a:ea typeface="华文楷体" panose="02010600040101010101" pitchFamily="2" charset="-122"/>
            </a:endParaRPr>
          </a:p>
        </p:txBody>
      </p:sp>
      <p:sp>
        <p:nvSpPr>
          <p:cNvPr id="22" name="TextBox 21"/>
          <p:cNvSpPr txBox="1">
            <a:spLocks noChangeArrowheads="1"/>
          </p:cNvSpPr>
          <p:nvPr/>
        </p:nvSpPr>
        <p:spPr bwMode="auto">
          <a:xfrm>
            <a:off x="4857750" y="4857750"/>
            <a:ext cx="14398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华文楷体" panose="02010600040101010101" pitchFamily="2" charset="-122"/>
                <a:ea typeface="华文楷体" panose="02010600040101010101" pitchFamily="2" charset="-122"/>
              </a:rPr>
              <a:t>42.195</a:t>
            </a:r>
            <a:endParaRPr lang="zh-CN" altLang="en-US" sz="2800" b="1">
              <a:solidFill>
                <a:srgbClr val="FF0000"/>
              </a:solidFill>
              <a:latin typeface="华文楷体" panose="02010600040101010101" pitchFamily="2" charset="-122"/>
              <a:ea typeface="华文楷体" panose="02010600040101010101" pitchFamily="2" charset="-122"/>
            </a:endParaRPr>
          </a:p>
        </p:txBody>
      </p:sp>
      <p:sp>
        <p:nvSpPr>
          <p:cNvPr id="15367" name="TextBox 14"/>
          <p:cNvSpPr txBox="1">
            <a:spLocks noChangeArrowheads="1"/>
          </p:cNvSpPr>
          <p:nvPr/>
        </p:nvSpPr>
        <p:spPr bwMode="auto">
          <a:xfrm>
            <a:off x="428625" y="4429125"/>
            <a:ext cx="35718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latin typeface="华文楷体" panose="02010600040101010101" pitchFamily="2" charset="-122"/>
                <a:ea typeface="华文楷体" panose="02010600040101010101" pitchFamily="2" charset="-122"/>
              </a:rPr>
              <a:t>载重是</a:t>
            </a:r>
            <a:r>
              <a:rPr lang="en-US" altLang="zh-CN" sz="2800" b="1" dirty="0">
                <a:latin typeface="华文楷体" panose="02010600040101010101" pitchFamily="2" charset="-122"/>
                <a:ea typeface="华文楷体" panose="02010600040101010101" pitchFamily="2" charset="-122"/>
              </a:rPr>
              <a:t>4500</a:t>
            </a:r>
            <a:r>
              <a:rPr lang="zh-CN" altLang="en-US" sz="2800" b="1" dirty="0">
                <a:latin typeface="华文楷体" panose="02010600040101010101" pitchFamily="2" charset="-122"/>
                <a:ea typeface="华文楷体" panose="02010600040101010101" pitchFamily="2" charset="-122"/>
              </a:rPr>
              <a:t>千克，合（        ）吨。</a:t>
            </a:r>
          </a:p>
        </p:txBody>
      </p:sp>
      <p:sp>
        <p:nvSpPr>
          <p:cNvPr id="15368" name="TextBox 15"/>
          <p:cNvSpPr txBox="1">
            <a:spLocks noChangeArrowheads="1"/>
          </p:cNvSpPr>
          <p:nvPr/>
        </p:nvSpPr>
        <p:spPr bwMode="auto">
          <a:xfrm>
            <a:off x="4500563" y="4429125"/>
            <a:ext cx="40719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latin typeface="华文楷体" panose="02010600040101010101" pitchFamily="2" charset="-122"/>
                <a:ea typeface="华文楷体" panose="02010600040101010101" pitchFamily="2" charset="-122"/>
              </a:rPr>
              <a:t>全长是</a:t>
            </a:r>
            <a:r>
              <a:rPr lang="en-US" altLang="zh-CN" sz="2800" b="1" dirty="0">
                <a:latin typeface="华文楷体" panose="02010600040101010101" pitchFamily="2" charset="-122"/>
                <a:ea typeface="华文楷体" panose="02010600040101010101" pitchFamily="2" charset="-122"/>
              </a:rPr>
              <a:t>42</a:t>
            </a:r>
            <a:r>
              <a:rPr lang="zh-CN" altLang="en-US" sz="2800" b="1" dirty="0">
                <a:latin typeface="华文楷体" panose="02010600040101010101" pitchFamily="2" charset="-122"/>
                <a:ea typeface="华文楷体" panose="02010600040101010101" pitchFamily="2" charset="-122"/>
              </a:rPr>
              <a:t>千米</a:t>
            </a:r>
            <a:r>
              <a:rPr lang="en-US" altLang="zh-CN" sz="2800" b="1" dirty="0">
                <a:latin typeface="华文楷体" panose="02010600040101010101" pitchFamily="2" charset="-122"/>
                <a:ea typeface="华文楷体" panose="02010600040101010101" pitchFamily="2" charset="-122"/>
              </a:rPr>
              <a:t>195</a:t>
            </a:r>
            <a:r>
              <a:rPr lang="zh-CN" altLang="en-US" sz="2800" b="1" dirty="0">
                <a:latin typeface="华文楷体" panose="02010600040101010101" pitchFamily="2" charset="-122"/>
                <a:ea typeface="华文楷体" panose="02010600040101010101" pitchFamily="2" charset="-122"/>
              </a:rPr>
              <a:t>米，合（           ）千米。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dissolve">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Grp="1" noChangeArrowheads="1"/>
          </p:cNvSpPr>
          <p:nvPr>
            <p:ph type="ftr" sz="quarter" idx="11"/>
          </p:nvPr>
        </p:nvSpPr>
        <p:spPr/>
        <p:txBody>
          <a:bodyPr/>
          <a:lstStyle/>
          <a:p>
            <a:endParaRPr lang="en-US" altLang="zh-CN" dirty="0"/>
          </a:p>
        </p:txBody>
      </p:sp>
      <p:sp>
        <p:nvSpPr>
          <p:cNvPr id="16386" name="TextBox 6"/>
          <p:cNvSpPr txBox="1">
            <a:spLocks noChangeArrowheads="1"/>
          </p:cNvSpPr>
          <p:nvPr/>
        </p:nvSpPr>
        <p:spPr bwMode="auto">
          <a:xfrm>
            <a:off x="739775" y="1414463"/>
            <a:ext cx="6889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a:latin typeface="华文楷体" panose="02010600040101010101" pitchFamily="2" charset="-122"/>
                <a:ea typeface="华文楷体" panose="02010600040101010101" pitchFamily="2" charset="-122"/>
              </a:rPr>
              <a:t>3.</a:t>
            </a:r>
            <a:endParaRPr lang="zh-CN" altLang="en-US" sz="3200" b="1" dirty="0">
              <a:latin typeface="华文楷体" panose="02010600040101010101" pitchFamily="2" charset="-122"/>
              <a:ea typeface="华文楷体" panose="02010600040101010101" pitchFamily="2" charset="-122"/>
            </a:endParaRPr>
          </a:p>
        </p:txBody>
      </p:sp>
      <p:sp>
        <p:nvSpPr>
          <p:cNvPr id="6" name="TextBox 5"/>
          <p:cNvSpPr txBox="1">
            <a:spLocks noChangeArrowheads="1"/>
          </p:cNvSpPr>
          <p:nvPr/>
        </p:nvSpPr>
        <p:spPr bwMode="auto">
          <a:xfrm>
            <a:off x="3275013" y="2071688"/>
            <a:ext cx="11541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12</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7" name="TextBox 6"/>
          <p:cNvSpPr txBox="1">
            <a:spLocks noChangeArrowheads="1"/>
          </p:cNvSpPr>
          <p:nvPr/>
        </p:nvSpPr>
        <p:spPr bwMode="auto">
          <a:xfrm>
            <a:off x="3275013" y="2844800"/>
            <a:ext cx="14398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910</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8" name="TextBox 7"/>
          <p:cNvSpPr txBox="1">
            <a:spLocks noChangeArrowheads="1"/>
          </p:cNvSpPr>
          <p:nvPr/>
        </p:nvSpPr>
        <p:spPr bwMode="auto">
          <a:xfrm>
            <a:off x="7215188" y="2143125"/>
            <a:ext cx="14398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0.00365</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9" name="TextBox 8"/>
          <p:cNvSpPr txBox="1">
            <a:spLocks noChangeArrowheads="1"/>
          </p:cNvSpPr>
          <p:nvPr/>
        </p:nvSpPr>
        <p:spPr bwMode="auto">
          <a:xfrm>
            <a:off x="7215188" y="2857500"/>
            <a:ext cx="14398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0.0042</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10" name="TextBox 9"/>
          <p:cNvSpPr txBox="1">
            <a:spLocks noChangeArrowheads="1"/>
          </p:cNvSpPr>
          <p:nvPr/>
        </p:nvSpPr>
        <p:spPr bwMode="auto">
          <a:xfrm>
            <a:off x="5429250" y="3857625"/>
            <a:ext cx="14398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latin typeface="华文楷体" panose="02010600040101010101" pitchFamily="2" charset="-122"/>
                <a:ea typeface="华文楷体" panose="02010600040101010101" pitchFamily="2" charset="-122"/>
              </a:rPr>
              <a:t>0.19</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11" name="TextBox 10"/>
          <p:cNvSpPr txBox="1">
            <a:spLocks noChangeArrowheads="1"/>
          </p:cNvSpPr>
          <p:nvPr/>
        </p:nvSpPr>
        <p:spPr bwMode="auto">
          <a:xfrm>
            <a:off x="5643563" y="4619625"/>
            <a:ext cx="14398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smtClean="0">
                <a:solidFill>
                  <a:srgbClr val="FF0000"/>
                </a:solidFill>
                <a:latin typeface="华文楷体" panose="02010600040101010101" pitchFamily="2" charset="-122"/>
                <a:ea typeface="华文楷体" panose="02010600040101010101" pitchFamily="2" charset="-122"/>
              </a:rPr>
              <a:t>9020 </a:t>
            </a:r>
            <a:endParaRPr lang="zh-CN" altLang="en-US" sz="3200" b="1" dirty="0">
              <a:solidFill>
                <a:srgbClr val="FF0000"/>
              </a:solidFill>
              <a:latin typeface="华文楷体" panose="02010600040101010101" pitchFamily="2" charset="-122"/>
              <a:ea typeface="华文楷体" panose="02010600040101010101" pitchFamily="2" charset="-122"/>
            </a:endParaRPr>
          </a:p>
        </p:txBody>
      </p:sp>
      <p:sp>
        <p:nvSpPr>
          <p:cNvPr id="16393" name="TextBox 11"/>
          <p:cNvSpPr txBox="1">
            <a:spLocks noChangeArrowheads="1"/>
          </p:cNvSpPr>
          <p:nvPr/>
        </p:nvSpPr>
        <p:spPr bwMode="auto">
          <a:xfrm>
            <a:off x="1071563" y="1928813"/>
            <a:ext cx="27860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3200" b="1" dirty="0">
                <a:latin typeface="华文楷体" panose="02010600040101010101" pitchFamily="2" charset="-122"/>
                <a:ea typeface="华文楷体" panose="02010600040101010101" pitchFamily="2" charset="-122"/>
              </a:rPr>
              <a:t>0.12×100</a:t>
            </a:r>
            <a:r>
              <a:rPr lang="zh-CN" altLang="en-US" sz="3200" b="1" dirty="0">
                <a:latin typeface="华文楷体" panose="02010600040101010101" pitchFamily="2" charset="-122"/>
                <a:ea typeface="华文楷体" panose="02010600040101010101" pitchFamily="2" charset="-122"/>
              </a:rPr>
              <a:t>＝</a:t>
            </a:r>
            <a:endParaRPr lang="en-US" altLang="zh-CN" sz="3200" b="1" dirty="0">
              <a:latin typeface="华文楷体" panose="02010600040101010101" pitchFamily="2" charset="-122"/>
              <a:ea typeface="华文楷体" panose="02010600040101010101" pitchFamily="2" charset="-122"/>
            </a:endParaRPr>
          </a:p>
          <a:p>
            <a:pPr eaLnBrk="1" hangingPunct="1">
              <a:lnSpc>
                <a:spcPct val="150000"/>
              </a:lnSpc>
            </a:pPr>
            <a:r>
              <a:rPr lang="en-US" altLang="zh-CN" sz="3200" b="1" dirty="0">
                <a:latin typeface="华文楷体" panose="02010600040101010101" pitchFamily="2" charset="-122"/>
                <a:ea typeface="华文楷体" panose="02010600040101010101" pitchFamily="2" charset="-122"/>
              </a:rPr>
              <a:t>0.9×1000</a:t>
            </a:r>
            <a:r>
              <a:rPr lang="zh-CN" altLang="en-US" sz="3200" b="1" dirty="0">
                <a:latin typeface="华文楷体" panose="02010600040101010101" pitchFamily="2" charset="-122"/>
                <a:ea typeface="华文楷体" panose="02010600040101010101" pitchFamily="2" charset="-122"/>
              </a:rPr>
              <a:t>＝</a:t>
            </a:r>
          </a:p>
        </p:txBody>
      </p:sp>
      <p:sp>
        <p:nvSpPr>
          <p:cNvPr id="16394" name="TextBox 12"/>
          <p:cNvSpPr txBox="1">
            <a:spLocks noChangeArrowheads="1"/>
          </p:cNvSpPr>
          <p:nvPr/>
        </p:nvSpPr>
        <p:spPr bwMode="auto">
          <a:xfrm>
            <a:off x="4857750" y="2001838"/>
            <a:ext cx="2643188"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3200" b="1" dirty="0">
                <a:latin typeface="华文楷体" panose="02010600040101010101" pitchFamily="2" charset="-122"/>
                <a:ea typeface="华文楷体" panose="02010600040101010101" pitchFamily="2" charset="-122"/>
              </a:rPr>
              <a:t>3.65÷1000</a:t>
            </a:r>
            <a:r>
              <a:rPr lang="zh-CN" altLang="en-US" sz="3200" b="1" dirty="0">
                <a:latin typeface="华文楷体" panose="02010600040101010101" pitchFamily="2" charset="-122"/>
                <a:ea typeface="华文楷体" panose="02010600040101010101" pitchFamily="2" charset="-122"/>
              </a:rPr>
              <a:t>＝</a:t>
            </a:r>
            <a:endParaRPr lang="en-US" altLang="zh-CN" sz="3200" b="1" dirty="0">
              <a:latin typeface="华文楷体" panose="02010600040101010101" pitchFamily="2" charset="-122"/>
              <a:ea typeface="华文楷体" panose="02010600040101010101" pitchFamily="2" charset="-122"/>
            </a:endParaRPr>
          </a:p>
          <a:p>
            <a:pPr eaLnBrk="1" hangingPunct="1">
              <a:lnSpc>
                <a:spcPct val="150000"/>
              </a:lnSpc>
            </a:pPr>
            <a:r>
              <a:rPr lang="en-US" altLang="zh-CN" sz="3200" b="1" dirty="0">
                <a:latin typeface="华文楷体" panose="02010600040101010101" pitchFamily="2" charset="-122"/>
                <a:ea typeface="华文楷体" panose="02010600040101010101" pitchFamily="2" charset="-122"/>
              </a:rPr>
              <a:t>0.42÷100</a:t>
            </a:r>
            <a:r>
              <a:rPr lang="zh-CN" altLang="en-US" sz="3200" b="1" dirty="0">
                <a:latin typeface="华文楷体" panose="02010600040101010101" pitchFamily="2" charset="-122"/>
                <a:ea typeface="华文楷体" panose="02010600040101010101" pitchFamily="2" charset="-122"/>
              </a:rPr>
              <a:t>＝</a:t>
            </a:r>
          </a:p>
        </p:txBody>
      </p:sp>
      <p:sp>
        <p:nvSpPr>
          <p:cNvPr id="16395" name="TextBox 13"/>
          <p:cNvSpPr txBox="1">
            <a:spLocks noChangeArrowheads="1"/>
          </p:cNvSpPr>
          <p:nvPr/>
        </p:nvSpPr>
        <p:spPr bwMode="auto">
          <a:xfrm>
            <a:off x="3429000" y="3714750"/>
            <a:ext cx="2286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3200" b="1" dirty="0">
                <a:latin typeface="华文楷体" panose="02010600040101010101" pitchFamily="2" charset="-122"/>
                <a:ea typeface="华文楷体" panose="02010600040101010101" pitchFamily="2" charset="-122"/>
              </a:rPr>
              <a:t>19÷100</a:t>
            </a:r>
            <a:r>
              <a:rPr lang="zh-CN" altLang="en-US" sz="3200" b="1" dirty="0">
                <a:latin typeface="华文楷体" panose="02010600040101010101" pitchFamily="2" charset="-122"/>
                <a:ea typeface="华文楷体" panose="02010600040101010101" pitchFamily="2" charset="-122"/>
              </a:rPr>
              <a:t>＝</a:t>
            </a:r>
            <a:endParaRPr lang="en-US" altLang="zh-CN" sz="3200" b="1" dirty="0">
              <a:latin typeface="华文楷体" panose="02010600040101010101" pitchFamily="2" charset="-122"/>
              <a:ea typeface="华文楷体" panose="02010600040101010101" pitchFamily="2" charset="-122"/>
            </a:endParaRPr>
          </a:p>
          <a:p>
            <a:pPr eaLnBrk="1" hangingPunct="1">
              <a:lnSpc>
                <a:spcPct val="150000"/>
              </a:lnSpc>
            </a:pPr>
            <a:r>
              <a:rPr lang="en-US" altLang="zh-CN" sz="3200" b="1" dirty="0">
                <a:latin typeface="华文楷体" panose="02010600040101010101" pitchFamily="2" charset="-122"/>
                <a:ea typeface="华文楷体" panose="02010600040101010101" pitchFamily="2" charset="-122"/>
              </a:rPr>
              <a:t>90.2×100</a:t>
            </a:r>
            <a:r>
              <a:rPr lang="zh-CN" altLang="en-US" sz="3200" b="1" dirty="0">
                <a:latin typeface="华文楷体" panose="02010600040101010101" pitchFamily="2" charset="-122"/>
                <a:ea typeface="华文楷体" panose="02010600040101010101" pitchFamily="2"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dissolv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4"/>
          <p:cNvSpPr txBox="1">
            <a:spLocks noChangeArrowheads="1"/>
          </p:cNvSpPr>
          <p:nvPr/>
        </p:nvSpPr>
        <p:spPr bwMode="auto">
          <a:xfrm>
            <a:off x="2971800" y="819151"/>
            <a:ext cx="3048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800" b="1" dirty="0">
                <a:latin typeface="华文楷体" panose="02010600040101010101" pitchFamily="2" charset="-122"/>
                <a:ea typeface="华文楷体" panose="02010600040101010101" pitchFamily="2" charset="-122"/>
              </a:rPr>
              <a:t>教学目标</a:t>
            </a:r>
          </a:p>
        </p:txBody>
      </p:sp>
      <p:sp>
        <p:nvSpPr>
          <p:cNvPr id="3075" name="Rectangle 1"/>
          <p:cNvSpPr>
            <a:spLocks noChangeArrowheads="1"/>
          </p:cNvSpPr>
          <p:nvPr/>
        </p:nvSpPr>
        <p:spPr bwMode="auto">
          <a:xfrm>
            <a:off x="357188" y="1649413"/>
            <a:ext cx="8477250" cy="482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20000"/>
              </a:lnSpc>
            </a:pPr>
            <a:r>
              <a:rPr lang="en-US" altLang="zh-CN" sz="3200" b="1" dirty="0">
                <a:solidFill>
                  <a:srgbClr val="0000FF"/>
                </a:solidFill>
                <a:latin typeface="华文楷体" panose="02010600040101010101" pitchFamily="2" charset="-122"/>
                <a:ea typeface="华文楷体" panose="02010600040101010101" pitchFamily="2" charset="-122"/>
              </a:rPr>
              <a:t>1</a:t>
            </a:r>
            <a:r>
              <a:rPr lang="zh-CN" altLang="en-US" sz="3200" b="1" dirty="0">
                <a:solidFill>
                  <a:srgbClr val="0000FF"/>
                </a:solidFill>
                <a:latin typeface="华文楷体" panose="02010600040101010101" pitchFamily="2" charset="-122"/>
                <a:ea typeface="华文楷体" panose="02010600040101010101" pitchFamily="2" charset="-122"/>
              </a:rPr>
              <a:t>、结合具体事例，经历自主探索小数点位置向左移动的规律及应用规律进行计算的过程。</a:t>
            </a:r>
          </a:p>
          <a:p>
            <a:pPr>
              <a:lnSpc>
                <a:spcPct val="120000"/>
              </a:lnSpc>
            </a:pPr>
            <a:r>
              <a:rPr lang="en-US" altLang="zh-CN" sz="3200" b="1" dirty="0">
                <a:solidFill>
                  <a:srgbClr val="0000FF"/>
                </a:solidFill>
                <a:latin typeface="华文楷体" panose="02010600040101010101" pitchFamily="2" charset="-122"/>
                <a:ea typeface="华文楷体" panose="02010600040101010101" pitchFamily="2" charset="-122"/>
              </a:rPr>
              <a:t>2</a:t>
            </a:r>
            <a:r>
              <a:rPr lang="zh-CN" altLang="en-US" sz="3200" b="1" dirty="0">
                <a:solidFill>
                  <a:srgbClr val="0000FF"/>
                </a:solidFill>
                <a:latin typeface="华文楷体" panose="02010600040101010101" pitchFamily="2" charset="-122"/>
                <a:ea typeface="华文楷体" panose="02010600040101010101" pitchFamily="2" charset="-122"/>
              </a:rPr>
              <a:t>、理解并掌握小数点向左移动的规律，会应用规律口算小数除以</a:t>
            </a:r>
            <a:r>
              <a:rPr lang="en-US" altLang="zh-CN" sz="3200" b="1" dirty="0">
                <a:solidFill>
                  <a:srgbClr val="0000FF"/>
                </a:solidFill>
                <a:latin typeface="华文楷体" panose="02010600040101010101" pitchFamily="2" charset="-122"/>
                <a:ea typeface="华文楷体" panose="02010600040101010101" pitchFamily="2" charset="-122"/>
              </a:rPr>
              <a:t>10</a:t>
            </a:r>
            <a:r>
              <a:rPr lang="zh-CN" altLang="en-US" sz="3200" b="1" dirty="0">
                <a:solidFill>
                  <a:srgbClr val="0000FF"/>
                </a:solidFill>
                <a:latin typeface="华文楷体" panose="02010600040101010101" pitchFamily="2" charset="-122"/>
                <a:ea typeface="华文楷体" panose="02010600040101010101" pitchFamily="2" charset="-122"/>
              </a:rPr>
              <a:t>、</a:t>
            </a:r>
            <a:r>
              <a:rPr lang="en-US" altLang="zh-CN" sz="3200" b="1" dirty="0">
                <a:solidFill>
                  <a:srgbClr val="0000FF"/>
                </a:solidFill>
                <a:latin typeface="华文楷体" panose="02010600040101010101" pitchFamily="2" charset="-122"/>
                <a:ea typeface="华文楷体" panose="02010600040101010101" pitchFamily="2" charset="-122"/>
              </a:rPr>
              <a:t>100</a:t>
            </a:r>
            <a:r>
              <a:rPr lang="zh-CN" altLang="en-US" sz="3200" b="1" dirty="0">
                <a:solidFill>
                  <a:srgbClr val="0000FF"/>
                </a:solidFill>
                <a:latin typeface="华文楷体" panose="02010600040101010101" pitchFamily="2" charset="-122"/>
                <a:ea typeface="华文楷体" panose="02010600040101010101" pitchFamily="2" charset="-122"/>
              </a:rPr>
              <a:t>、</a:t>
            </a:r>
            <a:r>
              <a:rPr lang="en-US" altLang="zh-CN" sz="3200" b="1" dirty="0">
                <a:solidFill>
                  <a:srgbClr val="0000FF"/>
                </a:solidFill>
                <a:latin typeface="华文楷体" panose="02010600040101010101" pitchFamily="2" charset="-122"/>
                <a:ea typeface="华文楷体" panose="02010600040101010101" pitchFamily="2" charset="-122"/>
              </a:rPr>
              <a:t>1000</a:t>
            </a:r>
            <a:r>
              <a:rPr lang="zh-CN" altLang="en-US" sz="3200" b="1" dirty="0">
                <a:solidFill>
                  <a:srgbClr val="0000FF"/>
                </a:solidFill>
                <a:latin typeface="华文楷体" panose="02010600040101010101" pitchFamily="2" charset="-122"/>
                <a:ea typeface="华文楷体" panose="02010600040101010101" pitchFamily="2" charset="-122"/>
              </a:rPr>
              <a:t>的除法，能把较小单位的数或复名数改写成用小数表示的单名数。</a:t>
            </a:r>
          </a:p>
          <a:p>
            <a:pPr>
              <a:lnSpc>
                <a:spcPct val="120000"/>
              </a:lnSpc>
            </a:pPr>
            <a:r>
              <a:rPr lang="en-US" altLang="zh-CN" sz="3200" b="1" dirty="0">
                <a:solidFill>
                  <a:srgbClr val="0000FF"/>
                </a:solidFill>
                <a:latin typeface="华文楷体" panose="02010600040101010101" pitchFamily="2" charset="-122"/>
                <a:ea typeface="华文楷体" panose="02010600040101010101" pitchFamily="2" charset="-122"/>
              </a:rPr>
              <a:t>3</a:t>
            </a:r>
            <a:r>
              <a:rPr lang="zh-CN" altLang="en-US" sz="3200" b="1" dirty="0">
                <a:solidFill>
                  <a:srgbClr val="0000FF"/>
                </a:solidFill>
                <a:latin typeface="华文楷体" panose="02010600040101010101" pitchFamily="2" charset="-122"/>
                <a:ea typeface="华文楷体" panose="02010600040101010101" pitchFamily="2" charset="-122"/>
              </a:rPr>
              <a:t>、积极参加数学活动，感受知识间的练习，在数学学习活动中获得成功的体验。</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p:txBody>
          <a:bodyPr/>
          <a:lstStyle/>
          <a:p>
            <a:endParaRPr lang="en-US" altLang="zh-CN" dirty="0"/>
          </a:p>
        </p:txBody>
      </p:sp>
      <p:sp>
        <p:nvSpPr>
          <p:cNvPr id="4098" name="TextBox 6"/>
          <p:cNvSpPr txBox="1">
            <a:spLocks noChangeArrowheads="1"/>
          </p:cNvSpPr>
          <p:nvPr/>
        </p:nvSpPr>
        <p:spPr bwMode="auto">
          <a:xfrm>
            <a:off x="1498600" y="1271588"/>
            <a:ext cx="688975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dirty="0">
                <a:latin typeface="华文楷体" panose="02010600040101010101" pitchFamily="2" charset="-122"/>
                <a:ea typeface="华文楷体" panose="02010600040101010101" pitchFamily="2" charset="-122"/>
              </a:rPr>
              <a:t>把</a:t>
            </a:r>
            <a:r>
              <a:rPr lang="en-US" altLang="zh-CN" sz="3200" b="1" dirty="0">
                <a:latin typeface="华文楷体" panose="02010600040101010101" pitchFamily="2" charset="-122"/>
                <a:ea typeface="华文楷体" panose="02010600040101010101" pitchFamily="2" charset="-122"/>
              </a:rPr>
              <a:t>5</a:t>
            </a:r>
            <a:r>
              <a:rPr lang="zh-CN" altLang="en-US" sz="3200" b="1" dirty="0">
                <a:latin typeface="华文楷体" panose="02010600040101010101" pitchFamily="2" charset="-122"/>
                <a:ea typeface="华文楷体" panose="02010600040101010101" pitchFamily="2" charset="-122"/>
              </a:rPr>
              <a:t>米长的彩带平均分成</a:t>
            </a:r>
            <a:r>
              <a:rPr lang="en-US" altLang="zh-CN" sz="3200" b="1" dirty="0">
                <a:latin typeface="华文楷体" panose="02010600040101010101" pitchFamily="2" charset="-122"/>
                <a:ea typeface="华文楷体" panose="02010600040101010101" pitchFamily="2" charset="-122"/>
              </a:rPr>
              <a:t>10</a:t>
            </a:r>
            <a:r>
              <a:rPr lang="zh-CN" altLang="en-US" sz="3200" b="1" dirty="0">
                <a:latin typeface="华文楷体" panose="02010600040101010101" pitchFamily="2" charset="-122"/>
                <a:ea typeface="华文楷体" panose="02010600040101010101" pitchFamily="2" charset="-122"/>
              </a:rPr>
              <a:t>份、</a:t>
            </a:r>
            <a:r>
              <a:rPr lang="en-US" altLang="zh-CN" sz="3200" b="1" dirty="0">
                <a:latin typeface="华文楷体" panose="02010600040101010101" pitchFamily="2" charset="-122"/>
                <a:ea typeface="华文楷体" panose="02010600040101010101" pitchFamily="2" charset="-122"/>
              </a:rPr>
              <a:t>100</a:t>
            </a:r>
            <a:r>
              <a:rPr lang="zh-CN" altLang="en-US" sz="3200" b="1" dirty="0">
                <a:latin typeface="华文楷体" panose="02010600040101010101" pitchFamily="2" charset="-122"/>
                <a:ea typeface="华文楷体" panose="02010600040101010101" pitchFamily="2" charset="-122"/>
              </a:rPr>
              <a:t>份、</a:t>
            </a:r>
            <a:r>
              <a:rPr lang="en-US" altLang="zh-CN" sz="3200" b="1" dirty="0">
                <a:latin typeface="华文楷体" panose="02010600040101010101" pitchFamily="2" charset="-122"/>
                <a:ea typeface="华文楷体" panose="02010600040101010101" pitchFamily="2" charset="-122"/>
              </a:rPr>
              <a:t>1000</a:t>
            </a:r>
            <a:r>
              <a:rPr lang="zh-CN" altLang="en-US" sz="3200" b="1" dirty="0">
                <a:latin typeface="华文楷体" panose="02010600040101010101" pitchFamily="2" charset="-122"/>
                <a:ea typeface="华文楷体" panose="02010600040101010101" pitchFamily="2" charset="-122"/>
              </a:rPr>
              <a:t>份，每份各是多少米？</a:t>
            </a:r>
          </a:p>
        </p:txBody>
      </p:sp>
      <p:sp>
        <p:nvSpPr>
          <p:cNvPr id="8" name="Text Box 14"/>
          <p:cNvSpPr txBox="1">
            <a:spLocks noChangeArrowheads="1"/>
          </p:cNvSpPr>
          <p:nvPr/>
        </p:nvSpPr>
        <p:spPr bwMode="auto">
          <a:xfrm>
            <a:off x="1835150" y="5159375"/>
            <a:ext cx="53292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a:solidFill>
                  <a:srgbClr val="FF0000"/>
                </a:solidFill>
                <a:latin typeface="华文楷体" panose="02010600040101010101" pitchFamily="2" charset="-122"/>
                <a:ea typeface="华文楷体" panose="02010600040101010101" pitchFamily="2" charset="-122"/>
              </a:rPr>
              <a:t>想一想：怎样计算呢？</a:t>
            </a:r>
            <a:endParaRPr lang="en-US" altLang="zh-CN" sz="3600" b="1">
              <a:solidFill>
                <a:srgbClr val="FF0000"/>
              </a:solidFill>
              <a:latin typeface="华文楷体" panose="02010600040101010101" pitchFamily="2" charset="-122"/>
              <a:ea typeface="华文楷体" panose="02010600040101010101" pitchFamily="2" charset="-122"/>
            </a:endParaRPr>
          </a:p>
        </p:txBody>
      </p:sp>
      <p:pic>
        <p:nvPicPr>
          <p:cNvPr id="4100" name="Picture 6"/>
          <p:cNvPicPr>
            <a:picLocks noChangeAspect="1" noChangeArrowheads="1"/>
          </p:cNvPicPr>
          <p:nvPr/>
        </p:nvPicPr>
        <p:blipFill>
          <a:blip r:embed="rId3"/>
          <a:srcRect/>
          <a:stretch>
            <a:fillRect/>
          </a:stretch>
        </p:blipFill>
        <p:spPr bwMode="auto">
          <a:xfrm>
            <a:off x="655638" y="1285875"/>
            <a:ext cx="755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7"/>
          <p:cNvPicPr>
            <a:picLocks noChangeAspect="1" noChangeArrowheads="1"/>
          </p:cNvPicPr>
          <p:nvPr/>
        </p:nvPicPr>
        <p:blipFill>
          <a:blip r:embed="rId4">
            <a:lum bright="-10000" contrast="20000"/>
          </a:blip>
          <a:srcRect/>
          <a:stretch>
            <a:fillRect/>
          </a:stretch>
        </p:blipFill>
        <p:spPr bwMode="auto">
          <a:xfrm>
            <a:off x="2484438" y="2492375"/>
            <a:ext cx="318135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ftr" sz="quarter" idx="11"/>
          </p:nvPr>
        </p:nvSpPr>
        <p:spPr/>
        <p:txBody>
          <a:bodyPr/>
          <a:lstStyle/>
          <a:p>
            <a:endParaRPr lang="en-US" altLang="zh-CN" dirty="0"/>
          </a:p>
        </p:txBody>
      </p:sp>
      <p:sp>
        <p:nvSpPr>
          <p:cNvPr id="6157" name="Text Box 13"/>
          <p:cNvSpPr txBox="1">
            <a:spLocks noChangeArrowheads="1"/>
          </p:cNvSpPr>
          <p:nvPr/>
        </p:nvSpPr>
        <p:spPr bwMode="auto">
          <a:xfrm>
            <a:off x="684213" y="2276475"/>
            <a:ext cx="7416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dirty="0">
                <a:latin typeface="华文楷体" panose="02010600040101010101" pitchFamily="2" charset="-122"/>
                <a:ea typeface="华文楷体" panose="02010600040101010101" pitchFamily="2" charset="-122"/>
              </a:rPr>
              <a:t>把</a:t>
            </a:r>
            <a:r>
              <a:rPr lang="en-US" altLang="zh-CN" sz="3600" b="1" dirty="0">
                <a:latin typeface="华文楷体" panose="02010600040101010101" pitchFamily="2" charset="-122"/>
                <a:ea typeface="华文楷体" panose="02010600040101010101" pitchFamily="2" charset="-122"/>
              </a:rPr>
              <a:t>5</a:t>
            </a:r>
            <a:r>
              <a:rPr lang="zh-CN" altLang="en-US" sz="3600" b="1" dirty="0">
                <a:latin typeface="华文楷体" panose="02010600040101010101" pitchFamily="2" charset="-122"/>
                <a:ea typeface="华文楷体" panose="02010600040101010101" pitchFamily="2" charset="-122"/>
              </a:rPr>
              <a:t>米长的彩带平均分成</a:t>
            </a:r>
            <a:r>
              <a:rPr lang="en-US" altLang="zh-CN" sz="3600" b="1" dirty="0">
                <a:latin typeface="华文楷体" panose="02010600040101010101" pitchFamily="2" charset="-122"/>
                <a:ea typeface="华文楷体" panose="02010600040101010101" pitchFamily="2" charset="-122"/>
              </a:rPr>
              <a:t>10</a:t>
            </a:r>
            <a:r>
              <a:rPr lang="zh-CN" altLang="en-US" sz="3600" b="1" dirty="0">
                <a:latin typeface="华文楷体" panose="02010600040101010101" pitchFamily="2" charset="-122"/>
                <a:ea typeface="华文楷体" panose="02010600040101010101" pitchFamily="2" charset="-122"/>
              </a:rPr>
              <a:t>份，每份是</a:t>
            </a:r>
            <a:r>
              <a:rPr lang="en-US" altLang="zh-CN" sz="3600" b="1" dirty="0">
                <a:solidFill>
                  <a:srgbClr val="FF0000"/>
                </a:solidFill>
                <a:latin typeface="华文楷体" panose="02010600040101010101" pitchFamily="2" charset="-122"/>
                <a:ea typeface="华文楷体" panose="02010600040101010101" pitchFamily="2" charset="-122"/>
              </a:rPr>
              <a:t>5</a:t>
            </a:r>
            <a:r>
              <a:rPr lang="zh-CN" altLang="en-US" sz="3600" b="1" dirty="0">
                <a:solidFill>
                  <a:srgbClr val="FF0000"/>
                </a:solidFill>
                <a:latin typeface="华文楷体" panose="02010600040101010101" pitchFamily="2" charset="-122"/>
                <a:ea typeface="华文楷体" panose="02010600040101010101" pitchFamily="2" charset="-122"/>
              </a:rPr>
              <a:t>分米</a:t>
            </a:r>
            <a:r>
              <a:rPr lang="zh-CN" altLang="en-US" sz="3600" b="1" dirty="0">
                <a:latin typeface="华文楷体" panose="02010600040101010101" pitchFamily="2" charset="-122"/>
                <a:ea typeface="华文楷体" panose="02010600040101010101" pitchFamily="2" charset="-122"/>
              </a:rPr>
              <a:t>，</a:t>
            </a:r>
            <a:r>
              <a:rPr lang="en-US" altLang="zh-CN" sz="3600" b="1" dirty="0">
                <a:latin typeface="华文楷体" panose="02010600040101010101" pitchFamily="2" charset="-122"/>
                <a:ea typeface="华文楷体" panose="02010600040101010101" pitchFamily="2" charset="-122"/>
              </a:rPr>
              <a:t>5</a:t>
            </a:r>
            <a:r>
              <a:rPr lang="zh-CN" altLang="en-US" sz="3600" b="1" dirty="0">
                <a:latin typeface="华文楷体" panose="02010600040101010101" pitchFamily="2" charset="-122"/>
                <a:ea typeface="华文楷体" panose="02010600040101010101" pitchFamily="2" charset="-122"/>
              </a:rPr>
              <a:t>分米可以写成</a:t>
            </a:r>
            <a:r>
              <a:rPr lang="en-US" altLang="zh-CN" sz="3600" b="1" dirty="0">
                <a:solidFill>
                  <a:srgbClr val="FF0000"/>
                </a:solidFill>
                <a:latin typeface="华文楷体" panose="02010600040101010101" pitchFamily="2" charset="-122"/>
                <a:ea typeface="华文楷体" panose="02010600040101010101" pitchFamily="2" charset="-122"/>
              </a:rPr>
              <a:t>0.5</a:t>
            </a:r>
            <a:r>
              <a:rPr lang="zh-CN" altLang="en-US" sz="3600" b="1" dirty="0">
                <a:solidFill>
                  <a:srgbClr val="FF0000"/>
                </a:solidFill>
                <a:latin typeface="华文楷体" panose="02010600040101010101" pitchFamily="2" charset="-122"/>
                <a:ea typeface="华文楷体" panose="02010600040101010101" pitchFamily="2" charset="-122"/>
              </a:rPr>
              <a:t>米</a:t>
            </a:r>
            <a:r>
              <a:rPr lang="zh-CN" altLang="en-US" sz="3600" b="1" dirty="0">
                <a:latin typeface="华文楷体" panose="02010600040101010101" pitchFamily="2" charset="-122"/>
                <a:ea typeface="华文楷体" panose="02010600040101010101" pitchFamily="2" charset="-122"/>
              </a:rPr>
              <a:t>。</a:t>
            </a:r>
            <a:endParaRPr lang="en-US" altLang="zh-CN" sz="3600" b="1" dirty="0">
              <a:latin typeface="华文楷体" panose="02010600040101010101" pitchFamily="2" charset="-122"/>
              <a:ea typeface="华文楷体" panose="02010600040101010101" pitchFamily="2" charset="-122"/>
            </a:endParaRPr>
          </a:p>
        </p:txBody>
      </p:sp>
      <p:sp>
        <p:nvSpPr>
          <p:cNvPr id="6158" name="Text Box 14"/>
          <p:cNvSpPr txBox="1">
            <a:spLocks noChangeArrowheads="1"/>
          </p:cNvSpPr>
          <p:nvPr/>
        </p:nvSpPr>
        <p:spPr bwMode="auto">
          <a:xfrm>
            <a:off x="3779838" y="3854450"/>
            <a:ext cx="4387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dirty="0">
                <a:solidFill>
                  <a:srgbClr val="FF0000"/>
                </a:solidFill>
                <a:latin typeface="华文楷体" panose="02010600040101010101" pitchFamily="2" charset="-122"/>
                <a:ea typeface="华文楷体" panose="02010600040101010101" pitchFamily="2" charset="-122"/>
              </a:rPr>
              <a:t>5÷10</a:t>
            </a:r>
            <a:r>
              <a:rPr lang="zh-CN" altLang="en-US" sz="3600" b="1" dirty="0">
                <a:solidFill>
                  <a:srgbClr val="FF0000"/>
                </a:solidFill>
                <a:latin typeface="华文楷体" panose="02010600040101010101" pitchFamily="2" charset="-122"/>
                <a:ea typeface="华文楷体" panose="02010600040101010101" pitchFamily="2" charset="-122"/>
              </a:rPr>
              <a:t>＝</a:t>
            </a:r>
            <a:r>
              <a:rPr lang="en-US" altLang="zh-CN" sz="3600" b="1" dirty="0">
                <a:solidFill>
                  <a:srgbClr val="FF0000"/>
                </a:solidFill>
                <a:latin typeface="华文楷体" panose="02010600040101010101" pitchFamily="2" charset="-122"/>
                <a:ea typeface="华文楷体" panose="02010600040101010101" pitchFamily="2" charset="-122"/>
              </a:rPr>
              <a:t>0.5</a:t>
            </a:r>
            <a:r>
              <a:rPr lang="zh-CN" altLang="en-US" sz="3600" b="1" dirty="0">
                <a:solidFill>
                  <a:srgbClr val="FF0000"/>
                </a:solidFill>
                <a:latin typeface="华文楷体" panose="02010600040101010101" pitchFamily="2" charset="-122"/>
                <a:ea typeface="华文楷体" panose="02010600040101010101" pitchFamily="2" charset="-122"/>
              </a:rPr>
              <a:t>（米）</a:t>
            </a:r>
            <a:endParaRPr lang="en-US" altLang="zh-CN" sz="3600" b="1" dirty="0">
              <a:latin typeface="华文楷体" panose="02010600040101010101" pitchFamily="2" charset="-122"/>
              <a:ea typeface="华文楷体" panose="02010600040101010101" pitchFamily="2" charset="-122"/>
            </a:endParaRPr>
          </a:p>
        </p:txBody>
      </p:sp>
      <p:sp>
        <p:nvSpPr>
          <p:cNvPr id="20" name="Text Box 13"/>
          <p:cNvSpPr txBox="1">
            <a:spLocks noChangeArrowheads="1"/>
          </p:cNvSpPr>
          <p:nvPr/>
        </p:nvSpPr>
        <p:spPr bwMode="auto">
          <a:xfrm>
            <a:off x="827088" y="3862388"/>
            <a:ext cx="2808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dirty="0">
                <a:latin typeface="华文楷体" panose="02010600040101010101" pitchFamily="2" charset="-122"/>
                <a:ea typeface="华文楷体" panose="02010600040101010101" pitchFamily="2" charset="-122"/>
              </a:rPr>
              <a:t>除法算式：</a:t>
            </a:r>
            <a:endParaRPr lang="en-US" altLang="zh-CN" sz="3600" b="1" dirty="0">
              <a:latin typeface="华文楷体" panose="02010600040101010101" pitchFamily="2" charset="-122"/>
              <a:ea typeface="华文楷体" panose="02010600040101010101" pitchFamily="2" charset="-122"/>
            </a:endParaRPr>
          </a:p>
        </p:txBody>
      </p:sp>
      <p:sp>
        <p:nvSpPr>
          <p:cNvPr id="25" name="Text Box 13"/>
          <p:cNvSpPr txBox="1">
            <a:spLocks noChangeArrowheads="1"/>
          </p:cNvSpPr>
          <p:nvPr/>
        </p:nvSpPr>
        <p:spPr bwMode="auto">
          <a:xfrm>
            <a:off x="857250" y="4586288"/>
            <a:ext cx="77866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dirty="0">
                <a:latin typeface="华文楷体" panose="02010600040101010101" pitchFamily="2" charset="-122"/>
                <a:ea typeface="华文楷体" panose="02010600040101010101" pitchFamily="2" charset="-122"/>
              </a:rPr>
              <a:t>答：把</a:t>
            </a:r>
            <a:r>
              <a:rPr lang="en-US" altLang="zh-CN" sz="3600" b="1" dirty="0">
                <a:latin typeface="华文楷体" panose="02010600040101010101" pitchFamily="2" charset="-122"/>
                <a:ea typeface="华文楷体" panose="02010600040101010101" pitchFamily="2" charset="-122"/>
              </a:rPr>
              <a:t>5</a:t>
            </a:r>
            <a:r>
              <a:rPr lang="zh-CN" altLang="en-US" sz="3600" b="1" dirty="0">
                <a:latin typeface="华文楷体" panose="02010600040101010101" pitchFamily="2" charset="-122"/>
                <a:ea typeface="华文楷体" panose="02010600040101010101" pitchFamily="2" charset="-122"/>
              </a:rPr>
              <a:t>米长的彩带平均分成</a:t>
            </a:r>
            <a:r>
              <a:rPr lang="en-US" altLang="zh-CN" sz="3600" b="1" dirty="0">
                <a:latin typeface="华文楷体" panose="02010600040101010101" pitchFamily="2" charset="-122"/>
                <a:ea typeface="华文楷体" panose="02010600040101010101" pitchFamily="2" charset="-122"/>
              </a:rPr>
              <a:t>10</a:t>
            </a:r>
            <a:r>
              <a:rPr lang="zh-CN" altLang="en-US" sz="3600" b="1" dirty="0">
                <a:latin typeface="华文楷体" panose="02010600040101010101" pitchFamily="2" charset="-122"/>
                <a:ea typeface="华文楷体" panose="02010600040101010101" pitchFamily="2" charset="-122"/>
              </a:rPr>
              <a:t>份每份是</a:t>
            </a:r>
            <a:r>
              <a:rPr lang="en-US" altLang="zh-CN" sz="3600" b="1" dirty="0">
                <a:latin typeface="华文楷体" panose="02010600040101010101" pitchFamily="2" charset="-122"/>
                <a:ea typeface="华文楷体" panose="02010600040101010101" pitchFamily="2" charset="-122"/>
              </a:rPr>
              <a:t>0.5</a:t>
            </a:r>
            <a:r>
              <a:rPr lang="zh-CN" altLang="en-US" sz="3600" b="1" dirty="0">
                <a:latin typeface="华文楷体" panose="02010600040101010101" pitchFamily="2" charset="-122"/>
                <a:ea typeface="华文楷体" panose="02010600040101010101" pitchFamily="2" charset="-122"/>
              </a:rPr>
              <a:t>米。</a:t>
            </a:r>
            <a:endParaRPr lang="en-US" altLang="zh-CN" sz="3600" b="1" dirty="0">
              <a:latin typeface="华文楷体" panose="02010600040101010101" pitchFamily="2" charset="-122"/>
              <a:ea typeface="华文楷体" panose="02010600040101010101" pitchFamily="2" charset="-122"/>
            </a:endParaRPr>
          </a:p>
        </p:txBody>
      </p:sp>
      <p:sp>
        <p:nvSpPr>
          <p:cNvPr id="5126" name="TextBox 6"/>
          <p:cNvSpPr txBox="1">
            <a:spLocks noChangeArrowheads="1"/>
          </p:cNvSpPr>
          <p:nvPr/>
        </p:nvSpPr>
        <p:spPr bwMode="auto">
          <a:xfrm>
            <a:off x="1042988" y="1476375"/>
            <a:ext cx="78501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dirty="0">
                <a:latin typeface="华文楷体" panose="02010600040101010101" pitchFamily="2" charset="-122"/>
                <a:ea typeface="华文楷体" panose="02010600040101010101" pitchFamily="2" charset="-122"/>
              </a:rPr>
              <a:t>把</a:t>
            </a:r>
            <a:r>
              <a:rPr lang="en-US" altLang="zh-CN" sz="3200" b="1" dirty="0">
                <a:latin typeface="华文楷体" panose="02010600040101010101" pitchFamily="2" charset="-122"/>
                <a:ea typeface="华文楷体" panose="02010600040101010101" pitchFamily="2" charset="-122"/>
              </a:rPr>
              <a:t>5</a:t>
            </a:r>
            <a:r>
              <a:rPr lang="zh-CN" altLang="en-US" sz="3200" b="1" dirty="0">
                <a:latin typeface="华文楷体" panose="02010600040101010101" pitchFamily="2" charset="-122"/>
                <a:ea typeface="华文楷体" panose="02010600040101010101" pitchFamily="2" charset="-122"/>
              </a:rPr>
              <a:t>米长的彩带平均分成</a:t>
            </a:r>
            <a:r>
              <a:rPr lang="en-US" altLang="zh-CN" sz="3200" b="1" dirty="0">
                <a:latin typeface="华文楷体" panose="02010600040101010101" pitchFamily="2" charset="-122"/>
                <a:ea typeface="华文楷体" panose="02010600040101010101" pitchFamily="2" charset="-122"/>
              </a:rPr>
              <a:t>10</a:t>
            </a:r>
            <a:r>
              <a:rPr lang="zh-CN" altLang="en-US" sz="3200" b="1" dirty="0">
                <a:latin typeface="华文楷体" panose="02010600040101010101" pitchFamily="2" charset="-122"/>
                <a:ea typeface="华文楷体" panose="02010600040101010101" pitchFamily="2" charset="-122"/>
              </a:rPr>
              <a:t>份每份是多少米？</a:t>
            </a:r>
          </a:p>
        </p:txBody>
      </p:sp>
      <p:pic>
        <p:nvPicPr>
          <p:cNvPr id="5127" name="Picture 6"/>
          <p:cNvPicPr>
            <a:picLocks noChangeAspect="1" noChangeArrowheads="1"/>
          </p:cNvPicPr>
          <p:nvPr/>
        </p:nvPicPr>
        <p:blipFill>
          <a:blip r:embed="rId3" cstate="email"/>
          <a:srcRect/>
          <a:stretch>
            <a:fillRect/>
          </a:stretch>
        </p:blipFill>
        <p:spPr bwMode="auto">
          <a:xfrm>
            <a:off x="500063" y="1357313"/>
            <a:ext cx="630237"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157"/>
                                        </p:tgtEl>
                                        <p:attrNameLst>
                                          <p:attrName>style.visibility</p:attrName>
                                        </p:attrNameLst>
                                      </p:cBhvr>
                                      <p:to>
                                        <p:strVal val="visible"/>
                                      </p:to>
                                    </p:set>
                                    <p:anim calcmode="lin" valueType="num">
                                      <p:cBhvr>
                                        <p:cTn id="7" dur="500" fill="hold"/>
                                        <p:tgtEl>
                                          <p:spTgt spid="6157"/>
                                        </p:tgtEl>
                                        <p:attrNameLst>
                                          <p:attrName>ppt_w</p:attrName>
                                        </p:attrNameLst>
                                      </p:cBhvr>
                                      <p:tavLst>
                                        <p:tav tm="0">
                                          <p:val>
                                            <p:fltVal val="0"/>
                                          </p:val>
                                        </p:tav>
                                        <p:tav tm="100000">
                                          <p:val>
                                            <p:strVal val="#ppt_w"/>
                                          </p:val>
                                        </p:tav>
                                      </p:tavLst>
                                    </p:anim>
                                    <p:anim calcmode="lin" valueType="num">
                                      <p:cBhvr>
                                        <p:cTn id="8" dur="500" fill="hold"/>
                                        <p:tgtEl>
                                          <p:spTgt spid="6157"/>
                                        </p:tgtEl>
                                        <p:attrNameLst>
                                          <p:attrName>ppt_h</p:attrName>
                                        </p:attrNameLst>
                                      </p:cBhvr>
                                      <p:tavLst>
                                        <p:tav tm="0">
                                          <p:val>
                                            <p:fltVal val="0"/>
                                          </p:val>
                                        </p:tav>
                                        <p:tav tm="100000">
                                          <p:val>
                                            <p:strVal val="#ppt_h"/>
                                          </p:val>
                                        </p:tav>
                                      </p:tavLst>
                                    </p:anim>
                                    <p:animEffect transition="in" filter="fade">
                                      <p:cBhvr>
                                        <p:cTn id="9" dur="500"/>
                                        <p:tgtEl>
                                          <p:spTgt spid="615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6158"/>
                                        </p:tgtEl>
                                        <p:attrNameLst>
                                          <p:attrName>style.visibility</p:attrName>
                                        </p:attrNameLst>
                                      </p:cBhvr>
                                      <p:to>
                                        <p:strVal val="visible"/>
                                      </p:to>
                                    </p:set>
                                    <p:animEffect transition="in" filter="diamond(in)">
                                      <p:cBhvr>
                                        <p:cTn id="18" dur="500"/>
                                        <p:tgtEl>
                                          <p:spTgt spid="6158"/>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7" grpId="0"/>
      <p:bldP spid="6158" grpId="0"/>
      <p:bldP spid="20"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ftr" sz="quarter" idx="11"/>
          </p:nvPr>
        </p:nvSpPr>
        <p:spPr/>
        <p:txBody>
          <a:bodyPr/>
          <a:lstStyle/>
          <a:p>
            <a:endParaRPr lang="en-US" altLang="zh-CN" dirty="0"/>
          </a:p>
        </p:txBody>
      </p:sp>
      <p:sp>
        <p:nvSpPr>
          <p:cNvPr id="6157" name="Text Box 13"/>
          <p:cNvSpPr txBox="1">
            <a:spLocks noChangeArrowheads="1"/>
          </p:cNvSpPr>
          <p:nvPr/>
        </p:nvSpPr>
        <p:spPr bwMode="auto">
          <a:xfrm>
            <a:off x="684213" y="2276475"/>
            <a:ext cx="7416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dirty="0">
                <a:latin typeface="华文楷体" panose="02010600040101010101" pitchFamily="2" charset="-122"/>
                <a:ea typeface="华文楷体" panose="02010600040101010101" pitchFamily="2" charset="-122"/>
              </a:rPr>
              <a:t>把</a:t>
            </a:r>
            <a:r>
              <a:rPr lang="en-US" altLang="zh-CN" sz="3600" b="1" dirty="0">
                <a:latin typeface="华文楷体" panose="02010600040101010101" pitchFamily="2" charset="-122"/>
                <a:ea typeface="华文楷体" panose="02010600040101010101" pitchFamily="2" charset="-122"/>
              </a:rPr>
              <a:t>5</a:t>
            </a:r>
            <a:r>
              <a:rPr lang="zh-CN" altLang="en-US" sz="3600" b="1" dirty="0">
                <a:latin typeface="华文楷体" panose="02010600040101010101" pitchFamily="2" charset="-122"/>
                <a:ea typeface="华文楷体" panose="02010600040101010101" pitchFamily="2" charset="-122"/>
              </a:rPr>
              <a:t>米长的彩带平均分成</a:t>
            </a:r>
            <a:r>
              <a:rPr lang="en-US" altLang="zh-CN" sz="3600" b="1" dirty="0">
                <a:latin typeface="华文楷体" panose="02010600040101010101" pitchFamily="2" charset="-122"/>
                <a:ea typeface="华文楷体" panose="02010600040101010101" pitchFamily="2" charset="-122"/>
              </a:rPr>
              <a:t>100</a:t>
            </a:r>
            <a:r>
              <a:rPr lang="zh-CN" altLang="en-US" sz="3600" b="1" dirty="0">
                <a:latin typeface="华文楷体" panose="02010600040101010101" pitchFamily="2" charset="-122"/>
                <a:ea typeface="华文楷体" panose="02010600040101010101" pitchFamily="2" charset="-122"/>
              </a:rPr>
              <a:t>份，每份是</a:t>
            </a:r>
            <a:r>
              <a:rPr lang="en-US" altLang="zh-CN" sz="3600" b="1" dirty="0">
                <a:solidFill>
                  <a:srgbClr val="FF0000"/>
                </a:solidFill>
                <a:latin typeface="华文楷体" panose="02010600040101010101" pitchFamily="2" charset="-122"/>
                <a:ea typeface="华文楷体" panose="02010600040101010101" pitchFamily="2" charset="-122"/>
              </a:rPr>
              <a:t>5</a:t>
            </a:r>
            <a:r>
              <a:rPr lang="zh-CN" altLang="en-US" sz="3600" b="1" dirty="0">
                <a:solidFill>
                  <a:srgbClr val="FF0000"/>
                </a:solidFill>
                <a:latin typeface="华文楷体" panose="02010600040101010101" pitchFamily="2" charset="-122"/>
                <a:ea typeface="华文楷体" panose="02010600040101010101" pitchFamily="2" charset="-122"/>
              </a:rPr>
              <a:t>厘米</a:t>
            </a:r>
            <a:r>
              <a:rPr lang="zh-CN" altLang="en-US" sz="3600" b="1" dirty="0">
                <a:latin typeface="华文楷体" panose="02010600040101010101" pitchFamily="2" charset="-122"/>
                <a:ea typeface="华文楷体" panose="02010600040101010101" pitchFamily="2" charset="-122"/>
              </a:rPr>
              <a:t>，</a:t>
            </a:r>
            <a:r>
              <a:rPr lang="en-US" altLang="zh-CN" sz="3600" b="1" dirty="0">
                <a:latin typeface="华文楷体" panose="02010600040101010101" pitchFamily="2" charset="-122"/>
                <a:ea typeface="华文楷体" panose="02010600040101010101" pitchFamily="2" charset="-122"/>
              </a:rPr>
              <a:t>5</a:t>
            </a:r>
            <a:r>
              <a:rPr lang="zh-CN" altLang="en-US" sz="3600" b="1" dirty="0">
                <a:latin typeface="华文楷体" panose="02010600040101010101" pitchFamily="2" charset="-122"/>
                <a:ea typeface="华文楷体" panose="02010600040101010101" pitchFamily="2" charset="-122"/>
              </a:rPr>
              <a:t>分米可以写成</a:t>
            </a:r>
            <a:r>
              <a:rPr lang="en-US" altLang="zh-CN" sz="3600" b="1" dirty="0">
                <a:solidFill>
                  <a:srgbClr val="FF0000"/>
                </a:solidFill>
                <a:latin typeface="华文楷体" panose="02010600040101010101" pitchFamily="2" charset="-122"/>
                <a:ea typeface="华文楷体" panose="02010600040101010101" pitchFamily="2" charset="-122"/>
              </a:rPr>
              <a:t>0.05</a:t>
            </a:r>
            <a:r>
              <a:rPr lang="zh-CN" altLang="en-US" sz="3600" b="1" dirty="0">
                <a:solidFill>
                  <a:srgbClr val="FF0000"/>
                </a:solidFill>
                <a:latin typeface="华文楷体" panose="02010600040101010101" pitchFamily="2" charset="-122"/>
                <a:ea typeface="华文楷体" panose="02010600040101010101" pitchFamily="2" charset="-122"/>
              </a:rPr>
              <a:t>米</a:t>
            </a:r>
            <a:r>
              <a:rPr lang="zh-CN" altLang="en-US" sz="3600" b="1" dirty="0">
                <a:latin typeface="华文楷体" panose="02010600040101010101" pitchFamily="2" charset="-122"/>
                <a:ea typeface="华文楷体" panose="02010600040101010101" pitchFamily="2" charset="-122"/>
              </a:rPr>
              <a:t>。</a:t>
            </a:r>
            <a:endParaRPr lang="en-US" altLang="zh-CN" sz="3600" b="1" dirty="0">
              <a:latin typeface="华文楷体" panose="02010600040101010101" pitchFamily="2" charset="-122"/>
              <a:ea typeface="华文楷体" panose="02010600040101010101" pitchFamily="2" charset="-122"/>
            </a:endParaRPr>
          </a:p>
        </p:txBody>
      </p:sp>
      <p:sp>
        <p:nvSpPr>
          <p:cNvPr id="6158" name="Text Box 14"/>
          <p:cNvSpPr txBox="1">
            <a:spLocks noChangeArrowheads="1"/>
          </p:cNvSpPr>
          <p:nvPr/>
        </p:nvSpPr>
        <p:spPr bwMode="auto">
          <a:xfrm>
            <a:off x="3779838" y="3854450"/>
            <a:ext cx="4387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dirty="0">
                <a:solidFill>
                  <a:srgbClr val="FF0000"/>
                </a:solidFill>
                <a:latin typeface="华文楷体" panose="02010600040101010101" pitchFamily="2" charset="-122"/>
                <a:ea typeface="华文楷体" panose="02010600040101010101" pitchFamily="2" charset="-122"/>
              </a:rPr>
              <a:t>5÷100</a:t>
            </a:r>
            <a:r>
              <a:rPr lang="zh-CN" altLang="en-US" sz="3600" b="1" dirty="0">
                <a:solidFill>
                  <a:srgbClr val="FF0000"/>
                </a:solidFill>
                <a:latin typeface="华文楷体" panose="02010600040101010101" pitchFamily="2" charset="-122"/>
                <a:ea typeface="华文楷体" panose="02010600040101010101" pitchFamily="2" charset="-122"/>
              </a:rPr>
              <a:t>＝</a:t>
            </a:r>
            <a:r>
              <a:rPr lang="en-US" altLang="zh-CN" sz="3600" b="1" dirty="0">
                <a:solidFill>
                  <a:srgbClr val="FF0000"/>
                </a:solidFill>
                <a:latin typeface="华文楷体" panose="02010600040101010101" pitchFamily="2" charset="-122"/>
                <a:ea typeface="华文楷体" panose="02010600040101010101" pitchFamily="2" charset="-122"/>
              </a:rPr>
              <a:t>0.05</a:t>
            </a:r>
            <a:r>
              <a:rPr lang="zh-CN" altLang="en-US" sz="3600" b="1" dirty="0">
                <a:solidFill>
                  <a:srgbClr val="FF0000"/>
                </a:solidFill>
                <a:latin typeface="华文楷体" panose="02010600040101010101" pitchFamily="2" charset="-122"/>
                <a:ea typeface="华文楷体" panose="02010600040101010101" pitchFamily="2" charset="-122"/>
              </a:rPr>
              <a:t>（米）</a:t>
            </a:r>
            <a:endParaRPr lang="en-US" altLang="zh-CN" sz="3600" b="1" dirty="0">
              <a:latin typeface="华文楷体" panose="02010600040101010101" pitchFamily="2" charset="-122"/>
              <a:ea typeface="华文楷体" panose="02010600040101010101" pitchFamily="2" charset="-122"/>
            </a:endParaRPr>
          </a:p>
        </p:txBody>
      </p:sp>
      <p:sp>
        <p:nvSpPr>
          <p:cNvPr id="20" name="Text Box 13"/>
          <p:cNvSpPr txBox="1">
            <a:spLocks noChangeArrowheads="1"/>
          </p:cNvSpPr>
          <p:nvPr/>
        </p:nvSpPr>
        <p:spPr bwMode="auto">
          <a:xfrm>
            <a:off x="827088" y="3862388"/>
            <a:ext cx="2808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dirty="0">
                <a:latin typeface="华文楷体" panose="02010600040101010101" pitchFamily="2" charset="-122"/>
                <a:ea typeface="华文楷体" panose="02010600040101010101" pitchFamily="2" charset="-122"/>
              </a:rPr>
              <a:t>除法算式：</a:t>
            </a:r>
            <a:endParaRPr lang="en-US" altLang="zh-CN" sz="3600" b="1" dirty="0">
              <a:latin typeface="华文楷体" panose="02010600040101010101" pitchFamily="2" charset="-122"/>
              <a:ea typeface="华文楷体" panose="02010600040101010101" pitchFamily="2" charset="-122"/>
            </a:endParaRPr>
          </a:p>
        </p:txBody>
      </p:sp>
      <p:sp>
        <p:nvSpPr>
          <p:cNvPr id="25" name="Text Box 13"/>
          <p:cNvSpPr txBox="1">
            <a:spLocks noChangeArrowheads="1"/>
          </p:cNvSpPr>
          <p:nvPr/>
        </p:nvSpPr>
        <p:spPr bwMode="auto">
          <a:xfrm>
            <a:off x="857250" y="4714875"/>
            <a:ext cx="70183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dirty="0">
                <a:latin typeface="华文楷体" panose="02010600040101010101" pitchFamily="2" charset="-122"/>
                <a:ea typeface="华文楷体" panose="02010600040101010101" pitchFamily="2" charset="-122"/>
              </a:rPr>
              <a:t>答：把</a:t>
            </a:r>
            <a:r>
              <a:rPr lang="en-US" altLang="zh-CN" sz="3600" b="1" dirty="0">
                <a:latin typeface="华文楷体" panose="02010600040101010101" pitchFamily="2" charset="-122"/>
                <a:ea typeface="华文楷体" panose="02010600040101010101" pitchFamily="2" charset="-122"/>
              </a:rPr>
              <a:t>5</a:t>
            </a:r>
            <a:r>
              <a:rPr lang="zh-CN" altLang="en-US" sz="3600" b="1" dirty="0">
                <a:latin typeface="华文楷体" panose="02010600040101010101" pitchFamily="2" charset="-122"/>
                <a:ea typeface="华文楷体" panose="02010600040101010101" pitchFamily="2" charset="-122"/>
              </a:rPr>
              <a:t>米长的彩带平均分成</a:t>
            </a:r>
            <a:r>
              <a:rPr lang="en-US" altLang="zh-CN" sz="3600" b="1" dirty="0">
                <a:latin typeface="华文楷体" panose="02010600040101010101" pitchFamily="2" charset="-122"/>
                <a:ea typeface="华文楷体" panose="02010600040101010101" pitchFamily="2" charset="-122"/>
              </a:rPr>
              <a:t>100</a:t>
            </a:r>
            <a:r>
              <a:rPr lang="zh-CN" altLang="en-US" sz="3600" b="1" dirty="0">
                <a:latin typeface="华文楷体" panose="02010600040101010101" pitchFamily="2" charset="-122"/>
                <a:ea typeface="华文楷体" panose="02010600040101010101" pitchFamily="2" charset="-122"/>
              </a:rPr>
              <a:t>份每份是</a:t>
            </a:r>
            <a:r>
              <a:rPr lang="en-US" altLang="zh-CN" sz="3600" b="1" dirty="0">
                <a:latin typeface="华文楷体" panose="02010600040101010101" pitchFamily="2" charset="-122"/>
                <a:ea typeface="华文楷体" panose="02010600040101010101" pitchFamily="2" charset="-122"/>
              </a:rPr>
              <a:t>0.05</a:t>
            </a:r>
            <a:r>
              <a:rPr lang="zh-CN" altLang="en-US" sz="3600" b="1" dirty="0">
                <a:latin typeface="华文楷体" panose="02010600040101010101" pitchFamily="2" charset="-122"/>
                <a:ea typeface="华文楷体" panose="02010600040101010101" pitchFamily="2" charset="-122"/>
              </a:rPr>
              <a:t>米。</a:t>
            </a:r>
            <a:endParaRPr lang="en-US" altLang="zh-CN" sz="3600" b="1" dirty="0">
              <a:latin typeface="华文楷体" panose="02010600040101010101" pitchFamily="2" charset="-122"/>
              <a:ea typeface="华文楷体" panose="02010600040101010101" pitchFamily="2" charset="-122"/>
            </a:endParaRPr>
          </a:p>
        </p:txBody>
      </p:sp>
      <p:sp>
        <p:nvSpPr>
          <p:cNvPr id="6150" name="TextBox 6"/>
          <p:cNvSpPr txBox="1">
            <a:spLocks noChangeArrowheads="1"/>
          </p:cNvSpPr>
          <p:nvPr/>
        </p:nvSpPr>
        <p:spPr bwMode="auto">
          <a:xfrm>
            <a:off x="900113" y="1476375"/>
            <a:ext cx="8099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latin typeface="华文楷体" panose="02010600040101010101" pitchFamily="2" charset="-122"/>
                <a:ea typeface="华文楷体" panose="02010600040101010101" pitchFamily="2" charset="-122"/>
              </a:rPr>
              <a:t>把</a:t>
            </a:r>
            <a:r>
              <a:rPr lang="en-US" altLang="zh-CN" sz="3200" b="1">
                <a:latin typeface="华文楷体" panose="02010600040101010101" pitchFamily="2" charset="-122"/>
                <a:ea typeface="华文楷体" panose="02010600040101010101" pitchFamily="2" charset="-122"/>
              </a:rPr>
              <a:t>5</a:t>
            </a:r>
            <a:r>
              <a:rPr lang="zh-CN" altLang="en-US" sz="3200" b="1">
                <a:latin typeface="华文楷体" panose="02010600040101010101" pitchFamily="2" charset="-122"/>
                <a:ea typeface="华文楷体" panose="02010600040101010101" pitchFamily="2" charset="-122"/>
              </a:rPr>
              <a:t>米长的彩带平均分成</a:t>
            </a:r>
            <a:r>
              <a:rPr lang="en-US" altLang="zh-CN" sz="3200" b="1">
                <a:latin typeface="华文楷体" panose="02010600040101010101" pitchFamily="2" charset="-122"/>
                <a:ea typeface="华文楷体" panose="02010600040101010101" pitchFamily="2" charset="-122"/>
              </a:rPr>
              <a:t>100</a:t>
            </a:r>
            <a:r>
              <a:rPr lang="zh-CN" altLang="en-US" sz="3200" b="1">
                <a:latin typeface="华文楷体" panose="02010600040101010101" pitchFamily="2" charset="-122"/>
                <a:ea typeface="华文楷体" panose="02010600040101010101" pitchFamily="2" charset="-122"/>
              </a:rPr>
              <a:t>份每份是多少米？</a:t>
            </a:r>
          </a:p>
        </p:txBody>
      </p:sp>
      <p:pic>
        <p:nvPicPr>
          <p:cNvPr id="6151" name="Picture 6"/>
          <p:cNvPicPr>
            <a:picLocks noChangeAspect="1" noChangeArrowheads="1"/>
          </p:cNvPicPr>
          <p:nvPr/>
        </p:nvPicPr>
        <p:blipFill>
          <a:blip r:embed="rId3" cstate="email"/>
          <a:srcRect/>
          <a:stretch>
            <a:fillRect/>
          </a:stretch>
        </p:blipFill>
        <p:spPr bwMode="auto">
          <a:xfrm>
            <a:off x="500063" y="1357313"/>
            <a:ext cx="630237"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157"/>
                                        </p:tgtEl>
                                        <p:attrNameLst>
                                          <p:attrName>style.visibility</p:attrName>
                                        </p:attrNameLst>
                                      </p:cBhvr>
                                      <p:to>
                                        <p:strVal val="visible"/>
                                      </p:to>
                                    </p:set>
                                    <p:anim calcmode="lin" valueType="num">
                                      <p:cBhvr>
                                        <p:cTn id="7" dur="500" fill="hold"/>
                                        <p:tgtEl>
                                          <p:spTgt spid="6157"/>
                                        </p:tgtEl>
                                        <p:attrNameLst>
                                          <p:attrName>ppt_w</p:attrName>
                                        </p:attrNameLst>
                                      </p:cBhvr>
                                      <p:tavLst>
                                        <p:tav tm="0">
                                          <p:val>
                                            <p:fltVal val="0"/>
                                          </p:val>
                                        </p:tav>
                                        <p:tav tm="100000">
                                          <p:val>
                                            <p:strVal val="#ppt_w"/>
                                          </p:val>
                                        </p:tav>
                                      </p:tavLst>
                                    </p:anim>
                                    <p:anim calcmode="lin" valueType="num">
                                      <p:cBhvr>
                                        <p:cTn id="8" dur="500" fill="hold"/>
                                        <p:tgtEl>
                                          <p:spTgt spid="6157"/>
                                        </p:tgtEl>
                                        <p:attrNameLst>
                                          <p:attrName>ppt_h</p:attrName>
                                        </p:attrNameLst>
                                      </p:cBhvr>
                                      <p:tavLst>
                                        <p:tav tm="0">
                                          <p:val>
                                            <p:fltVal val="0"/>
                                          </p:val>
                                        </p:tav>
                                        <p:tav tm="100000">
                                          <p:val>
                                            <p:strVal val="#ppt_h"/>
                                          </p:val>
                                        </p:tav>
                                      </p:tavLst>
                                    </p:anim>
                                    <p:animEffect transition="in" filter="fade">
                                      <p:cBhvr>
                                        <p:cTn id="9" dur="500"/>
                                        <p:tgtEl>
                                          <p:spTgt spid="615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6158"/>
                                        </p:tgtEl>
                                        <p:attrNameLst>
                                          <p:attrName>style.visibility</p:attrName>
                                        </p:attrNameLst>
                                      </p:cBhvr>
                                      <p:to>
                                        <p:strVal val="visible"/>
                                      </p:to>
                                    </p:set>
                                    <p:animEffect transition="in" filter="diamond(in)">
                                      <p:cBhvr>
                                        <p:cTn id="18" dur="500"/>
                                        <p:tgtEl>
                                          <p:spTgt spid="6158"/>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7" grpId="0"/>
      <p:bldP spid="6158" grpId="0"/>
      <p:bldP spid="20"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ftr" sz="quarter" idx="11"/>
          </p:nvPr>
        </p:nvSpPr>
        <p:spPr/>
        <p:txBody>
          <a:bodyPr/>
          <a:lstStyle/>
          <a:p>
            <a:endParaRPr lang="en-US" altLang="zh-CN" dirty="0"/>
          </a:p>
        </p:txBody>
      </p:sp>
      <p:sp>
        <p:nvSpPr>
          <p:cNvPr id="6157" name="Text Box 13"/>
          <p:cNvSpPr txBox="1">
            <a:spLocks noChangeArrowheads="1"/>
          </p:cNvSpPr>
          <p:nvPr/>
        </p:nvSpPr>
        <p:spPr bwMode="auto">
          <a:xfrm>
            <a:off x="684213" y="2276475"/>
            <a:ext cx="7416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dirty="0">
                <a:latin typeface="华文楷体" panose="02010600040101010101" pitchFamily="2" charset="-122"/>
                <a:ea typeface="华文楷体" panose="02010600040101010101" pitchFamily="2" charset="-122"/>
              </a:rPr>
              <a:t>把</a:t>
            </a:r>
            <a:r>
              <a:rPr lang="en-US" altLang="zh-CN" sz="3600" b="1" dirty="0">
                <a:latin typeface="华文楷体" panose="02010600040101010101" pitchFamily="2" charset="-122"/>
                <a:ea typeface="华文楷体" panose="02010600040101010101" pitchFamily="2" charset="-122"/>
              </a:rPr>
              <a:t>5</a:t>
            </a:r>
            <a:r>
              <a:rPr lang="zh-CN" altLang="en-US" sz="3600" b="1" dirty="0">
                <a:latin typeface="华文楷体" panose="02010600040101010101" pitchFamily="2" charset="-122"/>
                <a:ea typeface="华文楷体" panose="02010600040101010101" pitchFamily="2" charset="-122"/>
              </a:rPr>
              <a:t>米长的彩带平均分成</a:t>
            </a:r>
            <a:r>
              <a:rPr lang="en-US" altLang="zh-CN" sz="3600" b="1" dirty="0">
                <a:latin typeface="华文楷体" panose="02010600040101010101" pitchFamily="2" charset="-122"/>
                <a:ea typeface="华文楷体" panose="02010600040101010101" pitchFamily="2" charset="-122"/>
              </a:rPr>
              <a:t>1000</a:t>
            </a:r>
            <a:r>
              <a:rPr lang="zh-CN" altLang="en-US" sz="3600" b="1" dirty="0">
                <a:latin typeface="华文楷体" panose="02010600040101010101" pitchFamily="2" charset="-122"/>
                <a:ea typeface="华文楷体" panose="02010600040101010101" pitchFamily="2" charset="-122"/>
              </a:rPr>
              <a:t>份，每份是</a:t>
            </a:r>
            <a:r>
              <a:rPr lang="en-US" altLang="zh-CN" sz="3600" b="1" dirty="0">
                <a:solidFill>
                  <a:srgbClr val="FF0000"/>
                </a:solidFill>
                <a:latin typeface="华文楷体" panose="02010600040101010101" pitchFamily="2" charset="-122"/>
                <a:ea typeface="华文楷体" panose="02010600040101010101" pitchFamily="2" charset="-122"/>
              </a:rPr>
              <a:t>5</a:t>
            </a:r>
            <a:r>
              <a:rPr lang="zh-CN" altLang="en-US" sz="3600" b="1" dirty="0">
                <a:solidFill>
                  <a:srgbClr val="FF0000"/>
                </a:solidFill>
                <a:latin typeface="华文楷体" panose="02010600040101010101" pitchFamily="2" charset="-122"/>
                <a:ea typeface="华文楷体" panose="02010600040101010101" pitchFamily="2" charset="-122"/>
              </a:rPr>
              <a:t>毫米</a:t>
            </a:r>
            <a:r>
              <a:rPr lang="zh-CN" altLang="en-US" sz="3600" b="1" dirty="0">
                <a:latin typeface="华文楷体" panose="02010600040101010101" pitchFamily="2" charset="-122"/>
                <a:ea typeface="华文楷体" panose="02010600040101010101" pitchFamily="2" charset="-122"/>
              </a:rPr>
              <a:t>，</a:t>
            </a:r>
            <a:r>
              <a:rPr lang="en-US" altLang="zh-CN" sz="3600" b="1" dirty="0">
                <a:latin typeface="华文楷体" panose="02010600040101010101" pitchFamily="2" charset="-122"/>
                <a:ea typeface="华文楷体" panose="02010600040101010101" pitchFamily="2" charset="-122"/>
              </a:rPr>
              <a:t>5</a:t>
            </a:r>
            <a:r>
              <a:rPr lang="zh-CN" altLang="en-US" sz="3600" b="1" dirty="0">
                <a:latin typeface="华文楷体" panose="02010600040101010101" pitchFamily="2" charset="-122"/>
                <a:ea typeface="华文楷体" panose="02010600040101010101" pitchFamily="2" charset="-122"/>
              </a:rPr>
              <a:t>分米可以写成</a:t>
            </a:r>
            <a:r>
              <a:rPr lang="en-US" altLang="zh-CN" sz="3600" b="1" dirty="0">
                <a:solidFill>
                  <a:srgbClr val="FF0000"/>
                </a:solidFill>
                <a:latin typeface="华文楷体" panose="02010600040101010101" pitchFamily="2" charset="-122"/>
                <a:ea typeface="华文楷体" panose="02010600040101010101" pitchFamily="2" charset="-122"/>
              </a:rPr>
              <a:t>0.005</a:t>
            </a:r>
            <a:r>
              <a:rPr lang="zh-CN" altLang="en-US" sz="3600" b="1" dirty="0">
                <a:solidFill>
                  <a:srgbClr val="FF0000"/>
                </a:solidFill>
                <a:latin typeface="华文楷体" panose="02010600040101010101" pitchFamily="2" charset="-122"/>
                <a:ea typeface="华文楷体" panose="02010600040101010101" pitchFamily="2" charset="-122"/>
              </a:rPr>
              <a:t>米</a:t>
            </a:r>
            <a:r>
              <a:rPr lang="zh-CN" altLang="en-US" sz="3600" b="1" dirty="0">
                <a:latin typeface="华文楷体" panose="02010600040101010101" pitchFamily="2" charset="-122"/>
                <a:ea typeface="华文楷体" panose="02010600040101010101" pitchFamily="2" charset="-122"/>
              </a:rPr>
              <a:t>。</a:t>
            </a:r>
            <a:endParaRPr lang="en-US" altLang="zh-CN" sz="3600" b="1" dirty="0">
              <a:latin typeface="华文楷体" panose="02010600040101010101" pitchFamily="2" charset="-122"/>
              <a:ea typeface="华文楷体" panose="02010600040101010101" pitchFamily="2" charset="-122"/>
            </a:endParaRPr>
          </a:p>
        </p:txBody>
      </p:sp>
      <p:sp>
        <p:nvSpPr>
          <p:cNvPr id="6158" name="Text Box 14"/>
          <p:cNvSpPr txBox="1">
            <a:spLocks noChangeArrowheads="1"/>
          </p:cNvSpPr>
          <p:nvPr/>
        </p:nvSpPr>
        <p:spPr bwMode="auto">
          <a:xfrm>
            <a:off x="3779838" y="3854450"/>
            <a:ext cx="4387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dirty="0">
                <a:solidFill>
                  <a:srgbClr val="FF0000"/>
                </a:solidFill>
                <a:latin typeface="华文楷体" panose="02010600040101010101" pitchFamily="2" charset="-122"/>
                <a:ea typeface="华文楷体" panose="02010600040101010101" pitchFamily="2" charset="-122"/>
              </a:rPr>
              <a:t>5÷1000</a:t>
            </a:r>
            <a:r>
              <a:rPr lang="zh-CN" altLang="en-US" sz="3600" b="1" dirty="0">
                <a:solidFill>
                  <a:srgbClr val="FF0000"/>
                </a:solidFill>
                <a:latin typeface="华文楷体" panose="02010600040101010101" pitchFamily="2" charset="-122"/>
                <a:ea typeface="华文楷体" panose="02010600040101010101" pitchFamily="2" charset="-122"/>
              </a:rPr>
              <a:t>＝</a:t>
            </a:r>
            <a:r>
              <a:rPr lang="en-US" altLang="zh-CN" sz="3600" b="1" dirty="0">
                <a:solidFill>
                  <a:srgbClr val="FF0000"/>
                </a:solidFill>
                <a:latin typeface="华文楷体" panose="02010600040101010101" pitchFamily="2" charset="-122"/>
                <a:ea typeface="华文楷体" panose="02010600040101010101" pitchFamily="2" charset="-122"/>
              </a:rPr>
              <a:t>0.005</a:t>
            </a:r>
            <a:r>
              <a:rPr lang="zh-CN" altLang="en-US" sz="3600" b="1" dirty="0">
                <a:solidFill>
                  <a:srgbClr val="FF0000"/>
                </a:solidFill>
                <a:latin typeface="华文楷体" panose="02010600040101010101" pitchFamily="2" charset="-122"/>
                <a:ea typeface="华文楷体" panose="02010600040101010101" pitchFamily="2" charset="-122"/>
              </a:rPr>
              <a:t>（米）</a:t>
            </a:r>
            <a:endParaRPr lang="en-US" altLang="zh-CN" sz="3600" b="1" dirty="0">
              <a:latin typeface="华文楷体" panose="02010600040101010101" pitchFamily="2" charset="-122"/>
              <a:ea typeface="华文楷体" panose="02010600040101010101" pitchFamily="2" charset="-122"/>
            </a:endParaRPr>
          </a:p>
        </p:txBody>
      </p:sp>
      <p:sp>
        <p:nvSpPr>
          <p:cNvPr id="20" name="Text Box 13"/>
          <p:cNvSpPr txBox="1">
            <a:spLocks noChangeArrowheads="1"/>
          </p:cNvSpPr>
          <p:nvPr/>
        </p:nvSpPr>
        <p:spPr bwMode="auto">
          <a:xfrm>
            <a:off x="827088" y="3862388"/>
            <a:ext cx="2808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dirty="0">
                <a:latin typeface="华文楷体" panose="02010600040101010101" pitchFamily="2" charset="-122"/>
                <a:ea typeface="华文楷体" panose="02010600040101010101" pitchFamily="2" charset="-122"/>
              </a:rPr>
              <a:t>除法算式：</a:t>
            </a:r>
            <a:endParaRPr lang="en-US" altLang="zh-CN" sz="3600" b="1" dirty="0">
              <a:latin typeface="华文楷体" panose="02010600040101010101" pitchFamily="2" charset="-122"/>
              <a:ea typeface="华文楷体" panose="02010600040101010101" pitchFamily="2" charset="-122"/>
            </a:endParaRPr>
          </a:p>
        </p:txBody>
      </p:sp>
      <p:sp>
        <p:nvSpPr>
          <p:cNvPr id="25" name="Text Box 13"/>
          <p:cNvSpPr txBox="1">
            <a:spLocks noChangeArrowheads="1"/>
          </p:cNvSpPr>
          <p:nvPr/>
        </p:nvSpPr>
        <p:spPr bwMode="auto">
          <a:xfrm>
            <a:off x="1071563" y="4857750"/>
            <a:ext cx="73580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b="1" dirty="0">
                <a:latin typeface="华文楷体" panose="02010600040101010101" pitchFamily="2" charset="-122"/>
                <a:ea typeface="华文楷体" panose="02010600040101010101" pitchFamily="2" charset="-122"/>
              </a:rPr>
              <a:t>答：把</a:t>
            </a:r>
            <a:r>
              <a:rPr lang="en-US" altLang="zh-CN" sz="3600" b="1" dirty="0">
                <a:latin typeface="华文楷体" panose="02010600040101010101" pitchFamily="2" charset="-122"/>
                <a:ea typeface="华文楷体" panose="02010600040101010101" pitchFamily="2" charset="-122"/>
              </a:rPr>
              <a:t>5</a:t>
            </a:r>
            <a:r>
              <a:rPr lang="zh-CN" altLang="en-US" sz="3600" b="1" dirty="0">
                <a:latin typeface="华文楷体" panose="02010600040101010101" pitchFamily="2" charset="-122"/>
                <a:ea typeface="华文楷体" panose="02010600040101010101" pitchFamily="2" charset="-122"/>
              </a:rPr>
              <a:t>米长的彩带平均分成</a:t>
            </a:r>
            <a:r>
              <a:rPr lang="en-US" altLang="zh-CN" sz="3600" b="1" dirty="0">
                <a:latin typeface="华文楷体" panose="02010600040101010101" pitchFamily="2" charset="-122"/>
                <a:ea typeface="华文楷体" panose="02010600040101010101" pitchFamily="2" charset="-122"/>
              </a:rPr>
              <a:t>1000</a:t>
            </a:r>
            <a:r>
              <a:rPr lang="zh-CN" altLang="en-US" sz="3600" b="1" dirty="0">
                <a:latin typeface="华文楷体" panose="02010600040101010101" pitchFamily="2" charset="-122"/>
                <a:ea typeface="华文楷体" panose="02010600040101010101" pitchFamily="2" charset="-122"/>
              </a:rPr>
              <a:t>份每份是</a:t>
            </a:r>
            <a:r>
              <a:rPr lang="en-US" altLang="zh-CN" sz="3600" b="1" dirty="0">
                <a:latin typeface="华文楷体" panose="02010600040101010101" pitchFamily="2" charset="-122"/>
                <a:ea typeface="华文楷体" panose="02010600040101010101" pitchFamily="2" charset="-122"/>
              </a:rPr>
              <a:t>0.005</a:t>
            </a:r>
            <a:r>
              <a:rPr lang="zh-CN" altLang="en-US" sz="3600" b="1" dirty="0">
                <a:latin typeface="华文楷体" panose="02010600040101010101" pitchFamily="2" charset="-122"/>
                <a:ea typeface="华文楷体" panose="02010600040101010101" pitchFamily="2" charset="-122"/>
              </a:rPr>
              <a:t>米。</a:t>
            </a:r>
            <a:endParaRPr lang="en-US" altLang="zh-CN" sz="3600" b="1" dirty="0">
              <a:latin typeface="华文楷体" panose="02010600040101010101" pitchFamily="2" charset="-122"/>
              <a:ea typeface="华文楷体" panose="02010600040101010101" pitchFamily="2" charset="-122"/>
            </a:endParaRPr>
          </a:p>
        </p:txBody>
      </p:sp>
      <p:sp>
        <p:nvSpPr>
          <p:cNvPr id="7174" name="TextBox 6"/>
          <p:cNvSpPr txBox="1">
            <a:spLocks noChangeArrowheads="1"/>
          </p:cNvSpPr>
          <p:nvPr/>
        </p:nvSpPr>
        <p:spPr bwMode="auto">
          <a:xfrm>
            <a:off x="684213" y="1476375"/>
            <a:ext cx="8099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latin typeface="华文楷体" panose="02010600040101010101" pitchFamily="2" charset="-122"/>
                <a:ea typeface="华文楷体" panose="02010600040101010101" pitchFamily="2" charset="-122"/>
              </a:rPr>
              <a:t>把</a:t>
            </a:r>
            <a:r>
              <a:rPr lang="en-US" altLang="zh-CN" sz="3200" b="1">
                <a:latin typeface="华文楷体" panose="02010600040101010101" pitchFamily="2" charset="-122"/>
                <a:ea typeface="华文楷体" panose="02010600040101010101" pitchFamily="2" charset="-122"/>
              </a:rPr>
              <a:t>5</a:t>
            </a:r>
            <a:r>
              <a:rPr lang="zh-CN" altLang="en-US" sz="3200" b="1">
                <a:latin typeface="华文楷体" panose="02010600040101010101" pitchFamily="2" charset="-122"/>
                <a:ea typeface="华文楷体" panose="02010600040101010101" pitchFamily="2" charset="-122"/>
              </a:rPr>
              <a:t>米长的彩带平均分成</a:t>
            </a:r>
            <a:r>
              <a:rPr lang="en-US" altLang="zh-CN" sz="3200" b="1">
                <a:latin typeface="华文楷体" panose="02010600040101010101" pitchFamily="2" charset="-122"/>
                <a:ea typeface="华文楷体" panose="02010600040101010101" pitchFamily="2" charset="-122"/>
              </a:rPr>
              <a:t>1000</a:t>
            </a:r>
            <a:r>
              <a:rPr lang="zh-CN" altLang="en-US" sz="3200" b="1">
                <a:latin typeface="华文楷体" panose="02010600040101010101" pitchFamily="2" charset="-122"/>
                <a:ea typeface="华文楷体" panose="02010600040101010101" pitchFamily="2" charset="-122"/>
              </a:rPr>
              <a:t>份每份是多少米？</a:t>
            </a:r>
          </a:p>
        </p:txBody>
      </p:sp>
      <p:pic>
        <p:nvPicPr>
          <p:cNvPr id="7175" name="Picture 6"/>
          <p:cNvPicPr>
            <a:picLocks noChangeAspect="1" noChangeArrowheads="1"/>
          </p:cNvPicPr>
          <p:nvPr/>
        </p:nvPicPr>
        <p:blipFill>
          <a:blip r:embed="rId3" cstate="email"/>
          <a:srcRect/>
          <a:stretch>
            <a:fillRect/>
          </a:stretch>
        </p:blipFill>
        <p:spPr bwMode="auto">
          <a:xfrm>
            <a:off x="357188" y="1357313"/>
            <a:ext cx="503237"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157"/>
                                        </p:tgtEl>
                                        <p:attrNameLst>
                                          <p:attrName>style.visibility</p:attrName>
                                        </p:attrNameLst>
                                      </p:cBhvr>
                                      <p:to>
                                        <p:strVal val="visible"/>
                                      </p:to>
                                    </p:set>
                                    <p:anim calcmode="lin" valueType="num">
                                      <p:cBhvr>
                                        <p:cTn id="7" dur="500" fill="hold"/>
                                        <p:tgtEl>
                                          <p:spTgt spid="6157"/>
                                        </p:tgtEl>
                                        <p:attrNameLst>
                                          <p:attrName>ppt_w</p:attrName>
                                        </p:attrNameLst>
                                      </p:cBhvr>
                                      <p:tavLst>
                                        <p:tav tm="0">
                                          <p:val>
                                            <p:fltVal val="0"/>
                                          </p:val>
                                        </p:tav>
                                        <p:tav tm="100000">
                                          <p:val>
                                            <p:strVal val="#ppt_w"/>
                                          </p:val>
                                        </p:tav>
                                      </p:tavLst>
                                    </p:anim>
                                    <p:anim calcmode="lin" valueType="num">
                                      <p:cBhvr>
                                        <p:cTn id="8" dur="500" fill="hold"/>
                                        <p:tgtEl>
                                          <p:spTgt spid="6157"/>
                                        </p:tgtEl>
                                        <p:attrNameLst>
                                          <p:attrName>ppt_h</p:attrName>
                                        </p:attrNameLst>
                                      </p:cBhvr>
                                      <p:tavLst>
                                        <p:tav tm="0">
                                          <p:val>
                                            <p:fltVal val="0"/>
                                          </p:val>
                                        </p:tav>
                                        <p:tav tm="100000">
                                          <p:val>
                                            <p:strVal val="#ppt_h"/>
                                          </p:val>
                                        </p:tav>
                                      </p:tavLst>
                                    </p:anim>
                                    <p:animEffect transition="in" filter="fade">
                                      <p:cBhvr>
                                        <p:cTn id="9" dur="500"/>
                                        <p:tgtEl>
                                          <p:spTgt spid="615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6158"/>
                                        </p:tgtEl>
                                        <p:attrNameLst>
                                          <p:attrName>style.visibility</p:attrName>
                                        </p:attrNameLst>
                                      </p:cBhvr>
                                      <p:to>
                                        <p:strVal val="visible"/>
                                      </p:to>
                                    </p:set>
                                    <p:animEffect transition="in" filter="diamond(in)">
                                      <p:cBhvr>
                                        <p:cTn id="18" dur="500"/>
                                        <p:tgtEl>
                                          <p:spTgt spid="6158"/>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7" grpId="0"/>
      <p:bldP spid="6158" grpId="0"/>
      <p:bldP spid="20"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p:txBody>
          <a:bodyPr/>
          <a:lstStyle/>
          <a:p>
            <a:endParaRPr lang="en-US" altLang="zh-CN" dirty="0"/>
          </a:p>
        </p:txBody>
      </p:sp>
      <p:sp>
        <p:nvSpPr>
          <p:cNvPr id="8194" name="TextBox 6"/>
          <p:cNvSpPr txBox="1">
            <a:spLocks noChangeArrowheads="1"/>
          </p:cNvSpPr>
          <p:nvPr/>
        </p:nvSpPr>
        <p:spPr bwMode="auto">
          <a:xfrm>
            <a:off x="1187450" y="2000250"/>
            <a:ext cx="64214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latin typeface="华文楷体" panose="02010600040101010101" pitchFamily="2" charset="-122"/>
                <a:ea typeface="华文楷体" panose="02010600040101010101" pitchFamily="2" charset="-122"/>
              </a:rPr>
              <a:t>观察下面几个算式，你发现了什么？</a:t>
            </a:r>
          </a:p>
        </p:txBody>
      </p:sp>
      <p:sp>
        <p:nvSpPr>
          <p:cNvPr id="8195" name="Text Box 14"/>
          <p:cNvSpPr txBox="1">
            <a:spLocks noChangeArrowheads="1"/>
          </p:cNvSpPr>
          <p:nvPr/>
        </p:nvSpPr>
        <p:spPr bwMode="auto">
          <a:xfrm>
            <a:off x="2470150" y="4711700"/>
            <a:ext cx="4387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a:solidFill>
                  <a:srgbClr val="FF0000"/>
                </a:solidFill>
                <a:latin typeface="华文楷体" panose="02010600040101010101" pitchFamily="2" charset="-122"/>
                <a:ea typeface="华文楷体" panose="02010600040101010101" pitchFamily="2" charset="-122"/>
              </a:rPr>
              <a:t>5÷1000</a:t>
            </a:r>
            <a:r>
              <a:rPr lang="zh-CN" altLang="en-US" sz="3600" b="1">
                <a:solidFill>
                  <a:srgbClr val="FF0000"/>
                </a:solidFill>
                <a:latin typeface="华文楷体" panose="02010600040101010101" pitchFamily="2" charset="-122"/>
                <a:ea typeface="华文楷体" panose="02010600040101010101" pitchFamily="2" charset="-122"/>
              </a:rPr>
              <a:t>＝</a:t>
            </a:r>
            <a:r>
              <a:rPr lang="en-US" altLang="zh-CN" sz="3600" b="1">
                <a:solidFill>
                  <a:srgbClr val="FF0000"/>
                </a:solidFill>
                <a:latin typeface="华文楷体" panose="02010600040101010101" pitchFamily="2" charset="-122"/>
                <a:ea typeface="华文楷体" panose="02010600040101010101" pitchFamily="2" charset="-122"/>
              </a:rPr>
              <a:t>0.005</a:t>
            </a:r>
            <a:r>
              <a:rPr lang="zh-CN" altLang="en-US" sz="3600" b="1">
                <a:solidFill>
                  <a:srgbClr val="FF0000"/>
                </a:solidFill>
                <a:latin typeface="华文楷体" panose="02010600040101010101" pitchFamily="2" charset="-122"/>
                <a:ea typeface="华文楷体" panose="02010600040101010101" pitchFamily="2" charset="-122"/>
              </a:rPr>
              <a:t>（米）</a:t>
            </a:r>
            <a:endParaRPr lang="en-US" altLang="zh-CN" sz="3600" b="1">
              <a:latin typeface="华文楷体" panose="02010600040101010101" pitchFamily="2" charset="-122"/>
              <a:ea typeface="华文楷体" panose="02010600040101010101" pitchFamily="2" charset="-122"/>
            </a:endParaRPr>
          </a:p>
        </p:txBody>
      </p:sp>
      <p:sp>
        <p:nvSpPr>
          <p:cNvPr id="8196" name="Text Box 14"/>
          <p:cNvSpPr txBox="1">
            <a:spLocks noChangeArrowheads="1"/>
          </p:cNvSpPr>
          <p:nvPr/>
        </p:nvSpPr>
        <p:spPr bwMode="auto">
          <a:xfrm>
            <a:off x="2500313" y="3929063"/>
            <a:ext cx="43878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a:solidFill>
                  <a:srgbClr val="FF0000"/>
                </a:solidFill>
                <a:latin typeface="华文楷体" panose="02010600040101010101" pitchFamily="2" charset="-122"/>
                <a:ea typeface="华文楷体" panose="02010600040101010101" pitchFamily="2" charset="-122"/>
              </a:rPr>
              <a:t>5÷100</a:t>
            </a:r>
            <a:r>
              <a:rPr lang="zh-CN" altLang="en-US" sz="3600" b="1">
                <a:solidFill>
                  <a:srgbClr val="FF0000"/>
                </a:solidFill>
                <a:latin typeface="华文楷体" panose="02010600040101010101" pitchFamily="2" charset="-122"/>
                <a:ea typeface="华文楷体" panose="02010600040101010101" pitchFamily="2" charset="-122"/>
              </a:rPr>
              <a:t>＝</a:t>
            </a:r>
            <a:r>
              <a:rPr lang="en-US" altLang="zh-CN" sz="3600" b="1">
                <a:solidFill>
                  <a:srgbClr val="FF0000"/>
                </a:solidFill>
                <a:latin typeface="华文楷体" panose="02010600040101010101" pitchFamily="2" charset="-122"/>
                <a:ea typeface="华文楷体" panose="02010600040101010101" pitchFamily="2" charset="-122"/>
              </a:rPr>
              <a:t>0.05</a:t>
            </a:r>
            <a:r>
              <a:rPr lang="zh-CN" altLang="en-US" sz="3600" b="1">
                <a:solidFill>
                  <a:srgbClr val="FF0000"/>
                </a:solidFill>
                <a:latin typeface="华文楷体" panose="02010600040101010101" pitchFamily="2" charset="-122"/>
                <a:ea typeface="华文楷体" panose="02010600040101010101" pitchFamily="2" charset="-122"/>
              </a:rPr>
              <a:t>（米）</a:t>
            </a:r>
            <a:endParaRPr lang="en-US" altLang="zh-CN" sz="3600" b="1">
              <a:latin typeface="华文楷体" panose="02010600040101010101" pitchFamily="2" charset="-122"/>
              <a:ea typeface="华文楷体" panose="02010600040101010101" pitchFamily="2" charset="-122"/>
            </a:endParaRPr>
          </a:p>
        </p:txBody>
      </p:sp>
      <p:sp>
        <p:nvSpPr>
          <p:cNvPr id="8197" name="Text Box 14"/>
          <p:cNvSpPr txBox="1">
            <a:spLocks noChangeArrowheads="1"/>
          </p:cNvSpPr>
          <p:nvPr/>
        </p:nvSpPr>
        <p:spPr bwMode="auto">
          <a:xfrm>
            <a:off x="2470150" y="3071813"/>
            <a:ext cx="43878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dirty="0">
                <a:solidFill>
                  <a:srgbClr val="FF0000"/>
                </a:solidFill>
                <a:latin typeface="华文楷体" panose="02010600040101010101" pitchFamily="2" charset="-122"/>
                <a:ea typeface="华文楷体" panose="02010600040101010101" pitchFamily="2" charset="-122"/>
              </a:rPr>
              <a:t>5÷10</a:t>
            </a:r>
            <a:r>
              <a:rPr lang="zh-CN" altLang="en-US" sz="3600" b="1" dirty="0">
                <a:solidFill>
                  <a:srgbClr val="FF0000"/>
                </a:solidFill>
                <a:latin typeface="华文楷体" panose="02010600040101010101" pitchFamily="2" charset="-122"/>
                <a:ea typeface="华文楷体" panose="02010600040101010101" pitchFamily="2" charset="-122"/>
              </a:rPr>
              <a:t>＝</a:t>
            </a:r>
            <a:r>
              <a:rPr lang="en-US" altLang="zh-CN" sz="3600" b="1" dirty="0">
                <a:solidFill>
                  <a:srgbClr val="FF0000"/>
                </a:solidFill>
                <a:latin typeface="华文楷体" panose="02010600040101010101" pitchFamily="2" charset="-122"/>
                <a:ea typeface="华文楷体" panose="02010600040101010101" pitchFamily="2" charset="-122"/>
              </a:rPr>
              <a:t>0.5</a:t>
            </a:r>
            <a:r>
              <a:rPr lang="zh-CN" altLang="en-US" sz="3600" b="1" dirty="0">
                <a:solidFill>
                  <a:srgbClr val="FF0000"/>
                </a:solidFill>
                <a:latin typeface="华文楷体" panose="02010600040101010101" pitchFamily="2" charset="-122"/>
                <a:ea typeface="华文楷体" panose="02010600040101010101" pitchFamily="2" charset="-122"/>
              </a:rPr>
              <a:t>（米）</a:t>
            </a:r>
            <a:endParaRPr lang="en-US" altLang="zh-CN" sz="3600" b="1" dirty="0">
              <a:latin typeface="华文楷体" panose="02010600040101010101" pitchFamily="2" charset="-122"/>
              <a:ea typeface="华文楷体" panose="02010600040101010101" pitchFamily="2"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5"/>
          <p:cNvSpPr>
            <a:spLocks noGrp="1" noChangeArrowheads="1"/>
          </p:cNvSpPr>
          <p:nvPr>
            <p:ph type="ftr" sz="quarter" idx="11"/>
          </p:nvPr>
        </p:nvSpPr>
        <p:spPr/>
        <p:txBody>
          <a:bodyPr/>
          <a:lstStyle/>
          <a:p>
            <a:endParaRPr lang="en-US" altLang="zh-CN" dirty="0"/>
          </a:p>
        </p:txBody>
      </p:sp>
      <p:sp>
        <p:nvSpPr>
          <p:cNvPr id="2" name="矩形 1"/>
          <p:cNvSpPr/>
          <p:nvPr/>
        </p:nvSpPr>
        <p:spPr>
          <a:xfrm>
            <a:off x="323850" y="3009900"/>
            <a:ext cx="2160588" cy="1008063"/>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chemeClr val="tx1"/>
                </a:solidFill>
                <a:latin typeface="华文楷体" panose="02010600040101010101" pitchFamily="2" charset="-122"/>
                <a:ea typeface="华文楷体" panose="02010600040101010101" pitchFamily="2" charset="-122"/>
              </a:rPr>
              <a:t>小数点位置向左移动的规律</a:t>
            </a:r>
          </a:p>
        </p:txBody>
      </p:sp>
      <p:sp>
        <p:nvSpPr>
          <p:cNvPr id="3" name="左大括号 2"/>
          <p:cNvSpPr/>
          <p:nvPr/>
        </p:nvSpPr>
        <p:spPr>
          <a:xfrm>
            <a:off x="2555875" y="2217738"/>
            <a:ext cx="360363" cy="2808287"/>
          </a:xfrm>
          <a:prstGeom prst="leftBrace">
            <a:avLst>
              <a:gd name="adj1" fmla="val 59284"/>
              <a:gd name="adj2" fmla="val 50000"/>
            </a:avLst>
          </a:prstGeom>
        </p:spPr>
        <p:style>
          <a:lnRef idx="3">
            <a:schemeClr val="accent4"/>
          </a:lnRef>
          <a:fillRef idx="0">
            <a:schemeClr val="accent4"/>
          </a:fillRef>
          <a:effectRef idx="2">
            <a:schemeClr val="accent4"/>
          </a:effectRef>
          <a:fontRef idx="minor">
            <a:schemeClr val="tx1"/>
          </a:fontRef>
        </p:style>
        <p:txBody>
          <a:bodyPr anchor="ctr"/>
          <a:lstStyle/>
          <a:p>
            <a:pPr algn="ctr">
              <a:defRPr/>
            </a:pPr>
            <a:endParaRPr lang="zh-CN" altLang="en-US" b="1">
              <a:latin typeface="华文楷体" panose="02010600040101010101" pitchFamily="2" charset="-122"/>
              <a:ea typeface="华文楷体" panose="02010600040101010101" pitchFamily="2" charset="-122"/>
            </a:endParaRPr>
          </a:p>
        </p:txBody>
      </p:sp>
      <p:sp>
        <p:nvSpPr>
          <p:cNvPr id="4" name="右箭头 3"/>
          <p:cNvSpPr/>
          <p:nvPr/>
        </p:nvSpPr>
        <p:spPr>
          <a:xfrm>
            <a:off x="5292725" y="2073275"/>
            <a:ext cx="719138" cy="360363"/>
          </a:xfrm>
          <a:prstGeom prst="rightArrow">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latin typeface="华文楷体" panose="02010600040101010101" pitchFamily="2" charset="-122"/>
              <a:ea typeface="华文楷体" panose="02010600040101010101" pitchFamily="2" charset="-122"/>
            </a:endParaRPr>
          </a:p>
        </p:txBody>
      </p:sp>
      <p:sp>
        <p:nvSpPr>
          <p:cNvPr id="5" name="矩形 4"/>
          <p:cNvSpPr/>
          <p:nvPr/>
        </p:nvSpPr>
        <p:spPr>
          <a:xfrm>
            <a:off x="6156325" y="1857375"/>
            <a:ext cx="2160588" cy="720725"/>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400" b="1" dirty="0">
                <a:solidFill>
                  <a:schemeClr val="tx1"/>
                </a:solidFill>
                <a:latin typeface="华文楷体" panose="02010600040101010101" pitchFamily="2" charset="-122"/>
                <a:ea typeface="华文楷体" panose="02010600040101010101" pitchFamily="2" charset="-122"/>
              </a:rPr>
              <a:t>小数点向左移动一位</a:t>
            </a:r>
          </a:p>
        </p:txBody>
      </p:sp>
      <p:sp>
        <p:nvSpPr>
          <p:cNvPr id="6" name="右箭头 5"/>
          <p:cNvSpPr/>
          <p:nvPr/>
        </p:nvSpPr>
        <p:spPr>
          <a:xfrm>
            <a:off x="5292725" y="3370263"/>
            <a:ext cx="719138" cy="358775"/>
          </a:xfrm>
          <a:prstGeom prst="rightArrow">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latin typeface="华文楷体" panose="02010600040101010101" pitchFamily="2" charset="-122"/>
              <a:ea typeface="华文楷体" panose="02010600040101010101" pitchFamily="2" charset="-122"/>
            </a:endParaRPr>
          </a:p>
        </p:txBody>
      </p:sp>
      <p:sp>
        <p:nvSpPr>
          <p:cNvPr id="7" name="矩形 6"/>
          <p:cNvSpPr/>
          <p:nvPr/>
        </p:nvSpPr>
        <p:spPr>
          <a:xfrm>
            <a:off x="6156325" y="3154363"/>
            <a:ext cx="2160588" cy="719137"/>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400" b="1" dirty="0">
                <a:solidFill>
                  <a:schemeClr val="tx1"/>
                </a:solidFill>
                <a:latin typeface="华文楷体" panose="02010600040101010101" pitchFamily="2" charset="-122"/>
                <a:ea typeface="华文楷体" panose="02010600040101010101" pitchFamily="2" charset="-122"/>
              </a:rPr>
              <a:t>小数点向左移动两位</a:t>
            </a:r>
          </a:p>
        </p:txBody>
      </p:sp>
      <p:sp>
        <p:nvSpPr>
          <p:cNvPr id="8" name="右箭头 7"/>
          <p:cNvSpPr/>
          <p:nvPr/>
        </p:nvSpPr>
        <p:spPr>
          <a:xfrm>
            <a:off x="5292725" y="4881563"/>
            <a:ext cx="719138" cy="360362"/>
          </a:xfrm>
          <a:prstGeom prst="rightArrow">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latin typeface="华文楷体" panose="02010600040101010101" pitchFamily="2" charset="-122"/>
              <a:ea typeface="华文楷体" panose="02010600040101010101" pitchFamily="2" charset="-122"/>
            </a:endParaRPr>
          </a:p>
        </p:txBody>
      </p:sp>
      <p:sp>
        <p:nvSpPr>
          <p:cNvPr id="9" name="矩形 8"/>
          <p:cNvSpPr/>
          <p:nvPr/>
        </p:nvSpPr>
        <p:spPr>
          <a:xfrm>
            <a:off x="6156325" y="4737100"/>
            <a:ext cx="2160588" cy="720725"/>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400" b="1" dirty="0">
                <a:solidFill>
                  <a:schemeClr val="tx1"/>
                </a:solidFill>
                <a:latin typeface="华文楷体" panose="02010600040101010101" pitchFamily="2" charset="-122"/>
                <a:ea typeface="华文楷体" panose="02010600040101010101" pitchFamily="2" charset="-122"/>
              </a:rPr>
              <a:t>小数点向左移动三位</a:t>
            </a:r>
          </a:p>
        </p:txBody>
      </p:sp>
      <p:grpSp>
        <p:nvGrpSpPr>
          <p:cNvPr id="10" name="组合 29"/>
          <p:cNvGrpSpPr/>
          <p:nvPr/>
        </p:nvGrpSpPr>
        <p:grpSpPr bwMode="auto">
          <a:xfrm>
            <a:off x="2987675" y="1928813"/>
            <a:ext cx="2160588" cy="1087437"/>
            <a:chOff x="2987675" y="2708275"/>
            <a:chExt cx="2160588" cy="1087560"/>
          </a:xfrm>
        </p:grpSpPr>
        <p:sp>
          <p:nvSpPr>
            <p:cNvPr id="11" name="矩形 10"/>
            <p:cNvSpPr/>
            <p:nvPr/>
          </p:nvSpPr>
          <p:spPr>
            <a:xfrm>
              <a:off x="2987675" y="2708275"/>
              <a:ext cx="2160588" cy="1008176"/>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zh-CN" altLang="en-US" sz="2400" b="1" dirty="0">
                  <a:solidFill>
                    <a:srgbClr val="FF0000"/>
                  </a:solidFill>
                  <a:latin typeface="华文楷体" panose="02010600040101010101" pitchFamily="2" charset="-122"/>
                  <a:ea typeface="华文楷体" panose="02010600040101010101" pitchFamily="2" charset="-122"/>
                </a:rPr>
                <a:t>一个数缩小到原来的</a:t>
              </a:r>
            </a:p>
          </p:txBody>
        </p:sp>
        <p:sp>
          <p:nvSpPr>
            <p:cNvPr id="9238" name="TextBox 18"/>
            <p:cNvSpPr txBox="1">
              <a:spLocks noChangeArrowheads="1"/>
            </p:cNvSpPr>
            <p:nvPr/>
          </p:nvSpPr>
          <p:spPr bwMode="auto">
            <a:xfrm>
              <a:off x="4139952" y="3068960"/>
              <a:ext cx="5755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华文楷体" panose="02010600040101010101" pitchFamily="2" charset="-122"/>
                  <a:ea typeface="华文楷体" panose="02010600040101010101" pitchFamily="2" charset="-122"/>
                </a:rPr>
                <a:t>1</a:t>
              </a:r>
              <a:endParaRPr lang="zh-CN" altLang="en-US" sz="2400" b="1">
                <a:solidFill>
                  <a:srgbClr val="FF0000"/>
                </a:solidFill>
                <a:latin typeface="华文楷体" panose="02010600040101010101" pitchFamily="2" charset="-122"/>
                <a:ea typeface="华文楷体" panose="02010600040101010101" pitchFamily="2" charset="-122"/>
              </a:endParaRPr>
            </a:p>
          </p:txBody>
        </p:sp>
        <p:cxnSp>
          <p:nvCxnSpPr>
            <p:cNvPr id="13" name="直接连接符 12"/>
            <p:cNvCxnSpPr/>
            <p:nvPr/>
          </p:nvCxnSpPr>
          <p:spPr>
            <a:xfrm>
              <a:off x="4067175" y="3429082"/>
              <a:ext cx="433388" cy="0"/>
            </a:xfrm>
            <a:prstGeom prst="line">
              <a:avLst/>
            </a:prstGeom>
            <a:ln w="25400">
              <a:solidFill>
                <a:srgbClr val="FF0000"/>
              </a:solidFill>
            </a:ln>
          </p:spPr>
          <p:style>
            <a:lnRef idx="3">
              <a:schemeClr val="accent4"/>
            </a:lnRef>
            <a:fillRef idx="0">
              <a:schemeClr val="accent4"/>
            </a:fillRef>
            <a:effectRef idx="2">
              <a:schemeClr val="accent4"/>
            </a:effectRef>
            <a:fontRef idx="minor">
              <a:schemeClr val="tx1"/>
            </a:fontRef>
          </p:style>
        </p:cxnSp>
        <p:sp>
          <p:nvSpPr>
            <p:cNvPr id="9240" name="TextBox 21"/>
            <p:cNvSpPr txBox="1">
              <a:spLocks noChangeArrowheads="1"/>
            </p:cNvSpPr>
            <p:nvPr/>
          </p:nvSpPr>
          <p:spPr bwMode="auto">
            <a:xfrm>
              <a:off x="4067895" y="3334170"/>
              <a:ext cx="5755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华文楷体" panose="02010600040101010101" pitchFamily="2" charset="-122"/>
                  <a:ea typeface="华文楷体" panose="02010600040101010101" pitchFamily="2" charset="-122"/>
                </a:rPr>
                <a:t>10</a:t>
              </a:r>
              <a:endParaRPr lang="zh-CN" altLang="en-US" sz="2400" b="1">
                <a:solidFill>
                  <a:srgbClr val="FF0000"/>
                </a:solidFill>
                <a:latin typeface="华文楷体" panose="02010600040101010101" pitchFamily="2" charset="-122"/>
                <a:ea typeface="华文楷体" panose="02010600040101010101" pitchFamily="2" charset="-122"/>
              </a:endParaRPr>
            </a:p>
          </p:txBody>
        </p:sp>
      </p:grpSp>
      <p:grpSp>
        <p:nvGrpSpPr>
          <p:cNvPr id="15" name="组合 30"/>
          <p:cNvGrpSpPr/>
          <p:nvPr/>
        </p:nvGrpSpPr>
        <p:grpSpPr bwMode="auto">
          <a:xfrm>
            <a:off x="2987675" y="3225800"/>
            <a:ext cx="2160588" cy="1042988"/>
            <a:chOff x="2987675" y="4005263"/>
            <a:chExt cx="2160588" cy="1042317"/>
          </a:xfrm>
        </p:grpSpPr>
        <p:sp>
          <p:nvSpPr>
            <p:cNvPr id="16" name="矩形 15"/>
            <p:cNvSpPr/>
            <p:nvPr/>
          </p:nvSpPr>
          <p:spPr>
            <a:xfrm>
              <a:off x="2987675" y="4005263"/>
              <a:ext cx="2160588" cy="936022"/>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zh-CN" altLang="en-US" sz="2400" b="1" dirty="0">
                  <a:solidFill>
                    <a:srgbClr val="FF0000"/>
                  </a:solidFill>
                  <a:latin typeface="华文楷体" panose="02010600040101010101" pitchFamily="2" charset="-122"/>
                  <a:ea typeface="华文楷体" panose="02010600040101010101" pitchFamily="2" charset="-122"/>
                </a:rPr>
                <a:t>一个数缩小到原来的</a:t>
              </a:r>
            </a:p>
          </p:txBody>
        </p:sp>
        <p:sp>
          <p:nvSpPr>
            <p:cNvPr id="9234" name="TextBox 22"/>
            <p:cNvSpPr txBox="1">
              <a:spLocks noChangeArrowheads="1"/>
            </p:cNvSpPr>
            <p:nvPr/>
          </p:nvSpPr>
          <p:spPr bwMode="auto">
            <a:xfrm>
              <a:off x="4139952" y="4293096"/>
              <a:ext cx="5755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华文楷体" panose="02010600040101010101" pitchFamily="2" charset="-122"/>
                  <a:ea typeface="华文楷体" panose="02010600040101010101" pitchFamily="2" charset="-122"/>
                </a:rPr>
                <a:t>1</a:t>
              </a:r>
              <a:endParaRPr lang="zh-CN" altLang="en-US" sz="2400" b="1">
                <a:solidFill>
                  <a:srgbClr val="FF0000"/>
                </a:solidFill>
                <a:latin typeface="华文楷体" panose="02010600040101010101" pitchFamily="2" charset="-122"/>
                <a:ea typeface="华文楷体" panose="02010600040101010101" pitchFamily="2" charset="-122"/>
              </a:endParaRPr>
            </a:p>
          </p:txBody>
        </p:sp>
        <p:cxnSp>
          <p:nvCxnSpPr>
            <p:cNvPr id="18" name="直接连接符 17"/>
            <p:cNvCxnSpPr/>
            <p:nvPr/>
          </p:nvCxnSpPr>
          <p:spPr>
            <a:xfrm>
              <a:off x="4067175" y="4652546"/>
              <a:ext cx="433388" cy="0"/>
            </a:xfrm>
            <a:prstGeom prst="line">
              <a:avLst/>
            </a:prstGeom>
            <a:ln w="25400">
              <a:solidFill>
                <a:srgbClr val="FF0000"/>
              </a:solidFill>
            </a:ln>
          </p:spPr>
          <p:style>
            <a:lnRef idx="3">
              <a:schemeClr val="accent4"/>
            </a:lnRef>
            <a:fillRef idx="0">
              <a:schemeClr val="accent4"/>
            </a:fillRef>
            <a:effectRef idx="2">
              <a:schemeClr val="accent4"/>
            </a:effectRef>
            <a:fontRef idx="minor">
              <a:schemeClr val="tx1"/>
            </a:fontRef>
          </p:style>
        </p:cxnSp>
        <p:sp>
          <p:nvSpPr>
            <p:cNvPr id="9236" name="TextBox 24"/>
            <p:cNvSpPr txBox="1">
              <a:spLocks noChangeArrowheads="1"/>
            </p:cNvSpPr>
            <p:nvPr/>
          </p:nvSpPr>
          <p:spPr bwMode="auto">
            <a:xfrm>
              <a:off x="3929058" y="4585915"/>
              <a:ext cx="7915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华文楷体" panose="02010600040101010101" pitchFamily="2" charset="-122"/>
                  <a:ea typeface="华文楷体" panose="02010600040101010101" pitchFamily="2" charset="-122"/>
                </a:rPr>
                <a:t>100</a:t>
              </a:r>
              <a:endParaRPr lang="zh-CN" altLang="en-US" sz="2400" b="1">
                <a:solidFill>
                  <a:srgbClr val="FF0000"/>
                </a:solidFill>
                <a:latin typeface="华文楷体" panose="02010600040101010101" pitchFamily="2" charset="-122"/>
                <a:ea typeface="华文楷体" panose="02010600040101010101" pitchFamily="2" charset="-122"/>
              </a:endParaRPr>
            </a:p>
          </p:txBody>
        </p:sp>
      </p:grpSp>
      <p:grpSp>
        <p:nvGrpSpPr>
          <p:cNvPr id="20" name="组合 28"/>
          <p:cNvGrpSpPr/>
          <p:nvPr/>
        </p:nvGrpSpPr>
        <p:grpSpPr bwMode="auto">
          <a:xfrm>
            <a:off x="2987675" y="4594225"/>
            <a:ext cx="2089150" cy="1136650"/>
            <a:chOff x="2987675" y="5373216"/>
            <a:chExt cx="2089150" cy="1136426"/>
          </a:xfrm>
        </p:grpSpPr>
        <p:sp>
          <p:nvSpPr>
            <p:cNvPr id="21" name="矩形 20"/>
            <p:cNvSpPr/>
            <p:nvPr/>
          </p:nvSpPr>
          <p:spPr>
            <a:xfrm>
              <a:off x="2987675" y="5373216"/>
              <a:ext cx="2089150" cy="1007864"/>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zh-CN" altLang="en-US" sz="2400" b="1" dirty="0">
                  <a:solidFill>
                    <a:srgbClr val="FF0000"/>
                  </a:solidFill>
                  <a:latin typeface="华文楷体" panose="02010600040101010101" pitchFamily="2" charset="-122"/>
                  <a:ea typeface="华文楷体" panose="02010600040101010101" pitchFamily="2" charset="-122"/>
                </a:rPr>
                <a:t>一个数缩小到原来的</a:t>
              </a:r>
            </a:p>
          </p:txBody>
        </p:sp>
        <p:sp>
          <p:nvSpPr>
            <p:cNvPr id="9230" name="TextBox 25"/>
            <p:cNvSpPr txBox="1">
              <a:spLocks noChangeArrowheads="1"/>
            </p:cNvSpPr>
            <p:nvPr/>
          </p:nvSpPr>
          <p:spPr bwMode="auto">
            <a:xfrm>
              <a:off x="4139952" y="5733256"/>
              <a:ext cx="5755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华文楷体" panose="02010600040101010101" pitchFamily="2" charset="-122"/>
                  <a:ea typeface="华文楷体" panose="02010600040101010101" pitchFamily="2" charset="-122"/>
                </a:rPr>
                <a:t>1</a:t>
              </a:r>
              <a:endParaRPr lang="zh-CN" altLang="en-US" sz="2400" b="1">
                <a:solidFill>
                  <a:srgbClr val="FF0000"/>
                </a:solidFill>
                <a:latin typeface="华文楷体" panose="02010600040101010101" pitchFamily="2" charset="-122"/>
                <a:ea typeface="华文楷体" panose="02010600040101010101" pitchFamily="2" charset="-122"/>
              </a:endParaRPr>
            </a:p>
          </p:txBody>
        </p:sp>
        <p:cxnSp>
          <p:nvCxnSpPr>
            <p:cNvPr id="23" name="直接连接符 22"/>
            <p:cNvCxnSpPr/>
            <p:nvPr/>
          </p:nvCxnSpPr>
          <p:spPr>
            <a:xfrm>
              <a:off x="4067175" y="6093799"/>
              <a:ext cx="433388" cy="0"/>
            </a:xfrm>
            <a:prstGeom prst="line">
              <a:avLst/>
            </a:prstGeom>
            <a:ln w="25400">
              <a:solidFill>
                <a:srgbClr val="FF0000"/>
              </a:solidFill>
            </a:ln>
          </p:spPr>
          <p:style>
            <a:lnRef idx="3">
              <a:schemeClr val="accent4"/>
            </a:lnRef>
            <a:fillRef idx="0">
              <a:schemeClr val="accent4"/>
            </a:fillRef>
            <a:effectRef idx="2">
              <a:schemeClr val="accent4"/>
            </a:effectRef>
            <a:fontRef idx="minor">
              <a:schemeClr val="tx1"/>
            </a:fontRef>
          </p:style>
        </p:cxnSp>
        <p:sp>
          <p:nvSpPr>
            <p:cNvPr id="9232" name="TextBox 27"/>
            <p:cNvSpPr txBox="1">
              <a:spLocks noChangeArrowheads="1"/>
            </p:cNvSpPr>
            <p:nvPr/>
          </p:nvSpPr>
          <p:spPr bwMode="auto">
            <a:xfrm>
              <a:off x="3924449" y="6047977"/>
              <a:ext cx="9355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华文楷体" panose="02010600040101010101" pitchFamily="2" charset="-122"/>
                  <a:ea typeface="华文楷体" panose="02010600040101010101" pitchFamily="2" charset="-122"/>
                </a:rPr>
                <a:t>1000</a:t>
              </a:r>
              <a:endParaRPr lang="zh-CN" altLang="en-US" sz="2400" b="1">
                <a:solidFill>
                  <a:srgbClr val="FF0000"/>
                </a:solidFill>
                <a:latin typeface="华文楷体" panose="02010600040101010101" pitchFamily="2" charset="-122"/>
                <a:ea typeface="华文楷体" panose="0201060004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par>
                                <p:cTn id="16" presetID="53" presetClass="entr" presetSubtype="16"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p:cTn id="18" dur="500" fill="hold"/>
                                        <p:tgtEl>
                                          <p:spTgt spid="15"/>
                                        </p:tgtEl>
                                        <p:attrNameLst>
                                          <p:attrName>ppt_w</p:attrName>
                                        </p:attrNameLst>
                                      </p:cBhvr>
                                      <p:tavLst>
                                        <p:tav tm="0">
                                          <p:val>
                                            <p:fltVal val="0"/>
                                          </p:val>
                                        </p:tav>
                                        <p:tav tm="100000">
                                          <p:val>
                                            <p:strVal val="#ppt_w"/>
                                          </p:val>
                                        </p:tav>
                                      </p:tavLst>
                                    </p:anim>
                                    <p:anim calcmode="lin" valueType="num">
                                      <p:cBhvr>
                                        <p:cTn id="19" dur="500" fill="hold"/>
                                        <p:tgtEl>
                                          <p:spTgt spid="15"/>
                                        </p:tgtEl>
                                        <p:attrNameLst>
                                          <p:attrName>ppt_h</p:attrName>
                                        </p:attrNameLst>
                                      </p:cBhvr>
                                      <p:tavLst>
                                        <p:tav tm="0">
                                          <p:val>
                                            <p:fltVal val="0"/>
                                          </p:val>
                                        </p:tav>
                                        <p:tav tm="100000">
                                          <p:val>
                                            <p:strVal val="#ppt_h"/>
                                          </p:val>
                                        </p:tav>
                                      </p:tavLst>
                                    </p:anim>
                                    <p:animEffect transition="in" filter="fade">
                                      <p:cBhvr>
                                        <p:cTn id="20" dur="500"/>
                                        <p:tgtEl>
                                          <p:spTgt spid="15"/>
                                        </p:tgtEl>
                                      </p:cBhvr>
                                    </p:animEffect>
                                  </p:childTnLst>
                                </p:cTn>
                              </p:par>
                              <p:par>
                                <p:cTn id="21" presetID="53" presetClass="entr" presetSubtype="16"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p:cTn id="23" dur="500" fill="hold"/>
                                        <p:tgtEl>
                                          <p:spTgt spid="20"/>
                                        </p:tgtEl>
                                        <p:attrNameLst>
                                          <p:attrName>ppt_w</p:attrName>
                                        </p:attrNameLst>
                                      </p:cBhvr>
                                      <p:tavLst>
                                        <p:tav tm="0">
                                          <p:val>
                                            <p:fltVal val="0"/>
                                          </p:val>
                                        </p:tav>
                                        <p:tav tm="100000">
                                          <p:val>
                                            <p:strVal val="#ppt_w"/>
                                          </p:val>
                                        </p:tav>
                                      </p:tavLst>
                                    </p:anim>
                                    <p:anim calcmode="lin" valueType="num">
                                      <p:cBhvr>
                                        <p:cTn id="24" dur="500" fill="hold"/>
                                        <p:tgtEl>
                                          <p:spTgt spid="20"/>
                                        </p:tgtEl>
                                        <p:attrNameLst>
                                          <p:attrName>ppt_h</p:attrName>
                                        </p:attrNameLst>
                                      </p:cBhvr>
                                      <p:tavLst>
                                        <p:tav tm="0">
                                          <p:val>
                                            <p:fltVal val="0"/>
                                          </p:val>
                                        </p:tav>
                                        <p:tav tm="100000">
                                          <p:val>
                                            <p:strVal val="#ppt_h"/>
                                          </p:val>
                                        </p:tav>
                                      </p:tavLst>
                                    </p:anim>
                                    <p:animEffect transition="in" filter="fade">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5"/>
          <p:cNvSpPr>
            <a:spLocks noGrp="1" noChangeArrowheads="1"/>
          </p:cNvSpPr>
          <p:nvPr>
            <p:ph type="ftr" sz="quarter" idx="11"/>
          </p:nvPr>
        </p:nvSpPr>
        <p:spPr/>
        <p:txBody>
          <a:bodyPr/>
          <a:lstStyle/>
          <a:p>
            <a:endParaRPr lang="en-US" altLang="zh-CN" dirty="0"/>
          </a:p>
        </p:txBody>
      </p:sp>
      <p:pic>
        <p:nvPicPr>
          <p:cNvPr id="10242" name="图片 3" descr="抠图、试一试.png"/>
          <p:cNvPicPr>
            <a:picLocks noChangeAspect="1"/>
          </p:cNvPicPr>
          <p:nvPr/>
        </p:nvPicPr>
        <p:blipFill>
          <a:blip r:embed="rId3" cstate="email"/>
          <a:srcRect/>
          <a:stretch>
            <a:fillRect/>
          </a:stretch>
        </p:blipFill>
        <p:spPr bwMode="auto">
          <a:xfrm>
            <a:off x="344488" y="908050"/>
            <a:ext cx="2571750" cy="153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Box 4"/>
          <p:cNvSpPr txBox="1">
            <a:spLocks noChangeArrowheads="1"/>
          </p:cNvSpPr>
          <p:nvPr/>
        </p:nvSpPr>
        <p:spPr bwMode="auto">
          <a:xfrm>
            <a:off x="1130300" y="1666875"/>
            <a:ext cx="1714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000" b="1" dirty="0">
                <a:latin typeface="华文楷体" panose="02010600040101010101" pitchFamily="2" charset="-122"/>
                <a:ea typeface="华文楷体" panose="02010600040101010101" pitchFamily="2" charset="-122"/>
              </a:rPr>
              <a:t>试一试</a:t>
            </a:r>
          </a:p>
        </p:txBody>
      </p:sp>
      <p:sp>
        <p:nvSpPr>
          <p:cNvPr id="10244" name="TextBox 5"/>
          <p:cNvSpPr txBox="1">
            <a:spLocks noChangeArrowheads="1"/>
          </p:cNvSpPr>
          <p:nvPr/>
        </p:nvSpPr>
        <p:spPr bwMode="auto">
          <a:xfrm>
            <a:off x="2803525" y="1565275"/>
            <a:ext cx="6161088"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dirty="0">
                <a:latin typeface="华文楷体" panose="02010600040101010101" pitchFamily="2" charset="-122"/>
                <a:ea typeface="华文楷体" panose="02010600040101010101" pitchFamily="2" charset="-122"/>
              </a:rPr>
              <a:t>直接写出下面各题的得数，再用计算器检验一下。</a:t>
            </a:r>
          </a:p>
        </p:txBody>
      </p:sp>
      <p:sp>
        <p:nvSpPr>
          <p:cNvPr id="8" name="Text Box 6"/>
          <p:cNvSpPr txBox="1">
            <a:spLocks noChangeArrowheads="1"/>
          </p:cNvSpPr>
          <p:nvPr/>
        </p:nvSpPr>
        <p:spPr bwMode="auto">
          <a:xfrm>
            <a:off x="2584450" y="3573463"/>
            <a:ext cx="35274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dirty="0">
                <a:latin typeface="华文楷体" panose="02010600040101010101" pitchFamily="2" charset="-122"/>
                <a:ea typeface="华文楷体" panose="02010600040101010101" pitchFamily="2" charset="-122"/>
              </a:rPr>
              <a:t>53.8÷10 =</a:t>
            </a:r>
          </a:p>
        </p:txBody>
      </p:sp>
      <p:sp>
        <p:nvSpPr>
          <p:cNvPr id="9" name="Text Box 12"/>
          <p:cNvSpPr txBox="1">
            <a:spLocks noChangeArrowheads="1"/>
          </p:cNvSpPr>
          <p:nvPr/>
        </p:nvSpPr>
        <p:spPr bwMode="auto">
          <a:xfrm>
            <a:off x="4859338" y="3576638"/>
            <a:ext cx="12969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dirty="0">
                <a:solidFill>
                  <a:srgbClr val="FF0000"/>
                </a:solidFill>
                <a:latin typeface="华文楷体" panose="02010600040101010101" pitchFamily="2" charset="-122"/>
                <a:ea typeface="华文楷体" panose="02010600040101010101" pitchFamily="2" charset="-122"/>
              </a:rPr>
              <a:t>5.38</a:t>
            </a:r>
            <a:endParaRPr lang="zh-CN" altLang="en-US" sz="3600" b="1" dirty="0">
              <a:latin typeface="华文楷体" panose="02010600040101010101" pitchFamily="2" charset="-122"/>
              <a:ea typeface="华文楷体" panose="02010600040101010101" pitchFamily="2" charset="-122"/>
            </a:endParaRPr>
          </a:p>
        </p:txBody>
      </p:sp>
      <p:sp>
        <p:nvSpPr>
          <p:cNvPr id="10" name="TextBox 9"/>
          <p:cNvSpPr txBox="1">
            <a:spLocks noChangeArrowheads="1"/>
          </p:cNvSpPr>
          <p:nvPr/>
        </p:nvSpPr>
        <p:spPr bwMode="auto">
          <a:xfrm>
            <a:off x="857250" y="5181600"/>
            <a:ext cx="71437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latin typeface="华文楷体" panose="02010600040101010101" pitchFamily="2" charset="-122"/>
                <a:ea typeface="华文楷体" panose="02010600040101010101" pitchFamily="2" charset="-122"/>
              </a:rPr>
              <a:t>53.8÷1000</a:t>
            </a:r>
            <a:r>
              <a:rPr lang="zh-CN" altLang="en-US" sz="3600" b="1" dirty="0">
                <a:latin typeface="华文楷体" panose="02010600040101010101" pitchFamily="2" charset="-122"/>
                <a:ea typeface="华文楷体" panose="02010600040101010101" pitchFamily="2" charset="-122"/>
              </a:rPr>
              <a:t>，把</a:t>
            </a:r>
            <a:r>
              <a:rPr lang="en-US" altLang="zh-CN" sz="3600" b="1" dirty="0">
                <a:latin typeface="华文楷体" panose="02010600040101010101" pitchFamily="2" charset="-122"/>
                <a:ea typeface="华文楷体" panose="02010600040101010101" pitchFamily="2" charset="-122"/>
              </a:rPr>
              <a:t>53.8</a:t>
            </a:r>
            <a:r>
              <a:rPr lang="zh-CN" altLang="en-US" sz="3600" b="1" dirty="0">
                <a:latin typeface="华文楷体" panose="02010600040101010101" pitchFamily="2" charset="-122"/>
                <a:ea typeface="华文楷体" panose="02010600040101010101" pitchFamily="2" charset="-122"/>
              </a:rPr>
              <a:t>的小数点向左移动三位，位数不够，怎么办？</a:t>
            </a:r>
          </a:p>
        </p:txBody>
      </p:sp>
      <p:sp>
        <p:nvSpPr>
          <p:cNvPr id="11" name="Text Box 6"/>
          <p:cNvSpPr txBox="1">
            <a:spLocks noChangeArrowheads="1"/>
          </p:cNvSpPr>
          <p:nvPr/>
        </p:nvSpPr>
        <p:spPr bwMode="auto">
          <a:xfrm>
            <a:off x="2584450" y="4435475"/>
            <a:ext cx="35274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dirty="0">
                <a:latin typeface="华文楷体" panose="02010600040101010101" pitchFamily="2" charset="-122"/>
                <a:ea typeface="华文楷体" panose="02010600040101010101" pitchFamily="2" charset="-122"/>
              </a:rPr>
              <a:t>53.8÷100 =</a:t>
            </a:r>
          </a:p>
        </p:txBody>
      </p:sp>
      <p:sp>
        <p:nvSpPr>
          <p:cNvPr id="12" name="Text Box 12"/>
          <p:cNvSpPr txBox="1">
            <a:spLocks noChangeArrowheads="1"/>
          </p:cNvSpPr>
          <p:nvPr/>
        </p:nvSpPr>
        <p:spPr bwMode="auto">
          <a:xfrm>
            <a:off x="4932363" y="4438650"/>
            <a:ext cx="1295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b="1" dirty="0">
                <a:solidFill>
                  <a:srgbClr val="FF0000"/>
                </a:solidFill>
                <a:latin typeface="华文楷体" panose="02010600040101010101" pitchFamily="2" charset="-122"/>
                <a:ea typeface="华文楷体" panose="02010600040101010101" pitchFamily="2" charset="-122"/>
              </a:rPr>
              <a:t>0.538</a:t>
            </a:r>
            <a:endParaRPr lang="zh-CN" altLang="en-US" sz="3600" b="1" dirty="0">
              <a:latin typeface="华文楷体" panose="02010600040101010101" pitchFamily="2" charset="-122"/>
              <a:ea typeface="华文楷体" panose="02010600040101010101" pitchFamily="2" charset="-122"/>
            </a:endParaRPr>
          </a:p>
        </p:txBody>
      </p:sp>
      <p:sp>
        <p:nvSpPr>
          <p:cNvPr id="10250" name="Text Box 6"/>
          <p:cNvSpPr txBox="1">
            <a:spLocks noChangeArrowheads="1"/>
          </p:cNvSpPr>
          <p:nvPr/>
        </p:nvSpPr>
        <p:spPr bwMode="auto">
          <a:xfrm>
            <a:off x="539750" y="2638425"/>
            <a:ext cx="22320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dirty="0">
                <a:latin typeface="华文楷体" panose="02010600040101010101" pitchFamily="2" charset="-122"/>
                <a:ea typeface="华文楷体" panose="02010600040101010101" pitchFamily="2" charset="-122"/>
              </a:rPr>
              <a:t>53.8÷10 =</a:t>
            </a:r>
          </a:p>
        </p:txBody>
      </p:sp>
      <p:sp>
        <p:nvSpPr>
          <p:cNvPr id="10251" name="Text Box 6"/>
          <p:cNvSpPr txBox="1">
            <a:spLocks noChangeArrowheads="1"/>
          </p:cNvSpPr>
          <p:nvPr/>
        </p:nvSpPr>
        <p:spPr bwMode="auto">
          <a:xfrm>
            <a:off x="3203575" y="2636838"/>
            <a:ext cx="2232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dirty="0">
                <a:latin typeface="华文楷体" panose="02010600040101010101" pitchFamily="2" charset="-122"/>
                <a:ea typeface="华文楷体" panose="02010600040101010101" pitchFamily="2" charset="-122"/>
              </a:rPr>
              <a:t>53.8÷100 =</a:t>
            </a:r>
          </a:p>
        </p:txBody>
      </p:sp>
      <p:sp>
        <p:nvSpPr>
          <p:cNvPr id="10252" name="Text Box 6"/>
          <p:cNvSpPr txBox="1">
            <a:spLocks noChangeArrowheads="1"/>
          </p:cNvSpPr>
          <p:nvPr/>
        </p:nvSpPr>
        <p:spPr bwMode="auto">
          <a:xfrm>
            <a:off x="6011863" y="2636838"/>
            <a:ext cx="2736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dirty="0">
                <a:latin typeface="华文楷体" panose="02010600040101010101" pitchFamily="2" charset="-122"/>
                <a:ea typeface="华文楷体" panose="02010600040101010101" pitchFamily="2" charset="-122"/>
              </a:rPr>
              <a:t>53.8÷10 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theme/theme1.xml><?xml version="1.0" encoding="utf-8"?>
<a:theme xmlns:a="http://schemas.openxmlformats.org/drawingml/2006/main" name="WWW.2PPT.COM&#10;">
  <a:themeElements>
    <a:clrScheme name="21cnjy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1cnjy01">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1cnjy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1cnjy0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1cnjy0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1cnjy0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1cnjy0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1cnjy0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1cnjy0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1cnjy0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1cnjy0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1cnjy0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1cnjy0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1cnjy0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719</Words>
  <Application>Microsoft Office PowerPoint</Application>
  <PresentationFormat>全屏显示(4:3)</PresentationFormat>
  <Paragraphs>131</Paragraphs>
  <Slides>15</Slides>
  <Notes>14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15</vt:i4>
      </vt:variant>
    </vt:vector>
  </HeadingPairs>
  <TitlesOfParts>
    <vt:vector size="21" baseType="lpstr">
      <vt:lpstr>华文楷体</vt:lpstr>
      <vt:lpstr>宋体</vt:lpstr>
      <vt:lpstr>微软雅黑</vt:lpstr>
      <vt:lpstr>Arial</vt:lpstr>
      <vt:lpstr>Calibri</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2014-09-03T07:06:00Z</dcterms:created>
  <dcterms:modified xsi:type="dcterms:W3CDTF">2023-01-16T23:15:18Z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3F44D02F9ACD4796BE66E98013A3EB9D</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