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49" r:id="rId2"/>
    <p:sldId id="1023" r:id="rId3"/>
    <p:sldId id="1026" r:id="rId4"/>
    <p:sldId id="1027" r:id="rId5"/>
    <p:sldId id="1029" r:id="rId6"/>
    <p:sldId id="1030" r:id="rId7"/>
    <p:sldId id="1031" r:id="rId8"/>
    <p:sldId id="1032" r:id="rId9"/>
    <p:sldId id="1033" r:id="rId10"/>
    <p:sldId id="1034" r:id="rId11"/>
    <p:sldId id="1035" r:id="rId12"/>
    <p:sldId id="1036" r:id="rId13"/>
    <p:sldId id="1037" r:id="rId14"/>
    <p:sldId id="1038" r:id="rId15"/>
    <p:sldId id="1040" r:id="rId16"/>
    <p:sldId id="1041" r:id="rId17"/>
    <p:sldId id="1009" r:id="rId18"/>
    <p:sldId id="918" r:id="rId19"/>
    <p:sldId id="950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99CC"/>
    <a:srgbClr val="0000CC"/>
    <a:srgbClr val="3366CC"/>
    <a:srgbClr val="FFCC00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4660"/>
  </p:normalViewPr>
  <p:slideViewPr>
    <p:cSldViewPr snapToObjects="1">
      <p:cViewPr>
        <p:scale>
          <a:sx n="100" d="100"/>
          <a:sy n="100" d="100"/>
        </p:scale>
        <p:origin x="-198" y="-264"/>
      </p:cViewPr>
      <p:guideLst>
        <p:guide orient="horz" pos="2214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7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398"/>
  <ax:ocxPr ax:name="_cy" ax:value="2024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7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319"/>
  <ax:ocxPr ax:name="_cy" ax:value="2011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7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319"/>
  <ax:ocxPr ax:name="_cy" ax:value="1984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8-3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202"/>
  <ax:ocxPr ax:name="_cy" ax:value="2117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8-3B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419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F04FF7F0-4748-47BB-9540-42C1F29B30BE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584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D84F8BCA-7487-44CC-B495-8365F4F2826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F8BCA-7487-44CC-B495-8365F4F28266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 b="1">
                <a:solidFill>
                  <a:srgbClr val="5D7E9D"/>
                </a:solidFill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5D7E9D"/>
                </a:solidFill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3988"/>
            <a:ext cx="2057400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9800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53988"/>
            <a:ext cx="8229600" cy="5972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9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11" Type="http://schemas.openxmlformats.org/officeDocument/2006/relationships/image" Target="../media/image13.wmf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5536" y="518369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buFontTx/>
              <a:buNone/>
            </a:pPr>
            <a:r>
              <a:rPr lang="en-US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Unit </a:t>
            </a:r>
            <a:r>
              <a:rPr lang="zh-CN" altLang="en-US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8</a:t>
            </a:r>
            <a:r>
              <a:rPr lang="en-US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48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Topic 3 </a:t>
            </a:r>
            <a:endParaRPr lang="en-US" sz="4000" dirty="0">
              <a:ln w="12700">
                <a:noFill/>
                <a:round/>
              </a:ln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927028" y="4365104"/>
            <a:ext cx="33845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5400" b="1" dirty="0" smtClean="0">
                <a:solidFill>
                  <a:srgbClr val="FF0000"/>
                </a:solidFill>
              </a:rPr>
              <a:t>S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ection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6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8448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kern="10" dirty="0" smtClean="0">
                <a:ln w="12700">
                  <a:noFill/>
                  <a:round/>
                </a:ln>
                <a:latin typeface="Times New Roman" panose="02020603050405020304"/>
                <a:cs typeface="Times New Roman" panose="02020603050405020304"/>
              </a:rPr>
              <a:t>He said the fashion show was wonderful.</a:t>
            </a:r>
            <a:endParaRPr lang="zh-CN" altLang="en-US" sz="3800" b="1" kern="10" dirty="0">
              <a:ln w="12700">
                <a:noFill/>
                <a:round/>
              </a:ln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31850" y="580526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34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34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 autoUpdateAnimBg="0"/>
      <p:bldP spid="36867" grpId="1" bldLvl="0" autoUpdateAnimBg="0"/>
      <p:bldP spid="36869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-8-3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17475"/>
            <a:ext cx="55848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5221288" y="908050"/>
            <a:ext cx="3744912" cy="504825"/>
          </a:xfrm>
          <a:prstGeom prst="wedgeRoundRectCallout">
            <a:avLst>
              <a:gd name="adj1" fmla="val -44421"/>
              <a:gd name="adj2" fmla="val 86019"/>
              <a:gd name="adj3" fmla="val 16667"/>
            </a:avLst>
          </a:prstGeom>
          <a:solidFill>
            <a:schemeClr val="bg1"/>
          </a:solidFill>
          <a:ln w="9525">
            <a:solidFill>
              <a:srgbClr val="FF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How do you like the dress?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252413" y="2852738"/>
            <a:ext cx="2952750" cy="504825"/>
          </a:xfrm>
          <a:prstGeom prst="wedgeRoundRectCallout">
            <a:avLst>
              <a:gd name="adj1" fmla="val 49421"/>
              <a:gd name="adj2" fmla="val -101634"/>
              <a:gd name="adj3" fmla="val 16667"/>
            </a:avLst>
          </a:prstGeom>
          <a:solidFill>
            <a:schemeClr val="bg1"/>
          </a:solidFill>
          <a:ln w="9525">
            <a:solidFill>
              <a:srgbClr val="FF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I don't like it at all.</a:t>
            </a:r>
            <a:endParaRPr lang="zh-CN" alt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185863" y="4221163"/>
            <a:ext cx="6843712" cy="1855787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Sally ask?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B:She asked Helen how she liked the dress.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Helen say?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B:She said (that) she didn't like it at all.</a:t>
            </a:r>
          </a:p>
        </p:txBody>
      </p:sp>
      <p:grpSp>
        <p:nvGrpSpPr>
          <p:cNvPr id="48134" name="Group 6"/>
          <p:cNvGrpSpPr/>
          <p:nvPr/>
        </p:nvGrpSpPr>
        <p:grpSpPr bwMode="auto">
          <a:xfrm>
            <a:off x="6448425" y="3559175"/>
            <a:ext cx="714375" cy="517525"/>
            <a:chOff x="0" y="0"/>
            <a:chExt cx="1126" cy="816"/>
          </a:xfrm>
        </p:grpSpPr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221" y="136"/>
              <a:ext cx="681" cy="680"/>
            </a:xfrm>
            <a:prstGeom prst="ellipse">
              <a:avLst/>
            </a:prstGeom>
            <a:noFill/>
            <a:ln w="9525">
              <a:solidFill>
                <a:srgbClr val="33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1127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-8-3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763713" y="574675"/>
            <a:ext cx="48244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581650" y="333375"/>
            <a:ext cx="3095625" cy="719138"/>
          </a:xfrm>
          <a:prstGeom prst="wedgeRoundRectCallout">
            <a:avLst>
              <a:gd name="adj1" fmla="val -44421"/>
              <a:gd name="adj2" fmla="val 86019"/>
              <a:gd name="adj3" fmla="val 16667"/>
            </a:avLst>
          </a:prstGeom>
          <a:solidFill>
            <a:schemeClr val="bg1"/>
          </a:solidFill>
          <a:ln w="9525">
            <a:solidFill>
              <a:srgbClr val="FF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400">
                <a:latin typeface="Times New Roman" panose="02020603050405020304" pitchFamily="18" charset="0"/>
              </a:rPr>
              <a:t>You should wash your 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clothes first.</a:t>
            </a:r>
            <a:endParaRPr lang="zh-CN" altLang="en-US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52413" y="333375"/>
            <a:ext cx="2952750" cy="503238"/>
          </a:xfrm>
          <a:prstGeom prst="wedgeRoundRectCallout">
            <a:avLst>
              <a:gd name="adj1" fmla="val 41741"/>
              <a:gd name="adj2" fmla="val 83755"/>
              <a:gd name="adj3" fmla="val 16667"/>
            </a:avLst>
          </a:prstGeom>
          <a:solidFill>
            <a:schemeClr val="bg1"/>
          </a:solidFill>
          <a:ln w="9525">
            <a:solidFill>
              <a:srgbClr val="FF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Can I watch TV ?</a:t>
            </a:r>
            <a:endParaRPr lang="zh-CN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73138" y="4454525"/>
            <a:ext cx="7705725" cy="1855788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Maria ask?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B:She asked her father if/whether she could watch TV.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her father say?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B:He said (that) she should wash her clothes first.</a:t>
            </a:r>
          </a:p>
        </p:txBody>
      </p:sp>
      <p:grpSp>
        <p:nvGrpSpPr>
          <p:cNvPr id="49158" name="Group 6"/>
          <p:cNvGrpSpPr/>
          <p:nvPr/>
        </p:nvGrpSpPr>
        <p:grpSpPr bwMode="auto">
          <a:xfrm>
            <a:off x="5945188" y="3486150"/>
            <a:ext cx="715962" cy="519113"/>
            <a:chOff x="0" y="0"/>
            <a:chExt cx="1126" cy="816"/>
          </a:xfrm>
        </p:grpSpPr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>
              <a:off x="221" y="136"/>
              <a:ext cx="681" cy="680"/>
            </a:xfrm>
            <a:prstGeom prst="ellipse">
              <a:avLst/>
            </a:prstGeom>
            <a:noFill/>
            <a:ln w="9525">
              <a:solidFill>
                <a:srgbClr val="33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1127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94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2638" y="981075"/>
            <a:ext cx="4106862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868988" y="908050"/>
            <a:ext cx="3095625" cy="720725"/>
          </a:xfrm>
          <a:prstGeom prst="wedgeRoundRectCallout">
            <a:avLst>
              <a:gd name="adj1" fmla="val -49157"/>
              <a:gd name="adj2" fmla="val 71231"/>
              <a:gd name="adj3" fmla="val 16667"/>
            </a:avLst>
          </a:prstGeom>
          <a:solidFill>
            <a:schemeClr val="bg1"/>
          </a:solidFill>
          <a:ln w="9525">
            <a:solidFill>
              <a:srgbClr val="FF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400">
                <a:latin typeface="Times New Roman" panose="02020603050405020304" pitchFamily="18" charset="0"/>
              </a:rPr>
              <a:t>You can find it on the</a:t>
            </a:r>
          </a:p>
          <a:p>
            <a:r>
              <a:rPr lang="en-US" altLang="zh-CN" sz="2400">
                <a:latin typeface="Times New Roman" panose="02020603050405020304" pitchFamily="18" charset="0"/>
              </a:rPr>
              <a:t>second floor.</a:t>
            </a:r>
            <a:endParaRPr lang="en-US" altLang="zh-CN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4925" y="835025"/>
            <a:ext cx="3744913" cy="504825"/>
          </a:xfrm>
          <a:prstGeom prst="wedgeRoundRectCallout">
            <a:avLst>
              <a:gd name="adj1" fmla="val 36755"/>
              <a:gd name="adj2" fmla="val 70528"/>
              <a:gd name="adj3" fmla="val 16667"/>
            </a:avLst>
          </a:prstGeom>
          <a:solidFill>
            <a:schemeClr val="bg1"/>
          </a:solidFill>
          <a:ln w="9525">
            <a:solidFill>
              <a:srgbClr val="FF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Where can I find sportswear?</a:t>
            </a:r>
            <a:endParaRPr lang="zh-CN" alt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23850" y="4597400"/>
            <a:ext cx="8640763" cy="1855788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the girl ask?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B:She asked the saleswoman where she could find sportswear.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the saleswoman say?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B:She said (that) she could find it on the </a:t>
            </a:r>
            <a:r>
              <a:rPr lang="en-US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second floor.</a:t>
            </a:r>
            <a:endParaRPr lang="en-US" altLang="zh-CN" b="1">
              <a:solidFill>
                <a:srgbClr val="D60093"/>
              </a:solidFill>
            </a:endParaRPr>
          </a:p>
        </p:txBody>
      </p:sp>
      <p:grpSp>
        <p:nvGrpSpPr>
          <p:cNvPr id="50182" name="Group 6"/>
          <p:cNvGrpSpPr/>
          <p:nvPr/>
        </p:nvGrpSpPr>
        <p:grpSpPr bwMode="auto">
          <a:xfrm>
            <a:off x="5729288" y="3502025"/>
            <a:ext cx="714375" cy="517525"/>
            <a:chOff x="0" y="0"/>
            <a:chExt cx="1126" cy="816"/>
          </a:xfrm>
        </p:grpSpPr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>
              <a:off x="221" y="136"/>
              <a:ext cx="681" cy="680"/>
            </a:xfrm>
            <a:prstGeom prst="ellipse">
              <a:avLst/>
            </a:prstGeom>
            <a:noFill/>
            <a:ln w="9525">
              <a:solidFill>
                <a:srgbClr val="33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1127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11188" y="1093788"/>
            <a:ext cx="8685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A. </a:t>
            </a:r>
            <a:r>
              <a:rPr lang="en-US" altLang="zh-CN" sz="2400" b="1"/>
              <a:t>Listen to the description of the fashion show and match the models with their names.</a:t>
            </a: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1331913" y="2490788"/>
            <a:ext cx="6624637" cy="696912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31913" y="2514600"/>
            <a:ext cx="6624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>
                <a:latin typeface="Times New Roman" panose="02020603050405020304" pitchFamily="18" charset="0"/>
              </a:rPr>
              <a:t>Susan   Lisa   Ann   Amy   Sally</a:t>
            </a:r>
          </a:p>
        </p:txBody>
      </p:sp>
      <p:pic>
        <p:nvPicPr>
          <p:cNvPr id="51205" name="Picture 5" descr="p94-2-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75" y="3763963"/>
            <a:ext cx="1274763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6" name="Picture 6" descr="p94-2-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3675" y="3763963"/>
            <a:ext cx="1020763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7" name="Picture 7" descr="p94-2-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67638" y="3795713"/>
            <a:ext cx="1146175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8" name="Picture 8" descr="8x-8-3-1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9763" y="3795713"/>
            <a:ext cx="1322387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9" name="Picture 9" descr="p94-2-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0825" y="3763963"/>
            <a:ext cx="1101725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107950" y="1093788"/>
            <a:ext cx="574675" cy="576262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3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4925" y="3763963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693863" y="3765550"/>
            <a:ext cx="78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B</a:t>
            </a:r>
            <a:endParaRPr lang="zh-CN" alt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494088" y="3765550"/>
            <a:ext cx="78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C</a:t>
            </a:r>
            <a:endParaRPr lang="zh-CN" alt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511800" y="3765550"/>
            <a:ext cx="78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D</a:t>
            </a:r>
            <a:endParaRPr lang="zh-CN" alt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527925" y="3765550"/>
            <a:ext cx="78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E</a:t>
            </a:r>
            <a:endParaRPr lang="zh-CN" alt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787900" y="3095625"/>
            <a:ext cx="1012825" cy="885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4003675" y="3044825"/>
            <a:ext cx="1797050" cy="8858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3817938" y="3044825"/>
            <a:ext cx="3951287" cy="9366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611188" y="3046413"/>
            <a:ext cx="6226175" cy="8842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>
            <a:off x="2197100" y="3044825"/>
            <a:ext cx="285750" cy="88582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21" name="WordArt 21"/>
          <p:cNvSpPr>
            <a:spLocks noChangeArrowheads="1" noChangeShapeType="1"/>
          </p:cNvSpPr>
          <p:nvPr/>
        </p:nvSpPr>
        <p:spPr bwMode="auto">
          <a:xfrm>
            <a:off x="107950" y="115888"/>
            <a:ext cx="33147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Project</a:t>
            </a:r>
            <a:endParaRPr lang="zh-CN" altLang="en-US" sz="3600" b="1">
              <a:ln w="9525">
                <a:solidFill>
                  <a:schemeClr val="bg1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0" name="WindowsMediaPlayer1" r:id="rId2" imgW="2952720" imgH="762120"/>
        </mc:Choice>
        <mc:Fallback>
          <p:control name="WindowsMediaPlayer1" r:id="rId2" imgW="2952720" imgH="7621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360988" y="1670050"/>
                  <a:ext cx="2952750" cy="760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zoom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 animBg="1"/>
      <p:bldP spid="51217" grpId="0" animBg="1"/>
      <p:bldP spid="51218" grpId="0" animBg="1"/>
      <p:bldP spid="51219" grpId="0" animBg="1"/>
      <p:bldP spid="51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94-2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75" y="4125913"/>
            <a:ext cx="12747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7" name="Picture 3" descr="p94-2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3675" y="4125913"/>
            <a:ext cx="10207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 descr="p94-2-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67638" y="4157663"/>
            <a:ext cx="11461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 descr="8x-8-3-1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9763" y="4157663"/>
            <a:ext cx="13223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 descr="p94-2-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4125913"/>
            <a:ext cx="1101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58825" y="42863"/>
            <a:ext cx="81565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B.Listen again and fill in the blanks.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92075" y="993775"/>
            <a:ext cx="9017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1. Ann was wearing a silk _____ and a _______ dress.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2. Amy was wearing a ______ ______ , blue jeans and white ________.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3. Lisa was wearing a _______ blouse and ________ pants.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4. Sally was wearing a leather __________ and a white _________.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5. Susan was wearing a black ________ with a _______ ________ in her hand.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914650" y="1063625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hat</a:t>
            </a:r>
            <a:endParaRPr lang="zh-CN" alt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645025" y="106362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woolen</a:t>
            </a:r>
            <a:endParaRPr lang="zh-CN" altLang="en-US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554288" y="1495425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white</a:t>
            </a:r>
            <a:endParaRPr lang="zh-CN" altLang="en-US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563938" y="1495425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T-shirt</a:t>
            </a:r>
            <a:endParaRPr lang="zh-CN" altLang="en-US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380288" y="1495425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socks</a:t>
            </a:r>
            <a:endParaRPr lang="zh-CN" alt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555875" y="197485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cotton</a:t>
            </a:r>
            <a:endParaRPr lang="zh-CN" altLang="en-US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219700" y="197485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brown</a:t>
            </a:r>
            <a:endParaRPr lang="zh-CN" altLang="en-US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779838" y="240665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overcoat</a:t>
            </a:r>
            <a:endParaRPr lang="zh-CN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732588" y="240665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scarf</a:t>
            </a:r>
            <a:endParaRPr lang="zh-CN" alt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563938" y="279400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jacket</a:t>
            </a:r>
            <a:endParaRPr lang="zh-CN" altLang="en-US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868988" y="2768600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pink     handbag</a:t>
            </a:r>
            <a:endParaRPr lang="zh-CN" altLang="en-US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4925" y="4195763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693863" y="4195763"/>
            <a:ext cx="78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B</a:t>
            </a:r>
            <a:endParaRPr lang="zh-CN" altLang="en-US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494088" y="4195763"/>
            <a:ext cx="78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C</a:t>
            </a:r>
            <a:endParaRPr lang="zh-CN" altLang="en-US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5511800" y="4195763"/>
            <a:ext cx="78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D</a:t>
            </a:r>
            <a:endParaRPr lang="zh-CN" altLang="en-US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7527925" y="4195763"/>
            <a:ext cx="78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E</a:t>
            </a:r>
            <a:endParaRPr lang="zh-CN" altLang="en-US"/>
          </a:p>
        </p:txBody>
      </p:sp>
      <p:sp>
        <p:nvSpPr>
          <p:cNvPr id="52254" name="Rectangle 30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260" name="WindowsMediaPlayer1" r:id="rId2" imgW="3390840" imgH="647640"/>
        </mc:Choice>
        <mc:Fallback>
          <p:control name="WindowsMediaPlayer1" r:id="rId2" imgW="339084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040313" y="549275"/>
                  <a:ext cx="3382962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bldLvl="0" autoUpdateAnimBg="0"/>
      <p:bldP spid="52234" grpId="0" bldLvl="0" autoUpdateAnimBg="0"/>
      <p:bldP spid="52235" grpId="0" bldLvl="0" autoUpdateAnimBg="0"/>
      <p:bldP spid="52236" grpId="0" bldLvl="0" autoUpdateAnimBg="0"/>
      <p:bldP spid="52237" grpId="0" bldLvl="0" autoUpdateAnimBg="0"/>
      <p:bldP spid="52238" grpId="0" bldLvl="0" autoUpdateAnimBg="0"/>
      <p:bldP spid="52239" grpId="0" bldLvl="0" autoUpdateAnimBg="0"/>
      <p:bldP spid="52240" grpId="0" bldLvl="0" autoUpdateAnimBg="0"/>
      <p:bldP spid="52241" grpId="0" bldLvl="0" autoUpdateAnimBg="0"/>
      <p:bldP spid="52242" grpId="0" bldLvl="0" autoUpdateAnimBg="0"/>
      <p:bldP spid="52243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 descr="6c553234ec8fb7275bb5f5d5"/>
          <p:cNvSpPr>
            <a:spLocks noChangeArrowheads="1" noChangeShapeType="1"/>
          </p:cNvSpPr>
          <p:nvPr/>
        </p:nvSpPr>
        <p:spPr bwMode="auto">
          <a:xfrm>
            <a:off x="1620838" y="320675"/>
            <a:ext cx="5472112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dirty="0">
                <a:ln w="9525">
                  <a:solidFill>
                    <a:srgbClr val="000000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Exercises in class</a:t>
            </a:r>
            <a:endParaRPr lang="zh-CN" altLang="en-US" sz="3600" b="1" i="1" dirty="0">
              <a:ln w="9525">
                <a:solidFill>
                  <a:srgbClr val="000000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925" y="1196975"/>
            <a:ext cx="9147175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</a:rPr>
              <a:t>单项选择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)1. — What did Li Xiang say just now?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— He said he ____ his homework in the classroom at that time.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A. did   B. is doing   C. was doing   D. does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</a:t>
            </a:r>
            <a:r>
              <a:rPr lang="zh-CN" altLang="en-US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____ a talk show on CCTV-4 at nine this evening.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A. will have   B. is going to be   C. is going to have  D. is having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</a:t>
            </a:r>
            <a:r>
              <a:rPr lang="zh-CN" altLang="en-US" sz="2000" b="1" dirty="0"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Could you let me know ____ yesterday?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—  Because the traffic was heavy.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A. why did you come late    B. why you came late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C. why do you come late     D. why do come late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</a:t>
            </a:r>
            <a:r>
              <a:rPr lang="zh-CN" altLang="en-US" sz="2000" b="1" dirty="0">
                <a:latin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 Have ____ try, you are so close to the answer.” the teacher said to </a:t>
            </a:r>
            <a:r>
              <a:rPr lang="zh-CN" altLang="en-US" sz="2000" b="1" dirty="0">
                <a:latin typeface="Times New Roman" panose="02020603050405020304" pitchFamily="18" charset="0"/>
              </a:rPr>
              <a:t>Amy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A. the other   B. one another   C. other   D. another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4925" y="1773238"/>
            <a:ext cx="76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4925" y="2997200"/>
            <a:ext cx="76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4925" y="3775075"/>
            <a:ext cx="76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4925" y="5373688"/>
            <a:ext cx="766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/>
          </a:p>
        </p:txBody>
      </p:sp>
    </p:spTree>
  </p:cSld>
  <p:clrMapOvr>
    <a:masterClrMapping/>
  </p:clrMapOvr>
  <p:transition>
    <p:dissolv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ldLvl="0" autoUpdateAnimBg="0"/>
      <p:bldP spid="53253" grpId="0" bldLvl="0" autoUpdateAnimBg="0"/>
      <p:bldP spid="53254" grpId="0" bldLvl="0" autoUpdateAnimBg="0"/>
      <p:bldP spid="5325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07950" y="800100"/>
            <a:ext cx="8890000" cy="58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</a:rPr>
              <a:t>句型转换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There will be a flower show in the park.(同义句转换)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_____ ________ ______ ______ a flower show in the park.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Chinese fashion is different from that in the West.(用He said 连成一句)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said that _____________________________________________.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Can I play basketball after school? Michael asked his teacher.(合并成一句)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asked his teacher____________ ______ ________ play basketball after school.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He says there will be a football match in the afternoon.(改成主句谓语动词为一般过去时的宾语从句)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____________________________________________________.</a:t>
            </a:r>
          </a:p>
        </p:txBody>
      </p:sp>
      <p:sp>
        <p:nvSpPr>
          <p:cNvPr id="54275" name="WordArt 3"/>
          <p:cNvSpPr>
            <a:spLocks noChangeArrowheads="1" noChangeShapeType="1"/>
          </p:cNvSpPr>
          <p:nvPr/>
        </p:nvSpPr>
        <p:spPr bwMode="auto">
          <a:xfrm>
            <a:off x="1003300" y="190500"/>
            <a:ext cx="49688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Exercises in class</a:t>
            </a:r>
            <a:endParaRPr lang="zh-CN" altLang="en-US" sz="3600" b="1" i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930275" y="1773238"/>
            <a:ext cx="977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724025" y="1773238"/>
            <a:ext cx="1439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going</a:t>
            </a:r>
            <a:endParaRPr lang="zh-CN" alt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162300" y="1773238"/>
            <a:ext cx="977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to</a:t>
            </a:r>
            <a:endParaRPr lang="zh-CN" alt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171950" y="1773238"/>
            <a:ext cx="9763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be</a:t>
            </a:r>
            <a:endParaRPr lang="zh-CN" alt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579563" y="3116263"/>
            <a:ext cx="727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Chinese fashion was different from that in the west</a:t>
            </a:r>
            <a:endParaRPr lang="zh-CN" alt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522663" y="4437063"/>
            <a:ext cx="1944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if/whether</a:t>
            </a:r>
            <a:endParaRPr lang="zh-CN" alt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426075" y="4422775"/>
            <a:ext cx="977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he</a:t>
            </a:r>
            <a:endParaRPr lang="zh-CN" alt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403975" y="4422775"/>
            <a:ext cx="1368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could</a:t>
            </a:r>
            <a:endParaRPr lang="zh-CN" alt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25450" y="6149975"/>
            <a:ext cx="842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He said there would be a football match in the afternoon</a:t>
            </a:r>
            <a:endParaRPr lang="zh-CN" altLang="en-US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 autoUpdateAnimBg="0"/>
      <p:bldP spid="54277" grpId="0" bldLvl="0" autoUpdateAnimBg="0"/>
      <p:bldP spid="54278" grpId="0" bldLvl="0" autoUpdateAnimBg="0"/>
      <p:bldP spid="54279" grpId="0" bldLvl="0" autoUpdateAnimBg="0"/>
      <p:bldP spid="54280" grpId="0" bldLvl="0" autoUpdateAnimBg="0"/>
      <p:bldP spid="54281" grpId="0" bldLvl="0" autoUpdateAnimBg="0"/>
      <p:bldP spid="54282" grpId="0" bldLvl="0" autoUpdateAnimBg="0"/>
      <p:bldP spid="54283" grpId="0" bldLvl="0" autoUpdateAnimBg="0"/>
      <p:bldP spid="54284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/>
          </p:cNvSpPr>
          <p:nvPr/>
        </p:nvSpPr>
        <p:spPr bwMode="auto">
          <a:xfrm>
            <a:off x="1187450" y="115888"/>
            <a:ext cx="44640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Summary</a:t>
            </a:r>
            <a:endParaRPr lang="zh-CN" altLang="en-US" sz="3600" b="1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  <p:sp>
        <p:nvSpPr>
          <p:cNvPr id="55299" name="WordArt 3"/>
          <p:cNvSpPr>
            <a:spLocks noChangeArrowheads="1" noChangeShapeType="1"/>
          </p:cNvSpPr>
          <p:nvPr/>
        </p:nvSpPr>
        <p:spPr bwMode="auto">
          <a:xfrm>
            <a:off x="685800" y="981075"/>
            <a:ext cx="13684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learn: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55300" name="WordArt 4"/>
          <p:cNvSpPr>
            <a:spLocks noChangeArrowheads="1" noChangeShapeType="1"/>
          </p:cNvSpPr>
          <p:nvPr/>
        </p:nvSpPr>
        <p:spPr bwMode="auto">
          <a:xfrm>
            <a:off x="688975" y="4362450"/>
            <a:ext cx="13652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can: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339975" y="865188"/>
            <a:ext cx="5975350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Object clauses: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Kangkang said he watched it.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said  the fashion show was wonderful.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 it’ll start?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poster says it starts at 7:30 p.m.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know Michael likes fashion shows very much.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She asked Kangkang what he was doing.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He said he was designing their school uniforms.</a:t>
            </a:r>
            <a:endParaRPr lang="zh-CN" altLang="en-US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339975" y="4364038"/>
            <a:ext cx="648017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◆Talk about fashion</a:t>
            </a: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show: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　There</a:t>
            </a:r>
            <a:r>
              <a:rPr lang="zh-CN" altLang="en-US" sz="2000" dirty="0">
                <a:latin typeface="Times New Roman" panose="02020603050405020304" pitchFamily="18" charset="0"/>
                <a:sym typeface="Arial" panose="020B0604020202020204" pitchFamily="34" charset="0"/>
              </a:rPr>
              <a:t> will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be another fashion show there tomorrow.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　Many famous models will be there to model the clothes.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sym typeface="Arial" panose="020B0604020202020204" pitchFamily="34" charset="0"/>
              </a:rPr>
              <a:t>    The poster says it starts at 7:30 p.m.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sym typeface="Arial" panose="020B0604020202020204" pitchFamily="34" charset="0"/>
              </a:rPr>
              <a:t>    Could you tell me when and where?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/>
          </p:cNvSpPr>
          <p:nvPr/>
        </p:nvSpPr>
        <p:spPr bwMode="auto">
          <a:xfrm>
            <a:off x="2771775" y="908050"/>
            <a:ext cx="36004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323" name="内容占位符 2"/>
          <p:cNvSpPr>
            <a:spLocks noGrp="1" noChangeArrowheads="1"/>
          </p:cNvSpPr>
          <p:nvPr/>
        </p:nvSpPr>
        <p:spPr bwMode="auto">
          <a:xfrm>
            <a:off x="827088" y="1990725"/>
            <a:ext cx="7631112" cy="230346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65125" indent="-365125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Read 1a aloud and try to repeat.</a:t>
            </a:r>
          </a:p>
          <a:p>
            <a:pPr marL="365125" indent="-365125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2.Finish Section A in your workbook.</a:t>
            </a:r>
          </a:p>
          <a:p>
            <a:pPr marL="365125" indent="-3651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3.Preview Section B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endParaRPr lang="en-US" sz="2400" dirty="0"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"/>
            <a:ext cx="91328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图片 6"/>
          <p:cNvPicPr>
            <a:picLocks noChangeAspect="1" noChangeArrowheads="1"/>
          </p:cNvPicPr>
          <p:nvPr/>
        </p:nvPicPr>
        <p:blipFill>
          <a:blip r:embed="rId4" cstate="email"/>
          <a:srcRect b="23749"/>
          <a:stretch>
            <a:fillRect/>
          </a:stretch>
        </p:blipFill>
        <p:spPr bwMode="auto">
          <a:xfrm>
            <a:off x="0" y="0"/>
            <a:ext cx="9144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500313"/>
            <a:ext cx="91440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6" cstate="email"/>
          <a:srcRect t="63498"/>
          <a:stretch>
            <a:fillRect/>
          </a:stretch>
        </p:blipFill>
        <p:spPr bwMode="auto">
          <a:xfrm>
            <a:off x="0" y="4354513"/>
            <a:ext cx="913288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80975" y="1914525"/>
            <a:ext cx="89535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700" b="1">
                <a:solidFill>
                  <a:srgbClr val="FFFFFF"/>
                </a:solidFill>
                <a:latin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734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734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build="allAtOnce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6513" y="44450"/>
            <a:ext cx="8929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/>
              <a:t>Listen to 1a and answer the questions.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7623" y="1988840"/>
            <a:ext cx="8569325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1. Who watched the fashion show last month?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    Kangkang.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2. How was the fashion show?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It was wonderful.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3. When will another fashion show start?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It will start at 7:30 p.m. tomorrow.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8924" name="WindowsMediaPlayer1" r:id="rId2" imgW="3743280" imgH="728640"/>
        </mc:Choice>
        <mc:Fallback>
          <p:control name="WindowsMediaPlayer1" r:id="rId2" imgW="3743280" imgH="728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779838" y="688975"/>
                  <a:ext cx="3743325" cy="7175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ll dir="lu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23850" y="1158875"/>
            <a:ext cx="7977188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Kangkang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it.</a:t>
            </a:r>
          </a:p>
          <a:p>
            <a:pPr eaLnBrk="0" hangingPunct="0">
              <a:lnSpc>
                <a:spcPct val="175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And h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fashion show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wonderful.</a:t>
            </a:r>
          </a:p>
          <a:p>
            <a:pPr eaLnBrk="0" hangingPunct="0">
              <a:lnSpc>
                <a:spcPct val="175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 it’ll start?</a:t>
            </a:r>
          </a:p>
          <a:p>
            <a:pPr eaLnBrk="0" hangingPunct="0">
              <a:lnSpc>
                <a:spcPct val="175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poster says it starts at 7:30 p.m.</a:t>
            </a:r>
          </a:p>
          <a:p>
            <a:pPr eaLnBrk="0" hangingPunct="0">
              <a:lnSpc>
                <a:spcPct val="175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Michael likes fashion shows very much.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7950" y="257175"/>
            <a:ext cx="9001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Underline the object clauses. Pay attention to the tense. 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268538" y="1989138"/>
            <a:ext cx="295275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692275" y="2816225"/>
            <a:ext cx="61198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701925" y="3644900"/>
            <a:ext cx="2519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3060700" y="4510088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692275" y="5408613"/>
            <a:ext cx="64087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  <p:bldP spid="40967" grpId="0" animBg="1"/>
      <p:bldP spid="409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050" y="712788"/>
            <a:ext cx="909002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And he said the fashion show was wonderful.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并且他说时装表演很精彩。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此句结构：主句为he said,宾语从句为the fashion show was wonderful,中间省略了引导词that。在这个句子中，我们重点注意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宾语从句的时态必须与主句呼应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(1)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当主句中谓语动词是一般现在时或一般将来时，从句中的谓语动词不受主句谓语时态的影响，可以按需要使用任何时态。如：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她说她要在他的桌子上留个便条。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She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(that) she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leave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message on his desk.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(2)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若主句是过去时，从句的谓语动词的时态要变成相应的过去时态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，即一般现在时变为一般过去时；一般将来时变为过去将来时；现在进行时变为过去进行时等。如：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①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吉姆说他喜欢听音乐。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Jim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(that) he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listening to music.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②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玛丽告诉我她正在努力学习汉语。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Maria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told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(that) she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working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on her Chinese.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③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他问他们什么时候去参观农场。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they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visit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farm.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There will be another one there tomorrow.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明天那儿将举行另一场时装表演。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There will be...=There is/are going to be...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是there be句型的一般将来时结构</a:t>
            </a:r>
          </a:p>
        </p:txBody>
      </p:sp>
      <p:sp>
        <p:nvSpPr>
          <p:cNvPr id="41987" name="WordArt 3"/>
          <p:cNvSpPr>
            <a:spLocks noChangeArrowheads="1" noChangeShapeType="1"/>
          </p:cNvSpPr>
          <p:nvPr/>
        </p:nvSpPr>
        <p:spPr bwMode="auto">
          <a:xfrm>
            <a:off x="539750" y="88900"/>
            <a:ext cx="5327650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Key points of 1a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5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9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9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28675" y="-4763"/>
            <a:ext cx="8281988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Listen to 1a and complete the sentences. Pay attention to the tense.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7150" y="1700213"/>
            <a:ext cx="905192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1. Kangkang said he _________ a fashion show in Xidan Shopping Center last month.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2. Jane told Sarah there __________ another one in Xidan Shopping Center.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3. The poster said it ____________ at 7:30 p.m. on June 8th.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4. Sarah said they ___________ Michael to watch the show.</a:t>
            </a:r>
            <a:endParaRPr lang="zh-CN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59113" y="1844675"/>
            <a:ext cx="1728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watched</a:t>
            </a:r>
            <a:endParaRPr lang="zh-CN" alt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354388" y="3054350"/>
            <a:ext cx="2082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would be</a:t>
            </a:r>
            <a:endParaRPr lang="zh-CN" alt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060700" y="4206875"/>
            <a:ext cx="2160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would start</a:t>
            </a:r>
            <a:endParaRPr lang="zh-CN" alt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627313" y="4854575"/>
            <a:ext cx="2228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would invite</a:t>
            </a:r>
            <a:endParaRPr lang="zh-CN" alt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107950" y="44450"/>
            <a:ext cx="790575" cy="576263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1b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07950" y="5753100"/>
            <a:ext cx="8932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CC"/>
                </a:solidFill>
              </a:rPr>
              <a:t>宾语从句的时态必须与主句呼应。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3026" name="WindowsMediaPlayer1" r:id="rId2" imgW="3714840" imgH="723960"/>
        </mc:Choice>
        <mc:Fallback>
          <p:control name="WindowsMediaPlayer1" r:id="rId2" imgW="3714840" imgH="72396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713038" y="977900"/>
                  <a:ext cx="3717925" cy="719138"/>
                </a:xfrm>
                <a:prstGeom prst="rect">
                  <a:avLst/>
                </a:prstGeom>
                <a:noFill/>
                <a:ln w="9525" cmpd="sng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2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ldLvl="0" autoUpdateAnimBg="0"/>
      <p:bldP spid="43013" grpId="0" bldLvl="0" autoUpdateAnimBg="0"/>
      <p:bldP spid="43014" grpId="0" bldLvl="0" autoUpdateAnimBg="0"/>
      <p:bldP spid="43015" grpId="0" bldLvl="0" autoUpdateAnimBg="0"/>
      <p:bldP spid="43018" grpId="0" bldLvl="0" autoUpdateAnimBg="0"/>
      <p:bldP spid="43018" grpId="1" bldLvl="0" autoUpdateAnimBg="0"/>
      <p:bldP spid="43018" grpId="2" bldLvl="0" autoUpdateAnimBg="0"/>
      <p:bldP spid="43018" grpId="3" bldLvl="0" autoUpdateAnimBg="0"/>
      <p:bldP spid="43018" grpId="4" bldLvl="0" autoUpdateAnimBg="0"/>
      <p:bldP spid="43018" grpId="5" bldLvl="0" autoUpdateAnimBg="0"/>
      <p:bldP spid="43018" grpId="6" bldLvl="0" autoUpdateAnimBg="0"/>
      <p:bldP spid="43018" grpId="7" bldLvl="0" autoUpdateAnimBg="0"/>
      <p:bldP spid="43018" grpId="8" bldLvl="0" autoUpdateAnimBg="0"/>
      <p:bldP spid="43018" grpId="9" bldLvl="0" autoUpdateAnimBg="0"/>
      <p:bldP spid="43018" grpId="10" bldLvl="0" autoUpdateAnimBg="0"/>
      <p:bldP spid="43018" grpId="11" bldLvl="0" autoUpdateAnimBg="0"/>
      <p:bldP spid="43018" grpId="12" bldLvl="0" autoUpdateAnimBg="0"/>
      <p:bldP spid="43018" grpId="13" bldLvl="0" autoUpdateAnimBg="0"/>
      <p:bldP spid="43018" grpId="14" bldLvl="0" autoUpdateAnimBg="0"/>
      <p:bldP spid="43018" grpId="15" bldLvl="0" autoUpdateAnimBg="0"/>
      <p:bldP spid="43018" grpId="16" bldLvl="0" autoUpdateAnimBg="0"/>
      <p:bldP spid="43018" grpId="17" bldLvl="0" autoUpdateAnimBg="0"/>
      <p:bldP spid="43018" grpId="18" bldLvl="0" autoUpdateAnimBg="0"/>
      <p:bldP spid="43018" grpId="19" bldLvl="0" autoUpdateAnimBg="0"/>
      <p:bldP spid="43018" grpId="20" bldLvl="0" autoUpdateAnimBg="0"/>
      <p:bldP spid="43018" grpId="21" bldLvl="0" autoUpdateAnimBg="0"/>
      <p:bldP spid="43018" grpId="22" bldLvl="0" autoUpdateAnimBg="0"/>
      <p:bldP spid="43018" grpId="23" bldLvl="0" autoUpdateAnimBg="0"/>
      <p:bldP spid="43018" grpId="24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4925" y="692150"/>
            <a:ext cx="8942388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(Jane and Sarah are talking about the fashion show.)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Hi, Sarah!  Did you watch the fashion show in Xidan Shopping Center 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last month?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Sarah: No, but Kangkang said he watched it. And he said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the fashion show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wonderful.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There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will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another one there tomorrow. Many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models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there to model the clothes. 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 to go with me?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Sarah:  Sure. Do you know when it’ll start?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 The poster says it start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7:30 p.m.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Sarah: 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Oh, I know Michael likes fashion shows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very much. Shall we invite him?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Good idea!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925" y="44450"/>
            <a:ext cx="6389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chemeClr val="bg1"/>
                </a:solidFill>
                <a:ea typeface="Adobe 黑体 Std R" pitchFamily="2" charset="-122"/>
              </a:rPr>
              <a:t>Listen and follow.</a:t>
            </a:r>
          </a:p>
        </p:txBody>
      </p:sp>
      <p:pic>
        <p:nvPicPr>
          <p:cNvPr id="44036" name="Picture 4" descr="01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4078288"/>
            <a:ext cx="33813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037" name="Group 5"/>
          <p:cNvGrpSpPr/>
          <p:nvPr/>
        </p:nvGrpSpPr>
        <p:grpSpPr bwMode="auto">
          <a:xfrm>
            <a:off x="6424613" y="1700213"/>
            <a:ext cx="2681287" cy="2665412"/>
            <a:chOff x="0" y="0"/>
            <a:chExt cx="4224" cy="4196"/>
          </a:xfrm>
        </p:grpSpPr>
        <p:pic>
          <p:nvPicPr>
            <p:cNvPr id="44038" name="Picture 6" descr="P93-1a 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4223" cy="4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698" y="454"/>
              <a:ext cx="3527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i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Fashion Show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Charming Modes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Beautiful Clothes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Amazing Show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Don't miss it!</a:t>
              </a:r>
            </a:p>
            <a:p>
              <a:r>
                <a:rPr lang="zh-CN" altLang="en-US" sz="1600" b="1" i="1">
                  <a:latin typeface="Times New Roman" panose="02020603050405020304" pitchFamily="18" charset="0"/>
                </a:rPr>
                <a:t>Date:</a:t>
              </a:r>
              <a:r>
                <a:rPr lang="zh-CN" altLang="en-US" sz="1600">
                  <a:latin typeface="Times New Roman" panose="02020603050405020304" pitchFamily="18" charset="0"/>
                </a:rPr>
                <a:t>June 8th</a:t>
              </a:r>
            </a:p>
            <a:p>
              <a:r>
                <a:rPr lang="zh-CN" altLang="en-US" sz="1600" b="1" i="1">
                  <a:latin typeface="Times New Roman" panose="02020603050405020304" pitchFamily="18" charset="0"/>
                </a:rPr>
                <a:t>Time:</a:t>
              </a:r>
              <a:r>
                <a:rPr lang="zh-CN" altLang="en-US" sz="1600">
                  <a:latin typeface="Times New Roman" panose="02020603050405020304" pitchFamily="18" charset="0"/>
                </a:rPr>
                <a:t>7:30p.m</a:t>
              </a:r>
            </a:p>
            <a:p>
              <a:r>
                <a:rPr lang="zh-CN" altLang="en-US" sz="1600" b="1" i="1">
                  <a:latin typeface="Times New Roman" panose="02020603050405020304" pitchFamily="18" charset="0"/>
                </a:rPr>
                <a:t>Place:</a:t>
              </a:r>
              <a:r>
                <a:rPr lang="zh-CN" altLang="en-US" sz="1600">
                  <a:latin typeface="Times New Roman" panose="02020603050405020304" pitchFamily="18" charset="0"/>
                </a:rPr>
                <a:t>Xidan Shopping Center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4048" name="WindowsMediaPlayer1" r:id="rId2" imgW="3714840" imgH="714240"/>
        </mc:Choice>
        <mc:Fallback>
          <p:control name="WindowsMediaPlayer1" r:id="rId2" imgW="3714840" imgH="7142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802188" y="47625"/>
                  <a:ext cx="3713162" cy="7175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edge/>
    <p:sndAc>
      <p:stSnd>
        <p:snd r:embed="rId4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225" y="817563"/>
            <a:ext cx="894238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0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(Jane and Sarah are talking about the fashion show.)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Hi, Sarah!  Did you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____________________________________________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Sarah: No, but Kangkang said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___________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he said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            _____________________________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There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_____________________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tomorrow. Many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models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___________________________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Sarah:  Sure.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_____________________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 The poster says _________________.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Sarah: 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Oh, I know_____________________.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             Shall we ____________ him?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Jane:   </a:t>
            </a:r>
            <a:r>
              <a:rPr lang="zh-CN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Good idea!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513" y="-17463"/>
            <a:ext cx="9070975" cy="81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chemeClr val="tx2"/>
                </a:solidFill>
                <a:ea typeface="Adobe 黑体 Std R" pitchFamily="2" charset="-122"/>
              </a:rPr>
              <a:t>Retell the dialog with your partner.The following information may help you.</a:t>
            </a:r>
          </a:p>
        </p:txBody>
      </p:sp>
      <p:pic>
        <p:nvPicPr>
          <p:cNvPr id="45060" name="Picture 4" descr="01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4078288"/>
            <a:ext cx="33813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061" name="Group 5"/>
          <p:cNvGrpSpPr/>
          <p:nvPr/>
        </p:nvGrpSpPr>
        <p:grpSpPr bwMode="auto">
          <a:xfrm>
            <a:off x="6424613" y="1700213"/>
            <a:ext cx="2681287" cy="2665412"/>
            <a:chOff x="0" y="0"/>
            <a:chExt cx="4224" cy="4196"/>
          </a:xfrm>
        </p:grpSpPr>
        <p:pic>
          <p:nvPicPr>
            <p:cNvPr id="45062" name="Picture 6" descr="P93-1a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223" cy="4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698" y="454"/>
              <a:ext cx="3527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i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Fashion Show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Charming Modes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Beautiful Clothes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Amazing Show</a:t>
              </a:r>
            </a:p>
            <a:p>
              <a:r>
                <a:rPr lang="zh-CN" altLang="en-US" sz="1600">
                  <a:latin typeface="Times New Roman" panose="02020603050405020304" pitchFamily="18" charset="0"/>
                </a:rPr>
                <a:t>    Don't miss it!</a:t>
              </a:r>
            </a:p>
            <a:p>
              <a:r>
                <a:rPr lang="zh-CN" altLang="en-US" sz="1600" b="1">
                  <a:latin typeface="Times New Roman" panose="02020603050405020304" pitchFamily="18" charset="0"/>
                </a:rPr>
                <a:t>Date:</a:t>
              </a:r>
              <a:r>
                <a:rPr lang="zh-CN" altLang="en-US" sz="1600">
                  <a:latin typeface="Times New Roman" panose="02020603050405020304" pitchFamily="18" charset="0"/>
                </a:rPr>
                <a:t>June 8th</a:t>
              </a:r>
            </a:p>
            <a:p>
              <a:r>
                <a:rPr lang="zh-CN" altLang="en-US" sz="1600" b="1">
                  <a:latin typeface="Times New Roman" panose="02020603050405020304" pitchFamily="18" charset="0"/>
                </a:rPr>
                <a:t>Time:</a:t>
              </a:r>
              <a:r>
                <a:rPr lang="zh-CN" altLang="en-US" sz="1600">
                  <a:latin typeface="Times New Roman" panose="02020603050405020304" pitchFamily="18" charset="0"/>
                </a:rPr>
                <a:t>7:30p.m</a:t>
              </a:r>
            </a:p>
            <a:p>
              <a:r>
                <a:rPr lang="zh-CN" altLang="en-US" sz="1600" b="1">
                  <a:latin typeface="Times New Roman" panose="02020603050405020304" pitchFamily="18" charset="0"/>
                </a:rPr>
                <a:t>Place:</a:t>
              </a:r>
              <a:r>
                <a:rPr lang="zh-CN" altLang="en-US" sz="1600">
                  <a:latin typeface="Times New Roman" panose="02020603050405020304" pitchFamily="18" charset="0"/>
                </a:rPr>
                <a:t>Xidan Shopping Center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55650" y="12700"/>
            <a:ext cx="8347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Read and number the sentences to make a conversation. </a:t>
            </a:r>
            <a:r>
              <a:rPr lang="en-US" altLang="zh-CN" sz="3200" b="1" dirty="0"/>
              <a:t>Then practice in pairs.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875" y="1052513"/>
            <a:ext cx="90868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</a:rPr>
              <a:t>Sure. It will start at 7:30 p.m.tomorrow in Xidan Shopping Center.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</a:rPr>
              <a:t>Hi, Michael! We are going to watch a fashion show tomorrow. Would you like to go with us?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</a:rPr>
              <a:t>How do you know that?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</a:rPr>
              <a:t>I read the poster. It also says many famous models will be there to model the clothes.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</a:rPr>
              <a:t>A fashion show? Sounds interesting. Could you tell me when and where?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</a:rPr>
              <a:t>Great! I'll go with you.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50825" y="12287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50825" y="23082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50825" y="338931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50825" y="403701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50825" y="511651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50825" y="619601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14300" y="2236788"/>
            <a:ext cx="7842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07950" y="5041900"/>
            <a:ext cx="784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14300" y="1155700"/>
            <a:ext cx="784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07950" y="3313113"/>
            <a:ext cx="784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07950" y="3960813"/>
            <a:ext cx="784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07950" y="6121400"/>
            <a:ext cx="784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34925" y="44450"/>
            <a:ext cx="792163" cy="576263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1c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bldLvl="0" autoUpdateAnimBg="0"/>
      <p:bldP spid="46091" grpId="0" bldLvl="0" autoUpdateAnimBg="0"/>
      <p:bldP spid="46092" grpId="0" bldLvl="0" autoUpdateAnimBg="0"/>
      <p:bldP spid="46093" grpId="0" bldLvl="0" autoUpdateAnimBg="0"/>
      <p:bldP spid="46093" grpId="1" bldLvl="0" autoUpdateAnimBg="0"/>
      <p:bldP spid="46093" grpId="2" bldLvl="0" autoUpdateAnimBg="0"/>
      <p:bldP spid="46094" grpId="0" bldLvl="0" autoUpdateAnimBg="0"/>
      <p:bldP spid="46094" grpId="1" bldLvl="0" autoUpdateAnimBg="0"/>
      <p:bldP spid="46095" grpId="0" bldLvl="0" autoUpdateAnimBg="0"/>
      <p:bldP spid="46095" grpId="1" bldLvl="0" autoUpdateAnimBg="0"/>
      <p:bldP spid="46095" grpId="2" bldLvl="0" autoUpdateAnimBg="0"/>
      <p:bldP spid="46095" grpId="3" bldLvl="0" autoUpdateAnimBg="0"/>
      <p:bldP spid="46095" grpId="4" bldLvl="0" autoUpdateAnimBg="0"/>
      <p:bldP spid="46095" grpId="5" bldLvl="0" autoUpdateAnimBg="0"/>
      <p:bldP spid="46095" grpId="6" bldLvl="0" autoUpdateAnimBg="0"/>
      <p:bldP spid="46095" grpId="7" bldLvl="0" autoUpdateAnimBg="0"/>
      <p:bldP spid="46095" grpId="8" bldLvl="0" autoUpdateAnimBg="0"/>
      <p:bldP spid="46095" grpId="9" bldLvl="0" autoUpdateAnimBg="0"/>
      <p:bldP spid="46095" grpId="10" bldLvl="0" autoUpdateAnimBg="0"/>
      <p:bldP spid="46095" grpId="11" bldLvl="0" autoUpdateAnimBg="0"/>
      <p:bldP spid="46095" grpId="12" bldLvl="0" autoUpdateAnimBg="0"/>
      <p:bldP spid="46095" grpId="13" bldLvl="0" autoUpdateAnimBg="0"/>
      <p:bldP spid="46095" grpId="14" bldLvl="0" autoUpdateAnimBg="0"/>
      <p:bldP spid="46095" grpId="15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55650" y="0"/>
            <a:ext cx="79867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Look at the pictures. Ask and answer in pairs by following the example.</a:t>
            </a:r>
          </a:p>
        </p:txBody>
      </p:sp>
      <p:pic>
        <p:nvPicPr>
          <p:cNvPr id="47107" name="Picture 3" descr="4-8-3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1563" y="1325563"/>
            <a:ext cx="4176712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5653088" y="1412875"/>
            <a:ext cx="3311525" cy="503238"/>
          </a:xfrm>
          <a:prstGeom prst="wedgeRoundRectCallout">
            <a:avLst>
              <a:gd name="adj1" fmla="val -44421"/>
              <a:gd name="adj2" fmla="val 86019"/>
              <a:gd name="adj3" fmla="val 16667"/>
            </a:avLst>
          </a:prstGeom>
          <a:noFill/>
          <a:ln w="9525">
            <a:solidFill>
              <a:srgbClr val="FF66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What are you doing?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41288" y="1304925"/>
            <a:ext cx="2560637" cy="755650"/>
          </a:xfrm>
          <a:prstGeom prst="wedgeRoundRectCallout">
            <a:avLst>
              <a:gd name="adj1" fmla="val 62204"/>
              <a:gd name="adj2" fmla="val 18741"/>
              <a:gd name="adj3" fmla="val 16667"/>
            </a:avLst>
          </a:prstGeom>
          <a:noFill/>
          <a:ln w="9525">
            <a:solidFill>
              <a:srgbClr val="FF66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400">
                <a:latin typeface="Times New Roman" panose="02020603050405020304" pitchFamily="18" charset="0"/>
              </a:rPr>
              <a:t>I'm designing our 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school uniforms.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185863" y="4527550"/>
            <a:ext cx="7131050" cy="2295525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/>
              <a:t>Example: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Kangkang's mother ask?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B:She asked Kangkang what he was doing.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A:What did Kangkang say?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D60093"/>
                </a:solidFill>
                <a:latin typeface="Times New Roman" panose="02020603050405020304" pitchFamily="18" charset="0"/>
              </a:rPr>
              <a:t>B:He said he was designing their school uniforms.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4925" y="44450"/>
            <a:ext cx="792163" cy="576263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/>
              <a:t>2</a:t>
            </a:r>
          </a:p>
        </p:txBody>
      </p:sp>
      <p:sp>
        <p:nvSpPr>
          <p:cNvPr id="4711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83525" y="549275"/>
            <a:ext cx="1081088" cy="698500"/>
          </a:xfrm>
          <a:prstGeom prst="rightArrow">
            <a:avLst>
              <a:gd name="adj1" fmla="val 50000"/>
              <a:gd name="adj2" fmla="val 386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>
    <p:plus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ldLvl="0" autoUpdateAnimBg="0"/>
      <p:bldP spid="47110" grpId="1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4D4D4D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66FF33"/>
      </a:accent2>
      <a:accent3>
        <a:srgbClr val="FFFFFF"/>
      </a:accent3>
      <a:accent4>
        <a:srgbClr val="404040"/>
      </a:accent4>
      <a:accent5>
        <a:srgbClr val="AACAE2"/>
      </a:accent5>
      <a:accent6>
        <a:srgbClr val="5CE72D"/>
      </a:accent6>
      <a:hlink>
        <a:srgbClr val="6CA2C7"/>
      </a:hlink>
      <a:folHlink>
        <a:srgbClr val="EAEAEA"/>
      </a:folHlink>
    </a:clrScheme>
    <a:fontScheme name="小木屋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小木屋模板 1">
        <a:dk1>
          <a:srgbClr val="4D4D4D"/>
        </a:dk1>
        <a:lt1>
          <a:srgbClr val="FFFFFF"/>
        </a:lt1>
        <a:dk2>
          <a:srgbClr val="000000"/>
        </a:dk2>
        <a:lt2>
          <a:srgbClr val="803F0C"/>
        </a:lt2>
        <a:accent1>
          <a:srgbClr val="88450E"/>
        </a:accent1>
        <a:accent2>
          <a:srgbClr val="C66514"/>
        </a:accent2>
        <a:accent3>
          <a:srgbClr val="FFFFFF"/>
        </a:accent3>
        <a:accent4>
          <a:srgbClr val="404040"/>
        </a:accent4>
        <a:accent5>
          <a:srgbClr val="C3B0AA"/>
        </a:accent5>
        <a:accent6>
          <a:srgbClr val="B35B11"/>
        </a:accent6>
        <a:hlink>
          <a:srgbClr val="FFBB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2">
        <a:dk1>
          <a:srgbClr val="4D4D4D"/>
        </a:dk1>
        <a:lt1>
          <a:srgbClr val="FFFFFF"/>
        </a:lt1>
        <a:dk2>
          <a:srgbClr val="000000"/>
        </a:dk2>
        <a:lt2>
          <a:srgbClr val="6E6048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11">
        <a:dk1>
          <a:srgbClr val="4D4D4D"/>
        </a:dk1>
        <a:lt1>
          <a:srgbClr val="FFFFFF"/>
        </a:lt1>
        <a:dk2>
          <a:srgbClr val="000000"/>
        </a:dk2>
        <a:lt2>
          <a:srgbClr val="406810"/>
        </a:lt2>
        <a:accent1>
          <a:srgbClr val="D24811"/>
        </a:accent1>
        <a:accent2>
          <a:srgbClr val="73B70F"/>
        </a:accent2>
        <a:accent3>
          <a:srgbClr val="FFFFFF"/>
        </a:accent3>
        <a:accent4>
          <a:srgbClr val="404040"/>
        </a:accent4>
        <a:accent5>
          <a:srgbClr val="E5B1AA"/>
        </a:accent5>
        <a:accent6>
          <a:srgbClr val="68A6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14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92674C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C7B8B2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15">
        <a:dk1>
          <a:srgbClr val="4D4D4D"/>
        </a:dk1>
        <a:lt1>
          <a:srgbClr val="FFFFFF"/>
        </a:lt1>
        <a:dk2>
          <a:srgbClr val="000000"/>
        </a:dk2>
        <a:lt2>
          <a:srgbClr val="333333"/>
        </a:lt2>
        <a:accent1>
          <a:srgbClr val="92674C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C7B8B2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木屋模板 16">
        <a:dk1>
          <a:srgbClr val="4D4D4D"/>
        </a:dk1>
        <a:lt1>
          <a:srgbClr val="FFFFFF"/>
        </a:lt1>
        <a:dk2>
          <a:srgbClr val="000000"/>
        </a:dk2>
        <a:lt2>
          <a:srgbClr val="93755B"/>
        </a:lt2>
        <a:accent1>
          <a:srgbClr val="92674C"/>
        </a:accent1>
        <a:accent2>
          <a:srgbClr val="7B301B"/>
        </a:accent2>
        <a:accent3>
          <a:srgbClr val="FFFFFF"/>
        </a:accent3>
        <a:accent4>
          <a:srgbClr val="404040"/>
        </a:accent4>
        <a:accent5>
          <a:srgbClr val="C7B8B2"/>
        </a:accent5>
        <a:accent6>
          <a:srgbClr val="6F2A17"/>
        </a:accent6>
        <a:hlink>
          <a:srgbClr val="CE832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Microsoft Office PowerPoint</Application>
  <PresentationFormat>全屏显示(4:3)</PresentationFormat>
  <Paragraphs>225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Adobe 黑体 Std R</vt:lpstr>
      <vt:lpstr>Arail</vt:lpstr>
      <vt:lpstr>黑体</vt:lpstr>
      <vt:lpstr>华文行楷</vt:lpstr>
      <vt:lpstr>宋体</vt:lpstr>
      <vt:lpstr>微软雅黑</vt:lpstr>
      <vt:lpstr>Arial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2013-01-24T01:44:00Z</dcterms:created>
  <dcterms:modified xsi:type="dcterms:W3CDTF">2023-01-16T23:15:25Z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C2A723083F384EF1B2C1D426F8D0CFF3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