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626" r:id="rId2"/>
    <p:sldId id="559" r:id="rId3"/>
    <p:sldId id="525" r:id="rId4"/>
    <p:sldId id="528" r:id="rId5"/>
    <p:sldId id="527" r:id="rId6"/>
    <p:sldId id="594" r:id="rId7"/>
    <p:sldId id="531" r:id="rId8"/>
    <p:sldId id="604" r:id="rId9"/>
    <p:sldId id="625" r:id="rId10"/>
    <p:sldId id="530" r:id="rId11"/>
    <p:sldId id="539" r:id="rId12"/>
    <p:sldId id="541" r:id="rId13"/>
    <p:sldId id="610" r:id="rId14"/>
    <p:sldId id="611" r:id="rId15"/>
    <p:sldId id="595" r:id="rId16"/>
    <p:sldId id="603" r:id="rId17"/>
    <p:sldId id="605" r:id="rId18"/>
    <p:sldId id="614" r:id="rId19"/>
    <p:sldId id="592" r:id="rId20"/>
    <p:sldId id="327" r:id="rId21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8">
          <p15:clr>
            <a:srgbClr val="A4A3A4"/>
          </p15:clr>
        </p15:guide>
        <p15:guide id="2" pos="28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88"/>
        <p:guide pos="2801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1.xml"/><Relationship Id="rId38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37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3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4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5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6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7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wmf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44833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400" b="1" dirty="0"/>
          </a:p>
        </p:txBody>
      </p:sp>
      <p:sp>
        <p:nvSpPr>
          <p:cNvPr id="3" name="矩形 2"/>
          <p:cNvSpPr/>
          <p:nvPr/>
        </p:nvSpPr>
        <p:spPr>
          <a:xfrm>
            <a:off x="0" y="1311032"/>
            <a:ext cx="9144000" cy="7001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100" b="1" dirty="0"/>
              <a:t>探索直线平行的条件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0126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458670" y="415022"/>
            <a:ext cx="453650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找出图中的平行线，并说明理由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411809" y="664094"/>
            <a:ext cx="2179209" cy="2051357"/>
            <a:chOff x="5502565" y="789863"/>
            <a:chExt cx="3605939" cy="3463416"/>
          </a:xfrm>
        </p:grpSpPr>
        <p:sp>
          <p:nvSpPr>
            <p:cNvPr id="24" name="TextBox 23"/>
            <p:cNvSpPr txBox="1"/>
            <p:nvPr/>
          </p:nvSpPr>
          <p:spPr>
            <a:xfrm>
              <a:off x="5623317" y="3287141"/>
              <a:ext cx="388843" cy="54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719480" y="789863"/>
              <a:ext cx="3389024" cy="3463416"/>
              <a:chOff x="5575464" y="1117965"/>
              <a:chExt cx="3389024" cy="3463416"/>
            </a:xfrm>
          </p:grpSpPr>
          <p:cxnSp>
            <p:nvCxnSpPr>
              <p:cNvPr id="5" name="直接连接符 4"/>
              <p:cNvCxnSpPr/>
              <p:nvPr/>
            </p:nvCxnSpPr>
            <p:spPr>
              <a:xfrm rot="-1320000">
                <a:off x="5575464" y="2492896"/>
                <a:ext cx="306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rot="-1320000">
                <a:off x="5727864" y="3287899"/>
                <a:ext cx="306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462301" y="1604290"/>
                <a:ext cx="331699" cy="26138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flipH="1">
                <a:off x="7534666" y="1503410"/>
                <a:ext cx="345283" cy="26235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弧形 8"/>
              <p:cNvSpPr/>
              <p:nvPr/>
            </p:nvSpPr>
            <p:spPr>
              <a:xfrm rot="893532">
                <a:off x="6407269" y="3322107"/>
                <a:ext cx="320508" cy="506257"/>
              </a:xfrm>
              <a:prstGeom prst="arc">
                <a:avLst>
                  <a:gd name="adj1" fmla="val 15247849"/>
                  <a:gd name="adj2" fmla="val 1935154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弧形 9"/>
              <p:cNvSpPr/>
              <p:nvPr/>
            </p:nvSpPr>
            <p:spPr>
              <a:xfrm rot="1132866">
                <a:off x="7516085" y="2847742"/>
                <a:ext cx="320508" cy="506257"/>
              </a:xfrm>
              <a:prstGeom prst="arc">
                <a:avLst>
                  <a:gd name="adj1" fmla="val 15247849"/>
                  <a:gd name="adj2" fmla="val 1935154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弧形 10"/>
              <p:cNvSpPr/>
              <p:nvPr/>
            </p:nvSpPr>
            <p:spPr>
              <a:xfrm rot="17264150">
                <a:off x="7682565" y="2048119"/>
                <a:ext cx="320508" cy="506257"/>
              </a:xfrm>
              <a:prstGeom prst="arc">
                <a:avLst>
                  <a:gd name="adj1" fmla="val 15247849"/>
                  <a:gd name="adj2" fmla="val 1935154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616799" y="2982031"/>
                <a:ext cx="1185959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50°</a:t>
                </a:r>
                <a:endParaRPr lang="zh-CN" altLang="en-US" sz="15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40350" y="2485682"/>
                <a:ext cx="956045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50°</a:t>
                </a:r>
                <a:endParaRPr lang="zh-CN" altLang="en-US" sz="15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74926" y="1705494"/>
                <a:ext cx="1264016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130°</a:t>
                </a:r>
                <a:endParaRPr lang="zh-CN" altLang="en-US" sz="15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444208" y="3453293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59420" y="2564904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6337" y="3068961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740352" y="2132856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380312" y="4000378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713395" y="1117965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41549" y="4035764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41030" y="1153350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575645" y="2429887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428305" y="1609256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502565" y="2466510"/>
              <a:ext cx="388843" cy="54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 Box 8"/>
          <p:cNvSpPr txBox="1"/>
          <p:nvPr/>
        </p:nvSpPr>
        <p:spPr>
          <a:xfrm>
            <a:off x="242646" y="2713955"/>
            <a:ext cx="3942438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答案：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MN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 Box 8"/>
          <p:cNvSpPr txBox="1"/>
          <p:nvPr/>
        </p:nvSpPr>
        <p:spPr>
          <a:xfrm>
            <a:off x="458670" y="3071559"/>
            <a:ext cx="5832648" cy="1361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理由：因为∠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EHD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MKD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=50°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（同位角相等，两直线平行）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=180°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=130°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所以∠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=50°=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MKD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5" name="云形标注 34"/>
          <p:cNvSpPr/>
          <p:nvPr/>
        </p:nvSpPr>
        <p:spPr>
          <a:xfrm>
            <a:off x="5512118" y="1521143"/>
            <a:ext cx="2908935" cy="1310164"/>
          </a:xfrm>
          <a:prstGeom prst="cloudCallout">
            <a:avLst>
              <a:gd name="adj1" fmla="val -106344"/>
              <a:gd name="adj2" fmla="val -37204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说明过程中经常用到的</a:t>
            </a:r>
            <a:r>
              <a:rPr lang="zh-CN" altLang="en-US" sz="2100" b="1">
                <a:solidFill>
                  <a:srgbClr val="00B050"/>
                </a:solidFill>
                <a:latin typeface="华文楷体" panose="02010600040101010101" charset="-122"/>
                <a:ea typeface="华文楷体" panose="02010600040101010101" charset="-122"/>
              </a:rPr>
              <a:t>倒角有对顶角和邻补角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2"/>
          <p:cNvSpPr txBox="1"/>
          <p:nvPr/>
        </p:nvSpPr>
        <p:spPr>
          <a:xfrm>
            <a:off x="279083" y="806291"/>
            <a:ext cx="511302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用三角尺画平行线的方法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过直线外一点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13849" y="1538526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一、放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13849" y="2085022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二、靠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13849" y="2679145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三、推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13849" y="3250645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四、画</a:t>
            </a:r>
          </a:p>
        </p:txBody>
      </p:sp>
      <p:grpSp>
        <p:nvGrpSpPr>
          <p:cNvPr id="20" name="Group 540"/>
          <p:cNvGrpSpPr/>
          <p:nvPr/>
        </p:nvGrpSpPr>
        <p:grpSpPr>
          <a:xfrm>
            <a:off x="2737962" y="1416130"/>
            <a:ext cx="2653903" cy="2139553"/>
            <a:chOff x="267" y="1296"/>
            <a:chExt cx="2229" cy="1797"/>
          </a:xfrm>
        </p:grpSpPr>
        <p:sp>
          <p:nvSpPr>
            <p:cNvPr id="14089" name="Freeform 541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4090" name="Group 542"/>
            <p:cNvGrpSpPr/>
            <p:nvPr/>
          </p:nvGrpSpPr>
          <p:grpSpPr>
            <a:xfrm rot="7354037">
              <a:off x="1652" y="2437"/>
              <a:ext cx="1104" cy="207"/>
              <a:chOff x="192" y="1824"/>
              <a:chExt cx="1104" cy="207"/>
            </a:xfrm>
          </p:grpSpPr>
          <p:grpSp>
            <p:nvGrpSpPr>
              <p:cNvPr id="14292" name="Group 543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14294" name="Line 544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5" name="Line 545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6" name="Line 546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7" name="Line 547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8" name="Line 548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9" name="Line 549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0" name="Line 550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1" name="Line 551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2" name="Line 552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3" name="Line 553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4" name="Line 554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5" name="Line 555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6" name="Line 556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7" name="Line 557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8" name="Line 558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9" name="Line 559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0" name="Line 560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1" name="Line 561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2" name="Line 562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3" name="Line 563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4" name="Line 564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5" name="Line 565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6" name="Line 566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7" name="Line 567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8" name="Line 568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9" name="Line 569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0" name="Line 570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1" name="Line 571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2" name="Line 572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3" name="Line 573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4" name="Line 574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5" name="Line 575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6" name="Line 576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7" name="Line 577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8" name="Line 578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9" name="Line 579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0" name="Line 580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1" name="Line 581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2" name="Line 582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3" name="Line 583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4" name="Line 584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5" name="Line 585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6" name="Line 586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7" name="Line 587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8" name="Line 588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9" name="Line 589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0" name="Line 590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1" name="Line 591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2" name="Line 592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3" name="Line 593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4" name="Line 594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5" name="Line 595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6" name="Line 596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7" name="Line 597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8" name="Line 598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9" name="Line 599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0" name="Line 600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1" name="Line 601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2" name="Line 602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091" name="Rectangle 603"/>
              <p:cNvSpPr>
                <a:spLocks noChangeArrowheads="1"/>
              </p:cNvSpPr>
              <p:nvPr/>
            </p:nvSpPr>
            <p:spPr bwMode="auto">
              <a:xfrm>
                <a:off x="192" y="1850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4091" name="Group 604"/>
            <p:cNvGrpSpPr/>
            <p:nvPr/>
          </p:nvGrpSpPr>
          <p:grpSpPr>
            <a:xfrm rot="-8845963">
              <a:off x="267" y="2322"/>
              <a:ext cx="1828" cy="284"/>
              <a:chOff x="-47" y="3285"/>
              <a:chExt cx="1828" cy="284"/>
            </a:xfrm>
          </p:grpSpPr>
          <p:grpSp>
            <p:nvGrpSpPr>
              <p:cNvPr id="14193" name="Group 60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4195" name="Group 60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4198" name="Line 60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9" name="Line 60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0" name="Line 60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1" name="Line 61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2" name="Line 61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3" name="Line 61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4" name="Line 61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5" name="Line 61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6" name="Line 61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7" name="Line 61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8" name="Line 61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9" name="Line 61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0" name="Line 61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1" name="Line 62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2" name="Line 62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3" name="Line 62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4" name="Line 62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5" name="Line 62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6" name="Line 62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7" name="Line 62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8" name="Line 62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9" name="Line 62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0" name="Line 62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1" name="Line 63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2" name="Line 63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3" name="Line 63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4" name="Line 63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5" name="Line 63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6" name="Line 63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7" name="Line 63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8" name="Line 63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9" name="Line 63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0" name="Line 63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1" name="Line 64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2" name="Line 64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3" name="Line 64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4" name="Line 64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5" name="Line 64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6" name="Line 64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7" name="Line 64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8" name="Line 64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9" name="Line 64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0" name="Line 64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1" name="Line 65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2" name="Line 65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3" name="Line 65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4" name="Line 65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5" name="Line 65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6" name="Line 65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7" name="Line 65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8" name="Line 65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9" name="Line 65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0" name="Line 65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1" name="Line 66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2" name="Line 66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3" name="Line 66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4" name="Line 66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5" name="Line 66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6" name="Line 66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7" name="Line 66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8" name="Line 66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9" name="Line 66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0" name="Line 66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1" name="Line 67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2" name="Line 67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3" name="Line 67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4" name="Line 67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5" name="Line 67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6" name="Line 67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7" name="Line 67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8" name="Line 67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9" name="Line 67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0" name="Line 67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1" name="Line 68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2" name="Line 68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3" name="Line 68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4" name="Line 68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5" name="Line 68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6" name="Line 68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7" name="Line 68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8" name="Line 68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9" name="Line 68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0" name="Line 68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1" name="Line 69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2" name="Line 69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3" name="Line 69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4" name="Line 69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5" name="Line 69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6" name="Line 69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7" name="Line 69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8" name="Line 69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9" name="Line 69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90" name="Line 69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91" name="Line 70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196" name="Line 70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197" name="Line 70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191" name="Rectangle 703"/>
              <p:cNvSpPr>
                <a:spLocks noChangeArrowheads="1"/>
              </p:cNvSpPr>
              <p:nvPr/>
            </p:nvSpPr>
            <p:spPr bwMode="auto">
              <a:xfrm>
                <a:off x="-47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14092" name="Group 704"/>
            <p:cNvGrpSpPr/>
            <p:nvPr/>
          </p:nvGrpSpPr>
          <p:grpSpPr>
            <a:xfrm>
              <a:off x="668" y="1980"/>
              <a:ext cx="1828" cy="310"/>
              <a:chOff x="-48" y="3324"/>
              <a:chExt cx="1828" cy="310"/>
            </a:xfrm>
          </p:grpSpPr>
          <p:grpSp>
            <p:nvGrpSpPr>
              <p:cNvPr id="14094" name="Group 70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4096" name="Group 70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4099" name="Line 70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0" name="Line 70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1" name="Line 70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2" name="Line 71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3" name="Line 71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4" name="Line 71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5" name="Line 71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6" name="Line 71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7" name="Line 71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8" name="Line 71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9" name="Line 71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0" name="Line 71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1" name="Line 71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2" name="Line 72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3" name="Line 72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4" name="Line 72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5" name="Line 72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6" name="Line 72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7" name="Line 72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8" name="Line 72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9" name="Line 72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0" name="Line 72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1" name="Line 72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2" name="Line 73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3" name="Line 73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4" name="Line 73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5" name="Line 73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6" name="Line 73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7" name="Line 73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8" name="Line 73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9" name="Line 73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0" name="Line 73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1" name="Line 73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2" name="Line 74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3" name="Line 74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4" name="Line 74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5" name="Line 74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6" name="Line 74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7" name="Line 74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8" name="Line 74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9" name="Line 74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0" name="Line 74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1" name="Line 74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2" name="Line 75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3" name="Line 75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4" name="Line 75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5" name="Line 75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6" name="Line 75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7" name="Line 75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8" name="Line 75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9" name="Line 75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0" name="Line 75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1" name="Line 75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2" name="Line 76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3" name="Line 76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4" name="Line 76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5" name="Line 76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6" name="Line 76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7" name="Line 76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8" name="Line 76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9" name="Line 76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0" name="Line 76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1" name="Line 76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2" name="Line 77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3" name="Line 77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4" name="Line 77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5" name="Line 77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6" name="Line 77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7" name="Line 77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8" name="Line 77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9" name="Line 77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0" name="Line 77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1" name="Line 77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2" name="Line 78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3" name="Line 78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4" name="Line 78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5" name="Line 78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6" name="Line 78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7" name="Line 78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8" name="Line 78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9" name="Line 78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0" name="Line 78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1" name="Line 78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2" name="Line 79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3" name="Line 79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4" name="Line 79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5" name="Line 79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6" name="Line 79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7" name="Line 79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8" name="Line 79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9" name="Line 79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0" name="Line 79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1" name="Line 79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2" name="Line 80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097" name="Line 80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98" name="Line 80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291" name="Rectangle 803" descr="PE03255_"/>
              <p:cNvSpPr>
                <a:spLocks noChangeArrowheads="1"/>
              </p:cNvSpPr>
              <p:nvPr/>
            </p:nvSpPr>
            <p:spPr bwMode="auto">
              <a:xfrm>
                <a:off x="-48" y="3350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14093" name="Freeform 804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805"/>
          <p:cNvGrpSpPr/>
          <p:nvPr/>
        </p:nvGrpSpPr>
        <p:grpSpPr>
          <a:xfrm>
            <a:off x="2191465" y="1043464"/>
            <a:ext cx="2653903" cy="2139553"/>
            <a:chOff x="267" y="1296"/>
            <a:chExt cx="2229" cy="1797"/>
          </a:xfrm>
        </p:grpSpPr>
        <p:sp>
          <p:nvSpPr>
            <p:cNvPr id="13825" name="Freeform 806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826" name="Group 807"/>
            <p:cNvGrpSpPr/>
            <p:nvPr/>
          </p:nvGrpSpPr>
          <p:grpSpPr>
            <a:xfrm rot="7354037">
              <a:off x="1652" y="2437"/>
              <a:ext cx="1104" cy="207"/>
              <a:chOff x="192" y="1824"/>
              <a:chExt cx="1104" cy="207"/>
            </a:xfrm>
          </p:grpSpPr>
          <p:grpSp>
            <p:nvGrpSpPr>
              <p:cNvPr id="14028" name="Group 808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14030" name="Line 809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1" name="Line 810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2" name="Line 811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3" name="Line 812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4" name="Line 813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5" name="Line 814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6" name="Line 815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7" name="Line 816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8" name="Line 817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9" name="Line 818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0" name="Line 819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1" name="Line 820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2" name="Line 821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3" name="Line 822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4" name="Line 823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5" name="Line 824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6" name="Line 825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7" name="Line 826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8" name="Line 827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9" name="Line 828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0" name="Line 829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1" name="Line 830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2" name="Line 831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3" name="Line 832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4" name="Line 833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5" name="Line 834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6" name="Line 835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7" name="Line 836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8" name="Line 837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9" name="Line 838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0" name="Line 839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1" name="Line 840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2" name="Line 841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3" name="Line 842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4" name="Line 843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5" name="Line 844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6" name="Line 845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7" name="Line 846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8" name="Line 847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9" name="Line 848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0" name="Line 849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1" name="Line 850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2" name="Line 851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3" name="Line 852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4" name="Line 853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5" name="Line 854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6" name="Line 855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7" name="Line 856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8" name="Line 857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9" name="Line 858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0" name="Line 859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1" name="Line 860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2" name="Line 861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3" name="Line 862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4" name="Line 863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5" name="Line 864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6" name="Line 865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7" name="Line 866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8" name="Line 867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356" name="Rectangle 868"/>
              <p:cNvSpPr>
                <a:spLocks noChangeArrowheads="1"/>
              </p:cNvSpPr>
              <p:nvPr/>
            </p:nvSpPr>
            <p:spPr bwMode="auto">
              <a:xfrm>
                <a:off x="192" y="1850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3827" name="Group 869"/>
            <p:cNvGrpSpPr/>
            <p:nvPr/>
          </p:nvGrpSpPr>
          <p:grpSpPr>
            <a:xfrm rot="-8845963">
              <a:off x="267" y="2322"/>
              <a:ext cx="1828" cy="284"/>
              <a:chOff x="-47" y="3285"/>
              <a:chExt cx="1828" cy="284"/>
            </a:xfrm>
          </p:grpSpPr>
          <p:grpSp>
            <p:nvGrpSpPr>
              <p:cNvPr id="13929" name="Group 870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931" name="Group 871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934" name="Line 872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5" name="Line 873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6" name="Line 874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7" name="Line 875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8" name="Line 876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9" name="Line 877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0" name="Line 878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1" name="Line 879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2" name="Line 880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3" name="Line 881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4" name="Line 882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5" name="Line 883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6" name="Line 884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7" name="Line 885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8" name="Line 886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9" name="Line 887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0" name="Line 888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1" name="Line 889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2" name="Line 890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3" name="Line 891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4" name="Line 892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5" name="Line 893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6" name="Line 894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7" name="Line 895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8" name="Line 896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9" name="Line 897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0" name="Line 898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1" name="Line 899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2" name="Line 900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3" name="Line 901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4" name="Line 902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5" name="Line 903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6" name="Line 904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7" name="Line 905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8" name="Line 906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9" name="Line 907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0" name="Line 908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1" name="Line 909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2" name="Line 910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3" name="Line 911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4" name="Line 912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5" name="Line 913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6" name="Line 914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7" name="Line 915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8" name="Line 916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9" name="Line 917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0" name="Line 918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1" name="Line 919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2" name="Line 920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3" name="Line 921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4" name="Line 922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5" name="Line 923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6" name="Line 924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7" name="Line 925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8" name="Line 926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9" name="Line 927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0" name="Line 928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1" name="Line 929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2" name="Line 930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3" name="Line 931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4" name="Line 932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5" name="Line 933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6" name="Line 934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7" name="Line 935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8" name="Line 936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9" name="Line 937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0" name="Line 938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1" name="Line 939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2" name="Line 940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3" name="Line 941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4" name="Line 942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5" name="Line 943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6" name="Line 944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7" name="Line 945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8" name="Line 946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9" name="Line 947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0" name="Line 948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1" name="Line 949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2" name="Line 950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3" name="Line 951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4" name="Line 952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5" name="Line 953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6" name="Line 954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7" name="Line 955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8" name="Line 956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9" name="Line 957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0" name="Line 958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1" name="Line 959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2" name="Line 960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3" name="Line 961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4" name="Line 962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5" name="Line 963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6" name="Line 964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7" name="Line 965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932" name="Line 966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933" name="Line 967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456" name="Rectangle 968"/>
              <p:cNvSpPr>
                <a:spLocks noChangeArrowheads="1"/>
              </p:cNvSpPr>
              <p:nvPr/>
            </p:nvSpPr>
            <p:spPr bwMode="auto">
              <a:xfrm>
                <a:off x="-47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13828" name="Group 969"/>
            <p:cNvGrpSpPr/>
            <p:nvPr/>
          </p:nvGrpSpPr>
          <p:grpSpPr>
            <a:xfrm>
              <a:off x="668" y="1980"/>
              <a:ext cx="1828" cy="310"/>
              <a:chOff x="-48" y="3324"/>
              <a:chExt cx="1828" cy="310"/>
            </a:xfrm>
          </p:grpSpPr>
          <p:grpSp>
            <p:nvGrpSpPr>
              <p:cNvPr id="13830" name="Group 970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832" name="Group 971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835" name="Line 972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6" name="Line 973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7" name="Line 974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8" name="Line 975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9" name="Line 976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0" name="Line 977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1" name="Line 978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2" name="Line 979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3" name="Line 980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4" name="Line 981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5" name="Line 982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6" name="Line 983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7" name="Line 984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8" name="Line 985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9" name="Line 986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0" name="Line 987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1" name="Line 988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2" name="Line 989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3" name="Line 990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4" name="Line 991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5" name="Line 992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6" name="Line 993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7" name="Line 994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8" name="Line 995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9" name="Line 996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0" name="Line 997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1" name="Line 998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2" name="Line 999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3" name="Line 1000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4" name="Line 1001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5" name="Line 1002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6" name="Line 1003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7" name="Line 1004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8" name="Line 1005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9" name="Line 1006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0" name="Line 1007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1" name="Line 1008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2" name="Line 1009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3" name="Line 1010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4" name="Line 1011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5" name="Line 1012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6" name="Line 1013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7" name="Line 1014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8" name="Line 1015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9" name="Line 1016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0" name="Line 1017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1" name="Line 1018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2" name="Line 1019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3" name="Line 1020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4" name="Line 1021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5" name="Line 1022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6" name="Line 1023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7" name="Line 1024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8" name="Line 1025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9" name="Line 1026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0" name="Line 1027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1" name="Line 1028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2" name="Line 1029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3" name="Line 1030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4" name="Line 1031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5" name="Line 1032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6" name="Line 1033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7" name="Line 1034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8" name="Line 1035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9" name="Line 1036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0" name="Line 1037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1" name="Line 1038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2" name="Line 1039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3" name="Line 1040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4" name="Line 1041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5" name="Line 1042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6" name="Line 1043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7" name="Line 1044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8" name="Line 1045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9" name="Line 1046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0" name="Line 1047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1" name="Line 1048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2" name="Line 1049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3" name="Line 1050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4" name="Line 1051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5" name="Line 1052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6" name="Line 1053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7" name="Line 1054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8" name="Line 1055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9" name="Line 1056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0" name="Line 1057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1" name="Line 1058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2" name="Line 1059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3" name="Line 1060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4" name="Line 1061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5" name="Line 1062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6" name="Line 1063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7" name="Line 1064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8" name="Line 1065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833" name="Line 1066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34" name="Line 1067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556" name="Rectangle 1068" descr="PE03255_"/>
              <p:cNvSpPr>
                <a:spLocks noChangeArrowheads="1"/>
              </p:cNvSpPr>
              <p:nvPr/>
            </p:nvSpPr>
            <p:spPr bwMode="auto">
              <a:xfrm>
                <a:off x="-48" y="3350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13829" name="Freeform 1069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359" name="Group 1070"/>
          <p:cNvGrpSpPr/>
          <p:nvPr/>
        </p:nvGrpSpPr>
        <p:grpSpPr>
          <a:xfrm>
            <a:off x="1734265" y="818437"/>
            <a:ext cx="2653903" cy="2139553"/>
            <a:chOff x="267" y="1296"/>
            <a:chExt cx="2229" cy="1797"/>
          </a:xfrm>
        </p:grpSpPr>
        <p:sp>
          <p:nvSpPr>
            <p:cNvPr id="13561" name="Freeform 1071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562" name="Group 1072"/>
            <p:cNvGrpSpPr/>
            <p:nvPr/>
          </p:nvGrpSpPr>
          <p:grpSpPr>
            <a:xfrm rot="7354037">
              <a:off x="1652" y="2437"/>
              <a:ext cx="1104" cy="207"/>
              <a:chOff x="192" y="1824"/>
              <a:chExt cx="1104" cy="207"/>
            </a:xfrm>
          </p:grpSpPr>
          <p:grpSp>
            <p:nvGrpSpPr>
              <p:cNvPr id="13764" name="Group 1073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13766" name="Line 1074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67" name="Line 1075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68" name="Line 1076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69" name="Line 1077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0" name="Line 1078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1" name="Line 1079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2" name="Line 1080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3" name="Line 1081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4" name="Line 1082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5" name="Line 1083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6" name="Line 1084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7" name="Line 1085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8" name="Line 1086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9" name="Line 1087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0" name="Line 1088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1" name="Line 1089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2" name="Line 1090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3" name="Line 1091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4" name="Line 1092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5" name="Line 1093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6" name="Line 1094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7" name="Line 1095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8" name="Line 1096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9" name="Line 1097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0" name="Line 1098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1" name="Line 1099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2" name="Line 1100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3" name="Line 1101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4" name="Line 1102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5" name="Line 1103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6" name="Line 1104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7" name="Line 1105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8" name="Line 1106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9" name="Line 1107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0" name="Line 1108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1" name="Line 1109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2" name="Line 1110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3" name="Line 1111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4" name="Line 1112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5" name="Line 1113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6" name="Line 1114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7" name="Line 1115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8" name="Line 1116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9" name="Line 1117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0" name="Line 1118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1" name="Line 1119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2" name="Line 1120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3" name="Line 1121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4" name="Line 1122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5" name="Line 1123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6" name="Line 1124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7" name="Line 1125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8" name="Line 1126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9" name="Line 1127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0" name="Line 1128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1" name="Line 1129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2" name="Line 1130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3" name="Line 1131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4" name="Line 1132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621" name="Rectangle 1133"/>
              <p:cNvSpPr>
                <a:spLocks noChangeArrowheads="1"/>
              </p:cNvSpPr>
              <p:nvPr/>
            </p:nvSpPr>
            <p:spPr bwMode="auto">
              <a:xfrm>
                <a:off x="192" y="1850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3563" name="Group 1134"/>
            <p:cNvGrpSpPr/>
            <p:nvPr/>
          </p:nvGrpSpPr>
          <p:grpSpPr>
            <a:xfrm rot="-8845963">
              <a:off x="267" y="2322"/>
              <a:ext cx="1828" cy="284"/>
              <a:chOff x="-47" y="3285"/>
              <a:chExt cx="1828" cy="284"/>
            </a:xfrm>
          </p:grpSpPr>
          <p:grpSp>
            <p:nvGrpSpPr>
              <p:cNvPr id="13665" name="Group 113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667" name="Group 113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670" name="Line 113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1" name="Line 113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2" name="Line 113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3" name="Line 114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4" name="Line 114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5" name="Line 114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6" name="Line 114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7" name="Line 114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8" name="Line 114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9" name="Line 114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0" name="Line 114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1" name="Line 114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2" name="Line 114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3" name="Line 115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4" name="Line 115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5" name="Line 115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6" name="Line 115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7" name="Line 115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8" name="Line 115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9" name="Line 115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0" name="Line 115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1" name="Line 115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2" name="Line 115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3" name="Line 116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4" name="Line 116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5" name="Line 116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6" name="Line 116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7" name="Line 116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8" name="Line 116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9" name="Line 116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0" name="Line 116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1" name="Line 116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2" name="Line 116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3" name="Line 117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4" name="Line 117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5" name="Line 117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6" name="Line 117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7" name="Line 117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8" name="Line 117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9" name="Line 117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0" name="Line 117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1" name="Line 117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2" name="Line 117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3" name="Line 118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4" name="Line 118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5" name="Line 118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6" name="Line 118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7" name="Line 118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8" name="Line 118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9" name="Line 118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0" name="Line 118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1" name="Line 118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2" name="Line 118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" name="Line 119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4" name="Line 119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5" name="Line 119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6" name="Line 119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7" name="Line 119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8" name="Line 119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9" name="Line 119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0" name="Line 119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1" name="Line 119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2" name="Line 119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3" name="Line 120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4" name="Line 120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5" name="Line 120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6" name="Line 120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7" name="Line 120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8" name="Line 120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9" name="Line 120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0" name="Line 120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1" name="Line 120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2" name="Line 120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3" name="Line 121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4" name="Line 121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5" name="Line 121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6" name="Line 121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7" name="Line 121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8" name="Line 121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9" name="Line 121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0" name="Line 121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1" name="Line 121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2" name="Line 121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3" name="Line 122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4" name="Line 122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5" name="Line 122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6" name="Line 122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7" name="Line 122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8" name="Line 122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9" name="Line 122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0" name="Line 122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1" name="Line 122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2" name="Line 122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3" name="Line 123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668" name="Line 123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69" name="Line 123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721" name="Rectangle 1233"/>
              <p:cNvSpPr>
                <a:spLocks noChangeArrowheads="1"/>
              </p:cNvSpPr>
              <p:nvPr/>
            </p:nvSpPr>
            <p:spPr bwMode="auto">
              <a:xfrm>
                <a:off x="-47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13564" name="Group 1234"/>
            <p:cNvGrpSpPr/>
            <p:nvPr/>
          </p:nvGrpSpPr>
          <p:grpSpPr>
            <a:xfrm>
              <a:off x="668" y="1980"/>
              <a:ext cx="1828" cy="310"/>
              <a:chOff x="-48" y="3324"/>
              <a:chExt cx="1828" cy="310"/>
            </a:xfrm>
          </p:grpSpPr>
          <p:grpSp>
            <p:nvGrpSpPr>
              <p:cNvPr id="13566" name="Group 123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568" name="Group 123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571" name="Line 123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2" name="Line 123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3" name="Line 123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4" name="Line 124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5" name="Line 124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6" name="Line 124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7" name="Line 124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8" name="Line 124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9" name="Line 124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0" name="Line 124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1" name="Line 124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2" name="Line 124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3" name="Line 124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4" name="Line 125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5" name="Line 125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6" name="Line 125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7" name="Line 125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8" name="Line 125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9" name="Line 125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0" name="Line 125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1" name="Line 125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2" name="Line 125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3" name="Line 125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4" name="Line 126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5" name="Line 126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6" name="Line 126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7" name="Line 126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8" name="Line 126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9" name="Line 126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0" name="Line 126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1" name="Line 126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2" name="Line 126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3" name="Line 126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4" name="Line 127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5" name="Line 127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6" name="Line 127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7" name="Line 127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8" name="Line 127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9" name="Line 127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0" name="Line 127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1" name="Line 127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2" name="Line 127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3" name="Line 127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4" name="Line 128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5" name="Line 128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6" name="Line 128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7" name="Line 128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8" name="Line 128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9" name="Line 128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0" name="Line 128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1" name="Line 128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2" name="Line 128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3" name="Line 128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4" name="Line 129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5" name="Line 129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6" name="Line 129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7" name="Line 129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8" name="Line 129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9" name="Line 129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0" name="Line 129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1" name="Line 129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2" name="Line 129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3" name="Line 129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4" name="Line 130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5" name="Line 130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6" name="Line 130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7" name="Line 130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8" name="Line 130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9" name="Line 130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0" name="Line 130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1" name="Line 130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2" name="Line 130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3" name="Line 130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4" name="Line 131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5" name="Line 131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6" name="Line 131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7" name="Line 131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8" name="Line 131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9" name="Line 131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0" name="Line 131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1" name="Line 131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2" name="Line 131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3" name="Line 131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4" name="Line 132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5" name="Line 132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6" name="Line 132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7" name="Line 132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8" name="Line 132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9" name="Line 132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0" name="Line 132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1" name="Line 132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2" name="Line 132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3" name="Line 132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4" name="Line 133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569" name="Line 133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570" name="Line 133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821" name="Rectangle 1333" descr="PE03255_"/>
              <p:cNvSpPr>
                <a:spLocks noChangeArrowheads="1"/>
              </p:cNvSpPr>
              <p:nvPr/>
            </p:nvSpPr>
            <p:spPr bwMode="auto">
              <a:xfrm>
                <a:off x="-48" y="3350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13565" name="Freeform 1334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368" name="Group 1338"/>
          <p:cNvGrpSpPr/>
          <p:nvPr/>
        </p:nvGrpSpPr>
        <p:grpSpPr>
          <a:xfrm rot="10045213">
            <a:off x="1624728" y="1187530"/>
            <a:ext cx="1791890" cy="2037159"/>
            <a:chOff x="768" y="2152"/>
            <a:chExt cx="1505" cy="1711"/>
          </a:xfrm>
        </p:grpSpPr>
        <p:sp>
          <p:nvSpPr>
            <p:cNvPr id="13343" name="Freeform 1339"/>
            <p:cNvSpPr>
              <a:spLocks noChangeAspect="1"/>
            </p:cNvSpPr>
            <p:nvPr/>
          </p:nvSpPr>
          <p:spPr>
            <a:xfrm rot="10800000">
              <a:off x="768" y="2310"/>
              <a:ext cx="1505" cy="1505"/>
            </a:xfrm>
            <a:custGeom>
              <a:avLst/>
              <a:gdLst>
                <a:gd name="txL" fmla="*/ 0 w 480"/>
                <a:gd name="txT" fmla="*/ 0 h 480"/>
                <a:gd name="txR" fmla="*/ 480 w 480"/>
                <a:gd name="txB" fmla="*/ 480 h 480"/>
              </a:gdLst>
              <a:ahLst/>
              <a:cxnLst>
                <a:cxn ang="0">
                  <a:pos x="0" y="0"/>
                </a:cxn>
                <a:cxn ang="0">
                  <a:pos x="1505" y="1505"/>
                </a:cxn>
                <a:cxn ang="0">
                  <a:pos x="0" y="1505"/>
                </a:cxn>
                <a:cxn ang="0">
                  <a:pos x="0" y="0"/>
                </a:cxn>
              </a:cxnLst>
              <a:rect l="txL" t="txT" r="txR" b="txB"/>
              <a:pathLst>
                <a:path w="480" h="480">
                  <a:moveTo>
                    <a:pt x="0" y="0"/>
                  </a:moveTo>
                  <a:lnTo>
                    <a:pt x="480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9525" cap="flat" cmpd="sng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44" name="Freeform 1340"/>
            <p:cNvSpPr/>
            <p:nvPr/>
          </p:nvSpPr>
          <p:spPr>
            <a:xfrm rot="10800000">
              <a:off x="1488" y="2598"/>
              <a:ext cx="480" cy="480"/>
            </a:xfrm>
            <a:custGeom>
              <a:avLst/>
              <a:gdLst>
                <a:gd name="txL" fmla="*/ 0 w 480"/>
                <a:gd name="txT" fmla="*/ 0 h 480"/>
                <a:gd name="txR" fmla="*/ 480 w 480"/>
                <a:gd name="txB" fmla="*/ 480 h 480"/>
              </a:gdLst>
              <a:ahLst/>
              <a:cxnLst>
                <a:cxn ang="0">
                  <a:pos x="0" y="0"/>
                </a:cxn>
                <a:cxn ang="0">
                  <a:pos x="480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txL" t="txT" r="txR" b="txB"/>
              <a:pathLst>
                <a:path w="480" h="480">
                  <a:moveTo>
                    <a:pt x="0" y="0"/>
                  </a:moveTo>
                  <a:lnTo>
                    <a:pt x="480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345" name="Group 1341"/>
            <p:cNvGrpSpPr/>
            <p:nvPr/>
          </p:nvGrpSpPr>
          <p:grpSpPr>
            <a:xfrm>
              <a:off x="1463" y="2152"/>
              <a:ext cx="362" cy="1711"/>
              <a:chOff x="1797" y="1048"/>
              <a:chExt cx="362" cy="1711"/>
            </a:xfrm>
          </p:grpSpPr>
          <p:grpSp>
            <p:nvGrpSpPr>
              <p:cNvPr id="13462" name="Group 1342"/>
              <p:cNvGrpSpPr/>
              <p:nvPr/>
            </p:nvGrpSpPr>
            <p:grpSpPr>
              <a:xfrm rot="-8100000">
                <a:off x="1153" y="1955"/>
                <a:ext cx="1560" cy="48"/>
                <a:chOff x="288" y="3658"/>
                <a:chExt cx="4560" cy="86"/>
              </a:xfrm>
            </p:grpSpPr>
            <p:grpSp>
              <p:nvGrpSpPr>
                <p:cNvPr id="13464" name="Group 1343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467" name="Line 1344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68" name="Line 1345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69" name="Line 1346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0" name="Line 1347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1" name="Line 1348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2" name="Line 1349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3" name="Line 1350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4" name="Line 1351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5" name="Line 1352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6" name="Line 1353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7" name="Line 1354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8" name="Line 1355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9" name="Line 1356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0" name="Line 1357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1" name="Line 1358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2" name="Line 1359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3" name="Line 1360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4" name="Line 1361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5" name="Line 1362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6" name="Line 1363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7" name="Line 1364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8" name="Line 1365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9" name="Line 1366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0" name="Line 1367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1" name="Line 1368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2" name="Line 1369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3" name="Line 1370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4" name="Line 1371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5" name="Line 1372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6" name="Line 1373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7" name="Line 1374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8" name="Line 1375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9" name="Line 1376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0" name="Line 1377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1" name="Line 1378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2" name="Line 1379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3" name="Line 1380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4" name="Line 1381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5" name="Line 1382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6" name="Line 1383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7" name="Line 1384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8" name="Line 1385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9" name="Line 1386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0" name="Line 1387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1" name="Line 1388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2" name="Line 1389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3" name="Line 1390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4" name="Line 1391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5" name="Line 1392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6" name="Line 1393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7" name="Line 1394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8" name="Line 1395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9" name="Line 1396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0" name="Line 1397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1" name="Line 1398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2" name="Line 1399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3" name="Line 1400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4" name="Line 1401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5" name="Line 1402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6" name="Line 1403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7" name="Line 1404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8" name="Line 1405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9" name="Line 1406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0" name="Line 1407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1" name="Line 1408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2" name="Line 1409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3" name="Line 1410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4" name="Line 1411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5" name="Line 1412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6" name="Line 1413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7" name="Line 1414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8" name="Line 1415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9" name="Line 1416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0" name="Line 1417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1" name="Line 1418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2" name="Line 1419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3" name="Line 1420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4" name="Line 1421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5" name="Line 1422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6" name="Line 1423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7" name="Line 1424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8" name="Line 1425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9" name="Line 1426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0" name="Line 1427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1" name="Line 1428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2" name="Line 1429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3" name="Line 1430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4" name="Line 1431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5" name="Line 1432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6" name="Line 1433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7" name="Line 1434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8" name="Line 1435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9" name="Line 1436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60" name="Line 1437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465" name="Line 1438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66" name="Line 1439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463" name="Text Box 1440" descr="PE03255_"/>
              <p:cNvSpPr txBox="1"/>
              <p:nvPr/>
            </p:nvSpPr>
            <p:spPr>
              <a:xfrm rot="8109606">
                <a:off x="1797" y="1048"/>
                <a:ext cx="362" cy="16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0" hangingPunct="0"/>
                <a:r>
                  <a:rPr lang="en-US" altLang="zh-CN" sz="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0     1      2     3      4      5     6      7      8      9     10</a:t>
                </a:r>
              </a:p>
            </p:txBody>
          </p:sp>
        </p:grpSp>
        <p:grpSp>
          <p:nvGrpSpPr>
            <p:cNvPr id="13346" name="Group 1441"/>
            <p:cNvGrpSpPr/>
            <p:nvPr/>
          </p:nvGrpSpPr>
          <p:grpSpPr>
            <a:xfrm>
              <a:off x="2042" y="2462"/>
              <a:ext cx="214" cy="1017"/>
              <a:chOff x="2520" y="1431"/>
              <a:chExt cx="214" cy="1017"/>
            </a:xfrm>
          </p:grpSpPr>
          <p:sp>
            <p:nvSpPr>
              <p:cNvPr id="13405" name="Rectangle 1442" descr="PE03255_"/>
              <p:cNvSpPr/>
              <p:nvPr/>
            </p:nvSpPr>
            <p:spPr>
              <a:xfrm rot="5400000">
                <a:off x="2102" y="1849"/>
                <a:ext cx="1017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</a:p>
            </p:txBody>
          </p:sp>
          <p:grpSp>
            <p:nvGrpSpPr>
              <p:cNvPr id="13406" name="Group 1443"/>
              <p:cNvGrpSpPr/>
              <p:nvPr/>
            </p:nvGrpSpPr>
            <p:grpSpPr>
              <a:xfrm rot="5400000">
                <a:off x="2266" y="1954"/>
                <a:ext cx="888" cy="48"/>
                <a:chOff x="4104" y="2256"/>
                <a:chExt cx="888" cy="48"/>
              </a:xfrm>
            </p:grpSpPr>
            <p:sp>
              <p:nvSpPr>
                <p:cNvPr id="13407" name="Line 1444"/>
                <p:cNvSpPr/>
                <p:nvPr/>
              </p:nvSpPr>
              <p:spPr>
                <a:xfrm>
                  <a:off x="4104" y="2256"/>
                  <a:ext cx="0" cy="4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8" name="Line 1445"/>
                <p:cNvSpPr/>
                <p:nvPr/>
              </p:nvSpPr>
              <p:spPr>
                <a:xfrm>
                  <a:off x="412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9" name="Line 1446"/>
                <p:cNvSpPr/>
                <p:nvPr/>
              </p:nvSpPr>
              <p:spPr>
                <a:xfrm>
                  <a:off x="413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0" name="Line 1447"/>
                <p:cNvSpPr/>
                <p:nvPr/>
              </p:nvSpPr>
              <p:spPr>
                <a:xfrm>
                  <a:off x="415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1" name="Line 1448"/>
                <p:cNvSpPr/>
                <p:nvPr/>
              </p:nvSpPr>
              <p:spPr>
                <a:xfrm>
                  <a:off x="417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2" name="Line 1449"/>
                <p:cNvSpPr/>
                <p:nvPr/>
              </p:nvSpPr>
              <p:spPr>
                <a:xfrm>
                  <a:off x="418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3" name="Line 1450"/>
                <p:cNvSpPr/>
                <p:nvPr/>
              </p:nvSpPr>
              <p:spPr>
                <a:xfrm>
                  <a:off x="420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4" name="Line 1451"/>
                <p:cNvSpPr/>
                <p:nvPr/>
              </p:nvSpPr>
              <p:spPr>
                <a:xfrm>
                  <a:off x="421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5" name="Line 1452"/>
                <p:cNvSpPr/>
                <p:nvPr/>
              </p:nvSpPr>
              <p:spPr>
                <a:xfrm>
                  <a:off x="423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6" name="Line 1453"/>
                <p:cNvSpPr/>
                <p:nvPr/>
              </p:nvSpPr>
              <p:spPr>
                <a:xfrm>
                  <a:off x="425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7" name="Line 1454"/>
                <p:cNvSpPr/>
                <p:nvPr/>
              </p:nvSpPr>
              <p:spPr>
                <a:xfrm>
                  <a:off x="4268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8" name="Line 1455"/>
                <p:cNvSpPr/>
                <p:nvPr/>
              </p:nvSpPr>
              <p:spPr>
                <a:xfrm>
                  <a:off x="428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9" name="Line 1456"/>
                <p:cNvSpPr/>
                <p:nvPr/>
              </p:nvSpPr>
              <p:spPr>
                <a:xfrm>
                  <a:off x="430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0" name="Line 1457"/>
                <p:cNvSpPr/>
                <p:nvPr/>
              </p:nvSpPr>
              <p:spPr>
                <a:xfrm>
                  <a:off x="431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1" name="Line 1458"/>
                <p:cNvSpPr/>
                <p:nvPr/>
              </p:nvSpPr>
              <p:spPr>
                <a:xfrm>
                  <a:off x="4334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2" name="Line 1459"/>
                <p:cNvSpPr/>
                <p:nvPr/>
              </p:nvSpPr>
              <p:spPr>
                <a:xfrm>
                  <a:off x="435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3" name="Line 1460"/>
                <p:cNvSpPr/>
                <p:nvPr/>
              </p:nvSpPr>
              <p:spPr>
                <a:xfrm>
                  <a:off x="436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4" name="Line 1461"/>
                <p:cNvSpPr/>
                <p:nvPr/>
              </p:nvSpPr>
              <p:spPr>
                <a:xfrm>
                  <a:off x="438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5" name="Line 1462"/>
                <p:cNvSpPr/>
                <p:nvPr/>
              </p:nvSpPr>
              <p:spPr>
                <a:xfrm>
                  <a:off x="440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6" name="Line 1463"/>
                <p:cNvSpPr/>
                <p:nvPr/>
              </p:nvSpPr>
              <p:spPr>
                <a:xfrm>
                  <a:off x="4416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7" name="Line 1464"/>
                <p:cNvSpPr/>
                <p:nvPr/>
              </p:nvSpPr>
              <p:spPr>
                <a:xfrm>
                  <a:off x="443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8" name="Line 1465"/>
                <p:cNvSpPr/>
                <p:nvPr/>
              </p:nvSpPr>
              <p:spPr>
                <a:xfrm>
                  <a:off x="444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9" name="Line 1466"/>
                <p:cNvSpPr/>
                <p:nvPr/>
              </p:nvSpPr>
              <p:spPr>
                <a:xfrm>
                  <a:off x="446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0" name="Line 1467"/>
                <p:cNvSpPr/>
                <p:nvPr/>
              </p:nvSpPr>
              <p:spPr>
                <a:xfrm>
                  <a:off x="448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1" name="Line 1468"/>
                <p:cNvSpPr/>
                <p:nvPr/>
              </p:nvSpPr>
              <p:spPr>
                <a:xfrm>
                  <a:off x="449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2" name="Line 1469"/>
                <p:cNvSpPr/>
                <p:nvPr/>
              </p:nvSpPr>
              <p:spPr>
                <a:xfrm>
                  <a:off x="451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3" name="Line 1470"/>
                <p:cNvSpPr/>
                <p:nvPr/>
              </p:nvSpPr>
              <p:spPr>
                <a:xfrm>
                  <a:off x="453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4" name="Line 1471"/>
                <p:cNvSpPr/>
                <p:nvPr/>
              </p:nvSpPr>
              <p:spPr>
                <a:xfrm>
                  <a:off x="454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5" name="Line 1472"/>
                <p:cNvSpPr/>
                <p:nvPr/>
              </p:nvSpPr>
              <p:spPr>
                <a:xfrm>
                  <a:off x="456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6" name="Line 1473"/>
                <p:cNvSpPr/>
                <p:nvPr/>
              </p:nvSpPr>
              <p:spPr>
                <a:xfrm>
                  <a:off x="4580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7" name="Line 1474"/>
                <p:cNvSpPr/>
                <p:nvPr/>
              </p:nvSpPr>
              <p:spPr>
                <a:xfrm>
                  <a:off x="459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8" name="Line 1475"/>
                <p:cNvSpPr/>
                <p:nvPr/>
              </p:nvSpPr>
              <p:spPr>
                <a:xfrm>
                  <a:off x="461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9" name="Line 1476"/>
                <p:cNvSpPr/>
                <p:nvPr/>
              </p:nvSpPr>
              <p:spPr>
                <a:xfrm>
                  <a:off x="462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0" name="Line 1477"/>
                <p:cNvSpPr/>
                <p:nvPr/>
              </p:nvSpPr>
              <p:spPr>
                <a:xfrm>
                  <a:off x="464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1" name="Line 1478"/>
                <p:cNvSpPr/>
                <p:nvPr/>
              </p:nvSpPr>
              <p:spPr>
                <a:xfrm>
                  <a:off x="466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2" name="Line 1479"/>
                <p:cNvSpPr/>
                <p:nvPr/>
              </p:nvSpPr>
              <p:spPr>
                <a:xfrm>
                  <a:off x="467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3" name="Line 1480"/>
                <p:cNvSpPr/>
                <p:nvPr/>
              </p:nvSpPr>
              <p:spPr>
                <a:xfrm>
                  <a:off x="469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4" name="Line 1481"/>
                <p:cNvSpPr/>
                <p:nvPr/>
              </p:nvSpPr>
              <p:spPr>
                <a:xfrm>
                  <a:off x="471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5" name="Line 1482"/>
                <p:cNvSpPr/>
                <p:nvPr/>
              </p:nvSpPr>
              <p:spPr>
                <a:xfrm>
                  <a:off x="4728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6" name="Line 1483"/>
                <p:cNvSpPr/>
                <p:nvPr/>
              </p:nvSpPr>
              <p:spPr>
                <a:xfrm>
                  <a:off x="474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7" name="Line 1484"/>
                <p:cNvSpPr/>
                <p:nvPr/>
              </p:nvSpPr>
              <p:spPr>
                <a:xfrm>
                  <a:off x="476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8" name="Line 1485"/>
                <p:cNvSpPr/>
                <p:nvPr/>
              </p:nvSpPr>
              <p:spPr>
                <a:xfrm>
                  <a:off x="477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9" name="Line 1486"/>
                <p:cNvSpPr/>
                <p:nvPr/>
              </p:nvSpPr>
              <p:spPr>
                <a:xfrm>
                  <a:off x="479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0" name="Line 1487"/>
                <p:cNvSpPr/>
                <p:nvPr/>
              </p:nvSpPr>
              <p:spPr>
                <a:xfrm>
                  <a:off x="4810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1" name="Line 1488"/>
                <p:cNvSpPr/>
                <p:nvPr/>
              </p:nvSpPr>
              <p:spPr>
                <a:xfrm>
                  <a:off x="482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2" name="Line 1489"/>
                <p:cNvSpPr/>
                <p:nvPr/>
              </p:nvSpPr>
              <p:spPr>
                <a:xfrm>
                  <a:off x="484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3" name="Line 1490"/>
                <p:cNvSpPr/>
                <p:nvPr/>
              </p:nvSpPr>
              <p:spPr>
                <a:xfrm>
                  <a:off x="485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4" name="Line 1491"/>
                <p:cNvSpPr/>
                <p:nvPr/>
              </p:nvSpPr>
              <p:spPr>
                <a:xfrm>
                  <a:off x="487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5" name="Line 1492"/>
                <p:cNvSpPr/>
                <p:nvPr/>
              </p:nvSpPr>
              <p:spPr>
                <a:xfrm>
                  <a:off x="4892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6" name="Line 1493"/>
                <p:cNvSpPr/>
                <p:nvPr/>
              </p:nvSpPr>
              <p:spPr>
                <a:xfrm>
                  <a:off x="490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7" name="Line 1494"/>
                <p:cNvSpPr/>
                <p:nvPr/>
              </p:nvSpPr>
              <p:spPr>
                <a:xfrm>
                  <a:off x="492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8" name="Line 1495"/>
                <p:cNvSpPr/>
                <p:nvPr/>
              </p:nvSpPr>
              <p:spPr>
                <a:xfrm>
                  <a:off x="494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9" name="Line 1496"/>
                <p:cNvSpPr/>
                <p:nvPr/>
              </p:nvSpPr>
              <p:spPr>
                <a:xfrm>
                  <a:off x="495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60" name="Line 1497"/>
                <p:cNvSpPr/>
                <p:nvPr/>
              </p:nvSpPr>
              <p:spPr>
                <a:xfrm>
                  <a:off x="497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61" name="Line 1498"/>
                <p:cNvSpPr/>
                <p:nvPr/>
              </p:nvSpPr>
              <p:spPr>
                <a:xfrm>
                  <a:off x="4991" y="2256"/>
                  <a:ext cx="1" cy="0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347" name="Group 1499"/>
            <p:cNvGrpSpPr/>
            <p:nvPr/>
          </p:nvGrpSpPr>
          <p:grpSpPr>
            <a:xfrm>
              <a:off x="1124" y="2314"/>
              <a:ext cx="1017" cy="181"/>
              <a:chOff x="1602" y="1283"/>
              <a:chExt cx="1017" cy="181"/>
            </a:xfrm>
          </p:grpSpPr>
          <p:sp>
            <p:nvSpPr>
              <p:cNvPr id="13348" name="Rectangle 1500" descr="PE03255_"/>
              <p:cNvSpPr/>
              <p:nvPr/>
            </p:nvSpPr>
            <p:spPr>
              <a:xfrm>
                <a:off x="1602" y="1283"/>
                <a:ext cx="1017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</a:p>
            </p:txBody>
          </p:sp>
          <p:grpSp>
            <p:nvGrpSpPr>
              <p:cNvPr id="13349" name="Group 1501"/>
              <p:cNvGrpSpPr/>
              <p:nvPr/>
            </p:nvGrpSpPr>
            <p:grpSpPr>
              <a:xfrm>
                <a:off x="1704" y="1286"/>
                <a:ext cx="888" cy="48"/>
                <a:chOff x="4104" y="2256"/>
                <a:chExt cx="888" cy="48"/>
              </a:xfrm>
            </p:grpSpPr>
            <p:sp>
              <p:nvSpPr>
                <p:cNvPr id="13350" name="Line 1502"/>
                <p:cNvSpPr/>
                <p:nvPr/>
              </p:nvSpPr>
              <p:spPr>
                <a:xfrm>
                  <a:off x="4104" y="2256"/>
                  <a:ext cx="0" cy="4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1" name="Line 1503"/>
                <p:cNvSpPr/>
                <p:nvPr/>
              </p:nvSpPr>
              <p:spPr>
                <a:xfrm>
                  <a:off x="412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2" name="Line 1504"/>
                <p:cNvSpPr/>
                <p:nvPr/>
              </p:nvSpPr>
              <p:spPr>
                <a:xfrm>
                  <a:off x="413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3" name="Line 1505"/>
                <p:cNvSpPr/>
                <p:nvPr/>
              </p:nvSpPr>
              <p:spPr>
                <a:xfrm>
                  <a:off x="415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4" name="Line 1506"/>
                <p:cNvSpPr/>
                <p:nvPr/>
              </p:nvSpPr>
              <p:spPr>
                <a:xfrm>
                  <a:off x="417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5" name="Line 1507"/>
                <p:cNvSpPr/>
                <p:nvPr/>
              </p:nvSpPr>
              <p:spPr>
                <a:xfrm>
                  <a:off x="418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6" name="Line 1508"/>
                <p:cNvSpPr/>
                <p:nvPr/>
              </p:nvSpPr>
              <p:spPr>
                <a:xfrm>
                  <a:off x="420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7" name="Line 1509"/>
                <p:cNvSpPr/>
                <p:nvPr/>
              </p:nvSpPr>
              <p:spPr>
                <a:xfrm>
                  <a:off x="421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8" name="Line 1510"/>
                <p:cNvSpPr/>
                <p:nvPr/>
              </p:nvSpPr>
              <p:spPr>
                <a:xfrm>
                  <a:off x="423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9" name="Line 1511"/>
                <p:cNvSpPr/>
                <p:nvPr/>
              </p:nvSpPr>
              <p:spPr>
                <a:xfrm>
                  <a:off x="425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0" name="Line 1512"/>
                <p:cNvSpPr/>
                <p:nvPr/>
              </p:nvSpPr>
              <p:spPr>
                <a:xfrm>
                  <a:off x="4268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1" name="Line 1513"/>
                <p:cNvSpPr/>
                <p:nvPr/>
              </p:nvSpPr>
              <p:spPr>
                <a:xfrm>
                  <a:off x="428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2" name="Line 1514"/>
                <p:cNvSpPr/>
                <p:nvPr/>
              </p:nvSpPr>
              <p:spPr>
                <a:xfrm>
                  <a:off x="430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3" name="Line 1515"/>
                <p:cNvSpPr/>
                <p:nvPr/>
              </p:nvSpPr>
              <p:spPr>
                <a:xfrm>
                  <a:off x="431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4" name="Line 1516"/>
                <p:cNvSpPr/>
                <p:nvPr/>
              </p:nvSpPr>
              <p:spPr>
                <a:xfrm>
                  <a:off x="4334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5" name="Line 1517"/>
                <p:cNvSpPr/>
                <p:nvPr/>
              </p:nvSpPr>
              <p:spPr>
                <a:xfrm>
                  <a:off x="435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6" name="Line 1518"/>
                <p:cNvSpPr/>
                <p:nvPr/>
              </p:nvSpPr>
              <p:spPr>
                <a:xfrm>
                  <a:off x="436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7" name="Line 1519"/>
                <p:cNvSpPr/>
                <p:nvPr/>
              </p:nvSpPr>
              <p:spPr>
                <a:xfrm>
                  <a:off x="438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8" name="Line 1520"/>
                <p:cNvSpPr/>
                <p:nvPr/>
              </p:nvSpPr>
              <p:spPr>
                <a:xfrm>
                  <a:off x="440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9" name="Line 1521"/>
                <p:cNvSpPr/>
                <p:nvPr/>
              </p:nvSpPr>
              <p:spPr>
                <a:xfrm>
                  <a:off x="4416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0" name="Line 1522"/>
                <p:cNvSpPr/>
                <p:nvPr/>
              </p:nvSpPr>
              <p:spPr>
                <a:xfrm>
                  <a:off x="443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1" name="Line 1523"/>
                <p:cNvSpPr/>
                <p:nvPr/>
              </p:nvSpPr>
              <p:spPr>
                <a:xfrm>
                  <a:off x="444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2" name="Line 1524"/>
                <p:cNvSpPr/>
                <p:nvPr/>
              </p:nvSpPr>
              <p:spPr>
                <a:xfrm>
                  <a:off x="446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3" name="Line 1525"/>
                <p:cNvSpPr/>
                <p:nvPr/>
              </p:nvSpPr>
              <p:spPr>
                <a:xfrm>
                  <a:off x="448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4" name="Line 1526"/>
                <p:cNvSpPr/>
                <p:nvPr/>
              </p:nvSpPr>
              <p:spPr>
                <a:xfrm>
                  <a:off x="449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5" name="Line 1527"/>
                <p:cNvSpPr/>
                <p:nvPr/>
              </p:nvSpPr>
              <p:spPr>
                <a:xfrm>
                  <a:off x="451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6" name="Line 1528"/>
                <p:cNvSpPr/>
                <p:nvPr/>
              </p:nvSpPr>
              <p:spPr>
                <a:xfrm>
                  <a:off x="453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7" name="Line 1529"/>
                <p:cNvSpPr/>
                <p:nvPr/>
              </p:nvSpPr>
              <p:spPr>
                <a:xfrm>
                  <a:off x="454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8" name="Line 1530"/>
                <p:cNvSpPr/>
                <p:nvPr/>
              </p:nvSpPr>
              <p:spPr>
                <a:xfrm>
                  <a:off x="456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9" name="Line 1531"/>
                <p:cNvSpPr/>
                <p:nvPr/>
              </p:nvSpPr>
              <p:spPr>
                <a:xfrm>
                  <a:off x="4580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0" name="Line 1532"/>
                <p:cNvSpPr/>
                <p:nvPr/>
              </p:nvSpPr>
              <p:spPr>
                <a:xfrm>
                  <a:off x="459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1" name="Line 1533"/>
                <p:cNvSpPr/>
                <p:nvPr/>
              </p:nvSpPr>
              <p:spPr>
                <a:xfrm>
                  <a:off x="461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2" name="Line 1534"/>
                <p:cNvSpPr/>
                <p:nvPr/>
              </p:nvSpPr>
              <p:spPr>
                <a:xfrm>
                  <a:off x="462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3" name="Line 1535"/>
                <p:cNvSpPr/>
                <p:nvPr/>
              </p:nvSpPr>
              <p:spPr>
                <a:xfrm>
                  <a:off x="464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4" name="Line 1536"/>
                <p:cNvSpPr/>
                <p:nvPr/>
              </p:nvSpPr>
              <p:spPr>
                <a:xfrm>
                  <a:off x="466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5" name="Line 1537"/>
                <p:cNvSpPr/>
                <p:nvPr/>
              </p:nvSpPr>
              <p:spPr>
                <a:xfrm>
                  <a:off x="467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6" name="Line 1538"/>
                <p:cNvSpPr/>
                <p:nvPr/>
              </p:nvSpPr>
              <p:spPr>
                <a:xfrm>
                  <a:off x="469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7" name="Line 1539"/>
                <p:cNvSpPr/>
                <p:nvPr/>
              </p:nvSpPr>
              <p:spPr>
                <a:xfrm>
                  <a:off x="471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8" name="Line 1540"/>
                <p:cNvSpPr/>
                <p:nvPr/>
              </p:nvSpPr>
              <p:spPr>
                <a:xfrm>
                  <a:off x="4728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9" name="Line 1541"/>
                <p:cNvSpPr/>
                <p:nvPr/>
              </p:nvSpPr>
              <p:spPr>
                <a:xfrm>
                  <a:off x="474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0" name="Line 1542"/>
                <p:cNvSpPr/>
                <p:nvPr/>
              </p:nvSpPr>
              <p:spPr>
                <a:xfrm>
                  <a:off x="476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1" name="Line 1543"/>
                <p:cNvSpPr/>
                <p:nvPr/>
              </p:nvSpPr>
              <p:spPr>
                <a:xfrm>
                  <a:off x="477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2" name="Line 1544"/>
                <p:cNvSpPr/>
                <p:nvPr/>
              </p:nvSpPr>
              <p:spPr>
                <a:xfrm>
                  <a:off x="479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3" name="Line 1545"/>
                <p:cNvSpPr/>
                <p:nvPr/>
              </p:nvSpPr>
              <p:spPr>
                <a:xfrm>
                  <a:off x="4810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4" name="Line 1546"/>
                <p:cNvSpPr/>
                <p:nvPr/>
              </p:nvSpPr>
              <p:spPr>
                <a:xfrm>
                  <a:off x="482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5" name="Line 1547"/>
                <p:cNvSpPr/>
                <p:nvPr/>
              </p:nvSpPr>
              <p:spPr>
                <a:xfrm>
                  <a:off x="484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6" name="Line 1548"/>
                <p:cNvSpPr/>
                <p:nvPr/>
              </p:nvSpPr>
              <p:spPr>
                <a:xfrm>
                  <a:off x="485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7" name="Line 1549"/>
                <p:cNvSpPr/>
                <p:nvPr/>
              </p:nvSpPr>
              <p:spPr>
                <a:xfrm>
                  <a:off x="487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8" name="Line 1550"/>
                <p:cNvSpPr/>
                <p:nvPr/>
              </p:nvSpPr>
              <p:spPr>
                <a:xfrm>
                  <a:off x="4892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9" name="Line 1551"/>
                <p:cNvSpPr/>
                <p:nvPr/>
              </p:nvSpPr>
              <p:spPr>
                <a:xfrm>
                  <a:off x="490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0" name="Line 1552"/>
                <p:cNvSpPr/>
                <p:nvPr/>
              </p:nvSpPr>
              <p:spPr>
                <a:xfrm>
                  <a:off x="492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1" name="Line 1553"/>
                <p:cNvSpPr/>
                <p:nvPr/>
              </p:nvSpPr>
              <p:spPr>
                <a:xfrm>
                  <a:off x="494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2" name="Line 1554"/>
                <p:cNvSpPr/>
                <p:nvPr/>
              </p:nvSpPr>
              <p:spPr>
                <a:xfrm>
                  <a:off x="495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3" name="Line 1555"/>
                <p:cNvSpPr/>
                <p:nvPr/>
              </p:nvSpPr>
              <p:spPr>
                <a:xfrm>
                  <a:off x="497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4" name="Line 1556"/>
                <p:cNvSpPr/>
                <p:nvPr/>
              </p:nvSpPr>
              <p:spPr>
                <a:xfrm>
                  <a:off x="4991" y="2256"/>
                  <a:ext cx="1" cy="0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64377" name="Group 1562"/>
          <p:cNvGrpSpPr/>
          <p:nvPr/>
        </p:nvGrpSpPr>
        <p:grpSpPr>
          <a:xfrm>
            <a:off x="1644968" y="1581626"/>
            <a:ext cx="4343400" cy="2000250"/>
            <a:chOff x="1392" y="2208"/>
            <a:chExt cx="3648" cy="1680"/>
          </a:xfrm>
        </p:grpSpPr>
        <p:sp>
          <p:nvSpPr>
            <p:cNvPr id="11" name="Line 1563"/>
            <p:cNvSpPr/>
            <p:nvPr/>
          </p:nvSpPr>
          <p:spPr>
            <a:xfrm>
              <a:off x="1392" y="2208"/>
              <a:ext cx="3408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Line 1564"/>
            <p:cNvSpPr/>
            <p:nvPr/>
          </p:nvSpPr>
          <p:spPr>
            <a:xfrm>
              <a:off x="2496" y="2928"/>
              <a:ext cx="2544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Line 1565"/>
            <p:cNvSpPr/>
            <p:nvPr/>
          </p:nvSpPr>
          <p:spPr>
            <a:xfrm>
              <a:off x="1392" y="2208"/>
              <a:ext cx="2640" cy="168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5900261" y="1233488"/>
            <a:ext cx="3166110" cy="84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1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上面的画法可以看做是怎样的图形变换</a:t>
            </a:r>
            <a:r>
              <a:rPr lang="en-US" altLang="zh-CN" sz="21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0" name="Text Box 21"/>
          <p:cNvSpPr txBox="1">
            <a:spLocks noChangeArrowheads="1"/>
          </p:cNvSpPr>
          <p:nvPr/>
        </p:nvSpPr>
        <p:spPr bwMode="auto">
          <a:xfrm>
            <a:off x="5900024" y="2575560"/>
            <a:ext cx="3077766" cy="161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把图中的直线</a:t>
            </a:r>
            <a:r>
              <a:rPr lang="en-US" altLang="zh-CN" sz="2100" b="1" i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100" b="1" kern="0" baseline="-25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100" b="1" kern="0" baseline="-25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看成被尺边</a:t>
            </a:r>
            <a:r>
              <a:rPr lang="en-US" altLang="zh-CN" sz="2100" b="1" i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所截</a:t>
            </a: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那么在画图过程中</a:t>
            </a: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什么角始终保持相等</a:t>
            </a: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6" name="Text Box 27"/>
          <p:cNvSpPr txBox="1">
            <a:spLocks noChangeArrowheads="1"/>
          </p:cNvSpPr>
          <p:nvPr/>
        </p:nvSpPr>
        <p:spPr bwMode="auto">
          <a:xfrm>
            <a:off x="6288644" y="2111931"/>
            <a:ext cx="1221581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1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平移变换</a:t>
            </a:r>
          </a:p>
        </p:txBody>
      </p: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6386513" y="4306491"/>
            <a:ext cx="1026319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1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</a:t>
            </a:r>
          </a:p>
        </p:txBody>
      </p:sp>
      <p:sp>
        <p:nvSpPr>
          <p:cNvPr id="64825" name="Arc 1337"/>
          <p:cNvSpPr/>
          <p:nvPr/>
        </p:nvSpPr>
        <p:spPr>
          <a:xfrm rot="3389794">
            <a:off x="1959293" y="1521619"/>
            <a:ext cx="170974" cy="658654"/>
          </a:xfrm>
          <a:custGeom>
            <a:avLst/>
            <a:gdLst>
              <a:gd name="txL" fmla="*/ 0 w 17198"/>
              <a:gd name="txT" fmla="*/ 0 h 21600"/>
              <a:gd name="txR" fmla="*/ 17198 w 17198"/>
              <a:gd name="txB" fmla="*/ 21600 h 21600"/>
            </a:gdLst>
            <a:ahLst/>
            <a:cxnLst>
              <a:cxn ang="0">
                <a:pos x="0" y="0"/>
              </a:cxn>
              <a:cxn ang="0">
                <a:pos x="8440573" y="17830015"/>
              </a:cxn>
              <a:cxn ang="0">
                <a:pos x="0" y="45139260"/>
              </a:cxn>
            </a:cxnLst>
            <a:rect l="txL" t="txT" r="txR" b="txB"/>
            <a:pathLst>
              <a:path w="17198" h="21600" fill="none">
                <a:moveTo>
                  <a:pt x="-1" y="0"/>
                </a:moveTo>
                <a:cubicBezTo>
                  <a:pt x="6751" y="0"/>
                  <a:pt x="13113" y="3156"/>
                  <a:pt x="17198" y="8531"/>
                </a:cubicBezTo>
              </a:path>
              <a:path w="17198" h="21600" stroke="0">
                <a:moveTo>
                  <a:pt x="-1" y="0"/>
                </a:moveTo>
                <a:cubicBezTo>
                  <a:pt x="6751" y="0"/>
                  <a:pt x="13113" y="3156"/>
                  <a:pt x="17198" y="8531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5049" name="Arc 1561"/>
          <p:cNvSpPr/>
          <p:nvPr/>
        </p:nvSpPr>
        <p:spPr>
          <a:xfrm rot="3389794">
            <a:off x="3449003" y="2418874"/>
            <a:ext cx="97155" cy="323850"/>
          </a:xfrm>
          <a:custGeom>
            <a:avLst/>
            <a:gdLst>
              <a:gd name="txL" fmla="*/ 0 w 21600"/>
              <a:gd name="txT" fmla="*/ 0 h 24335"/>
              <a:gd name="txR" fmla="*/ 21600 w 21600"/>
              <a:gd name="txB" fmla="*/ 24335 h 24335"/>
            </a:gdLst>
            <a:ahLst/>
            <a:cxnLst>
              <a:cxn ang="0">
                <a:pos x="0" y="0"/>
              </a:cxn>
              <a:cxn ang="0">
                <a:pos x="2140618" y="9697035"/>
              </a:cxn>
              <a:cxn ang="0">
                <a:pos x="0" y="8607190"/>
              </a:cxn>
            </a:cxnLst>
            <a:rect l="txL" t="txT" r="txR" b="txB"/>
            <a:pathLst>
              <a:path w="21600" h="24335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14"/>
                  <a:pt x="21541" y="23427"/>
                  <a:pt x="21426" y="24335"/>
                </a:cubicBezTo>
              </a:path>
              <a:path w="21600" h="24335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14"/>
                  <a:pt x="21541" y="23427"/>
                  <a:pt x="21426" y="24335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2" name="图片 1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251" y="67628"/>
            <a:ext cx="1483995" cy="657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25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25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6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3493" grpId="0" bldLvl="0" animBg="1"/>
      <p:bldP spid="63494" grpId="0" bldLvl="0" animBg="1"/>
      <p:bldP spid="63495" grpId="0" bldLvl="0" animBg="1"/>
      <p:bldP spid="63496" grpId="0" bldLvl="0" animBg="1"/>
      <p:bldP spid="52" grpId="0" bldLvl="0" animBg="1"/>
      <p:bldP spid="70" grpId="0" bldLvl="0" animBg="1"/>
      <p:bldP spid="76" grpId="0" bldLvl="0" animBg="1"/>
      <p:bldP spid="77" grpId="0" bldLvl="0" animBg="1"/>
      <p:bldP spid="64825" grpId="0" bldLvl="0" animBg="1"/>
      <p:bldP spid="6504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246360"/>
            <a:ext cx="7449503" cy="1423588"/>
            <a:chOff x="319" y="2762"/>
            <a:chExt cx="5010" cy="936"/>
          </a:xfrm>
        </p:grpSpPr>
        <p:sp>
          <p:nvSpPr>
            <p:cNvPr id="7" name="AutoShape 5"/>
            <p:cNvSpPr/>
            <p:nvPr/>
          </p:nvSpPr>
          <p:spPr>
            <a:xfrm>
              <a:off x="319" y="3178"/>
              <a:ext cx="5010" cy="520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经过直线外一点，</a:t>
              </a:r>
              <a:r>
                <a:rPr lang="zh-CN" altLang="en-US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有且只有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一条直线与已知直线平行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如果两条直线</a:t>
              </a:r>
              <a:r>
                <a:rPr lang="zh-CN" altLang="en-US" sz="21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都与第三条直线平行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，那么这两条直线</a:t>
              </a:r>
              <a:r>
                <a:rPr lang="zh-CN" altLang="en-US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互相平行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62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5379" name="Text Box 4"/>
          <p:cNvSpPr txBox="1"/>
          <p:nvPr/>
        </p:nvSpPr>
        <p:spPr>
          <a:xfrm>
            <a:off x="457200" y="2148602"/>
            <a:ext cx="14706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应用格式：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5156597" y="2143220"/>
            <a:ext cx="1390650" cy="2313432"/>
            <a:chOff x="0" y="48"/>
            <a:chExt cx="1168" cy="1104"/>
          </a:xfrm>
        </p:grpSpPr>
        <p:grpSp>
          <p:nvGrpSpPr>
            <p:cNvPr id="29699" name="Group 8"/>
            <p:cNvGrpSpPr/>
            <p:nvPr/>
          </p:nvGrpSpPr>
          <p:grpSpPr>
            <a:xfrm>
              <a:off x="0" y="284"/>
              <a:ext cx="864" cy="868"/>
              <a:chOff x="0" y="-4"/>
              <a:chExt cx="864" cy="868"/>
            </a:xfrm>
          </p:grpSpPr>
          <p:sp>
            <p:nvSpPr>
              <p:cNvPr id="29700" name="Line 9"/>
              <p:cNvSpPr/>
              <p:nvPr/>
            </p:nvSpPr>
            <p:spPr>
              <a:xfrm flipH="1">
                <a:off x="0" y="0"/>
                <a:ext cx="240" cy="86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1" name="Line 10"/>
              <p:cNvSpPr/>
              <p:nvPr/>
            </p:nvSpPr>
            <p:spPr>
              <a:xfrm flipH="1">
                <a:off x="624" y="0"/>
                <a:ext cx="240" cy="86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2" name="Line 11"/>
              <p:cNvSpPr/>
              <p:nvPr/>
            </p:nvSpPr>
            <p:spPr>
              <a:xfrm flipH="1">
                <a:off x="288" y="-4"/>
                <a:ext cx="240" cy="864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03" name="Oval 12"/>
            <p:cNvSpPr/>
            <p:nvPr/>
          </p:nvSpPr>
          <p:spPr>
            <a:xfrm>
              <a:off x="336" y="48"/>
              <a:ext cx="528" cy="288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170" tIns="46990" rIns="90170" bIns="46990" anchor="ctr"/>
            <a:lstStyle/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9704" name="Oval 13"/>
            <p:cNvSpPr/>
            <p:nvPr/>
          </p:nvSpPr>
          <p:spPr>
            <a:xfrm>
              <a:off x="640" y="60"/>
              <a:ext cx="528" cy="288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170" tIns="46990" rIns="90170" bIns="46990" anchor="ctr"/>
            <a:lstStyle/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9705" name="Oval 14"/>
            <p:cNvSpPr/>
            <p:nvPr/>
          </p:nvSpPr>
          <p:spPr>
            <a:xfrm>
              <a:off x="0" y="48"/>
              <a:ext cx="528" cy="288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170" tIns="46990" rIns="90170" bIns="46990" anchor="ctr"/>
            <a:lstStyle/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5390" name="Text Box 30"/>
          <p:cNvSpPr txBox="1"/>
          <p:nvPr/>
        </p:nvSpPr>
        <p:spPr>
          <a:xfrm>
            <a:off x="457200" y="2746534"/>
            <a:ext cx="4699635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∵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//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</a:t>
            </a:r>
            <a:r>
              <a:rPr lang="en-US" altLang="zh-CN" sz="2100" i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//</a:t>
            </a:r>
            <a:r>
              <a:rPr lang="en-US" altLang="zh-CN" sz="2100" i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100" err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已知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∴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//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b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100" err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如果两条直线都与第三条直线平行，那么这两条直线互相平行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）</a:t>
            </a:r>
            <a:r>
              <a:rPr lang="en-US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.</a:t>
            </a:r>
            <a:endParaRPr lang="en-US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15390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/>
          <p:nvPr/>
        </p:nvSpPr>
        <p:spPr>
          <a:xfrm>
            <a:off x="91917" y="569595"/>
            <a:ext cx="6666071" cy="233076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完成下列推理，并在括号内注明理由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）如图所示，因为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（已知），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所以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三点            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理由是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</a:t>
            </a:r>
            <a:endParaRPr lang="en-US" altLang="zh-CN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en-US" altLang="zh-CN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2770" name="组合 1"/>
          <p:cNvGrpSpPr/>
          <p:nvPr/>
        </p:nvGrpSpPr>
        <p:grpSpPr>
          <a:xfrm>
            <a:off x="2365296" y="3036570"/>
            <a:ext cx="1657350" cy="1417320"/>
            <a:chOff x="4967" y="6377"/>
            <a:chExt cx="3480" cy="2976"/>
          </a:xfrm>
        </p:grpSpPr>
        <p:sp>
          <p:nvSpPr>
            <p:cNvPr id="32771" name="Line 6"/>
            <p:cNvSpPr/>
            <p:nvPr/>
          </p:nvSpPr>
          <p:spPr>
            <a:xfrm>
              <a:off x="4967" y="7035"/>
              <a:ext cx="3480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2" name="Line 7"/>
            <p:cNvSpPr/>
            <p:nvPr/>
          </p:nvSpPr>
          <p:spPr>
            <a:xfrm>
              <a:off x="4967" y="8477"/>
              <a:ext cx="3480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3" name="Rectangle 8"/>
            <p:cNvSpPr/>
            <p:nvPr/>
          </p:nvSpPr>
          <p:spPr>
            <a:xfrm>
              <a:off x="5385" y="6535"/>
              <a:ext cx="549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·</a:t>
              </a:r>
            </a:p>
          </p:txBody>
        </p:sp>
        <p:sp>
          <p:nvSpPr>
            <p:cNvPr id="32774" name="Rectangle 9"/>
            <p:cNvSpPr/>
            <p:nvPr/>
          </p:nvSpPr>
          <p:spPr>
            <a:xfrm>
              <a:off x="7487" y="6545"/>
              <a:ext cx="549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·</a:t>
              </a:r>
            </a:p>
          </p:txBody>
        </p:sp>
        <p:sp>
          <p:nvSpPr>
            <p:cNvPr id="32775" name="Rectangle 10"/>
            <p:cNvSpPr/>
            <p:nvPr/>
          </p:nvSpPr>
          <p:spPr>
            <a:xfrm>
              <a:off x="6287" y="6545"/>
              <a:ext cx="549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·</a:t>
              </a:r>
            </a:p>
          </p:txBody>
        </p:sp>
        <p:sp>
          <p:nvSpPr>
            <p:cNvPr id="32776" name="Text Box 11"/>
            <p:cNvSpPr txBox="1"/>
            <p:nvPr/>
          </p:nvSpPr>
          <p:spPr>
            <a:xfrm>
              <a:off x="5257" y="6380"/>
              <a:ext cx="582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2777" name="Text Box 12"/>
            <p:cNvSpPr txBox="1"/>
            <p:nvPr/>
          </p:nvSpPr>
          <p:spPr>
            <a:xfrm>
              <a:off x="5385" y="8462"/>
              <a:ext cx="625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32778" name="Text Box 13"/>
            <p:cNvSpPr txBox="1"/>
            <p:nvPr/>
          </p:nvSpPr>
          <p:spPr>
            <a:xfrm>
              <a:off x="7247" y="8357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32779" name="Text Box 14"/>
            <p:cNvSpPr txBox="1"/>
            <p:nvPr/>
          </p:nvSpPr>
          <p:spPr>
            <a:xfrm>
              <a:off x="6197" y="6377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2780" name="Text Box 15"/>
            <p:cNvSpPr txBox="1"/>
            <p:nvPr/>
          </p:nvSpPr>
          <p:spPr>
            <a:xfrm>
              <a:off x="7410" y="6377"/>
              <a:ext cx="711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2781" name="Text Box 16"/>
            <p:cNvSpPr txBox="1"/>
            <p:nvPr/>
          </p:nvSpPr>
          <p:spPr>
            <a:xfrm>
              <a:off x="5987" y="8577"/>
              <a:ext cx="388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8467" name="Text Box 28"/>
          <p:cNvSpPr txBox="1"/>
          <p:nvPr/>
        </p:nvSpPr>
        <p:spPr>
          <a:xfrm>
            <a:off x="2590800" y="1664970"/>
            <a:ext cx="195357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在同一直线上</a:t>
            </a:r>
          </a:p>
        </p:txBody>
      </p:sp>
      <p:sp>
        <p:nvSpPr>
          <p:cNvPr id="19487" name="Text Box 29"/>
          <p:cNvSpPr txBox="1"/>
          <p:nvPr/>
        </p:nvSpPr>
        <p:spPr>
          <a:xfrm>
            <a:off x="1654969" y="2026444"/>
            <a:ext cx="6313170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经过直线外一点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有且只有一条直线与这条直线平行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/>
      <p:bldP spid="194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5733" y="59531"/>
            <a:ext cx="4340066" cy="701040"/>
          </a:xfrm>
          <a:prstGeom prst="rect">
            <a:avLst/>
          </a:prstGeom>
        </p:spPr>
      </p:pic>
      <p:sp>
        <p:nvSpPr>
          <p:cNvPr id="23553" name="Rectangle 30"/>
          <p:cNvSpPr/>
          <p:nvPr/>
        </p:nvSpPr>
        <p:spPr>
          <a:xfrm>
            <a:off x="321469" y="1025605"/>
            <a:ext cx="642889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如图，∠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不能构成同位角的图形是（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pSp>
        <p:nvGrpSpPr>
          <p:cNvPr id="23555" name="组合 20504"/>
          <p:cNvGrpSpPr/>
          <p:nvPr/>
        </p:nvGrpSpPr>
        <p:grpSpPr>
          <a:xfrm>
            <a:off x="383382" y="1642825"/>
            <a:ext cx="5961460" cy="1732359"/>
            <a:chOff x="793" y="2659"/>
            <a:chExt cx="4310" cy="1181"/>
          </a:xfrm>
        </p:grpSpPr>
        <p:pic>
          <p:nvPicPr>
            <p:cNvPr id="30724" name="Picture 2" descr="C:\Users\Administrator\Documents\Tencent Files\2983268488\Image\C2C\SB~ZNCEY)8QT{67H{@64~YK.png"/>
            <p:cNvPicPr>
              <a:picLocks noChangeAspect="1"/>
            </p:cNvPicPr>
            <p:nvPr/>
          </p:nvPicPr>
          <p:blipFill>
            <a:blip r:embed="rId3" cstate="email"/>
            <a:srcRect b="2470"/>
            <a:stretch>
              <a:fillRect/>
            </a:stretch>
          </p:blipFill>
          <p:spPr>
            <a:xfrm>
              <a:off x="793" y="2659"/>
              <a:ext cx="4206" cy="118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725" name="矩形 20503"/>
            <p:cNvSpPr/>
            <p:nvPr/>
          </p:nvSpPr>
          <p:spPr>
            <a:xfrm>
              <a:off x="4785" y="3612"/>
              <a:ext cx="318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TextBox 25"/>
          <p:cNvSpPr txBox="1"/>
          <p:nvPr/>
        </p:nvSpPr>
        <p:spPr>
          <a:xfrm>
            <a:off x="5773341" y="1042511"/>
            <a:ext cx="375047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en-US" altLang="zh-CN" sz="21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0"/>
          <p:cNvSpPr txBox="1"/>
          <p:nvPr/>
        </p:nvSpPr>
        <p:spPr>
          <a:xfrm>
            <a:off x="506730" y="477203"/>
            <a:ext cx="5624513" cy="100536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从∠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，可以推出</a:t>
            </a:r>
            <a:r>
              <a:rPr lang="en-US" altLang="zh-CN" sz="21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AB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理由是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2552" name="Rectangle 24"/>
          <p:cNvSpPr/>
          <p:nvPr/>
        </p:nvSpPr>
        <p:spPr>
          <a:xfrm>
            <a:off x="1838563" y="520065"/>
            <a:ext cx="9179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endParaRPr lang="en-US" altLang="zh-CN" sz="18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53" name="Text Box 25"/>
          <p:cNvSpPr txBox="1"/>
          <p:nvPr/>
        </p:nvSpPr>
        <p:spPr>
          <a:xfrm>
            <a:off x="1648778" y="1058227"/>
            <a:ext cx="309181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  <p:grpSp>
        <p:nvGrpSpPr>
          <p:cNvPr id="24580" name="Group 26"/>
          <p:cNvGrpSpPr/>
          <p:nvPr/>
        </p:nvGrpSpPr>
        <p:grpSpPr>
          <a:xfrm>
            <a:off x="938928" y="1761887"/>
            <a:ext cx="3221831" cy="1546621"/>
            <a:chOff x="0" y="0"/>
            <a:chExt cx="2706" cy="1299"/>
          </a:xfrm>
        </p:grpSpPr>
        <p:sp>
          <p:nvSpPr>
            <p:cNvPr id="31749" name="Line 27"/>
            <p:cNvSpPr/>
            <p:nvPr/>
          </p:nvSpPr>
          <p:spPr>
            <a:xfrm flipH="1">
              <a:off x="1433" y="197"/>
              <a:ext cx="805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0" name="Line 28"/>
            <p:cNvSpPr/>
            <p:nvPr/>
          </p:nvSpPr>
          <p:spPr>
            <a:xfrm flipH="1">
              <a:off x="225" y="197"/>
              <a:ext cx="805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1" name="Line 29"/>
            <p:cNvSpPr/>
            <p:nvPr/>
          </p:nvSpPr>
          <p:spPr>
            <a:xfrm>
              <a:off x="995" y="212"/>
              <a:ext cx="120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2" name="Line 30"/>
            <p:cNvSpPr/>
            <p:nvPr/>
          </p:nvSpPr>
          <p:spPr>
            <a:xfrm>
              <a:off x="225" y="994"/>
              <a:ext cx="2093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Line 31"/>
            <p:cNvSpPr/>
            <p:nvPr/>
          </p:nvSpPr>
          <p:spPr>
            <a:xfrm flipH="1">
              <a:off x="225" y="197"/>
              <a:ext cx="2013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Text Box 32"/>
            <p:cNvSpPr txBox="1"/>
            <p:nvPr/>
          </p:nvSpPr>
          <p:spPr>
            <a:xfrm>
              <a:off x="755" y="0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5" name="Text Box 33"/>
            <p:cNvSpPr txBox="1"/>
            <p:nvPr/>
          </p:nvSpPr>
          <p:spPr>
            <a:xfrm>
              <a:off x="0" y="814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6" name="Text Box 34"/>
            <p:cNvSpPr txBox="1"/>
            <p:nvPr/>
          </p:nvSpPr>
          <p:spPr>
            <a:xfrm>
              <a:off x="1299" y="950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7" name="Text Box 35"/>
            <p:cNvSpPr txBox="1"/>
            <p:nvPr/>
          </p:nvSpPr>
          <p:spPr>
            <a:xfrm>
              <a:off x="2223" y="45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8" name="Arc 36"/>
            <p:cNvSpPr/>
            <p:nvPr/>
          </p:nvSpPr>
          <p:spPr>
            <a:xfrm>
              <a:off x="547" y="675"/>
              <a:ext cx="81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Arc 37"/>
            <p:cNvSpPr/>
            <p:nvPr/>
          </p:nvSpPr>
          <p:spPr>
            <a:xfrm>
              <a:off x="789" y="754"/>
              <a:ext cx="80" cy="240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0" name="Arc 38"/>
            <p:cNvSpPr/>
            <p:nvPr/>
          </p:nvSpPr>
          <p:spPr>
            <a:xfrm flipH="1" flipV="1">
              <a:off x="1755" y="197"/>
              <a:ext cx="80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1" name="Arc 39"/>
            <p:cNvSpPr/>
            <p:nvPr/>
          </p:nvSpPr>
          <p:spPr>
            <a:xfrm flipH="1" flipV="1">
              <a:off x="1674" y="436"/>
              <a:ext cx="161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flat" cmpd="sng">
              <a:solidFill>
                <a:srgbClr val="339933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2" name="Text Box 40"/>
            <p:cNvSpPr txBox="1"/>
            <p:nvPr/>
          </p:nvSpPr>
          <p:spPr>
            <a:xfrm>
              <a:off x="574" y="542"/>
              <a:ext cx="241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31763" name="Text Box 41"/>
            <p:cNvSpPr txBox="1"/>
            <p:nvPr/>
          </p:nvSpPr>
          <p:spPr>
            <a:xfrm>
              <a:off x="869" y="725"/>
              <a:ext cx="40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31764" name="Text Box 42"/>
            <p:cNvSpPr txBox="1"/>
            <p:nvPr/>
          </p:nvSpPr>
          <p:spPr>
            <a:xfrm>
              <a:off x="1526" y="151"/>
              <a:ext cx="229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31765" name="Text Box 43"/>
            <p:cNvSpPr txBox="1"/>
            <p:nvPr/>
          </p:nvSpPr>
          <p:spPr>
            <a:xfrm>
              <a:off x="1505" y="499"/>
              <a:ext cx="339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31766" name="Text Box 44"/>
            <p:cNvSpPr txBox="1"/>
            <p:nvPr/>
          </p:nvSpPr>
          <p:spPr>
            <a:xfrm>
              <a:off x="1753" y="680"/>
              <a:ext cx="32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31767" name="Arc 45"/>
            <p:cNvSpPr/>
            <p:nvPr/>
          </p:nvSpPr>
          <p:spPr>
            <a:xfrm>
              <a:off x="1674" y="754"/>
              <a:ext cx="81" cy="240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6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2552" grpId="0"/>
      <p:bldP spid="225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471964" y="374809"/>
            <a:ext cx="6112669" cy="24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是三角形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内部任意一点．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点向左画射线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PM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交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于点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，过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点向右画射线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PN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交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于点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；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在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中画出的图形中，∠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MPN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的度数一定等于</a:t>
            </a:r>
            <a:endParaRPr lang="en-US" altLang="zh-CN" sz="21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273685"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180°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，你能说明其中的道理吗？</a:t>
            </a:r>
          </a:p>
        </p:txBody>
      </p:sp>
      <p:pic>
        <p:nvPicPr>
          <p:cNvPr id="49165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84973" y="2881313"/>
            <a:ext cx="2487216" cy="14085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729616" y="573405"/>
            <a:ext cx="6283166" cy="312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画出的射线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，如图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（已知），</a:t>
            </a:r>
          </a:p>
          <a:p>
            <a:pPr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73685"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是同一条直线（过直线外一点有且只有一条直线与已知直线平行），</a:t>
            </a:r>
          </a:p>
          <a:p>
            <a:pPr indent="273685"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即点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在同一条直线上，</a:t>
            </a:r>
          </a:p>
          <a:p>
            <a:pPr indent="273685"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180°.</a:t>
            </a:r>
          </a:p>
        </p:txBody>
      </p:sp>
      <p:pic>
        <p:nvPicPr>
          <p:cNvPr id="48130" name="Picture 2" descr="G18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41959" y="2396967"/>
            <a:ext cx="2486025" cy="140731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217795" y="1795462"/>
            <a:ext cx="3394710" cy="2075498"/>
          </a:xfrm>
          <a:prstGeom prst="cloudCallout">
            <a:avLst>
              <a:gd name="adj1" fmla="val -142157"/>
              <a:gd name="adj2" fmla="val -62299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两次拐弯后，行驶方向与原来相同，说明两次拐弯后的方向与原来的是平行的，明白了吗？</a:t>
            </a:r>
          </a:p>
        </p:txBody>
      </p:sp>
      <p:pic>
        <p:nvPicPr>
          <p:cNvPr id="3" name="图片 2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066" y="157639"/>
            <a:ext cx="1922145" cy="615315"/>
          </a:xfrm>
          <a:prstGeom prst="rect">
            <a:avLst/>
          </a:prstGeom>
        </p:spPr>
      </p:pic>
      <p:sp>
        <p:nvSpPr>
          <p:cNvPr id="3081" name="文本框 2"/>
          <p:cNvSpPr txBox="1">
            <a:spLocks noChangeArrowheads="1"/>
          </p:cNvSpPr>
          <p:nvPr/>
        </p:nvSpPr>
        <p:spPr bwMode="auto">
          <a:xfrm>
            <a:off x="228362" y="655083"/>
            <a:ext cx="5229225" cy="346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-40005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latin typeface="Times New Roman" panose="02020603050405020304" pitchFamily="18" charset="0"/>
              </a:rPr>
              <a:t>某人在广场上练习驾驶汽车，两次拐弯后，行驶方向与原来相同，则这两次拐弯的角度可能是</a:t>
            </a:r>
            <a:r>
              <a:rPr lang="en-US" altLang="zh-CN" sz="2100" b="1" dirty="0">
                <a:latin typeface="Times New Roman" panose="02020603050405020304" pitchFamily="18" charset="0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</a:rPr>
              <a:t>　　</a:t>
            </a:r>
            <a:r>
              <a:rPr lang="en-US" altLang="zh-CN" sz="2100" b="1" dirty="0">
                <a:latin typeface="Times New Roman" panose="02020603050405020304" pitchFamily="18" charset="0"/>
              </a:rPr>
              <a:t>)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30°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30°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50°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130°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50°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130°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D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50°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130°</a:t>
            </a:r>
          </a:p>
        </p:txBody>
      </p:sp>
      <p:sp>
        <p:nvSpPr>
          <p:cNvPr id="22" name="文本框 3"/>
          <p:cNvSpPr txBox="1"/>
          <p:nvPr/>
        </p:nvSpPr>
        <p:spPr bwMode="auto">
          <a:xfrm>
            <a:off x="1569244" y="1775460"/>
            <a:ext cx="420529" cy="39147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342900">
              <a:spcBef>
                <a:spcPts val="20"/>
              </a:spcBef>
              <a:defRPr/>
            </a:pP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08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5255" y="170234"/>
            <a:ext cx="979646" cy="43767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494" y="818198"/>
            <a:ext cx="5972651" cy="9405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同位角：</a:t>
            </a:r>
            <a:endParaRPr lang="zh-CN" altLang="en-US" sz="2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是两条直线被第三条直线所截形成的，成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“F”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型；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521494" y="2749392"/>
            <a:ext cx="6487478" cy="181308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3.平行线的判定方法：</a:t>
            </a:r>
            <a:endParaRPr lang="zh-CN" altLang="en-US" sz="2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利用平行线的定义判定（较少使用）；</a:t>
            </a:r>
            <a:endParaRPr lang="en-US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利用“同位角相等，两直线平行”判定（经常用）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(3)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两条直线同平行于第三条直线（传递性偶尔用）；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54356" y="1797368"/>
            <a:ext cx="5972651" cy="9405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2.平行线的存在性：</a:t>
            </a:r>
            <a:endParaRPr lang="zh-CN" altLang="en-US" sz="2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过直线</a:t>
            </a:r>
            <a:r>
              <a:rPr lang="zh-CN" alt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外一点有且只有一条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直线和已知直线平行；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6221" y="769144"/>
            <a:ext cx="6464618" cy="488156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两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条直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EF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相交，能形成些具有什么关系的角？</a:t>
            </a:r>
          </a:p>
        </p:txBody>
      </p:sp>
      <p:grpSp>
        <p:nvGrpSpPr>
          <p:cNvPr id="4" name="Group 178"/>
          <p:cNvGrpSpPr/>
          <p:nvPr/>
        </p:nvGrpSpPr>
        <p:grpSpPr>
          <a:xfrm>
            <a:off x="6645116" y="2779395"/>
            <a:ext cx="1404938" cy="1350169"/>
            <a:chOff x="0" y="0"/>
            <a:chExt cx="1180" cy="1134"/>
          </a:xfrm>
        </p:grpSpPr>
        <p:grpSp>
          <p:nvGrpSpPr>
            <p:cNvPr id="5123" name="Group 126"/>
            <p:cNvGrpSpPr/>
            <p:nvPr/>
          </p:nvGrpSpPr>
          <p:grpSpPr>
            <a:xfrm>
              <a:off x="700" y="300"/>
              <a:ext cx="362" cy="368"/>
              <a:chOff x="0" y="0"/>
              <a:chExt cx="362" cy="368"/>
            </a:xfrm>
          </p:grpSpPr>
          <p:sp>
            <p:nvSpPr>
              <p:cNvPr id="5124" name="Arc 127"/>
              <p:cNvSpPr/>
              <p:nvPr/>
            </p:nvSpPr>
            <p:spPr>
              <a:xfrm>
                <a:off x="0" y="227"/>
                <a:ext cx="93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991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</a:path>
                  <a:path w="21600" h="21991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6F1C0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7" name="Text Box 128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3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26" name="Group 139"/>
            <p:cNvGrpSpPr/>
            <p:nvPr/>
          </p:nvGrpSpPr>
          <p:grpSpPr>
            <a:xfrm>
              <a:off x="518" y="681"/>
              <a:ext cx="360" cy="310"/>
              <a:chOff x="0" y="0"/>
              <a:chExt cx="360" cy="310"/>
            </a:xfrm>
          </p:grpSpPr>
          <p:sp>
            <p:nvSpPr>
              <p:cNvPr id="5127" name="Arc 140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0" name="Text Box 141"/>
              <p:cNvSpPr txBox="1">
                <a:spLocks noChangeArrowheads="1"/>
              </p:cNvSpPr>
              <p:nvPr/>
            </p:nvSpPr>
            <p:spPr bwMode="auto"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2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29" name="Group 153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30" name="Line 154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1" name="Line 155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Group 177"/>
          <p:cNvGrpSpPr/>
          <p:nvPr/>
        </p:nvGrpSpPr>
        <p:grpSpPr>
          <a:xfrm>
            <a:off x="6629638" y="2777014"/>
            <a:ext cx="1404938" cy="1350169"/>
            <a:chOff x="0" y="0"/>
            <a:chExt cx="1180" cy="1134"/>
          </a:xfrm>
        </p:grpSpPr>
        <p:grpSp>
          <p:nvGrpSpPr>
            <p:cNvPr id="5133" name="Group 132"/>
            <p:cNvGrpSpPr/>
            <p:nvPr/>
          </p:nvGrpSpPr>
          <p:grpSpPr>
            <a:xfrm>
              <a:off x="521" y="661"/>
              <a:ext cx="360" cy="310"/>
              <a:chOff x="0" y="0"/>
              <a:chExt cx="360" cy="310"/>
            </a:xfrm>
          </p:grpSpPr>
          <p:sp>
            <p:nvSpPr>
              <p:cNvPr id="5134" name="Arc 90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7" name="Text Box 92"/>
              <p:cNvSpPr txBox="1">
                <a:spLocks noChangeArrowheads="1"/>
              </p:cNvSpPr>
              <p:nvPr/>
            </p:nvSpPr>
            <p:spPr bwMode="auto"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2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36" name="Group 152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37" name="Line 94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Line 95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39" name="Group 143"/>
            <p:cNvGrpSpPr/>
            <p:nvPr/>
          </p:nvGrpSpPr>
          <p:grpSpPr>
            <a:xfrm>
              <a:off x="214" y="609"/>
              <a:ext cx="317" cy="310"/>
              <a:chOff x="0" y="0"/>
              <a:chExt cx="317" cy="310"/>
            </a:xfrm>
          </p:grpSpPr>
          <p:sp>
            <p:nvSpPr>
              <p:cNvPr id="5140" name="Arc 144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3" name="Text Box 14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1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2" name="Group 180"/>
          <p:cNvGrpSpPr/>
          <p:nvPr/>
        </p:nvGrpSpPr>
        <p:grpSpPr>
          <a:xfrm>
            <a:off x="6616541" y="2781777"/>
            <a:ext cx="1404938" cy="1350169"/>
            <a:chOff x="0" y="0"/>
            <a:chExt cx="1180" cy="1134"/>
          </a:xfrm>
        </p:grpSpPr>
        <p:grpSp>
          <p:nvGrpSpPr>
            <p:cNvPr id="5143" name="Group 179"/>
            <p:cNvGrpSpPr/>
            <p:nvPr/>
          </p:nvGrpSpPr>
          <p:grpSpPr>
            <a:xfrm>
              <a:off x="417" y="221"/>
              <a:ext cx="640" cy="471"/>
              <a:chOff x="0" y="0"/>
              <a:chExt cx="640" cy="471"/>
            </a:xfrm>
          </p:grpSpPr>
          <p:grpSp>
            <p:nvGrpSpPr>
              <p:cNvPr id="5144" name="Group 122"/>
              <p:cNvGrpSpPr/>
              <p:nvPr/>
            </p:nvGrpSpPr>
            <p:grpSpPr>
              <a:xfrm>
                <a:off x="278" y="103"/>
                <a:ext cx="362" cy="368"/>
                <a:chOff x="0" y="0"/>
                <a:chExt cx="362" cy="368"/>
              </a:xfrm>
            </p:grpSpPr>
            <p:sp>
              <p:nvSpPr>
                <p:cNvPr id="5145" name="Arc 82"/>
                <p:cNvSpPr/>
                <p:nvPr/>
              </p:nvSpPr>
              <p:spPr>
                <a:xfrm>
                  <a:off x="0" y="227"/>
                  <a:ext cx="93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21600" h="21991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30"/>
                        <a:pt x="21598" y="21860"/>
                        <a:pt x="21596" y="21991"/>
                      </a:cubicBezTo>
                    </a:path>
                    <a:path w="21600" h="21991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30"/>
                        <a:pt x="21598" y="21860"/>
                        <a:pt x="21596" y="2199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 cap="flat" cmpd="sng">
                  <a:solidFill>
                    <a:srgbClr val="6F1C0B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8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5" y="0"/>
                  <a:ext cx="317" cy="3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800" noProof="1">
                      <a:solidFill>
                        <a:srgbClr val="FC1800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黑体" panose="02010609060101010101" pitchFamily="49" charset="-122"/>
                      <a:cs typeface="+mn-ea"/>
                    </a:rPr>
                    <a:t>3</a:t>
                  </a:r>
                  <a:endPara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  <p:grpSp>
            <p:nvGrpSpPr>
              <p:cNvPr id="5147" name="Group 119"/>
              <p:cNvGrpSpPr/>
              <p:nvPr/>
            </p:nvGrpSpPr>
            <p:grpSpPr>
              <a:xfrm>
                <a:off x="0" y="0"/>
                <a:ext cx="317" cy="453"/>
                <a:chOff x="0" y="0"/>
                <a:chExt cx="317" cy="453"/>
              </a:xfrm>
            </p:grpSpPr>
            <p:sp>
              <p:nvSpPr>
                <p:cNvPr id="5148" name="Arc 120"/>
                <p:cNvSpPr/>
                <p:nvPr/>
              </p:nvSpPr>
              <p:spPr>
                <a:xfrm flipH="1">
                  <a:off x="22" y="317"/>
                  <a:ext cx="253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30017" h="21600" fill="none">
                      <a:moveTo>
                        <a:pt x="0" y="1707"/>
                      </a:moveTo>
                      <a:cubicBezTo>
                        <a:pt x="2663" y="580"/>
                        <a:pt x="5525" y="-1"/>
                        <a:pt x="8417" y="0"/>
                      </a:cubicBezTo>
                      <a:cubicBezTo>
                        <a:pt x="20346" y="0"/>
                        <a:pt x="30017" y="9670"/>
                        <a:pt x="30017" y="21600"/>
                      </a:cubicBezTo>
                    </a:path>
                    <a:path w="30017" h="21600" stroke="0">
                      <a:moveTo>
                        <a:pt x="0" y="1707"/>
                      </a:moveTo>
                      <a:cubicBezTo>
                        <a:pt x="2663" y="580"/>
                        <a:pt x="5525" y="-1"/>
                        <a:pt x="8417" y="0"/>
                      </a:cubicBezTo>
                      <a:cubicBezTo>
                        <a:pt x="20346" y="0"/>
                        <a:pt x="30017" y="9670"/>
                        <a:pt x="30017" y="21600"/>
                      </a:cubicBezTo>
                      <a:lnTo>
                        <a:pt x="8417" y="21600"/>
                      </a:lnTo>
                      <a:close/>
                    </a:path>
                  </a:pathLst>
                </a:custGeom>
                <a:noFill/>
                <a:ln w="57150" cap="flat" cmpd="sng">
                  <a:solidFill>
                    <a:srgbClr val="1BCEE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317" cy="3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800" noProof="1">
                      <a:solidFill>
                        <a:srgbClr val="FC1800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黑体" panose="02010609060101010101" pitchFamily="49" charset="-122"/>
                      <a:cs typeface="+mn-ea"/>
                    </a:rPr>
                    <a:t>4</a:t>
                  </a:r>
                  <a:endPara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</p:grpSp>
        <p:grpSp>
          <p:nvGrpSpPr>
            <p:cNvPr id="5150" name="Group 156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51" name="Line 157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2" name="Line 158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Group 176"/>
          <p:cNvGrpSpPr/>
          <p:nvPr/>
        </p:nvGrpSpPr>
        <p:grpSpPr>
          <a:xfrm>
            <a:off x="6636782" y="2781777"/>
            <a:ext cx="1404938" cy="1350169"/>
            <a:chOff x="0" y="0"/>
            <a:chExt cx="1180" cy="1134"/>
          </a:xfrm>
        </p:grpSpPr>
        <p:grpSp>
          <p:nvGrpSpPr>
            <p:cNvPr id="5154" name="Group 142"/>
            <p:cNvGrpSpPr/>
            <p:nvPr/>
          </p:nvGrpSpPr>
          <p:grpSpPr>
            <a:xfrm>
              <a:off x="182" y="590"/>
              <a:ext cx="317" cy="310"/>
              <a:chOff x="0" y="0"/>
              <a:chExt cx="317" cy="310"/>
            </a:xfrm>
          </p:grpSpPr>
          <p:sp>
            <p:nvSpPr>
              <p:cNvPr id="5155" name="Arc 89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8" name="Text Box 9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1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57" name="Group 129"/>
            <p:cNvGrpSpPr/>
            <p:nvPr/>
          </p:nvGrpSpPr>
          <p:grpSpPr>
            <a:xfrm>
              <a:off x="376" y="207"/>
              <a:ext cx="317" cy="453"/>
              <a:chOff x="0" y="0"/>
              <a:chExt cx="317" cy="453"/>
            </a:xfrm>
          </p:grpSpPr>
          <p:sp>
            <p:nvSpPr>
              <p:cNvPr id="5158" name="Arc 130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1" name="Text Box 13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4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60" name="Group 159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61" name="Line 160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Line 161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63" name="Group 175"/>
          <p:cNvGrpSpPr/>
          <p:nvPr/>
        </p:nvGrpSpPr>
        <p:grpSpPr>
          <a:xfrm>
            <a:off x="6162914" y="2020967"/>
            <a:ext cx="2430065" cy="2466974"/>
            <a:chOff x="0" y="0"/>
            <a:chExt cx="2041" cy="2072"/>
          </a:xfrm>
        </p:grpSpPr>
        <p:grpSp>
          <p:nvGrpSpPr>
            <p:cNvPr id="5164" name="Group 162"/>
            <p:cNvGrpSpPr/>
            <p:nvPr/>
          </p:nvGrpSpPr>
          <p:grpSpPr>
            <a:xfrm>
              <a:off x="0" y="0"/>
              <a:ext cx="2041" cy="2072"/>
              <a:chOff x="0" y="0"/>
              <a:chExt cx="2041" cy="2072"/>
            </a:xfrm>
          </p:grpSpPr>
          <p:sp>
            <p:nvSpPr>
              <p:cNvPr id="5165" name="Line 5"/>
              <p:cNvSpPr/>
              <p:nvPr/>
            </p:nvSpPr>
            <p:spPr>
              <a:xfrm>
                <a:off x="227" y="1318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Line 6"/>
              <p:cNvSpPr/>
              <p:nvPr/>
            </p:nvSpPr>
            <p:spPr>
              <a:xfrm rot="-289476" flipH="1">
                <a:off x="636" y="288"/>
                <a:ext cx="1083" cy="1465"/>
              </a:xfrm>
              <a:prstGeom prst="line">
                <a:avLst/>
              </a:prstGeom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167" name="Group 73"/>
              <p:cNvGrpSpPr/>
              <p:nvPr/>
            </p:nvGrpSpPr>
            <p:grpSpPr>
              <a:xfrm>
                <a:off x="0" y="1087"/>
                <a:ext cx="2041" cy="393"/>
                <a:chOff x="0" y="-1"/>
                <a:chExt cx="2041" cy="393"/>
              </a:xfrm>
            </p:grpSpPr>
            <p:sp>
              <p:nvSpPr>
                <p:cNvPr id="416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0" y="43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n-US" altLang="zh-CN" sz="1800" i="1" noProof="1">
                    <a:solidFill>
                      <a:srgbClr val="394041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416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724" y="-1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</a:p>
              </p:txBody>
            </p:sp>
          </p:grpSp>
          <p:sp>
            <p:nvSpPr>
              <p:cNvPr id="4162" name="Text Box 15"/>
              <p:cNvSpPr txBox="1">
                <a:spLocks noChangeArrowheads="1"/>
              </p:cNvSpPr>
              <p:nvPr/>
            </p:nvSpPr>
            <p:spPr bwMode="auto">
              <a:xfrm>
                <a:off x="1632" y="0"/>
                <a:ext cx="317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 noProof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4163" name="Text Box 16"/>
              <p:cNvSpPr txBox="1">
                <a:spLocks noChangeArrowheads="1"/>
              </p:cNvSpPr>
              <p:nvPr/>
            </p:nvSpPr>
            <p:spPr bwMode="auto">
              <a:xfrm>
                <a:off x="498" y="1723"/>
                <a:ext cx="317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 noProof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</p:grpSp>
        <p:grpSp>
          <p:nvGrpSpPr>
            <p:cNvPr id="5172" name="Group 163"/>
            <p:cNvGrpSpPr/>
            <p:nvPr/>
          </p:nvGrpSpPr>
          <p:grpSpPr>
            <a:xfrm>
              <a:off x="589" y="1246"/>
              <a:ext cx="317" cy="310"/>
              <a:chOff x="0" y="0"/>
              <a:chExt cx="317" cy="310"/>
            </a:xfrm>
          </p:grpSpPr>
          <p:sp>
            <p:nvSpPr>
              <p:cNvPr id="5173" name="Arc 164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6" name="Text Box 16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1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75" name="Group 166"/>
            <p:cNvGrpSpPr/>
            <p:nvPr/>
          </p:nvGrpSpPr>
          <p:grpSpPr>
            <a:xfrm>
              <a:off x="1107" y="941"/>
              <a:ext cx="362" cy="368"/>
              <a:chOff x="0" y="0"/>
              <a:chExt cx="362" cy="368"/>
            </a:xfrm>
          </p:grpSpPr>
          <p:sp>
            <p:nvSpPr>
              <p:cNvPr id="5176" name="Arc 167"/>
              <p:cNvSpPr/>
              <p:nvPr/>
            </p:nvSpPr>
            <p:spPr>
              <a:xfrm>
                <a:off x="0" y="227"/>
                <a:ext cx="93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991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</a:path>
                  <a:path w="21600" h="21991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6F1C0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9" name="Text Box 168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3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78" name="Group 169"/>
            <p:cNvGrpSpPr/>
            <p:nvPr/>
          </p:nvGrpSpPr>
          <p:grpSpPr>
            <a:xfrm>
              <a:off x="783" y="863"/>
              <a:ext cx="317" cy="453"/>
              <a:chOff x="0" y="0"/>
              <a:chExt cx="317" cy="453"/>
            </a:xfrm>
          </p:grpSpPr>
          <p:sp>
            <p:nvSpPr>
              <p:cNvPr id="5179" name="Arc 170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2" name="Text Box 17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4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81" name="Group 172"/>
            <p:cNvGrpSpPr/>
            <p:nvPr/>
          </p:nvGrpSpPr>
          <p:grpSpPr>
            <a:xfrm>
              <a:off x="928" y="1317"/>
              <a:ext cx="360" cy="310"/>
              <a:chOff x="0" y="0"/>
              <a:chExt cx="360" cy="310"/>
            </a:xfrm>
          </p:grpSpPr>
          <p:sp>
            <p:nvSpPr>
              <p:cNvPr id="5182" name="Arc 173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5" name="Text Box 174"/>
              <p:cNvSpPr txBox="1">
                <a:spLocks noChangeArrowheads="1"/>
              </p:cNvSpPr>
              <p:nvPr/>
            </p:nvSpPr>
            <p:spPr bwMode="auto"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2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sp>
        <p:nvSpPr>
          <p:cNvPr id="35" name="云形标注 34"/>
          <p:cNvSpPr/>
          <p:nvPr/>
        </p:nvSpPr>
        <p:spPr>
          <a:xfrm>
            <a:off x="3929063" y="1611154"/>
            <a:ext cx="2444591" cy="1310164"/>
          </a:xfrm>
          <a:prstGeom prst="cloudCallout">
            <a:avLst>
              <a:gd name="adj1" fmla="val 53995"/>
              <a:gd name="adj2" fmla="val -8006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此处的关系包含了数量和位置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8617" y="1498282"/>
            <a:ext cx="257794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互补关系的角：</a:t>
            </a:r>
            <a:r>
              <a:rPr lang="en-US" altLang="zh-CN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52 0.000000 L -0.702656 -0.100185 " pathEditMode="relative" rAng="0" ptsTypes="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52 0.000000 L -0.716719 0.089537 " pathEditMode="relative" rAng="0" ptsTypes="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04 0.000000 L -0.474063 0.119352 " pathEditMode="relative" rAng="0" ptsTypes="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19 0.000000 L -0.258490 0.109722 " pathEditMode="relative" rAng="0" ptsTypes="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5"/>
          <p:cNvSpPr txBox="1"/>
          <p:nvPr/>
        </p:nvSpPr>
        <p:spPr>
          <a:xfrm>
            <a:off x="1657350" y="89797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1134666" y="2257663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" name="Text Box 8"/>
          <p:cNvSpPr txBox="1"/>
          <p:nvPr/>
        </p:nvSpPr>
        <p:spPr>
          <a:xfrm>
            <a:off x="4914900" y="840820"/>
            <a:ext cx="305991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4" name="Text Box 9"/>
          <p:cNvSpPr txBox="1"/>
          <p:nvPr/>
        </p:nvSpPr>
        <p:spPr>
          <a:xfrm>
            <a:off x="3257550" y="1428988"/>
            <a:ext cx="2857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6145" name="Group 45"/>
          <p:cNvGrpSpPr/>
          <p:nvPr/>
        </p:nvGrpSpPr>
        <p:grpSpPr>
          <a:xfrm>
            <a:off x="5747862" y="781051"/>
            <a:ext cx="2375297" cy="2646760"/>
            <a:chOff x="0" y="0"/>
            <a:chExt cx="1995" cy="2223"/>
          </a:xfrm>
        </p:grpSpPr>
        <p:grpSp>
          <p:nvGrpSpPr>
            <p:cNvPr id="6146" name="Group 46"/>
            <p:cNvGrpSpPr/>
            <p:nvPr/>
          </p:nvGrpSpPr>
          <p:grpSpPr>
            <a:xfrm>
              <a:off x="0" y="0"/>
              <a:ext cx="1995" cy="2223"/>
              <a:chOff x="0" y="0"/>
              <a:chExt cx="1995" cy="2223"/>
            </a:xfrm>
          </p:grpSpPr>
          <p:sp>
            <p:nvSpPr>
              <p:cNvPr id="6147" name="Line 47"/>
              <p:cNvSpPr/>
              <p:nvPr/>
            </p:nvSpPr>
            <p:spPr>
              <a:xfrm>
                <a:off x="227" y="1318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48" name="Line 48"/>
              <p:cNvSpPr/>
              <p:nvPr/>
            </p:nvSpPr>
            <p:spPr>
              <a:xfrm rot="-289476" flipH="1">
                <a:off x="636" y="288"/>
                <a:ext cx="1083" cy="1465"/>
              </a:xfrm>
              <a:prstGeom prst="line">
                <a:avLst/>
              </a:prstGeom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149" name="Group 49"/>
              <p:cNvGrpSpPr/>
              <p:nvPr/>
            </p:nvGrpSpPr>
            <p:grpSpPr>
              <a:xfrm>
                <a:off x="0" y="1088"/>
                <a:ext cx="1995" cy="392"/>
                <a:chOff x="0" y="0"/>
                <a:chExt cx="1995" cy="392"/>
              </a:xfrm>
            </p:grpSpPr>
            <p:sp>
              <p:nvSpPr>
                <p:cNvPr id="6150" name="Text Box 50"/>
                <p:cNvSpPr txBox="1"/>
                <p:nvPr/>
              </p:nvSpPr>
              <p:spPr>
                <a:xfrm>
                  <a:off x="0" y="43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altLang="zh-CN" sz="1800" i="1">
                    <a:solidFill>
                      <a:srgbClr val="39404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6151" name="Text Box 51"/>
                <p:cNvSpPr txBox="1"/>
                <p:nvPr/>
              </p:nvSpPr>
              <p:spPr>
                <a:xfrm>
                  <a:off x="1678" y="0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</a:p>
              </p:txBody>
            </p:sp>
          </p:grpSp>
          <p:sp>
            <p:nvSpPr>
              <p:cNvPr id="6152" name="Text Box 52"/>
              <p:cNvSpPr txBox="1"/>
              <p:nvPr/>
            </p:nvSpPr>
            <p:spPr>
              <a:xfrm>
                <a:off x="1632" y="0"/>
                <a:ext cx="317" cy="3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6153" name="Text Box 53"/>
              <p:cNvSpPr txBox="1"/>
              <p:nvPr/>
            </p:nvSpPr>
            <p:spPr>
              <a:xfrm>
                <a:off x="550" y="1874"/>
                <a:ext cx="317" cy="3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</p:grpSp>
        <p:grpSp>
          <p:nvGrpSpPr>
            <p:cNvPr id="6154" name="Group 54"/>
            <p:cNvGrpSpPr/>
            <p:nvPr/>
          </p:nvGrpSpPr>
          <p:grpSpPr>
            <a:xfrm>
              <a:off x="589" y="1246"/>
              <a:ext cx="317" cy="310"/>
              <a:chOff x="0" y="0"/>
              <a:chExt cx="317" cy="310"/>
            </a:xfrm>
          </p:grpSpPr>
          <p:sp>
            <p:nvSpPr>
              <p:cNvPr id="6155" name="Arc 55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6" name="Text Box 56"/>
              <p:cNvSpPr txBox="1"/>
              <p:nvPr/>
            </p:nvSpPr>
            <p:spPr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  <p:grpSp>
          <p:nvGrpSpPr>
            <p:cNvPr id="6157" name="Group 57"/>
            <p:cNvGrpSpPr/>
            <p:nvPr/>
          </p:nvGrpSpPr>
          <p:grpSpPr>
            <a:xfrm>
              <a:off x="1107" y="941"/>
              <a:ext cx="362" cy="368"/>
              <a:chOff x="0" y="0"/>
              <a:chExt cx="362" cy="368"/>
            </a:xfrm>
          </p:grpSpPr>
          <p:sp>
            <p:nvSpPr>
              <p:cNvPr id="6158" name="Arc 58"/>
              <p:cNvSpPr/>
              <p:nvPr/>
            </p:nvSpPr>
            <p:spPr>
              <a:xfrm>
                <a:off x="0" y="227"/>
                <a:ext cx="93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991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</a:path>
                  <a:path w="21600" h="21991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6F1C0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9" name="Text Box 59"/>
              <p:cNvSpPr txBox="1"/>
              <p:nvPr/>
            </p:nvSpPr>
            <p:spPr>
              <a:xfrm>
                <a:off x="45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</p:grpSp>
        <p:grpSp>
          <p:nvGrpSpPr>
            <p:cNvPr id="6160" name="Group 60"/>
            <p:cNvGrpSpPr/>
            <p:nvPr/>
          </p:nvGrpSpPr>
          <p:grpSpPr>
            <a:xfrm>
              <a:off x="783" y="863"/>
              <a:ext cx="317" cy="453"/>
              <a:chOff x="0" y="0"/>
              <a:chExt cx="317" cy="453"/>
            </a:xfrm>
          </p:grpSpPr>
          <p:sp>
            <p:nvSpPr>
              <p:cNvPr id="6161" name="Arc 61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2" name="Text Box 62"/>
              <p:cNvSpPr txBox="1"/>
              <p:nvPr/>
            </p:nvSpPr>
            <p:spPr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</p:grpSp>
        <p:grpSp>
          <p:nvGrpSpPr>
            <p:cNvPr id="6163" name="Group 63"/>
            <p:cNvGrpSpPr/>
            <p:nvPr/>
          </p:nvGrpSpPr>
          <p:grpSpPr>
            <a:xfrm>
              <a:off x="928" y="1317"/>
              <a:ext cx="360" cy="310"/>
              <a:chOff x="0" y="0"/>
              <a:chExt cx="360" cy="310"/>
            </a:xfrm>
          </p:grpSpPr>
          <p:sp>
            <p:nvSpPr>
              <p:cNvPr id="6164" name="Arc 64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5" name="Text Box 65"/>
              <p:cNvSpPr txBox="1"/>
              <p:nvPr/>
            </p:nvSpPr>
            <p:spPr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</p:grpSp>
      </p:grpSp>
      <p:grpSp>
        <p:nvGrpSpPr>
          <p:cNvPr id="21" name="Group 93"/>
          <p:cNvGrpSpPr/>
          <p:nvPr/>
        </p:nvGrpSpPr>
        <p:grpSpPr>
          <a:xfrm>
            <a:off x="6234827" y="1539479"/>
            <a:ext cx="1404938" cy="1350169"/>
            <a:chOff x="0" y="0"/>
            <a:chExt cx="1180" cy="1134"/>
          </a:xfrm>
        </p:grpSpPr>
        <p:grpSp>
          <p:nvGrpSpPr>
            <p:cNvPr id="6167" name="Group 31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6168" name="Line 32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9" name="Line 33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170" name="Group 66"/>
            <p:cNvGrpSpPr/>
            <p:nvPr/>
          </p:nvGrpSpPr>
          <p:grpSpPr>
            <a:xfrm>
              <a:off x="376" y="207"/>
              <a:ext cx="317" cy="453"/>
              <a:chOff x="0" y="0"/>
              <a:chExt cx="317" cy="453"/>
            </a:xfrm>
          </p:grpSpPr>
          <p:sp>
            <p:nvSpPr>
              <p:cNvPr id="6171" name="Arc 67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2" name="Text Box 68"/>
              <p:cNvSpPr txBox="1"/>
              <p:nvPr/>
            </p:nvSpPr>
            <p:spPr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</p:grpSp>
        <p:grpSp>
          <p:nvGrpSpPr>
            <p:cNvPr id="6173" name="Group 76"/>
            <p:cNvGrpSpPr/>
            <p:nvPr/>
          </p:nvGrpSpPr>
          <p:grpSpPr>
            <a:xfrm>
              <a:off x="518" y="680"/>
              <a:ext cx="360" cy="310"/>
              <a:chOff x="0" y="0"/>
              <a:chExt cx="360" cy="310"/>
            </a:xfrm>
          </p:grpSpPr>
          <p:sp>
            <p:nvSpPr>
              <p:cNvPr id="6174" name="Arc 77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5" name="Text Box 78"/>
              <p:cNvSpPr txBox="1"/>
              <p:nvPr/>
            </p:nvSpPr>
            <p:spPr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</p:grpSp>
      </p:grpSp>
      <p:grpSp>
        <p:nvGrpSpPr>
          <p:cNvPr id="6176" name="Group 28"/>
          <p:cNvGrpSpPr/>
          <p:nvPr/>
        </p:nvGrpSpPr>
        <p:grpSpPr>
          <a:xfrm>
            <a:off x="6231255" y="1541860"/>
            <a:ext cx="1404938" cy="1350169"/>
            <a:chOff x="0" y="0"/>
            <a:chExt cx="1180" cy="1134"/>
          </a:xfrm>
        </p:grpSpPr>
        <p:sp>
          <p:nvSpPr>
            <p:cNvPr id="6177" name="Line 29"/>
            <p:cNvSpPr/>
            <p:nvPr/>
          </p:nvSpPr>
          <p:spPr>
            <a:xfrm>
              <a:off x="0" y="681"/>
              <a:ext cx="1180" cy="0"/>
            </a:xfrm>
            <a:prstGeom prst="line">
              <a:avLst/>
            </a:prstGeom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8" name="Line 30"/>
            <p:cNvSpPr/>
            <p:nvPr/>
          </p:nvSpPr>
          <p:spPr>
            <a:xfrm flipH="1">
              <a:off x="305" y="0"/>
              <a:ext cx="693" cy="1134"/>
            </a:xfrm>
            <a:prstGeom prst="line">
              <a:avLst/>
            </a:prstGeom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79" name="Group 70"/>
          <p:cNvGrpSpPr/>
          <p:nvPr/>
        </p:nvGrpSpPr>
        <p:grpSpPr>
          <a:xfrm>
            <a:off x="7040881" y="1903810"/>
            <a:ext cx="431006" cy="438150"/>
            <a:chOff x="0" y="0"/>
            <a:chExt cx="362" cy="368"/>
          </a:xfrm>
        </p:grpSpPr>
        <p:sp>
          <p:nvSpPr>
            <p:cNvPr id="6180" name="Arc 71"/>
            <p:cNvSpPr/>
            <p:nvPr/>
          </p:nvSpPr>
          <p:spPr>
            <a:xfrm>
              <a:off x="0" y="227"/>
              <a:ext cx="93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991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0"/>
                    <a:pt x="21598" y="21860"/>
                    <a:pt x="21596" y="21991"/>
                  </a:cubicBezTo>
                </a:path>
                <a:path w="21600" h="21991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0"/>
                    <a:pt x="21598" y="21860"/>
                    <a:pt x="21596" y="219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flat" cmpd="sng">
              <a:solidFill>
                <a:srgbClr val="6F1C0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1" name="Text Box 72"/>
            <p:cNvSpPr txBox="1"/>
            <p:nvPr/>
          </p:nvSpPr>
          <p:spPr>
            <a:xfrm>
              <a:off x="45" y="0"/>
              <a:ext cx="317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C18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grpSp>
        <p:nvGrpSpPr>
          <p:cNvPr id="6182" name="Group 84"/>
          <p:cNvGrpSpPr/>
          <p:nvPr/>
        </p:nvGrpSpPr>
        <p:grpSpPr>
          <a:xfrm>
            <a:off x="6463428" y="2294335"/>
            <a:ext cx="377428" cy="369094"/>
            <a:chOff x="0" y="0"/>
            <a:chExt cx="317" cy="310"/>
          </a:xfrm>
        </p:grpSpPr>
        <p:sp>
          <p:nvSpPr>
            <p:cNvPr id="6183" name="Text Box 69"/>
            <p:cNvSpPr txBox="1"/>
            <p:nvPr/>
          </p:nvSpPr>
          <p:spPr>
            <a:xfrm>
              <a:off x="0" y="0"/>
              <a:ext cx="317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C18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6184" name="Arc 82"/>
            <p:cNvSpPr/>
            <p:nvPr/>
          </p:nvSpPr>
          <p:spPr>
            <a:xfrm flipH="1" flipV="1">
              <a:off x="178" y="28"/>
              <a:ext cx="90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100" h="21600" fill="none">
                  <a:moveTo>
                    <a:pt x="-1" y="0"/>
                  </a:moveTo>
                  <a:cubicBezTo>
                    <a:pt x="10148" y="0"/>
                    <a:pt x="18928" y="7065"/>
                    <a:pt x="21099" y="16979"/>
                  </a:cubicBezTo>
                </a:path>
                <a:path w="21100" h="21600" stroke="0">
                  <a:moveTo>
                    <a:pt x="-1" y="0"/>
                  </a:moveTo>
                  <a:cubicBezTo>
                    <a:pt x="10148" y="0"/>
                    <a:pt x="18928" y="7065"/>
                    <a:pt x="21099" y="1697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flat" cmpd="sng">
              <a:solidFill>
                <a:srgbClr val="E7092E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812482" y="551974"/>
            <a:ext cx="21250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对顶角：</a:t>
            </a:r>
            <a:r>
              <a:rPr lang="en-US" altLang="zh-CN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2806E-6 L -0.33073 0.29358 " pathEditMode="relative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4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01466" y="543878"/>
            <a:ext cx="5862638" cy="29770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342900">
              <a:lnSpc>
                <a:spcPct val="150000"/>
              </a:lnSpc>
              <a:defRPr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日常生活中，人们经常用到平行线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如图，装修工人正在向墙上钉木条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如果木条</a:t>
            </a:r>
            <a:r>
              <a:rPr lang="en-US" altLang="zh-CN" sz="21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与墙壁边缘垂直，那么木条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与墙壁边缘所成的角为多少度时，才能使木条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平行？</a:t>
            </a:r>
          </a:p>
          <a:p>
            <a:pPr defTabSz="342900">
              <a:lnSpc>
                <a:spcPct val="150000"/>
              </a:lnSpc>
              <a:defRPr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你知道其中的理由吗？</a:t>
            </a:r>
          </a:p>
          <a:p>
            <a:pPr defTabSz="342900">
              <a:lnSpc>
                <a:spcPct val="150000"/>
              </a:lnSpc>
              <a:defRPr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如果木条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不与墙壁边缘垂直呢？</a:t>
            </a:r>
          </a:p>
        </p:txBody>
      </p:sp>
      <p:pic>
        <p:nvPicPr>
          <p:cNvPr id="4119" name="Picture 2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313647" y="787004"/>
            <a:ext cx="1664494" cy="255984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10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charRg st="109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460" y="170974"/>
            <a:ext cx="1660208" cy="531495"/>
          </a:xfrm>
          <a:prstGeom prst="rect">
            <a:avLst/>
          </a:prstGeom>
        </p:spPr>
      </p:pic>
      <p:sp>
        <p:nvSpPr>
          <p:cNvPr id="7182" name="TextBox 26"/>
          <p:cNvSpPr txBox="1"/>
          <p:nvPr/>
        </p:nvSpPr>
        <p:spPr>
          <a:xfrm>
            <a:off x="251460" y="861061"/>
            <a:ext cx="5708333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如图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也可以说两条直线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被第三条直线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 截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，构成八个角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我们看那些没有公共顶点的两个角的关系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10" name="Picture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59317" y="1066562"/>
            <a:ext cx="2555081" cy="190857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1" name="Text Box 47"/>
          <p:cNvSpPr txBox="1"/>
          <p:nvPr/>
        </p:nvSpPr>
        <p:spPr>
          <a:xfrm>
            <a:off x="3669506" y="920115"/>
            <a:ext cx="3142298" cy="10377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、都在被截直线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32" name="Text Box 48"/>
          <p:cNvSpPr txBox="1"/>
          <p:nvPr/>
        </p:nvSpPr>
        <p:spPr>
          <a:xfrm>
            <a:off x="4387691" y="1773079"/>
            <a:ext cx="2243138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、在截线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49"/>
          <p:cNvSpPr/>
          <p:nvPr/>
        </p:nvSpPr>
        <p:spPr>
          <a:xfrm>
            <a:off x="4381976" y="1514951"/>
            <a:ext cx="17773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同一方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上方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50"/>
          <p:cNvSpPr/>
          <p:nvPr/>
        </p:nvSpPr>
        <p:spPr>
          <a:xfrm>
            <a:off x="4744879" y="2274094"/>
            <a:ext cx="155971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右侧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51"/>
          <p:cNvSpPr>
            <a:spLocks noChangeArrowheads="1"/>
          </p:cNvSpPr>
          <p:nvPr/>
        </p:nvSpPr>
        <p:spPr bwMode="auto">
          <a:xfrm>
            <a:off x="4902994" y="2745581"/>
            <a:ext cx="1553766" cy="39147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2" name="Rectangle 52"/>
          <p:cNvSpPr>
            <a:spLocks noChangeArrowheads="1"/>
          </p:cNvSpPr>
          <p:nvPr/>
        </p:nvSpPr>
        <p:spPr bwMode="auto">
          <a:xfrm>
            <a:off x="4914900" y="3281362"/>
            <a:ext cx="1553766" cy="39147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3" name="Rectangle 53"/>
          <p:cNvSpPr>
            <a:spLocks noChangeArrowheads="1"/>
          </p:cNvSpPr>
          <p:nvPr/>
        </p:nvSpPr>
        <p:spPr bwMode="auto">
          <a:xfrm>
            <a:off x="4914900" y="3782616"/>
            <a:ext cx="1553766" cy="39147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7" name="Text Box 78"/>
          <p:cNvSpPr txBox="1"/>
          <p:nvPr/>
        </p:nvSpPr>
        <p:spPr>
          <a:xfrm>
            <a:off x="912019" y="4329112"/>
            <a:ext cx="5829300" cy="39147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我们把具有∠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这种位置关系的角叫同位角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40"/>
          <p:cNvSpPr txBox="1"/>
          <p:nvPr/>
        </p:nvSpPr>
        <p:spPr>
          <a:xfrm>
            <a:off x="4357450" y="481727"/>
            <a:ext cx="1376363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</a:t>
            </a:r>
            <a:endParaRPr lang="zh-CN" altLang="en-US" sz="2100" b="1" u="sng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2"/>
          <p:cNvGrpSpPr/>
          <p:nvPr/>
        </p:nvGrpSpPr>
        <p:grpSpPr>
          <a:xfrm>
            <a:off x="477917" y="1414701"/>
            <a:ext cx="3619499" cy="1141810"/>
            <a:chOff x="911" y="890"/>
            <a:chExt cx="3040" cy="959"/>
          </a:xfrm>
        </p:grpSpPr>
        <p:sp>
          <p:nvSpPr>
            <p:cNvPr id="21584" name="Line 3"/>
            <p:cNvSpPr/>
            <p:nvPr/>
          </p:nvSpPr>
          <p:spPr>
            <a:xfrm>
              <a:off x="1215" y="1228"/>
              <a:ext cx="2449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5" name="Text Box 4"/>
            <p:cNvSpPr txBox="1"/>
            <p:nvPr/>
          </p:nvSpPr>
          <p:spPr>
            <a:xfrm>
              <a:off x="911" y="890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86" name="Text Box 5"/>
            <p:cNvSpPr txBox="1"/>
            <p:nvPr/>
          </p:nvSpPr>
          <p:spPr>
            <a:xfrm>
              <a:off x="3645" y="1500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23" name="Group 6"/>
          <p:cNvGrpSpPr/>
          <p:nvPr/>
        </p:nvGrpSpPr>
        <p:grpSpPr>
          <a:xfrm>
            <a:off x="592217" y="2994662"/>
            <a:ext cx="3694508" cy="686992"/>
            <a:chOff x="1007" y="2217"/>
            <a:chExt cx="3103" cy="577"/>
          </a:xfrm>
        </p:grpSpPr>
        <p:sp>
          <p:nvSpPr>
            <p:cNvPr id="21581" name="Line 7"/>
            <p:cNvSpPr/>
            <p:nvPr/>
          </p:nvSpPr>
          <p:spPr>
            <a:xfrm flipV="1">
              <a:off x="1408" y="2399"/>
              <a:ext cx="2359" cy="1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2" name="Text Box 8"/>
            <p:cNvSpPr txBox="1"/>
            <p:nvPr/>
          </p:nvSpPr>
          <p:spPr>
            <a:xfrm>
              <a:off x="1007" y="2445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83" name="Text Box 9"/>
            <p:cNvSpPr txBox="1"/>
            <p:nvPr/>
          </p:nvSpPr>
          <p:spPr>
            <a:xfrm>
              <a:off x="3792" y="2217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3" name="Group 15"/>
          <p:cNvGrpSpPr/>
          <p:nvPr/>
        </p:nvGrpSpPr>
        <p:grpSpPr>
          <a:xfrm>
            <a:off x="1654255" y="1684973"/>
            <a:ext cx="375047" cy="369094"/>
            <a:chOff x="1899" y="1117"/>
            <a:chExt cx="315" cy="310"/>
          </a:xfrm>
        </p:grpSpPr>
        <p:sp>
          <p:nvSpPr>
            <p:cNvPr id="21576" name="Arc 16"/>
            <p:cNvSpPr/>
            <p:nvPr/>
          </p:nvSpPr>
          <p:spPr>
            <a:xfrm rot="-10800000" flipV="1">
              <a:off x="2076" y="1326"/>
              <a:ext cx="138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916" h="22084" fill="none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</a:path>
                <a:path w="21916" h="22084" stroke="0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7" name="Text Box 17"/>
            <p:cNvSpPr txBox="1"/>
            <p:nvPr/>
          </p:nvSpPr>
          <p:spPr>
            <a:xfrm>
              <a:off x="1899" y="1117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6" name="Group 18"/>
          <p:cNvGrpSpPr/>
          <p:nvPr/>
        </p:nvGrpSpPr>
        <p:grpSpPr>
          <a:xfrm>
            <a:off x="1710215" y="1955245"/>
            <a:ext cx="411956" cy="692944"/>
            <a:chOff x="1946" y="1344"/>
            <a:chExt cx="346" cy="582"/>
          </a:xfrm>
        </p:grpSpPr>
        <p:sp>
          <p:nvSpPr>
            <p:cNvPr id="21574" name="Arc 19"/>
            <p:cNvSpPr/>
            <p:nvPr/>
          </p:nvSpPr>
          <p:spPr>
            <a:xfrm rot="-1644049">
              <a:off x="2110" y="1344"/>
              <a:ext cx="182" cy="4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30229" fill="none">
                  <a:moveTo>
                    <a:pt x="19478" y="30073"/>
                  </a:moveTo>
                  <a:cubicBezTo>
                    <a:pt x="8424" y="28982"/>
                    <a:pt x="0" y="19685"/>
                    <a:pt x="0" y="8578"/>
                  </a:cubicBezTo>
                  <a:cubicBezTo>
                    <a:pt x="-1" y="5643"/>
                    <a:pt x="598" y="2738"/>
                    <a:pt x="1758" y="41"/>
                  </a:cubicBezTo>
                </a:path>
                <a:path w="21600" h="30229" stroke="0">
                  <a:moveTo>
                    <a:pt x="19478" y="30073"/>
                  </a:moveTo>
                  <a:cubicBezTo>
                    <a:pt x="8424" y="28982"/>
                    <a:pt x="0" y="19685"/>
                    <a:pt x="0" y="8578"/>
                  </a:cubicBezTo>
                  <a:cubicBezTo>
                    <a:pt x="-1" y="5643"/>
                    <a:pt x="598" y="2738"/>
                    <a:pt x="1758" y="41"/>
                  </a:cubicBezTo>
                  <a:lnTo>
                    <a:pt x="21600" y="8578"/>
                  </a:lnTo>
                  <a:lnTo>
                    <a:pt x="19478" y="30073"/>
                  </a:lnTo>
                  <a:close/>
                </a:path>
              </a:pathLst>
            </a:custGeom>
            <a:noFill/>
            <a:ln w="9525" cap="flat" cmpd="sng">
              <a:solidFill>
                <a:srgbClr val="33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5" name="Text Box 20"/>
            <p:cNvSpPr txBox="1"/>
            <p:nvPr/>
          </p:nvSpPr>
          <p:spPr>
            <a:xfrm>
              <a:off x="1946" y="1616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sz="1800" b="1" dirty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" name="Group 21"/>
          <p:cNvGrpSpPr/>
          <p:nvPr/>
        </p:nvGrpSpPr>
        <p:grpSpPr>
          <a:xfrm>
            <a:off x="2032874" y="2873216"/>
            <a:ext cx="372666" cy="420291"/>
            <a:chOff x="2217" y="2115"/>
            <a:chExt cx="313" cy="353"/>
          </a:xfrm>
        </p:grpSpPr>
        <p:sp>
          <p:nvSpPr>
            <p:cNvPr id="21572" name="Arc 22"/>
            <p:cNvSpPr/>
            <p:nvPr/>
          </p:nvSpPr>
          <p:spPr>
            <a:xfrm rot="-10800000" flipV="1">
              <a:off x="2394" y="2328"/>
              <a:ext cx="136" cy="1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33255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607"/>
                    <a:pt x="20485" y="29535"/>
                    <a:pt x="18380" y="32945"/>
                  </a:cubicBezTo>
                </a:path>
                <a:path w="21600" h="33255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607"/>
                    <a:pt x="20485" y="29535"/>
                    <a:pt x="18380" y="3294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3" name="Text Box 23"/>
            <p:cNvSpPr txBox="1"/>
            <p:nvPr/>
          </p:nvSpPr>
          <p:spPr>
            <a:xfrm>
              <a:off x="2217" y="2115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4" name="Group 24"/>
          <p:cNvGrpSpPr/>
          <p:nvPr/>
        </p:nvGrpSpPr>
        <p:grpSpPr>
          <a:xfrm>
            <a:off x="2235282" y="3198258"/>
            <a:ext cx="300038" cy="707231"/>
            <a:chOff x="2387" y="2388"/>
            <a:chExt cx="252" cy="594"/>
          </a:xfrm>
        </p:grpSpPr>
        <p:sp>
          <p:nvSpPr>
            <p:cNvPr id="21570" name="Arc 25"/>
            <p:cNvSpPr/>
            <p:nvPr/>
          </p:nvSpPr>
          <p:spPr>
            <a:xfrm rot="-1644049">
              <a:off x="2430" y="2388"/>
              <a:ext cx="180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446" h="21651" fill="none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</a:path>
                <a:path w="21446" h="21651" stroke="0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  <a:lnTo>
                    <a:pt x="21446" y="0"/>
                  </a:lnTo>
                  <a:lnTo>
                    <a:pt x="19317" y="21494"/>
                  </a:lnTo>
                  <a:close/>
                </a:path>
              </a:pathLst>
            </a:custGeom>
            <a:noFill/>
            <a:ln w="9525" cap="flat" cmpd="sng">
              <a:solidFill>
                <a:srgbClr val="33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1" name="Text Box 26"/>
            <p:cNvSpPr txBox="1"/>
            <p:nvPr/>
          </p:nvSpPr>
          <p:spPr>
            <a:xfrm>
              <a:off x="2387" y="2672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altLang="zh-CN" sz="1800" b="1" dirty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7" name="Group 27"/>
          <p:cNvGrpSpPr/>
          <p:nvPr/>
        </p:nvGrpSpPr>
        <p:grpSpPr>
          <a:xfrm>
            <a:off x="2551988" y="3305414"/>
            <a:ext cx="414337" cy="545306"/>
            <a:chOff x="2653" y="2478"/>
            <a:chExt cx="348" cy="458"/>
          </a:xfrm>
        </p:grpSpPr>
        <p:sp>
          <p:nvSpPr>
            <p:cNvPr id="21568" name="Arc 28"/>
            <p:cNvSpPr/>
            <p:nvPr/>
          </p:nvSpPr>
          <p:spPr>
            <a:xfrm rot="4408924">
              <a:off x="2670" y="2461"/>
              <a:ext cx="127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0140" h="25382" fill="none">
                  <a:moveTo>
                    <a:pt x="6" y="1757"/>
                  </a:moveTo>
                  <a:cubicBezTo>
                    <a:pt x="2702" y="598"/>
                    <a:pt x="5605" y="-1"/>
                    <a:pt x="8540" y="0"/>
                  </a:cubicBezTo>
                  <a:cubicBezTo>
                    <a:pt x="20469" y="0"/>
                    <a:pt x="30140" y="9670"/>
                    <a:pt x="30140" y="21600"/>
                  </a:cubicBezTo>
                  <a:cubicBezTo>
                    <a:pt x="30140" y="22863"/>
                    <a:pt x="30029" y="24123"/>
                    <a:pt x="29808" y="25367"/>
                  </a:cubicBezTo>
                </a:path>
                <a:path w="30140" h="25382" stroke="0">
                  <a:moveTo>
                    <a:pt x="6" y="1757"/>
                  </a:moveTo>
                  <a:cubicBezTo>
                    <a:pt x="2702" y="598"/>
                    <a:pt x="5605" y="-1"/>
                    <a:pt x="8540" y="0"/>
                  </a:cubicBezTo>
                  <a:cubicBezTo>
                    <a:pt x="20469" y="0"/>
                    <a:pt x="30140" y="9670"/>
                    <a:pt x="30140" y="21600"/>
                  </a:cubicBezTo>
                  <a:cubicBezTo>
                    <a:pt x="30140" y="22863"/>
                    <a:pt x="30029" y="24123"/>
                    <a:pt x="29808" y="25367"/>
                  </a:cubicBezTo>
                  <a:lnTo>
                    <a:pt x="8540" y="21600"/>
                  </a:lnTo>
                  <a:lnTo>
                    <a:pt x="6" y="1757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9" name="Text Box 29"/>
            <p:cNvSpPr txBox="1"/>
            <p:nvPr/>
          </p:nvSpPr>
          <p:spPr>
            <a:xfrm>
              <a:off x="2749" y="2626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0" name="Group 30"/>
          <p:cNvGrpSpPr/>
          <p:nvPr/>
        </p:nvGrpSpPr>
        <p:grpSpPr>
          <a:xfrm>
            <a:off x="2119790" y="2165986"/>
            <a:ext cx="414338" cy="550069"/>
            <a:chOff x="2290" y="1521"/>
            <a:chExt cx="348" cy="462"/>
          </a:xfrm>
        </p:grpSpPr>
        <p:sp>
          <p:nvSpPr>
            <p:cNvPr id="21566" name="Arc 31"/>
            <p:cNvSpPr/>
            <p:nvPr/>
          </p:nvSpPr>
          <p:spPr>
            <a:xfrm rot="4408924">
              <a:off x="2304" y="1507"/>
              <a:ext cx="133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1563" h="25382" fill="none">
                  <a:moveTo>
                    <a:pt x="-105" y="2489"/>
                  </a:moveTo>
                  <a:cubicBezTo>
                    <a:pt x="2999" y="854"/>
                    <a:pt x="6455" y="-1"/>
                    <a:pt x="9963" y="0"/>
                  </a:cubicBezTo>
                  <a:cubicBezTo>
                    <a:pt x="21892" y="0"/>
                    <a:pt x="31563" y="9670"/>
                    <a:pt x="31563" y="21600"/>
                  </a:cubicBezTo>
                  <a:cubicBezTo>
                    <a:pt x="31563" y="22863"/>
                    <a:pt x="31452" y="24123"/>
                    <a:pt x="31231" y="25367"/>
                  </a:cubicBezTo>
                </a:path>
                <a:path w="31563" h="25382" stroke="0">
                  <a:moveTo>
                    <a:pt x="-105" y="2489"/>
                  </a:moveTo>
                  <a:cubicBezTo>
                    <a:pt x="2999" y="854"/>
                    <a:pt x="6455" y="-1"/>
                    <a:pt x="9963" y="0"/>
                  </a:cubicBezTo>
                  <a:cubicBezTo>
                    <a:pt x="21892" y="0"/>
                    <a:pt x="31563" y="9670"/>
                    <a:pt x="31563" y="21600"/>
                  </a:cubicBezTo>
                  <a:cubicBezTo>
                    <a:pt x="31563" y="22863"/>
                    <a:pt x="31452" y="24123"/>
                    <a:pt x="31231" y="25367"/>
                  </a:cubicBezTo>
                  <a:lnTo>
                    <a:pt x="9963" y="21600"/>
                  </a:lnTo>
                  <a:lnTo>
                    <a:pt x="-105" y="248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7" name="Text Box 32"/>
            <p:cNvSpPr txBox="1"/>
            <p:nvPr/>
          </p:nvSpPr>
          <p:spPr>
            <a:xfrm>
              <a:off x="2386" y="1673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3" name="Group 33"/>
          <p:cNvGrpSpPr/>
          <p:nvPr/>
        </p:nvGrpSpPr>
        <p:grpSpPr>
          <a:xfrm rot="232146">
            <a:off x="2066631" y="1506996"/>
            <a:ext cx="439341" cy="683419"/>
            <a:chOff x="2245" y="967"/>
            <a:chExt cx="369" cy="574"/>
          </a:xfrm>
        </p:grpSpPr>
        <p:sp>
          <p:nvSpPr>
            <p:cNvPr id="21564" name="Arc 34"/>
            <p:cNvSpPr/>
            <p:nvPr/>
          </p:nvSpPr>
          <p:spPr>
            <a:xfrm rot="4222617" flipH="1">
              <a:off x="2200" y="1256"/>
              <a:ext cx="330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9130" h="21600" fill="none">
                  <a:moveTo>
                    <a:pt x="-43" y="1425"/>
                  </a:moveTo>
                  <a:cubicBezTo>
                    <a:pt x="2420" y="483"/>
                    <a:pt x="5035" y="-1"/>
                    <a:pt x="7673" y="0"/>
                  </a:cubicBezTo>
                  <a:cubicBezTo>
                    <a:pt x="19389" y="0"/>
                    <a:pt x="28969" y="9340"/>
                    <a:pt x="29266" y="21053"/>
                  </a:cubicBezTo>
                </a:path>
                <a:path w="29130" h="21600" stroke="0">
                  <a:moveTo>
                    <a:pt x="-43" y="1425"/>
                  </a:moveTo>
                  <a:cubicBezTo>
                    <a:pt x="2420" y="483"/>
                    <a:pt x="5035" y="-1"/>
                    <a:pt x="7673" y="0"/>
                  </a:cubicBezTo>
                  <a:cubicBezTo>
                    <a:pt x="19389" y="0"/>
                    <a:pt x="28969" y="9340"/>
                    <a:pt x="29266" y="21053"/>
                  </a:cubicBezTo>
                  <a:lnTo>
                    <a:pt x="7673" y="21600"/>
                  </a:lnTo>
                  <a:lnTo>
                    <a:pt x="-43" y="1425"/>
                  </a:lnTo>
                  <a:close/>
                </a:path>
              </a:pathLst>
            </a:custGeom>
            <a:solidFill>
              <a:srgbClr val="CC99FF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5" name="Text Box 35"/>
            <p:cNvSpPr txBox="1"/>
            <p:nvPr/>
          </p:nvSpPr>
          <p:spPr>
            <a:xfrm>
              <a:off x="2362" y="967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6" name="Group 36"/>
          <p:cNvGrpSpPr/>
          <p:nvPr/>
        </p:nvGrpSpPr>
        <p:grpSpPr>
          <a:xfrm>
            <a:off x="2440069" y="2711291"/>
            <a:ext cx="552450" cy="676275"/>
            <a:chOff x="2559" y="1979"/>
            <a:chExt cx="464" cy="568"/>
          </a:xfrm>
        </p:grpSpPr>
        <p:sp>
          <p:nvSpPr>
            <p:cNvPr id="21562" name="Arc 37"/>
            <p:cNvSpPr/>
            <p:nvPr/>
          </p:nvSpPr>
          <p:spPr>
            <a:xfrm rot="3653456" flipH="1">
              <a:off x="2508" y="2208"/>
              <a:ext cx="390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2636" h="21600" fill="none">
                  <a:moveTo>
                    <a:pt x="-52" y="3064"/>
                  </a:moveTo>
                  <a:cubicBezTo>
                    <a:pt x="3300" y="1059"/>
                    <a:pt x="7133" y="-1"/>
                    <a:pt x="11039" y="0"/>
                  </a:cubicBezTo>
                  <a:cubicBezTo>
                    <a:pt x="21764" y="0"/>
                    <a:pt x="30864" y="7869"/>
                    <a:pt x="32412" y="18482"/>
                  </a:cubicBezTo>
                </a:path>
                <a:path w="32636" h="21600" stroke="0">
                  <a:moveTo>
                    <a:pt x="-52" y="3064"/>
                  </a:moveTo>
                  <a:cubicBezTo>
                    <a:pt x="3300" y="1059"/>
                    <a:pt x="7133" y="-1"/>
                    <a:pt x="11039" y="0"/>
                  </a:cubicBezTo>
                  <a:cubicBezTo>
                    <a:pt x="21764" y="0"/>
                    <a:pt x="30864" y="7869"/>
                    <a:pt x="32412" y="18482"/>
                  </a:cubicBezTo>
                  <a:lnTo>
                    <a:pt x="11039" y="21600"/>
                  </a:lnTo>
                  <a:lnTo>
                    <a:pt x="-52" y="3064"/>
                  </a:lnTo>
                  <a:close/>
                </a:path>
              </a:pathLst>
            </a:custGeom>
            <a:solidFill>
              <a:srgbClr val="CC99FF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3" name="Text Box 38"/>
            <p:cNvSpPr txBox="1"/>
            <p:nvPr/>
          </p:nvSpPr>
          <p:spPr>
            <a:xfrm>
              <a:off x="2771" y="1979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2" name="Text Box 42"/>
          <p:cNvSpPr txBox="1"/>
          <p:nvPr/>
        </p:nvSpPr>
        <p:spPr>
          <a:xfrm>
            <a:off x="1489472" y="1312307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4" name="Group 54"/>
          <p:cNvGrpSpPr/>
          <p:nvPr/>
        </p:nvGrpSpPr>
        <p:grpSpPr>
          <a:xfrm>
            <a:off x="2079308" y="2082642"/>
            <a:ext cx="1754981" cy="2032397"/>
            <a:chOff x="2256" y="1451"/>
            <a:chExt cx="1474" cy="1707"/>
          </a:xfrm>
        </p:grpSpPr>
        <p:sp>
          <p:nvSpPr>
            <p:cNvPr id="21559" name="Line 55"/>
            <p:cNvSpPr/>
            <p:nvPr/>
          </p:nvSpPr>
          <p:spPr>
            <a:xfrm>
              <a:off x="2256" y="1451"/>
              <a:ext cx="1418" cy="341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0" name="Line 56"/>
            <p:cNvSpPr/>
            <p:nvPr/>
          </p:nvSpPr>
          <p:spPr>
            <a:xfrm>
              <a:off x="2256" y="1451"/>
              <a:ext cx="533" cy="1707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1" name="Line 57"/>
            <p:cNvSpPr/>
            <p:nvPr/>
          </p:nvSpPr>
          <p:spPr>
            <a:xfrm flipV="1">
              <a:off x="2597" y="2415"/>
              <a:ext cx="1133" cy="85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8" name="Group 58"/>
          <p:cNvGrpSpPr/>
          <p:nvPr/>
        </p:nvGrpSpPr>
        <p:grpSpPr>
          <a:xfrm>
            <a:off x="795813" y="1239679"/>
            <a:ext cx="1653779" cy="2193131"/>
            <a:chOff x="1178" y="743"/>
            <a:chExt cx="1389" cy="1842"/>
          </a:xfrm>
        </p:grpSpPr>
        <p:sp>
          <p:nvSpPr>
            <p:cNvPr id="21556" name="Line 59"/>
            <p:cNvSpPr/>
            <p:nvPr/>
          </p:nvSpPr>
          <p:spPr>
            <a:xfrm>
              <a:off x="1178" y="1225"/>
              <a:ext cx="1077" cy="226"/>
            </a:xfrm>
            <a:prstGeom prst="line">
              <a:avLst/>
            </a:prstGeom>
            <a:ln w="762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7" name="Line 60"/>
            <p:cNvSpPr/>
            <p:nvPr/>
          </p:nvSpPr>
          <p:spPr>
            <a:xfrm>
              <a:off x="1971" y="743"/>
              <a:ext cx="596" cy="1757"/>
            </a:xfrm>
            <a:prstGeom prst="line">
              <a:avLst/>
            </a:prstGeom>
            <a:ln w="762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8" name="Line 61"/>
            <p:cNvSpPr/>
            <p:nvPr/>
          </p:nvSpPr>
          <p:spPr>
            <a:xfrm flipV="1">
              <a:off x="1319" y="2500"/>
              <a:ext cx="1219" cy="85"/>
            </a:xfrm>
            <a:prstGeom prst="line">
              <a:avLst/>
            </a:prstGeom>
            <a:ln w="762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" name="Group 62"/>
          <p:cNvGrpSpPr/>
          <p:nvPr/>
        </p:nvGrpSpPr>
        <p:grpSpPr>
          <a:xfrm>
            <a:off x="795814" y="1813560"/>
            <a:ext cx="1919288" cy="2301479"/>
            <a:chOff x="1178" y="1225"/>
            <a:chExt cx="1612" cy="1933"/>
          </a:xfrm>
        </p:grpSpPr>
        <p:sp>
          <p:nvSpPr>
            <p:cNvPr id="21553" name="Line 63"/>
            <p:cNvSpPr/>
            <p:nvPr/>
          </p:nvSpPr>
          <p:spPr>
            <a:xfrm>
              <a:off x="1178" y="1225"/>
              <a:ext cx="1020" cy="226"/>
            </a:xfrm>
            <a:prstGeom prst="line">
              <a:avLst/>
            </a:prstGeom>
            <a:ln w="762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4" name="Line 64"/>
            <p:cNvSpPr/>
            <p:nvPr/>
          </p:nvSpPr>
          <p:spPr>
            <a:xfrm>
              <a:off x="2198" y="1451"/>
              <a:ext cx="592" cy="1707"/>
            </a:xfrm>
            <a:prstGeom prst="line">
              <a:avLst/>
            </a:prstGeom>
            <a:ln w="762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5" name="Line 65"/>
            <p:cNvSpPr/>
            <p:nvPr/>
          </p:nvSpPr>
          <p:spPr>
            <a:xfrm flipV="1">
              <a:off x="1291" y="2500"/>
              <a:ext cx="1276" cy="85"/>
            </a:xfrm>
            <a:prstGeom prst="line">
              <a:avLst/>
            </a:prstGeom>
            <a:ln w="762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" name="Group 66"/>
          <p:cNvGrpSpPr/>
          <p:nvPr/>
        </p:nvGrpSpPr>
        <p:grpSpPr>
          <a:xfrm>
            <a:off x="1793557" y="1281351"/>
            <a:ext cx="2025254" cy="2093119"/>
            <a:chOff x="2016" y="778"/>
            <a:chExt cx="1701" cy="1758"/>
          </a:xfrm>
        </p:grpSpPr>
        <p:grpSp>
          <p:nvGrpSpPr>
            <p:cNvPr id="21543" name="Group 67"/>
            <p:cNvGrpSpPr/>
            <p:nvPr/>
          </p:nvGrpSpPr>
          <p:grpSpPr>
            <a:xfrm>
              <a:off x="2016" y="778"/>
              <a:ext cx="1701" cy="1729"/>
              <a:chOff x="2016" y="778"/>
              <a:chExt cx="1701" cy="1729"/>
            </a:xfrm>
          </p:grpSpPr>
          <p:sp>
            <p:nvSpPr>
              <p:cNvPr id="21550" name="Line 68"/>
              <p:cNvSpPr/>
              <p:nvPr/>
            </p:nvSpPr>
            <p:spPr>
              <a:xfrm>
                <a:off x="2016" y="778"/>
                <a:ext cx="567" cy="1729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1" name="Line 69"/>
              <p:cNvSpPr/>
              <p:nvPr/>
            </p:nvSpPr>
            <p:spPr>
              <a:xfrm flipV="1">
                <a:off x="2583" y="2422"/>
                <a:ext cx="1134" cy="85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2" name="Line 70"/>
              <p:cNvSpPr/>
              <p:nvPr/>
            </p:nvSpPr>
            <p:spPr>
              <a:xfrm>
                <a:off x="2243" y="1458"/>
                <a:ext cx="1417" cy="34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544" name="Group 71"/>
            <p:cNvGrpSpPr/>
            <p:nvPr/>
          </p:nvGrpSpPr>
          <p:grpSpPr>
            <a:xfrm rot="232146">
              <a:off x="2244" y="986"/>
              <a:ext cx="369" cy="575"/>
              <a:chOff x="2244" y="985"/>
              <a:chExt cx="369" cy="575"/>
            </a:xfrm>
          </p:grpSpPr>
          <p:sp>
            <p:nvSpPr>
              <p:cNvPr id="21548" name="Arc 72"/>
              <p:cNvSpPr/>
              <p:nvPr/>
            </p:nvSpPr>
            <p:spPr>
              <a:xfrm rot="4222617" flipH="1">
                <a:off x="2199" y="1275"/>
                <a:ext cx="330" cy="2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9130" h="21600" fill="none">
                    <a:moveTo>
                      <a:pt x="66" y="1383"/>
                    </a:moveTo>
                    <a:cubicBezTo>
                      <a:pt x="2498" y="468"/>
                      <a:pt x="5075" y="-1"/>
                      <a:pt x="7673" y="0"/>
                    </a:cubicBezTo>
                    <a:cubicBezTo>
                      <a:pt x="19370" y="0"/>
                      <a:pt x="28941" y="9310"/>
                      <a:pt x="29264" y="21003"/>
                    </a:cubicBezTo>
                  </a:path>
                  <a:path w="29130" h="21600" stroke="0">
                    <a:moveTo>
                      <a:pt x="66" y="1383"/>
                    </a:moveTo>
                    <a:cubicBezTo>
                      <a:pt x="2498" y="468"/>
                      <a:pt x="5075" y="-1"/>
                      <a:pt x="7673" y="0"/>
                    </a:cubicBezTo>
                    <a:cubicBezTo>
                      <a:pt x="19370" y="0"/>
                      <a:pt x="28941" y="9310"/>
                      <a:pt x="29264" y="21003"/>
                    </a:cubicBezTo>
                    <a:lnTo>
                      <a:pt x="7673" y="21600"/>
                    </a:lnTo>
                    <a:lnTo>
                      <a:pt x="66" y="1383"/>
                    </a:lnTo>
                    <a:close/>
                  </a:path>
                </a:pathLst>
              </a:custGeom>
              <a:solidFill>
                <a:srgbClr val="CC99FF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9" name="Text Box 73"/>
              <p:cNvSpPr txBox="1"/>
              <p:nvPr/>
            </p:nvSpPr>
            <p:spPr>
              <a:xfrm>
                <a:off x="2361" y="985"/>
                <a:ext cx="25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21545" name="Group 74"/>
            <p:cNvGrpSpPr/>
            <p:nvPr/>
          </p:nvGrpSpPr>
          <p:grpSpPr>
            <a:xfrm>
              <a:off x="2558" y="1968"/>
              <a:ext cx="464" cy="568"/>
              <a:chOff x="2558" y="1968"/>
              <a:chExt cx="464" cy="568"/>
            </a:xfrm>
          </p:grpSpPr>
          <p:sp>
            <p:nvSpPr>
              <p:cNvPr id="21546" name="Arc 75"/>
              <p:cNvSpPr/>
              <p:nvPr/>
            </p:nvSpPr>
            <p:spPr>
              <a:xfrm rot="3653456" flipH="1">
                <a:off x="2507" y="2197"/>
                <a:ext cx="390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2636" h="21600" fill="none">
                    <a:moveTo>
                      <a:pt x="42" y="3009"/>
                    </a:moveTo>
                    <a:cubicBezTo>
                      <a:pt x="3372" y="1039"/>
                      <a:pt x="7170" y="-1"/>
                      <a:pt x="11039" y="0"/>
                    </a:cubicBezTo>
                    <a:cubicBezTo>
                      <a:pt x="21725" y="0"/>
                      <a:pt x="30804" y="7813"/>
                      <a:pt x="32397" y="18380"/>
                    </a:cubicBezTo>
                  </a:path>
                  <a:path w="32636" h="21600" stroke="0">
                    <a:moveTo>
                      <a:pt x="42" y="3009"/>
                    </a:moveTo>
                    <a:cubicBezTo>
                      <a:pt x="3372" y="1039"/>
                      <a:pt x="7170" y="-1"/>
                      <a:pt x="11039" y="0"/>
                    </a:cubicBezTo>
                    <a:cubicBezTo>
                      <a:pt x="21725" y="0"/>
                      <a:pt x="30804" y="7813"/>
                      <a:pt x="32397" y="18380"/>
                    </a:cubicBezTo>
                    <a:lnTo>
                      <a:pt x="11039" y="21600"/>
                    </a:lnTo>
                    <a:lnTo>
                      <a:pt x="42" y="3009"/>
                    </a:lnTo>
                    <a:close/>
                  </a:path>
                </a:pathLst>
              </a:custGeom>
              <a:solidFill>
                <a:srgbClr val="CC99FF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7" name="Text Box 76"/>
              <p:cNvSpPr txBox="1"/>
              <p:nvPr/>
            </p:nvSpPr>
            <p:spPr>
              <a:xfrm>
                <a:off x="2770" y="1968"/>
                <a:ext cx="25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/>
                                        <p:tgtEl>
                                          <p:spTgt spid="6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/>
                                        <p:tgtEl>
                                          <p:spTgt spid="7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/>
                                        <p:tgtEl>
                                          <p:spTgt spid="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6" presetClass="emph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bldLvl="0" animBg="1"/>
      <p:bldP spid="72" grpId="0" bldLvl="0" animBg="1"/>
      <p:bldP spid="73" grpId="0" bldLvl="0" animBg="1"/>
      <p:bldP spid="97" grpId="0" bldLvl="0" animBg="1"/>
      <p:bldP spid="60" grpId="0" animBg="1"/>
      <p:bldP spid="60" grpId="1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3"/>
          <p:cNvSpPr txBox="1"/>
          <p:nvPr/>
        </p:nvSpPr>
        <p:spPr>
          <a:xfrm>
            <a:off x="358140" y="702231"/>
            <a:ext cx="3511154" cy="10377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如图，三根木条相交成∠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 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，固定木条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，转动木条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53252" name="Picture 4" descr="直线平行的条件p5305"/>
          <p:cNvPicPr>
            <a:picLocks noChangeAspect="1"/>
          </p:cNvPicPr>
          <p:nvPr/>
        </p:nvPicPr>
        <p:blipFill>
          <a:blip r:embed="rId5" cstate="email">
            <a:lum contrast="17998"/>
          </a:blip>
          <a:srcRect/>
          <a:stretch>
            <a:fillRect/>
          </a:stretch>
        </p:blipFill>
        <p:spPr>
          <a:xfrm>
            <a:off x="3944302" y="326232"/>
            <a:ext cx="2462213" cy="160377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4" name="Picture 6" descr="直线平行的条件p5306"/>
          <p:cNvPicPr>
            <a:picLocks noChangeAspect="1"/>
          </p:cNvPicPr>
          <p:nvPr/>
        </p:nvPicPr>
        <p:blipFill>
          <a:blip r:embed="rId6" cstate="email">
            <a:lum contrast="17998"/>
          </a:blip>
          <a:stretch>
            <a:fillRect/>
          </a:stretch>
        </p:blipFill>
        <p:spPr>
          <a:xfrm>
            <a:off x="156925" y="2420541"/>
            <a:ext cx="2039540" cy="1719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5" name="Picture 7" descr="直线平行的条件p5307"/>
          <p:cNvPicPr>
            <a:picLocks noChangeAspect="1"/>
          </p:cNvPicPr>
          <p:nvPr/>
        </p:nvPicPr>
        <p:blipFill>
          <a:blip r:embed="rId7" cstate="email">
            <a:lum contrast="17998"/>
          </a:blip>
          <a:stretch>
            <a:fillRect/>
          </a:stretch>
        </p:blipFill>
        <p:spPr>
          <a:xfrm>
            <a:off x="2423875" y="2420541"/>
            <a:ext cx="1991915" cy="1681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6" name="Picture 8" descr="直线平行的条件p5309"/>
          <p:cNvPicPr>
            <a:picLocks noChangeAspect="1"/>
          </p:cNvPicPr>
          <p:nvPr/>
        </p:nvPicPr>
        <p:blipFill>
          <a:blip r:embed="rId8" cstate="email">
            <a:lum contrast="17998"/>
          </a:blip>
          <a:stretch>
            <a:fillRect/>
          </a:stretch>
        </p:blipFill>
        <p:spPr>
          <a:xfrm>
            <a:off x="4729878" y="2420541"/>
            <a:ext cx="1969294" cy="166092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7" name="Text Box 9"/>
          <p:cNvSpPr txBox="1"/>
          <p:nvPr/>
        </p:nvSpPr>
        <p:spPr>
          <a:xfrm>
            <a:off x="274796" y="2000250"/>
            <a:ext cx="2106216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当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＞∠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时</a:t>
            </a:r>
          </a:p>
        </p:txBody>
      </p:sp>
      <p:sp>
        <p:nvSpPr>
          <p:cNvPr id="53258" name="Text Box 10"/>
          <p:cNvSpPr txBox="1"/>
          <p:nvPr/>
        </p:nvSpPr>
        <p:spPr>
          <a:xfrm>
            <a:off x="2542938" y="2000250"/>
            <a:ext cx="2106215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当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＝∠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时</a:t>
            </a:r>
          </a:p>
        </p:txBody>
      </p:sp>
      <p:sp>
        <p:nvSpPr>
          <p:cNvPr id="53259" name="Text Box 11"/>
          <p:cNvSpPr txBox="1"/>
          <p:nvPr/>
        </p:nvSpPr>
        <p:spPr>
          <a:xfrm>
            <a:off x="4707018" y="2000250"/>
            <a:ext cx="2106215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当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＜∠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时</a:t>
            </a:r>
          </a:p>
        </p:txBody>
      </p:sp>
      <p:sp>
        <p:nvSpPr>
          <p:cNvPr id="53260" name="Text Box 12"/>
          <p:cNvSpPr txBox="1"/>
          <p:nvPr/>
        </p:nvSpPr>
        <p:spPr>
          <a:xfrm>
            <a:off x="85487" y="4177903"/>
            <a:ext cx="2376488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①</a:t>
            </a:r>
            <a:r>
              <a:rPr lang="zh-CN" altLang="en-US" sz="2100" dirty="0">
                <a:latin typeface="+mn-ea"/>
              </a:rPr>
              <a:t>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+mn-ea"/>
              </a:rPr>
              <a:t>不平行</a:t>
            </a:r>
            <a:endParaRPr lang="zh-CN" altLang="en-US" sz="21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3261" name="Text Box 13"/>
          <p:cNvSpPr txBox="1"/>
          <p:nvPr/>
        </p:nvSpPr>
        <p:spPr>
          <a:xfrm>
            <a:off x="2474119" y="4184332"/>
            <a:ext cx="211597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②</a:t>
            </a:r>
            <a:r>
              <a:rPr lang="zh-CN" altLang="en-US" sz="2100" dirty="0">
                <a:latin typeface="+mn-ea"/>
              </a:rPr>
              <a:t>直线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+mn-ea"/>
              </a:rPr>
              <a:t>平行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62" name="Text Box 14"/>
          <p:cNvSpPr txBox="1"/>
          <p:nvPr/>
        </p:nvSpPr>
        <p:spPr>
          <a:xfrm>
            <a:off x="4627245" y="4165759"/>
            <a:ext cx="231600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③</a:t>
            </a:r>
            <a:r>
              <a:rPr lang="zh-CN" altLang="en-US" sz="2100" dirty="0">
                <a:latin typeface="+mn-ea"/>
              </a:rPr>
              <a:t>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+mn-ea"/>
              </a:rPr>
              <a:t>不平行</a:t>
            </a:r>
            <a:endParaRPr lang="zh-CN" altLang="en-US" sz="21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53253" name="Picture 5" descr="一根木条p530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19216812">
            <a:off x="4814888" y="1137047"/>
            <a:ext cx="1401366" cy="114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7" grpId="0"/>
      <p:bldP spid="53258" grpId="0"/>
      <p:bldP spid="53259" grpId="0"/>
      <p:bldP spid="53260" grpId="0"/>
      <p:bldP spid="53261" grpId="0"/>
      <p:bldP spid="53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319676"/>
            <a:ext cx="6900863" cy="2253794"/>
            <a:chOff x="319" y="2738"/>
            <a:chExt cx="5010" cy="1411"/>
          </a:xfrm>
        </p:grpSpPr>
        <p:sp>
          <p:nvSpPr>
            <p:cNvPr id="7" name="AutoShape 5"/>
            <p:cNvSpPr/>
            <p:nvPr/>
          </p:nvSpPr>
          <p:spPr>
            <a:xfrm>
              <a:off x="319" y="3112"/>
              <a:ext cx="5010" cy="1037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平行线的判定方法</a:t>
              </a:r>
              <a:r>
                <a:rPr lang="en-US" altLang="zh-CN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：</a:t>
              </a:r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两条直线被第三条直线所截，</a:t>
              </a: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如果同位角相等，那么两条直线平行</a:t>
              </a:r>
              <a:endParaRPr lang="zh-CN" altLang="en-US" sz="1200" dirty="0">
                <a:latin typeface="Arial" panose="020B0604020202020204" pitchFamily="34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简称为：同位角相等，两直线平行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38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264" name="Rectangle 6"/>
          <p:cNvSpPr/>
          <p:nvPr/>
        </p:nvSpPr>
        <p:spPr>
          <a:xfrm>
            <a:off x="351235" y="2746296"/>
            <a:ext cx="16040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21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应用格式： </a:t>
            </a:r>
          </a:p>
        </p:txBody>
      </p:sp>
      <p:sp>
        <p:nvSpPr>
          <p:cNvPr id="10265" name="Rectangle 7"/>
          <p:cNvSpPr/>
          <p:nvPr/>
        </p:nvSpPr>
        <p:spPr>
          <a:xfrm>
            <a:off x="351473" y="3282315"/>
            <a:ext cx="5069681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707390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∵∠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1=∠2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indent="707390"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1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1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同位角相等，两直线平行</a:t>
            </a:r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21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6" name="Group 125"/>
          <p:cNvGrpSpPr/>
          <p:nvPr/>
        </p:nvGrpSpPr>
        <p:grpSpPr>
          <a:xfrm>
            <a:off x="5775008" y="2686050"/>
            <a:ext cx="2321719" cy="1801205"/>
            <a:chOff x="0" y="-228"/>
            <a:chExt cx="2171" cy="2537"/>
          </a:xfrm>
        </p:grpSpPr>
        <p:sp>
          <p:nvSpPr>
            <p:cNvPr id="18438" name="Line 126"/>
            <p:cNvSpPr/>
            <p:nvPr/>
          </p:nvSpPr>
          <p:spPr>
            <a:xfrm>
              <a:off x="0" y="454"/>
              <a:ext cx="1581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Line 127"/>
            <p:cNvSpPr/>
            <p:nvPr/>
          </p:nvSpPr>
          <p:spPr>
            <a:xfrm>
              <a:off x="46" y="1270"/>
              <a:ext cx="1717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Line 128"/>
            <p:cNvSpPr/>
            <p:nvPr/>
          </p:nvSpPr>
          <p:spPr>
            <a:xfrm>
              <a:off x="135" y="0"/>
              <a:ext cx="1174" cy="186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Freeform 129"/>
            <p:cNvSpPr/>
            <p:nvPr/>
          </p:nvSpPr>
          <p:spPr>
            <a:xfrm>
              <a:off x="538" y="454"/>
              <a:ext cx="90" cy="181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45" y="136"/>
                </a:cxn>
                <a:cxn ang="0">
                  <a:pos x="0" y="181"/>
                </a:cxn>
              </a:cxnLst>
              <a:rect l="0" t="0" r="0" b="0"/>
              <a:pathLst>
                <a:path w="90" h="181">
                  <a:moveTo>
                    <a:pt x="90" y="0"/>
                  </a:moveTo>
                  <a:cubicBezTo>
                    <a:pt x="75" y="53"/>
                    <a:pt x="60" y="106"/>
                    <a:pt x="45" y="136"/>
                  </a:cubicBezTo>
                  <a:cubicBezTo>
                    <a:pt x="30" y="166"/>
                    <a:pt x="15" y="173"/>
                    <a:pt x="0" y="181"/>
                  </a:cubicBezTo>
                </a:path>
              </a:pathLst>
            </a:custGeom>
            <a:noFill/>
            <a:ln w="28575" cap="flat" cmpd="sng">
              <a:solidFill>
                <a:srgbClr val="F8081F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Freeform 130"/>
            <p:cNvSpPr/>
            <p:nvPr/>
          </p:nvSpPr>
          <p:spPr>
            <a:xfrm>
              <a:off x="1037" y="1270"/>
              <a:ext cx="45" cy="13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0" y="136"/>
                </a:cxn>
              </a:cxnLst>
              <a:rect l="0" t="0" r="0" b="0"/>
              <a:pathLst>
                <a:path w="45" h="136">
                  <a:moveTo>
                    <a:pt x="45" y="0"/>
                  </a:moveTo>
                  <a:cubicBezTo>
                    <a:pt x="26" y="56"/>
                    <a:pt x="7" y="113"/>
                    <a:pt x="0" y="13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Text Box 131"/>
            <p:cNvSpPr txBox="1"/>
            <p:nvPr/>
          </p:nvSpPr>
          <p:spPr>
            <a:xfrm>
              <a:off x="574" y="380"/>
              <a:ext cx="227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8444" name="Text Box 132"/>
            <p:cNvSpPr txBox="1"/>
            <p:nvPr/>
          </p:nvSpPr>
          <p:spPr>
            <a:xfrm>
              <a:off x="1129" y="1164"/>
              <a:ext cx="225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8445" name="Text Box 133"/>
            <p:cNvSpPr txBox="1"/>
            <p:nvPr/>
          </p:nvSpPr>
          <p:spPr>
            <a:xfrm>
              <a:off x="1719" y="408"/>
              <a:ext cx="271" cy="78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en-US" altLang="zh-CN" sz="1800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8446" name="Text Box 134"/>
            <p:cNvSpPr txBox="1"/>
            <p:nvPr/>
          </p:nvSpPr>
          <p:spPr>
            <a:xfrm>
              <a:off x="1854" y="1134"/>
              <a:ext cx="317" cy="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en-US" altLang="zh-CN" sz="1800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8447" name="Text Box 135"/>
            <p:cNvSpPr txBox="1"/>
            <p:nvPr/>
          </p:nvSpPr>
          <p:spPr>
            <a:xfrm>
              <a:off x="222" y="-228"/>
              <a:ext cx="224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48" name="Text Box 136"/>
            <p:cNvSpPr txBox="1"/>
            <p:nvPr/>
          </p:nvSpPr>
          <p:spPr>
            <a:xfrm>
              <a:off x="1305" y="1724"/>
              <a:ext cx="317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026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/>
      <p:bldP spid="10265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TextBox 24"/>
          <p:cNvSpPr txBox="1"/>
          <p:nvPr/>
        </p:nvSpPr>
        <p:spPr>
          <a:xfrm>
            <a:off x="234792" y="461487"/>
            <a:ext cx="6065996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如图，下列四个图形中，∠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不是同位角的是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40" name="Picture 2" descr="G16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0039" y="2440068"/>
            <a:ext cx="5185172" cy="132159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1591866" y="1090612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4908233" y="1265397"/>
            <a:ext cx="3712845" cy="1310164"/>
          </a:xfrm>
          <a:prstGeom prst="cloudCallout">
            <a:avLst>
              <a:gd name="adj1" fmla="val -89372"/>
              <a:gd name="adj2" fmla="val -6512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同位角的识别：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1.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两角是三线构成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2.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成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“F”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" grpId="0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1243</Words>
  <Application>Microsoft Office PowerPoint</Application>
  <PresentationFormat>全屏显示(16:9)</PresentationFormat>
  <Paragraphs>205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黑体</vt:lpstr>
      <vt:lpstr>华文楷体</vt:lpstr>
      <vt:lpstr>华文中宋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3A43F586606C4385B947EE7613F0E51D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