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2"/>
  </p:sldMasterIdLst>
  <p:notesMasterIdLst>
    <p:notesMasterId r:id="rId25"/>
  </p:notesMasterIdLst>
  <p:handoutMasterIdLst>
    <p:handoutMasterId r:id="rId26"/>
  </p:handoutMasterIdLst>
  <p:sldIdLst>
    <p:sldId id="298" r:id="rId3"/>
    <p:sldId id="302" r:id="rId4"/>
    <p:sldId id="303" r:id="rId5"/>
    <p:sldId id="301" r:id="rId6"/>
    <p:sldId id="320" r:id="rId7"/>
    <p:sldId id="271" r:id="rId8"/>
    <p:sldId id="321" r:id="rId9"/>
    <p:sldId id="277" r:id="rId10"/>
    <p:sldId id="304" r:id="rId11"/>
    <p:sldId id="322" r:id="rId12"/>
    <p:sldId id="279" r:id="rId13"/>
    <p:sldId id="323" r:id="rId14"/>
    <p:sldId id="308" r:id="rId15"/>
    <p:sldId id="324" r:id="rId16"/>
    <p:sldId id="309" r:id="rId17"/>
    <p:sldId id="310" r:id="rId18"/>
    <p:sldId id="325" r:id="rId19"/>
    <p:sldId id="312" r:id="rId20"/>
    <p:sldId id="318" r:id="rId21"/>
    <p:sldId id="327" r:id="rId22"/>
    <p:sldId id="326" r:id="rId23"/>
    <p:sldId id="319" r:id="rId2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27DB"/>
    <a:srgbClr val="4216CE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99" autoAdjust="0"/>
    <p:restoredTop sz="98319" autoAdjust="0"/>
  </p:normalViewPr>
  <p:slideViewPr>
    <p:cSldViewPr snapToGrid="0">
      <p:cViewPr varScale="1">
        <p:scale>
          <a:sx n="116" d="100"/>
          <a:sy n="116" d="100"/>
        </p:scale>
        <p:origin x="-6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1008592" y="1609824"/>
            <a:ext cx="10307764" cy="2885747"/>
            <a:chOff x="3632" y="1591"/>
            <a:chExt cx="11995" cy="4198"/>
          </a:xfrm>
        </p:grpSpPr>
        <p:sp>
          <p:nvSpPr>
            <p:cNvPr id="3" name="Rectangle 5"/>
            <p:cNvSpPr/>
            <p:nvPr/>
          </p:nvSpPr>
          <p:spPr>
            <a:xfrm>
              <a:off x="3632" y="4580"/>
              <a:ext cx="11852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Task</a:t>
              </a:r>
              <a:endParaRPr lang="zh-CN" altLang="en-US" sz="4800" b="1" dirty="0" err="1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09" y="1591"/>
              <a:ext cx="11718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6</a:t>
              </a:r>
              <a:r>
                <a:rPr lang="zh-CN" altLang="en-US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</a:t>
              </a:r>
              <a:r>
                <a:rPr lang="en-US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TV </a:t>
              </a:r>
              <a:r>
                <a:rPr lang="en-US" sz="6600" b="1" dirty="0" err="1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programmes</a:t>
              </a:r>
              <a:endParaRPr lang="zh-CN" altLang="en-US" sz="6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5362" y="1627055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56281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29392" y="1779872"/>
            <a:ext cx="109728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常用的</a:t>
            </a:r>
            <a:r>
              <a:rPr lang="en-US" sz="3000" b="1" dirty="0" smtClean="0">
                <a:solidFill>
                  <a:prstClr val="black"/>
                </a:solidFill>
              </a:rPr>
              <a:t>“with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＋宾语＋宾语补足语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结构还有</a:t>
            </a:r>
            <a:r>
              <a:rPr lang="en-US" sz="3000" b="1" dirty="0" smtClean="0">
                <a:solidFill>
                  <a:prstClr val="black"/>
                </a:solidFill>
              </a:rPr>
              <a:t>“with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＋宾语＋形容词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形式。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Don't speak with your mouth full.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不要一边吃一边说话。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91507" y="745778"/>
            <a:ext cx="10836986" cy="63248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2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(1)</a:t>
            </a:r>
            <a:r>
              <a:rPr lang="zh-CN" altLang="en-US" sz="3000" b="1" dirty="0" smtClean="0"/>
              <a:t>单项选择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2017·</a:t>
            </a:r>
            <a:r>
              <a:rPr lang="zh-CN" altLang="en-US" sz="3000" b="1" dirty="0" smtClean="0"/>
              <a:t>连云港</a:t>
            </a:r>
            <a:r>
              <a:rPr lang="en-US" sz="3000" b="1" dirty="0" smtClean="0"/>
              <a:t>—I'm thirsty. I'd like a glass of orange juice.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What about you, Dad?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—I prefer a cup of coffee ________ nothing in it.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A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w</a:t>
            </a:r>
            <a:r>
              <a:rPr lang="en-US" sz="3000" b="1" dirty="0" smtClean="0"/>
              <a:t>ith                   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without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for			 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to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endParaRPr lang="en-US" sz="3000" b="1" dirty="0" smtClean="0"/>
          </a:p>
          <a:p>
            <a:pPr>
              <a:lnSpc>
                <a:spcPct val="150000"/>
              </a:lnSpc>
            </a:pPr>
            <a:endParaRPr lang="en-US" sz="3000" b="1" dirty="0" smtClean="0"/>
          </a:p>
          <a:p>
            <a:pPr>
              <a:lnSpc>
                <a:spcPct val="150000"/>
              </a:lnSpc>
            </a:pPr>
            <a:endParaRPr lang="en-US" sz="3000" b="1" dirty="0" smtClean="0"/>
          </a:p>
        </p:txBody>
      </p:sp>
      <p:sp>
        <p:nvSpPr>
          <p:cNvPr id="4" name="矩形 3"/>
          <p:cNvSpPr/>
          <p:nvPr/>
        </p:nvSpPr>
        <p:spPr>
          <a:xfrm>
            <a:off x="6013690" y="2952734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272078" y="4676642"/>
            <a:ext cx="9792268" cy="1816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927DB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927DB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927DB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ea typeface="仿宋" panose="02010609060101010101" charset="-122"/>
                <a:cs typeface="Times New Roman" panose="02020603050405020304" pitchFamily="18" charset="0"/>
              </a:rPr>
              <a:t>考查介词辨析。句意：“我很渴。我想喝杯橘子汁。你呢，爸爸？”“我更想喝一杯什么也不加的咖啡。”</a:t>
            </a:r>
            <a:r>
              <a:rPr lang="en-US" altLang="zh-CN" sz="2600" b="1" dirty="0" smtClean="0">
                <a:ea typeface="仿宋" panose="02010609060101010101" charset="-122"/>
                <a:cs typeface="Times New Roman" panose="02020603050405020304" pitchFamily="18" charset="0"/>
              </a:rPr>
              <a:t>with</a:t>
            </a:r>
            <a:r>
              <a:rPr lang="zh-CN" altLang="en-US" sz="2600" b="1" dirty="0" smtClean="0">
                <a:ea typeface="仿宋" panose="02010609060101010101" charset="-122"/>
                <a:cs typeface="Times New Roman" panose="02020603050405020304" pitchFamily="18" charset="0"/>
              </a:rPr>
              <a:t>有“有；伴随”之意，根据</a:t>
            </a:r>
            <a:r>
              <a:rPr lang="en-US" altLang="zh-CN" sz="2600" b="1" dirty="0" smtClean="0">
                <a:ea typeface="仿宋" panose="02010609060101010101" charset="-122"/>
                <a:cs typeface="Times New Roman" panose="02020603050405020304" pitchFamily="18" charset="0"/>
              </a:rPr>
              <a:t>nothing</a:t>
            </a:r>
            <a:r>
              <a:rPr lang="zh-CN" altLang="en-US" sz="2600" b="1" dirty="0" smtClean="0">
                <a:ea typeface="仿宋" panose="02010609060101010101" charset="-122"/>
                <a:cs typeface="Times New Roman" panose="02020603050405020304" pitchFamily="18" charset="0"/>
              </a:rPr>
              <a:t>可知用</a:t>
            </a:r>
            <a:r>
              <a:rPr lang="en-US" altLang="zh-CN" sz="2600" b="1" dirty="0" smtClean="0">
                <a:ea typeface="仿宋" panose="02010609060101010101" charset="-122"/>
                <a:cs typeface="Times New Roman" panose="02020603050405020304" pitchFamily="18" charset="0"/>
              </a:rPr>
              <a:t>with</a:t>
            </a:r>
            <a:r>
              <a:rPr lang="zh-CN" altLang="en-US" sz="2600" b="1" dirty="0" smtClean="0">
                <a:ea typeface="仿宋" panose="02010609060101010101" charset="-122"/>
                <a:cs typeface="Times New Roman" panose="02020603050405020304" pitchFamily="18" charset="0"/>
              </a:rPr>
              <a:t>。故选</a:t>
            </a:r>
            <a:r>
              <a:rPr lang="en-US" altLang="zh-CN" sz="2600" b="1" dirty="0" smtClean="0"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  <a:endParaRPr lang="zh-CN" altLang="en-US" sz="2600" b="1" dirty="0">
              <a:ea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49086" y="1862999"/>
            <a:ext cx="1011183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(2)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根据汉语意思完成句子</a:t>
            </a: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他闭目坐在那儿。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He sat there ___________________.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16951" y="3226699"/>
            <a:ext cx="2723823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with his eyes closed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37195" y="2150455"/>
            <a:ext cx="10459708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●1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When they arrived there, they saw three men in police uniforms coming out of the building with guns in their hands.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当他们到达那儿时，他们看见三个身着警服的男人手持着枪从大厦出来。</a:t>
            </a:r>
          </a:p>
        </p:txBody>
      </p:sp>
      <p:sp>
        <p:nvSpPr>
          <p:cNvPr id="6" name="Rectangle 9"/>
          <p:cNvSpPr/>
          <p:nvPr/>
        </p:nvSpPr>
        <p:spPr>
          <a:xfrm>
            <a:off x="896127" y="1388724"/>
            <a:ext cx="1499128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6066" y="1517328"/>
            <a:ext cx="84455" cy="414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04794" y="5332859"/>
            <a:ext cx="11337078" cy="697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类似用法的感官动词还有</a:t>
            </a:r>
            <a:r>
              <a:rPr lang="en-US" sz="3000" b="1" dirty="0" smtClean="0">
                <a:solidFill>
                  <a:prstClr val="black"/>
                </a:solidFill>
              </a:rPr>
              <a:t>hear, feel, watch, notice(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注意到</a:t>
            </a:r>
            <a:r>
              <a:rPr lang="en-US" sz="3000" b="1" dirty="0" smtClean="0">
                <a:solidFill>
                  <a:prstClr val="black"/>
                </a:solidFill>
              </a:rPr>
              <a:t>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等。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76086" y="1125569"/>
            <a:ext cx="100210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____________________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表示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看见某人正在做某事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 </a:t>
            </a:r>
            <a:r>
              <a:rPr lang="en-US" sz="3000" b="1" dirty="0" smtClean="0">
                <a:solidFill>
                  <a:prstClr val="black"/>
                </a:solidFill>
              </a:rPr>
              <a:t>_________________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表示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看见某人做某事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，强调看见动作的全过程。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I saw her cleaning the classroom.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    我看到她正在打扫教室。</a:t>
            </a:r>
            <a:endParaRPr lang="en-US" altLang="zh-CN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I saw her clean the classroom.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我看到她打扫教室了。</a:t>
            </a:r>
          </a:p>
        </p:txBody>
      </p:sp>
      <p:sp>
        <p:nvSpPr>
          <p:cNvPr id="5" name="矩形 4"/>
          <p:cNvSpPr/>
          <p:nvPr/>
        </p:nvSpPr>
        <p:spPr>
          <a:xfrm>
            <a:off x="2631123" y="1197290"/>
            <a:ext cx="2307042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see </a:t>
            </a:r>
            <a:r>
              <a:rPr lang="en-US" altLang="zh-CN" sz="24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sb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doing </a:t>
            </a:r>
            <a:r>
              <a:rPr lang="en-US" altLang="zh-CN" sz="24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803030" y="1851541"/>
            <a:ext cx="1819729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see </a:t>
            </a:r>
            <a:r>
              <a:rPr lang="en-US" altLang="zh-CN" sz="24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sb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do </a:t>
            </a:r>
            <a:r>
              <a:rPr lang="en-US" altLang="zh-CN" sz="24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sth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40287" y="1569689"/>
            <a:ext cx="9278113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1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2016·</a:t>
            </a:r>
            <a:r>
              <a:rPr lang="zh-CN" altLang="en-US" sz="3000" b="1" dirty="0" smtClean="0"/>
              <a:t>呼和浩特</a:t>
            </a:r>
            <a:r>
              <a:rPr lang="en-US" sz="3000" b="1" dirty="0" smtClean="0"/>
              <a:t>—I tried to make Alice ________ her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mind but I found it difficult.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—Well, I saw you ________ that when I went past.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changed; do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changes; doing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change; to do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change; doing</a:t>
            </a:r>
            <a:endParaRPr lang="zh-CN" altLang="en-US" sz="3000" b="1" dirty="0"/>
          </a:p>
        </p:txBody>
      </p:sp>
      <p:sp>
        <p:nvSpPr>
          <p:cNvPr id="6" name="Rectangle 9"/>
          <p:cNvSpPr/>
          <p:nvPr/>
        </p:nvSpPr>
        <p:spPr>
          <a:xfrm>
            <a:off x="993883" y="1006208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0515" y="114082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8437959" y="169409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55027" y="4193545"/>
            <a:ext cx="1106713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____________________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表示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阻止</a:t>
            </a:r>
            <a:r>
              <a:rPr lang="en-US" sz="3000" b="1" dirty="0" smtClean="0">
                <a:solidFill>
                  <a:prstClr val="black"/>
                </a:solidFill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做某事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</a:t>
            </a:r>
            <a:r>
              <a:rPr lang="en-US" sz="3000" b="1" dirty="0" smtClean="0">
                <a:solidFill>
                  <a:prstClr val="black"/>
                </a:solidFill>
              </a:rPr>
              <a:t>from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可以省略。我试图让他不要再等她了。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68443" y="1305944"/>
            <a:ext cx="11027204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●2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They ran towards the three men and tried to stop them from leaving, but they were pushed into a minibus.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</a:t>
            </a:r>
            <a:r>
              <a:rPr lang="zh-CN" altLang="en-US" sz="3000" b="1" dirty="0" smtClean="0"/>
              <a:t>他们向那三个男人跑去，并试图阻止他们离开，但他们被推进了一辆小型公共汽车。</a:t>
            </a:r>
          </a:p>
        </p:txBody>
      </p:sp>
      <p:sp>
        <p:nvSpPr>
          <p:cNvPr id="4" name="矩形 3"/>
          <p:cNvSpPr/>
          <p:nvPr/>
        </p:nvSpPr>
        <p:spPr>
          <a:xfrm>
            <a:off x="1822729" y="4218813"/>
            <a:ext cx="36960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stop…from doing </a:t>
            </a:r>
            <a:r>
              <a:rPr lang="en-US" altLang="zh-CN" sz="24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sth</a:t>
            </a:r>
            <a:endParaRPr lang="en-US" altLang="zh-CN" sz="2400" b="1" dirty="0" smtClean="0">
              <a:solidFill>
                <a:srgbClr val="FF0000"/>
              </a:solidFill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457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42208" y="1560386"/>
            <a:ext cx="108421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表示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阻止某人做某事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还可用</a:t>
            </a:r>
            <a:r>
              <a:rPr lang="en-US" sz="3000" b="1" dirty="0" smtClean="0">
                <a:solidFill>
                  <a:prstClr val="black"/>
                </a:solidFill>
              </a:rPr>
              <a:t>prevent </a:t>
            </a:r>
            <a:r>
              <a:rPr lang="en-US" sz="3000" b="1" dirty="0" err="1" smtClean="0">
                <a:solidFill>
                  <a:prstClr val="black"/>
                </a:solidFill>
              </a:rPr>
              <a:t>sb</a:t>
            </a:r>
            <a:r>
              <a:rPr lang="en-US" sz="3000" b="1" dirty="0" smtClean="0">
                <a:solidFill>
                  <a:prstClr val="black"/>
                </a:solidFill>
              </a:rPr>
              <a:t> (from) doing </a:t>
            </a:r>
            <a:r>
              <a:rPr lang="en-US" sz="3000" b="1" dirty="0" err="1" smtClean="0">
                <a:solidFill>
                  <a:prstClr val="black"/>
                </a:solidFill>
              </a:rPr>
              <a:t>sth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或</a:t>
            </a:r>
            <a:r>
              <a:rPr lang="en-US" sz="3000" b="1" dirty="0" smtClean="0">
                <a:solidFill>
                  <a:prstClr val="black"/>
                </a:solidFill>
              </a:rPr>
              <a:t>keep </a:t>
            </a:r>
            <a:r>
              <a:rPr lang="en-US" sz="3000" b="1" dirty="0" err="1" smtClean="0">
                <a:solidFill>
                  <a:prstClr val="black"/>
                </a:solidFill>
              </a:rPr>
              <a:t>sb</a:t>
            </a:r>
            <a:r>
              <a:rPr lang="en-US" sz="3000" b="1" dirty="0" smtClean="0">
                <a:solidFill>
                  <a:prstClr val="black"/>
                </a:solidFill>
              </a:rPr>
              <a:t> from doing </a:t>
            </a:r>
            <a:r>
              <a:rPr lang="en-US" sz="3000" b="1" dirty="0" err="1" smtClean="0">
                <a:solidFill>
                  <a:prstClr val="black"/>
                </a:solidFill>
              </a:rPr>
              <a:t>sth</a:t>
            </a:r>
            <a:r>
              <a:rPr lang="en-US" sz="3000" b="1" dirty="0" smtClean="0">
                <a:solidFill>
                  <a:prstClr val="black"/>
                </a:solidFill>
              </a:rPr>
              <a:t> (from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不可以省略</a:t>
            </a:r>
            <a:r>
              <a:rPr lang="en-US" sz="3000" b="1" dirty="0" smtClean="0">
                <a:solidFill>
                  <a:prstClr val="black"/>
                </a:solidFill>
              </a:rPr>
              <a:t>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  <a:r>
              <a:rPr lang="en-US" sz="3000" b="1" dirty="0" smtClean="0">
                <a:solidFill>
                  <a:prstClr val="black"/>
                </a:solidFill>
              </a:rPr>
              <a:t>keep </a:t>
            </a:r>
            <a:r>
              <a:rPr lang="en-US" sz="3000" b="1" dirty="0" err="1" smtClean="0">
                <a:solidFill>
                  <a:prstClr val="black"/>
                </a:solidFill>
              </a:rPr>
              <a:t>sb</a:t>
            </a:r>
            <a:r>
              <a:rPr lang="en-US" sz="3000" b="1" dirty="0" smtClean="0">
                <a:solidFill>
                  <a:prstClr val="black"/>
                </a:solidFill>
              </a:rPr>
              <a:t> doing </a:t>
            </a:r>
            <a:r>
              <a:rPr lang="en-US" sz="3000" b="1" dirty="0" err="1" smtClean="0">
                <a:solidFill>
                  <a:prstClr val="black"/>
                </a:solidFill>
              </a:rPr>
              <a:t>sth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使某人一直做某事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。试比较：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His parents always keep him playing the piano.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他的父母总是让他弹钢琴。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I tried to keep him from waiting for her.</a:t>
            </a:r>
            <a:endParaRPr lang="zh-CN" altLang="en-US" sz="3000" b="1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84321" y="2057400"/>
            <a:ext cx="10509583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2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2017·</a:t>
            </a:r>
            <a:r>
              <a:rPr lang="zh-CN" altLang="en-US" sz="3000" b="1" dirty="0" smtClean="0"/>
              <a:t>无锡</a:t>
            </a:r>
            <a:r>
              <a:rPr lang="en-US" sz="3000" b="1" dirty="0" smtClean="0"/>
              <a:t>Cheer up! A mistake today stops you from 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 ________ (make) it again tomorrow.</a:t>
            </a:r>
            <a:endParaRPr lang="zh-CN" altLang="en-US" sz="3000" b="1" dirty="0"/>
          </a:p>
        </p:txBody>
      </p:sp>
      <p:sp>
        <p:nvSpPr>
          <p:cNvPr id="3" name="矩形 2"/>
          <p:cNvSpPr/>
          <p:nvPr/>
        </p:nvSpPr>
        <p:spPr>
          <a:xfrm>
            <a:off x="1495331" y="2781269"/>
            <a:ext cx="145905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making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04106" y="2068567"/>
            <a:ext cx="11267574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●3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Justin and Luke tried to open the back door of the minibus with a knife.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贾斯廷和卢克试图用小刀打开小型公共汽车的后门。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80233" y="2288453"/>
          <a:ext cx="8620358" cy="2743200"/>
        </p:xfrm>
        <a:graphic>
          <a:graphicData uri="http://schemas.openxmlformats.org/drawingml/2006/table">
            <a:tbl>
              <a:tblPr/>
              <a:tblGrid>
                <a:gridCol w="717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3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枪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　　　　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2.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双胞胎之一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　　　　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3.burglar________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537327" cy="6201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</a:t>
            </a:r>
            <a:endParaRPr kumimoji="0" lang="en-US" altLang="zh-CN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880384" y="2609171"/>
            <a:ext cx="68159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gun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4487118" y="3339504"/>
            <a:ext cx="76655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twin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3569300" y="3980771"/>
            <a:ext cx="1422184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入室窃贼</a:t>
            </a:r>
            <a:endParaRPr lang="zh-CN" altLang="en-US" dirty="0"/>
          </a:p>
        </p:txBody>
      </p:sp>
      <p:grpSp>
        <p:nvGrpSpPr>
          <p:cNvPr id="15" name="组合 14"/>
          <p:cNvGrpSpPr/>
          <p:nvPr/>
        </p:nvGrpSpPr>
        <p:grpSpPr>
          <a:xfrm>
            <a:off x="210996" y="979796"/>
            <a:ext cx="3611733" cy="760095"/>
            <a:chOff x="183" y="1512"/>
            <a:chExt cx="4986" cy="1197"/>
          </a:xfrm>
        </p:grpSpPr>
        <p:pic>
          <p:nvPicPr>
            <p:cNvPr id="16" name="图片 15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17" name="文本框 3"/>
            <p:cNvSpPr txBox="1"/>
            <p:nvPr/>
          </p:nvSpPr>
          <p:spPr>
            <a:xfrm>
              <a:off x="587" y="1512"/>
              <a:ext cx="3229" cy="10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623970" y="1380907"/>
            <a:ext cx="1697901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try doing…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961268" y="1373325"/>
            <a:ext cx="162095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try to do…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41811" y="1325883"/>
            <a:ext cx="112043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</a:t>
            </a:r>
            <a:r>
              <a:rPr lang="en-US" sz="3000" b="1" dirty="0" smtClean="0">
                <a:solidFill>
                  <a:prstClr val="black"/>
                </a:solidFill>
              </a:rPr>
              <a:t>____________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表示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尽力做</a:t>
            </a:r>
            <a:r>
              <a:rPr lang="en-US" sz="3000" b="1" dirty="0" smtClean="0">
                <a:solidFill>
                  <a:prstClr val="black"/>
                </a:solidFill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，试图做</a:t>
            </a:r>
            <a:r>
              <a:rPr lang="en-US" sz="3000" b="1" dirty="0" smtClean="0">
                <a:solidFill>
                  <a:prstClr val="black"/>
                </a:solidFill>
              </a:rPr>
              <a:t>……”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；</a:t>
            </a:r>
            <a:r>
              <a:rPr lang="en-US" sz="3000" b="1" dirty="0" smtClean="0">
                <a:solidFill>
                  <a:prstClr val="black"/>
                </a:solidFill>
              </a:rPr>
              <a:t>__________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表示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试着做</a:t>
            </a:r>
            <a:r>
              <a:rPr lang="en-US" sz="3000" b="1" dirty="0" smtClean="0">
                <a:solidFill>
                  <a:prstClr val="black"/>
                </a:solidFill>
              </a:rPr>
              <a:t>……”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Please try to finish the work in thirty minutes.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请尽量在</a:t>
            </a:r>
            <a:r>
              <a:rPr lang="en-US" sz="3000" b="1" dirty="0" smtClean="0">
                <a:solidFill>
                  <a:prstClr val="black"/>
                </a:solidFill>
              </a:rPr>
              <a:t>30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分钟之内完成这项工作。</a:t>
            </a:r>
            <a:endParaRPr lang="en-US" altLang="zh-CN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She tried washing her hair with a new shampoo.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她试着用一种新的洗发水洗头发。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51365" y="2174660"/>
            <a:ext cx="1087022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try/do one's best to do </a:t>
            </a:r>
            <a:r>
              <a:rPr lang="en-US" sz="3000" b="1" dirty="0" err="1" smtClean="0">
                <a:solidFill>
                  <a:prstClr val="black"/>
                </a:solidFill>
              </a:rPr>
              <a:t>sth</a:t>
            </a:r>
            <a:r>
              <a:rPr lang="en-US" sz="3000" b="1" dirty="0" smtClean="0">
                <a:solidFill>
                  <a:prstClr val="black"/>
                </a:solidFill>
              </a:rPr>
              <a:t>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尽某人最大努力做某事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We should try/do our best to learn all our lessons well.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我们应该尽我们最大努力学好所有的功课。 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71505" y="1071748"/>
            <a:ext cx="10509583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3.2017·</a:t>
            </a:r>
            <a:r>
              <a:rPr lang="zh-CN" altLang="en-US" sz="3000" b="1" dirty="0" smtClean="0"/>
              <a:t>乐山改编</a:t>
            </a:r>
            <a:r>
              <a:rPr lang="en-US" sz="3000" b="1" dirty="0" smtClean="0"/>
              <a:t>—I didn't hear you come in just now.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—That's good. I tried ________ the baby up.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to wake 			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not to wake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waking    </a:t>
            </a:r>
            <a:r>
              <a:rPr lang="zh-CN" altLang="en-US" sz="3000" b="1" dirty="0" smtClean="0"/>
              <a:t>                      </a:t>
            </a:r>
            <a:r>
              <a:rPr lang="en-US" sz="3000" b="1" dirty="0" smtClean="0"/>
              <a:t>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not wake</a:t>
            </a:r>
            <a:endParaRPr lang="zh-CN" altLang="en-US" sz="3000" b="1" dirty="0"/>
          </a:p>
        </p:txBody>
      </p:sp>
      <p:sp>
        <p:nvSpPr>
          <p:cNvPr id="3" name="矩形 2"/>
          <p:cNvSpPr/>
          <p:nvPr/>
        </p:nvSpPr>
        <p:spPr>
          <a:xfrm>
            <a:off x="5061026" y="1282219"/>
            <a:ext cx="853440" cy="113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dirty="0" smtClean="0">
              <a:solidFill>
                <a:srgbClr val="FF0000"/>
              </a:solidFill>
              <a:cs typeface="宋体" panose="02010600030101010101" pitchFamily="2" charset="-122"/>
            </a:endParaRPr>
          </a:p>
          <a:p>
            <a:pPr lvl="0"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　</a:t>
            </a:r>
            <a:endParaRPr lang="zh-CN" altLang="en-US" sz="2400" b="1" dirty="0" smtClean="0">
              <a:solidFill>
                <a:srgbClr val="FF0000"/>
              </a:solidFill>
              <a:cs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90366" y="4325571"/>
            <a:ext cx="10167964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927DB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927DB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927DB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cs typeface="Times New Roman" panose="02020603050405020304" pitchFamily="18" charset="0"/>
              </a:rPr>
              <a:t>考查非谓语动词。句意：“刚才我没有听见你进来。”“很好。我尽力不吵醒孩子。”</a:t>
            </a:r>
            <a:r>
              <a:rPr lang="en-US" altLang="zh-CN" sz="2600" b="1" dirty="0" smtClean="0">
                <a:cs typeface="Times New Roman" panose="02020603050405020304" pitchFamily="18" charset="0"/>
              </a:rPr>
              <a:t>try not to do </a:t>
            </a:r>
            <a:r>
              <a:rPr lang="en-US" altLang="zh-CN" sz="2600" b="1" dirty="0" err="1" smtClean="0">
                <a:cs typeface="Times New Roman" panose="02020603050405020304" pitchFamily="18" charset="0"/>
              </a:rPr>
              <a:t>sth</a:t>
            </a:r>
            <a:r>
              <a:rPr lang="zh-CN" altLang="en-US" sz="2600" b="1" dirty="0" smtClean="0">
                <a:cs typeface="Times New Roman" panose="02020603050405020304" pitchFamily="18" charset="0"/>
              </a:rPr>
              <a:t>意为“尽力不去做某事”，符合句意。故选</a:t>
            </a:r>
            <a:r>
              <a:rPr lang="en-US" altLang="zh-CN" sz="2600" b="1" dirty="0" smtClean="0"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cs typeface="Times New Roman" panose="02020603050405020304" pitchFamily="18" charset="0"/>
              </a:rPr>
              <a:t>。</a:t>
            </a:r>
            <a:endParaRPr lang="zh-CN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363219" y="971074"/>
          <a:ext cx="8742496" cy="5486400"/>
        </p:xfrm>
        <a:graphic>
          <a:graphicData uri="http://schemas.openxmlformats.org/drawingml/2006/table">
            <a:tbl>
              <a:tblPr/>
              <a:tblGrid>
                <a:gridCol w="51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689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收到来自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的信息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__________________ 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2.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寻求帮助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 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3.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报警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4.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立刻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 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5.with guns in their hands______________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6.push into 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7.stop </a:t>
                      </a:r>
                      <a:r>
                        <a:rPr lang="en-US" sz="3000" b="1" kern="100" dirty="0" err="1">
                          <a:latin typeface="+mn-lt"/>
                          <a:ea typeface="+mn-ea"/>
                          <a:cs typeface="Courier New" panose="02070309020205020404"/>
                        </a:rPr>
                        <a:t>sb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 from doing </a:t>
                      </a:r>
                      <a:r>
                        <a:rPr lang="en-US" sz="3000" b="1" kern="100" dirty="0" err="1">
                          <a:latin typeface="+mn-lt"/>
                          <a:ea typeface="+mn-ea"/>
                          <a:cs typeface="Courier New" panose="02070309020205020404"/>
                        </a:rPr>
                        <a:t>sth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8.try to do </a:t>
                      </a:r>
                      <a:r>
                        <a:rPr lang="en-US" sz="3000" b="1" kern="100" dirty="0" err="1">
                          <a:latin typeface="+mn-lt"/>
                          <a:ea typeface="+mn-ea"/>
                          <a:cs typeface="Courier New" panose="02070309020205020404"/>
                        </a:rPr>
                        <a:t>sth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5715538" y="947667"/>
            <a:ext cx="3821944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receive a message from…</a:t>
            </a: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　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255291" y="1666124"/>
            <a:ext cx="1735603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ask for help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060758" y="2297840"/>
            <a:ext cx="1976823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call the police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640663" y="3043662"/>
            <a:ext cx="1116011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at once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284480" y="3741984"/>
            <a:ext cx="2350323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他们手里拿着枪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250070" y="4404420"/>
            <a:ext cx="803425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推进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955452" y="5055238"/>
            <a:ext cx="2659702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阻止某人做某事　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4570308" y="5767759"/>
            <a:ext cx="1731564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尽力做某事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12289" y="1073424"/>
          <a:ext cx="10944139" cy="5486400"/>
        </p:xfrm>
        <a:graphic>
          <a:graphicData uri="http://schemas.openxmlformats.org/drawingml/2006/table">
            <a:tbl>
              <a:tblPr/>
              <a:tblGrid>
                <a:gridCol w="693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0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7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当他们到达那儿时，他们看见三个身着警服的男人手持着枪从大厦出来。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When they arrived there, they ________ three men in police uniforms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____________________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with guns in their hands.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2.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他们向那三个男人跑去，并试图阻止他们离开，但他们被推进了一辆小型公共汽车。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They ran towards the three men and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but they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______________________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a minibus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6874403" y="2548960"/>
            <a:ext cx="758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saw 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087943" y="3232422"/>
            <a:ext cx="36391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coming out of the building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063245" y="5937579"/>
            <a:ext cx="4255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tried to stop them from leaving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7365822" y="5267942"/>
            <a:ext cx="2420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were pushed into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75056" y="1792562"/>
          <a:ext cx="10944139" cy="2743200"/>
        </p:xfrm>
        <a:graphic>
          <a:graphicData uri="http://schemas.openxmlformats.org/drawingml/2006/table">
            <a:tbl>
              <a:tblPr/>
              <a:tblGrid>
                <a:gridCol w="693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0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7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3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贾斯廷和卢克试图用小刀打开小型公共汽车的后门。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Justin and Luke __________________ the back door of the minibus ______________.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875948" y="2921941"/>
            <a:ext cx="1859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tried to open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074365" y="3577370"/>
            <a:ext cx="18181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with a knife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918261"/>
            <a:ext cx="233910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89451" y="1807839"/>
            <a:ext cx="1499128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60512" y="19108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76036" y="2298220"/>
            <a:ext cx="9029701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●1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receive a message </a:t>
            </a:r>
            <a:r>
              <a:rPr lang="zh-CN" altLang="en-US" sz="3000" b="1" dirty="0" smtClean="0"/>
              <a:t>收到信息</a:t>
            </a:r>
          </a:p>
        </p:txBody>
      </p:sp>
      <p:sp>
        <p:nvSpPr>
          <p:cNvPr id="8" name="矩形 7"/>
          <p:cNvSpPr/>
          <p:nvPr/>
        </p:nvSpPr>
        <p:spPr>
          <a:xfrm>
            <a:off x="874778" y="5369845"/>
            <a:ext cx="7280647" cy="6971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</a:t>
            </a:r>
            <a:r>
              <a:rPr lang="en-US" sz="3000" b="1" dirty="0" smtClean="0">
                <a:solidFill>
                  <a:prstClr val="black"/>
                </a:solidFill>
              </a:rPr>
              <a:t> receive a message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收到信息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</p:txBody>
      </p:sp>
      <p:sp>
        <p:nvSpPr>
          <p:cNvPr id="9" name="矩形 8"/>
          <p:cNvSpPr/>
          <p:nvPr/>
        </p:nvSpPr>
        <p:spPr>
          <a:xfrm>
            <a:off x="805960" y="3116755"/>
            <a:ext cx="1015804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The twins received a message from Sarah, who was asking for help.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这对双胞胎收到了萨拉寻求帮助的消息。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169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17221" y="2189570"/>
            <a:ext cx="96012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含有</a:t>
            </a:r>
            <a:r>
              <a:rPr lang="en-US" sz="3000" b="1" dirty="0" smtClean="0">
                <a:solidFill>
                  <a:prstClr val="black"/>
                </a:solidFill>
              </a:rPr>
              <a:t>message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的短语：</a:t>
            </a:r>
            <a:r>
              <a:rPr lang="en-US" sz="3000" b="1" dirty="0" smtClean="0">
                <a:solidFill>
                  <a:prstClr val="black"/>
                </a:solidFill>
              </a:rPr>
              <a:t>take a message to </a:t>
            </a:r>
            <a:r>
              <a:rPr lang="en-US" sz="3000" b="1" dirty="0" err="1" smtClean="0">
                <a:solidFill>
                  <a:prstClr val="black"/>
                </a:solidFill>
              </a:rPr>
              <a:t>sb</a:t>
            </a:r>
            <a:r>
              <a:rPr lang="en-US" sz="3000" b="1" dirty="0" smtClean="0">
                <a:solidFill>
                  <a:prstClr val="black"/>
                </a:solidFill>
              </a:rPr>
              <a:t>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捎口信给某人；</a:t>
            </a:r>
            <a:r>
              <a:rPr lang="en-US" sz="3000" b="1" dirty="0" smtClean="0">
                <a:solidFill>
                  <a:prstClr val="black"/>
                </a:solidFill>
              </a:rPr>
              <a:t>take a message for </a:t>
            </a:r>
            <a:r>
              <a:rPr lang="en-US" sz="3000" b="1" dirty="0" err="1" smtClean="0">
                <a:solidFill>
                  <a:prstClr val="black"/>
                </a:solidFill>
              </a:rPr>
              <a:t>sb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为某人捎口信；</a:t>
            </a:r>
            <a:r>
              <a:rPr lang="en-US" sz="3000" b="1" dirty="0" smtClean="0">
                <a:solidFill>
                  <a:prstClr val="black"/>
                </a:solidFill>
              </a:rPr>
              <a:t>send a message to </a:t>
            </a:r>
            <a:r>
              <a:rPr lang="en-US" sz="3000" b="1" dirty="0" err="1" smtClean="0">
                <a:solidFill>
                  <a:prstClr val="black"/>
                </a:solidFill>
              </a:rPr>
              <a:t>sb</a:t>
            </a:r>
            <a:r>
              <a:rPr lang="en-US" sz="3000" b="1" dirty="0" smtClean="0">
                <a:solidFill>
                  <a:prstClr val="black"/>
                </a:solidFill>
              </a:rPr>
              <a:t>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给某人发消息。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993489" y="1677587"/>
            <a:ext cx="9278113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1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2017·</a:t>
            </a:r>
            <a:r>
              <a:rPr lang="zh-CN" altLang="en-US" sz="3000" b="1" dirty="0" smtClean="0"/>
              <a:t>恩施改编</a:t>
            </a:r>
            <a:r>
              <a:rPr lang="en-US" sz="3000" b="1" dirty="0" smtClean="0"/>
              <a:t>—</a:t>
            </a:r>
            <a:r>
              <a:rPr lang="en-US" sz="3000" b="1" dirty="0" err="1" smtClean="0"/>
              <a:t>Hello.This</a:t>
            </a:r>
            <a:r>
              <a:rPr lang="en-US" sz="3000" b="1" dirty="0" smtClean="0"/>
              <a:t> is Leo speaking. Is that John?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—Sorry, he isn't in.____________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Please hold on.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May I take a message?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What are you saying to him?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This is John.</a:t>
            </a:r>
            <a:endParaRPr lang="zh-CN" altLang="en-US" sz="3000" b="1" dirty="0"/>
          </a:p>
        </p:txBody>
      </p:sp>
      <p:sp>
        <p:nvSpPr>
          <p:cNvPr id="6" name="Rectangle 9"/>
          <p:cNvSpPr/>
          <p:nvPr/>
        </p:nvSpPr>
        <p:spPr>
          <a:xfrm>
            <a:off x="993883" y="117848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0515" y="131310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5353699" y="3091934"/>
            <a:ext cx="38985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B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6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49565" y="995947"/>
            <a:ext cx="11460893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●2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with guns in one's hands</a:t>
            </a:r>
            <a:r>
              <a:rPr lang="zh-CN" altLang="en-US" sz="3000" b="1" dirty="0" smtClean="0"/>
              <a:t>某人手中持枪</a:t>
            </a:r>
          </a:p>
        </p:txBody>
      </p:sp>
      <p:sp>
        <p:nvSpPr>
          <p:cNvPr id="3" name="矩形 2"/>
          <p:cNvSpPr/>
          <p:nvPr/>
        </p:nvSpPr>
        <p:spPr>
          <a:xfrm>
            <a:off x="480646" y="3606912"/>
            <a:ext cx="1068558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“with guns in their hands”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他们手中持枪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。这是</a:t>
            </a:r>
            <a:r>
              <a:rPr lang="en-US" sz="3000" b="1" dirty="0" smtClean="0">
                <a:solidFill>
                  <a:prstClr val="black"/>
                </a:solidFill>
              </a:rPr>
              <a:t>“with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＋宾语＋介词短语</a:t>
            </a:r>
            <a:r>
              <a:rPr lang="en-US" sz="3000" b="1" dirty="0" smtClean="0">
                <a:solidFill>
                  <a:prstClr val="black"/>
                </a:solidFill>
              </a:rPr>
              <a:t>(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作宾语补足语</a:t>
            </a:r>
            <a:r>
              <a:rPr lang="en-US" sz="3000" b="1" dirty="0" smtClean="0">
                <a:solidFill>
                  <a:prstClr val="black"/>
                </a:solidFill>
              </a:rPr>
              <a:t>)”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结构。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He often sleeps with his head on his arms.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他常常头枕着胳膊睡觉。</a:t>
            </a:r>
          </a:p>
        </p:txBody>
      </p:sp>
      <p:sp>
        <p:nvSpPr>
          <p:cNvPr id="4" name="矩形 3"/>
          <p:cNvSpPr/>
          <p:nvPr/>
        </p:nvSpPr>
        <p:spPr>
          <a:xfrm>
            <a:off x="357554" y="1519870"/>
            <a:ext cx="1049215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  </a:t>
            </a:r>
            <a:r>
              <a:rPr lang="en-US" sz="3000" b="1" dirty="0" smtClean="0">
                <a:solidFill>
                  <a:prstClr val="black"/>
                </a:solidFill>
              </a:rPr>
              <a:t>They saw three men in police uniforms coming out of the building with guns in their hands.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他们看见三个身着警服的男人手持着枪从大厦出来。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2PPT.COM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4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b="1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1125</Words>
  <Application>Microsoft Office PowerPoint</Application>
  <PresentationFormat>宽屏</PresentationFormat>
  <Paragraphs>128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MingLiU_HKSCS</vt:lpstr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</vt:lpstr>
      <vt:lpstr>WWW.2PPT.COM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2023-01-16T23:15:59Z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7839CF3EC4DF42A5AEAF69605B2FB29A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