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-78" y="-5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C3BA682-73CB-41E1-8E3C-C347CA5BE8A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5AB1188-6ED7-483D-B4ED-C4816288B12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1D502-B70C-439D-ADFC-E772184F6C4B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8A347-C622-4567-8A16-7C010045801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13659"/>
            <a:ext cx="7886700" cy="416922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C118D-428A-459A-B6F8-63FF5F1D1AC2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73D3C-E4AC-4251-BAE7-FABA162CBE0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B9F27-3742-49C1-B710-389C97D5F55D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1CC7E-0087-4B8F-BC5B-C77162608D8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28650" y="1640584"/>
            <a:ext cx="7886700" cy="1862336"/>
          </a:xfrm>
        </p:spPr>
        <p:txBody>
          <a:bodyPr>
            <a:normAutofit/>
          </a:bodyPr>
          <a:lstStyle>
            <a:lvl1pPr algn="ctr">
              <a:defRPr sz="4500" b="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89EEF-12B6-4B18-8CC5-AD153A116DE6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42087-A931-4464-BB41-26D9005D5D0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88EAB-D391-4E9F-8B7C-F9E622309A92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52DE5-54E9-4CBA-A4C7-9436F0DE38E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308721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961708"/>
            <a:ext cx="3868340" cy="268054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308721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961708"/>
            <a:ext cx="3887391" cy="268054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01A0E-B0D9-4EB9-BD12-EF99C3D44B60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1308D-C68F-4098-8AC0-3EC95EF3E95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28875" y="1619251"/>
            <a:ext cx="4286250" cy="1036838"/>
          </a:xfrm>
        </p:spPr>
        <p:txBody>
          <a:bodyPr anchor="b">
            <a:normAutofit/>
          </a:bodyPr>
          <a:lstStyle>
            <a:lvl1pPr algn="ctr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/>
          </p:nvPr>
        </p:nvSpPr>
        <p:spPr>
          <a:xfrm>
            <a:off x="2428875" y="2799902"/>
            <a:ext cx="4286250" cy="88945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DA4BC-EBD5-4D2D-BDB2-9D20DB1E0C91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F9CD3-6CEE-4910-A003-016C7965A34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56A11-FD60-4D73-9349-11603F1E2B1B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203EF-B229-42AC-A702-6BC3E2D01E9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2" y="535256"/>
            <a:ext cx="3511241" cy="1071121"/>
          </a:xfrm>
        </p:spPr>
        <p:txBody>
          <a:bodyPr anchor="t">
            <a:normAutofit/>
          </a:bodyPr>
          <a:lstStyle>
            <a:lvl1pPr>
              <a:defRPr sz="27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231888" y="535255"/>
            <a:ext cx="4283912" cy="40527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8652" y="1735406"/>
            <a:ext cx="3511241" cy="285869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86619-3E6B-426D-ACDF-5735D49DEE06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11289-E2D1-4525-91AD-87A9D91D4C0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833674" y="273845"/>
            <a:ext cx="681676" cy="4358879"/>
          </a:xfrm>
        </p:spPr>
        <p:txBody>
          <a:bodyPr vert="eaVert">
            <a:normAutofit/>
          </a:bodyPr>
          <a:lstStyle>
            <a:lvl1pPr>
              <a:defRPr sz="33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5"/>
            <a:ext cx="7084832" cy="4358879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B5D9A-C34A-430E-B99E-E0BD4E90003F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78407-069A-4CC0-86DA-0046F7DDCB3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9929D56B-2AE9-4332-927C-1A77341EA9C5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360B92D6-3E37-43E3-98DD-34A0303274B7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446860" y="757574"/>
            <a:ext cx="2088356" cy="423193"/>
          </a:xfrm>
          <a:prstGeom prst="rect">
            <a:avLst/>
          </a:prstGeom>
          <a:noFill/>
        </p:spPr>
        <p:txBody>
          <a:bodyPr lIns="68580" tIns="34290" rIns="68580" bIns="34290" anchor="ctr">
            <a:spAutoFit/>
          </a:bodyPr>
          <a:lstStyle/>
          <a:p>
            <a:pPr algn="ctr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3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经典粗圆简" panose="02010609000101010101" charset="-122"/>
                <a:ea typeface="经典粗圆简" panose="02010609000101010101" charset="-122"/>
                <a:cs typeface="经典粗圆简" panose="02010609000101010101" charset="-122"/>
              </a:rPr>
              <a:t>数学五年级 </a:t>
            </a:r>
            <a:endParaRPr lang="zh-CN" altLang="en-US" sz="23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经典粗圆简" panose="02010609000101010101" charset="-122"/>
              <a:ea typeface="经典粗圆简" panose="02010609000101010101" charset="-122"/>
              <a:cs typeface="经典粗圆简" panose="0201060900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755482" y="831057"/>
            <a:ext cx="600164" cy="346249"/>
          </a:xfrm>
          <a:prstGeom prst="rect">
            <a:avLst/>
          </a:prstGeom>
          <a:solidFill>
            <a:srgbClr val="4F80BD"/>
          </a:solidFill>
          <a:ln w="28575" cap="rnd" cmpd="sng">
            <a:noFill/>
            <a:prstDash val="solid"/>
          </a:ln>
          <a:effectLst/>
        </p:spPr>
        <p:txBody>
          <a:bodyPr wrap="none" lIns="68580" tIns="34290" rIns="68580" bIns="3429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思源宋体 CN Heavy" panose="02020900000000000000" charset="-122"/>
                <a:ea typeface="思源宋体 CN Heavy" panose="02020900000000000000" charset="-122"/>
              </a:rPr>
              <a:t>上册</a:t>
            </a:r>
          </a:p>
        </p:txBody>
      </p:sp>
      <p:sp>
        <p:nvSpPr>
          <p:cNvPr id="9" name="流程图: 卡片 8"/>
          <p:cNvSpPr/>
          <p:nvPr/>
        </p:nvSpPr>
        <p:spPr>
          <a:xfrm>
            <a:off x="1569840" y="1401895"/>
            <a:ext cx="5842397" cy="2412206"/>
          </a:xfrm>
          <a:prstGeom prst="flowChartPunchedCard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3833877" y="1657350"/>
            <a:ext cx="136960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400" dirty="0">
                <a:solidFill>
                  <a:srgbClr val="4F80B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第四单元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3164087" y="2208611"/>
            <a:ext cx="2677656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300" dirty="0">
                <a:solidFill>
                  <a:srgbClr val="4F80BD"/>
                </a:solidFill>
                <a:latin typeface="华文细黑" panose="02010600040101010101" pitchFamily="2" charset="-122"/>
                <a:ea typeface="思源宋体 CN Heavy"/>
                <a:cs typeface="思源宋体 CN Heavy"/>
              </a:rPr>
              <a:t>多边形的面积</a:t>
            </a:r>
          </a:p>
        </p:txBody>
      </p:sp>
      <p:grpSp>
        <p:nvGrpSpPr>
          <p:cNvPr id="19" name="组合 18"/>
          <p:cNvGrpSpPr/>
          <p:nvPr/>
        </p:nvGrpSpPr>
        <p:grpSpPr bwMode="auto">
          <a:xfrm>
            <a:off x="3079022" y="2893087"/>
            <a:ext cx="2880122" cy="27384"/>
            <a:chOff x="5045" y="5946"/>
            <a:chExt cx="4536" cy="56"/>
          </a:xfrm>
        </p:grpSpPr>
        <p:sp>
          <p:nvSpPr>
            <p:cNvPr id="2058" name="矩形 16"/>
            <p:cNvSpPr>
              <a:spLocks noChangeArrowheads="1"/>
            </p:cNvSpPr>
            <p:nvPr/>
          </p:nvSpPr>
          <p:spPr bwMode="auto">
            <a:xfrm>
              <a:off x="5045" y="5961"/>
              <a:ext cx="4536" cy="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059" name="矩形 17"/>
            <p:cNvSpPr>
              <a:spLocks noChangeArrowheads="1"/>
            </p:cNvSpPr>
            <p:nvPr/>
          </p:nvSpPr>
          <p:spPr bwMode="auto">
            <a:xfrm>
              <a:off x="6888" y="5946"/>
              <a:ext cx="850" cy="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</p:grpSp>
      <p:pic>
        <p:nvPicPr>
          <p:cNvPr id="8" name="图片 7" descr="C:\Users\Diy\Desktop\课件.png课件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9488091" y="3242074"/>
            <a:ext cx="1912144" cy="2201465"/>
          </a:xfrm>
          <a:prstGeom prst="rect">
            <a:avLst/>
          </a:prstGeom>
          <a:effectLst>
            <a:outerShdw blurRad="50800" dist="38100" dir="2700000" algn="tl" rotWithShape="0">
              <a:srgbClr val="4F80BD">
                <a:alpha val="50000"/>
              </a:srgbClr>
            </a:outerShdw>
          </a:effectLst>
        </p:spPr>
      </p:pic>
      <p:sp>
        <p:nvSpPr>
          <p:cNvPr id="14" name="文本框 10"/>
          <p:cNvSpPr txBox="1">
            <a:spLocks noChangeArrowheads="1"/>
          </p:cNvSpPr>
          <p:nvPr/>
        </p:nvSpPr>
        <p:spPr bwMode="auto">
          <a:xfrm>
            <a:off x="3164087" y="3090515"/>
            <a:ext cx="2831544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3000" dirty="0">
                <a:solidFill>
                  <a:srgbClr val="4F80B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比较图形的面积</a:t>
            </a:r>
          </a:p>
        </p:txBody>
      </p:sp>
      <p:sp>
        <p:nvSpPr>
          <p:cNvPr id="12" name="矩形 11"/>
          <p:cNvSpPr/>
          <p:nvPr/>
        </p:nvSpPr>
        <p:spPr>
          <a:xfrm>
            <a:off x="0" y="4340709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8975 0.078802 C -0.284975 0.040414 -0.407384 -0.072348 -0.546913 -0.115244 C -0.686443 -0.158141 -0.856952 -0.135512 -0.926560 -0.135765 " pathEditMode="relative" rAng="-1113980820" ptsTypes="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00" y="-10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ldLvl="0" animBg="1"/>
      <p:bldP spid="9" grpId="0" bldLvl="0" animBg="1"/>
      <p:bldP spid="11" grpId="0" bldLvl="0" animBg="1"/>
      <p:bldP spid="14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42272" y="427436"/>
            <a:ext cx="2262188" cy="106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rcRect t="6812"/>
          <a:stretch>
            <a:fillRect/>
          </a:stretch>
        </p:blipFill>
        <p:spPr bwMode="auto">
          <a:xfrm>
            <a:off x="2456260" y="450057"/>
            <a:ext cx="2149078" cy="1015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7360" y="2187180"/>
            <a:ext cx="2656284" cy="1039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下箭头 8"/>
          <p:cNvSpPr/>
          <p:nvPr/>
        </p:nvSpPr>
        <p:spPr>
          <a:xfrm>
            <a:off x="4269583" y="1574008"/>
            <a:ext cx="935831" cy="6131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圆角矩形标注 4"/>
          <p:cNvSpPr/>
          <p:nvPr/>
        </p:nvSpPr>
        <p:spPr>
          <a:xfrm>
            <a:off x="2456815" y="3376614"/>
            <a:ext cx="4772660" cy="978694"/>
          </a:xfrm>
          <a:prstGeom prst="wedgeRoundRectCallout">
            <a:avLst>
              <a:gd name="adj1" fmla="val 57855"/>
              <a:gd name="adj2" fmla="val -452"/>
              <a:gd name="adj3" fmla="val 16667"/>
            </a:avLst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我们还发现把5号和6号图合在一起与8号图的面积相等。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标注 2"/>
          <p:cNvSpPr/>
          <p:nvPr/>
        </p:nvSpPr>
        <p:spPr>
          <a:xfrm>
            <a:off x="1546863" y="2114074"/>
            <a:ext cx="6410325" cy="2091690"/>
          </a:xfrm>
          <a:prstGeom prst="wedgeRoundRectCallout">
            <a:avLst>
              <a:gd name="adj1" fmla="val 54761"/>
              <a:gd name="adj2" fmla="val -3476"/>
              <a:gd name="adj3" fmla="val 16667"/>
            </a:avLst>
          </a:prstGeom>
          <a:ln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1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9</a:t>
            </a:r>
            <a:r>
              <a:rPr lang="zh-CN" altLang="en-US" sz="21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号和10号图的形状不一样，但面积相等，我们采用把</a:t>
            </a:r>
            <a:r>
              <a:rPr lang="en-US" altLang="zh-CN" sz="21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9</a:t>
            </a:r>
            <a:r>
              <a:rPr lang="zh-CN" altLang="en-US" sz="21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号先分割，再移补，转化成图10，通过这种方法我们还发现了图</a:t>
            </a:r>
            <a:r>
              <a:rPr lang="en-US" altLang="zh-CN" sz="21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8</a:t>
            </a:r>
            <a:r>
              <a:rPr lang="zh-CN" altLang="en-US" sz="21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和图10的面积也相等。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0516" y="534592"/>
            <a:ext cx="5131594" cy="141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3571" y="1019176"/>
            <a:ext cx="2519363" cy="853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7048" y="1008461"/>
            <a:ext cx="2202656" cy="867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本框 10"/>
          <p:cNvSpPr txBox="1">
            <a:spLocks noChangeArrowheads="1"/>
          </p:cNvSpPr>
          <p:nvPr/>
        </p:nvSpPr>
        <p:spPr bwMode="auto">
          <a:xfrm>
            <a:off x="2489598" y="1008461"/>
            <a:ext cx="278606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700" b="1">
                <a:latin typeface="黑体" panose="02010609060101010101" pitchFamily="49" charset="-122"/>
                <a:ea typeface="黑体" panose="02010609060101010101" pitchFamily="49" charset="-122"/>
              </a:rPr>
              <a:t>|</a:t>
            </a:r>
            <a:r>
              <a:rPr lang="en-US" altLang="zh-CN" sz="700" b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|||||||</a:t>
            </a:r>
          </a:p>
        </p:txBody>
      </p:sp>
      <p:sp>
        <p:nvSpPr>
          <p:cNvPr id="8" name="文本框 10"/>
          <p:cNvSpPr txBox="1">
            <a:spLocks noChangeArrowheads="1"/>
          </p:cNvSpPr>
          <p:nvPr/>
        </p:nvSpPr>
        <p:spPr bwMode="auto">
          <a:xfrm rot="21300000">
            <a:off x="6249593" y="1045675"/>
            <a:ext cx="721519" cy="823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700" b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  /</a:t>
            </a:r>
          </a:p>
          <a:p>
            <a:pPr eaLnBrk="1" hangingPunct="1"/>
            <a:r>
              <a:rPr lang="en-US" altLang="zh-CN" sz="700" b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 / </a:t>
            </a:r>
          </a:p>
          <a:p>
            <a:pPr eaLnBrk="1" hangingPunct="1"/>
            <a:r>
              <a:rPr lang="en-US" altLang="zh-CN" sz="700" b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/ </a:t>
            </a:r>
          </a:p>
          <a:p>
            <a:pPr eaLnBrk="1" hangingPunct="1"/>
            <a:r>
              <a:rPr lang="en-US" altLang="zh-CN" sz="700" b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/</a:t>
            </a:r>
          </a:p>
          <a:p>
            <a:pPr eaLnBrk="1" hangingPunct="1"/>
            <a:r>
              <a:rPr lang="en-US" altLang="zh-CN" sz="700" b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/</a:t>
            </a:r>
          </a:p>
          <a:p>
            <a:pPr eaLnBrk="1" hangingPunct="1"/>
            <a:r>
              <a:rPr lang="en-US" altLang="zh-CN" sz="700" b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/</a:t>
            </a:r>
          </a:p>
          <a:p>
            <a:pPr eaLnBrk="1" hangingPunct="1"/>
            <a:r>
              <a:rPr lang="en-US" altLang="zh-CN" sz="700" b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/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726943" y="2197100"/>
            <a:ext cx="7795022" cy="117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像上面这样分割、移补后，图形的面积没有改变，这就是数学上的“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出入相补</a:t>
            </a: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”原理。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8" grpId="0" bldLvl="0" animBg="1"/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5256" y="1046561"/>
            <a:ext cx="2281238" cy="248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圆角矩形标注 6"/>
          <p:cNvSpPr/>
          <p:nvPr/>
        </p:nvSpPr>
        <p:spPr>
          <a:xfrm flipH="1">
            <a:off x="2344423" y="774385"/>
            <a:ext cx="6218555" cy="2348389"/>
          </a:xfrm>
          <a:prstGeom prst="wedgeRoundRectCallout">
            <a:avLst>
              <a:gd name="adj1" fmla="val 54445"/>
              <a:gd name="adj2" fmla="val -7574"/>
              <a:gd name="adj3" fmla="val 16667"/>
            </a:avLst>
          </a:prstGeom>
          <a:solidFill>
            <a:sysClr val="window" lastClr="FFFFFF"/>
          </a:solidFill>
          <a:ln w="25400" cap="flat" cmpd="sng" algn="ctr">
            <a:solidFill>
              <a:schemeClr val="accent1"/>
            </a:solidFill>
            <a:prstDash val="solid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59" tIns="34279" rIns="68559" bIns="34279"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通过以上交流我们发现</a:t>
            </a:r>
            <a:r>
              <a:rPr lang="en-US" altLang="zh-CN" sz="2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10</a:t>
            </a:r>
            <a:r>
              <a:rPr lang="zh-CN" altLang="en-US" sz="21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个图形它们的形状不完全相同，但我们发现许多面积相等的图形，那么图形形状的变化和图形面积大小变化有什么样的关系呢？</a:t>
            </a:r>
            <a:endParaRPr lang="zh-CN" altLang="en-US" sz="2100" b="1" dirty="0">
              <a:solidFill>
                <a:schemeClr val="accent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4" name="圆角矩形标注 3"/>
          <p:cNvSpPr/>
          <p:nvPr/>
        </p:nvSpPr>
        <p:spPr>
          <a:xfrm>
            <a:off x="2531536" y="3424716"/>
            <a:ext cx="4903683" cy="1021556"/>
          </a:xfrm>
          <a:prstGeom prst="wedgeRoundRectCallout">
            <a:avLst>
              <a:gd name="adj1" fmla="val 54927"/>
              <a:gd name="adj2" fmla="val -13496"/>
              <a:gd name="adj3" fmla="val 16667"/>
            </a:avLst>
          </a:prstGeom>
          <a:ln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图形形状不同，它们的面积可能相等。</a:t>
            </a:r>
            <a:endParaRPr lang="zh-CN" altLang="en-US" sz="21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剪去单角的矩形 5"/>
          <p:cNvSpPr/>
          <p:nvPr/>
        </p:nvSpPr>
        <p:spPr>
          <a:xfrm>
            <a:off x="-179785" y="519113"/>
            <a:ext cx="3639741" cy="486966"/>
          </a:xfrm>
          <a:prstGeom prst="snip1Rect">
            <a:avLst/>
          </a:prstGeom>
          <a:solidFill>
            <a:srgbClr val="BBE1F4"/>
          </a:solidFill>
          <a:ln>
            <a:noFill/>
          </a:ln>
          <a:effectLst>
            <a:outerShdw blurRad="50800" dist="50800" dir="2700000" algn="tl" rotWithShape="0">
              <a:srgbClr val="4E70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10"/>
          <p:cNvSpPr txBox="1">
            <a:spLocks noChangeArrowheads="1"/>
          </p:cNvSpPr>
          <p:nvPr/>
        </p:nvSpPr>
        <p:spPr bwMode="auto">
          <a:xfrm>
            <a:off x="251222" y="542925"/>
            <a:ext cx="308610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4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三、课堂练习</a:t>
            </a:r>
          </a:p>
        </p:txBody>
      </p:sp>
      <p:sp>
        <p:nvSpPr>
          <p:cNvPr id="13" name="矩形 12"/>
          <p:cNvSpPr/>
          <p:nvPr/>
        </p:nvSpPr>
        <p:spPr>
          <a:xfrm>
            <a:off x="6282931" y="1815703"/>
            <a:ext cx="288131" cy="2702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2987281" y="1762125"/>
            <a:ext cx="288131" cy="3238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2915843" y="3436145"/>
            <a:ext cx="359569" cy="26908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198962" y="1366838"/>
            <a:ext cx="7023497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下面哪些图形的面积与图①一样大？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6408" y="2064545"/>
            <a:ext cx="6500813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5323286" y="3412332"/>
            <a:ext cx="484748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√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3733801" y="3412332"/>
            <a:ext cx="484748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zh-CN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×</a:t>
            </a: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7054454" y="3412332"/>
            <a:ext cx="484748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√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5" grpId="0"/>
      <p:bldP spid="8" grpId="0"/>
      <p:bldP spid="8" grpId="1"/>
      <p:bldP spid="16" grpId="0"/>
      <p:bldP spid="16" grpId="1"/>
      <p:bldP spid="18" grpId="0"/>
      <p:bldP spid="1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544118" y="457200"/>
            <a:ext cx="8055769" cy="117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如图，一个长方形少了一块，你认为补上哪个图形就能使这个长方形完整了？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8194" y="1885951"/>
            <a:ext cx="7893844" cy="1044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3486257" y="3298031"/>
            <a:ext cx="2908489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答：补上②号图形。</a:t>
            </a:r>
            <a:endParaRPr lang="en-US" altLang="zh-CN" sz="24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615556" y="564358"/>
            <a:ext cx="8308181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下面的哪个图形可以由左侧的两个图形拼成？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4871" y="1872855"/>
            <a:ext cx="7671197" cy="1282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3568298" y="3407570"/>
            <a:ext cx="2562240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27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答：②号图形。</a:t>
            </a:r>
            <a:endParaRPr lang="zh-CN" altLang="en-U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剪去单角的矩形 5"/>
          <p:cNvSpPr/>
          <p:nvPr/>
        </p:nvSpPr>
        <p:spPr>
          <a:xfrm>
            <a:off x="-179785" y="519113"/>
            <a:ext cx="3117057" cy="486966"/>
          </a:xfrm>
          <a:prstGeom prst="snip1Rect">
            <a:avLst/>
          </a:prstGeom>
          <a:solidFill>
            <a:srgbClr val="BBE1F4"/>
          </a:solidFill>
          <a:ln>
            <a:noFill/>
          </a:ln>
          <a:effectLst>
            <a:outerShdw blurRad="50800" dist="50800" dir="2700000" algn="tl" rotWithShape="0">
              <a:srgbClr val="4E70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10"/>
          <p:cNvSpPr txBox="1">
            <a:spLocks noChangeArrowheads="1"/>
          </p:cNvSpPr>
          <p:nvPr/>
        </p:nvSpPr>
        <p:spPr bwMode="auto">
          <a:xfrm>
            <a:off x="251224" y="542926"/>
            <a:ext cx="1985159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4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四、课堂小结</a:t>
            </a:r>
          </a:p>
        </p:txBody>
      </p:sp>
      <p:sp>
        <p:nvSpPr>
          <p:cNvPr id="100" name="文本框 99"/>
          <p:cNvSpPr txBox="1">
            <a:spLocks noChangeArrowheads="1"/>
          </p:cNvSpPr>
          <p:nvPr/>
        </p:nvSpPr>
        <p:spPr bwMode="auto">
          <a:xfrm>
            <a:off x="635796" y="3171825"/>
            <a:ext cx="8234363" cy="117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indent="304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．通过比较、观察、归纳等活动，体验图形形状变化和面积大小变化的关系。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878442" y="1216818"/>
            <a:ext cx="4139595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这节课你们学会了那些知识？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925116" y="1574007"/>
            <a:ext cx="7848600" cy="117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．借助方格纸，能直接判断图形面积的大小，初步体验数方格及</a:t>
            </a:r>
            <a:r>
              <a:rPr lang="zh-CN" altLang="en-US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割补法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在图形面积探究中的应用。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2" grpId="0"/>
      <p:bldP spid="2" grpId="1"/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剪去单角的矩形 5"/>
          <p:cNvSpPr/>
          <p:nvPr/>
        </p:nvSpPr>
        <p:spPr>
          <a:xfrm>
            <a:off x="-179785" y="519113"/>
            <a:ext cx="3639741" cy="486966"/>
          </a:xfrm>
          <a:prstGeom prst="snip1Rect">
            <a:avLst/>
          </a:prstGeom>
          <a:solidFill>
            <a:srgbClr val="BBE1F4"/>
          </a:solidFill>
          <a:ln>
            <a:noFill/>
          </a:ln>
          <a:effectLst>
            <a:outerShdw blurRad="50800" dist="50800" dir="2700000" algn="tl" rotWithShape="0">
              <a:srgbClr val="4E70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40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文本框 10"/>
          <p:cNvSpPr txBox="1">
            <a:spLocks noChangeArrowheads="1"/>
          </p:cNvSpPr>
          <p:nvPr/>
        </p:nvSpPr>
        <p:spPr bwMode="auto">
          <a:xfrm>
            <a:off x="251222" y="542925"/>
            <a:ext cx="308610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4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一、情景导入</a:t>
            </a:r>
            <a:endParaRPr lang="en-US" altLang="zh-CN" sz="2400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282931" y="1815703"/>
            <a:ext cx="288131" cy="2702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2915843" y="2359820"/>
            <a:ext cx="359569" cy="26908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38290" y="1989536"/>
            <a:ext cx="1448991" cy="80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63604" y="2019300"/>
            <a:ext cx="1016794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57901" y="1989536"/>
            <a:ext cx="2164556" cy="79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88282" y="3063480"/>
            <a:ext cx="1550194" cy="896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861197" y="3276600"/>
            <a:ext cx="1843088" cy="639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007269" y="1207294"/>
            <a:ext cx="5793894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同学们回忆一下，我们已经学过哪些平面图形？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850" y="703661"/>
            <a:ext cx="2525315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圆角矩形标注 6"/>
          <p:cNvSpPr/>
          <p:nvPr/>
        </p:nvSpPr>
        <p:spPr>
          <a:xfrm flipH="1">
            <a:off x="2344420" y="423863"/>
            <a:ext cx="6570980" cy="1623060"/>
          </a:xfrm>
          <a:prstGeom prst="wedgeRoundRectCallout">
            <a:avLst>
              <a:gd name="adj1" fmla="val 54996"/>
              <a:gd name="adj2" fmla="val -11879"/>
              <a:gd name="adj3" fmla="val 16667"/>
            </a:avLst>
          </a:prstGeom>
          <a:solidFill>
            <a:sysClr val="window" lastClr="FFFFFF"/>
          </a:solidFill>
          <a:ln w="25400" cap="flat" cmpd="sng" algn="ctr">
            <a:solidFill>
              <a:schemeClr val="accent1"/>
            </a:solidFill>
            <a:prstDash val="solid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59" tIns="34279" rIns="68559" bIns="34279"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1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这个长方形的周长是什么？面积是哪部分？我们怎样才能知道长方形的面积是多少？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100" b="1" dirty="0">
              <a:solidFill>
                <a:schemeClr val="accent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4162" y="2408636"/>
            <a:ext cx="4101704" cy="1649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4" descr="D:\我的文档-桌面-收藏夹\桌面\5410988_223926041084_2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0299" y="867967"/>
            <a:ext cx="1403747" cy="158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标注 2"/>
          <p:cNvSpPr/>
          <p:nvPr/>
        </p:nvSpPr>
        <p:spPr>
          <a:xfrm flipH="1">
            <a:off x="1675765" y="428627"/>
            <a:ext cx="4555702" cy="1039654"/>
          </a:xfrm>
          <a:prstGeom prst="wedgeRoundRectCallout">
            <a:avLst>
              <a:gd name="adj1" fmla="val 55899"/>
              <a:gd name="adj2" fmla="val -2633"/>
              <a:gd name="adj3" fmla="val 16667"/>
            </a:avLst>
          </a:prstGeom>
          <a:solidFill>
            <a:sysClr val="window" lastClr="FFFFFF"/>
          </a:solidFill>
          <a:ln w="25400" cap="flat" cmpd="sng" algn="ctr">
            <a:solidFill>
              <a:schemeClr val="accent1"/>
            </a:solidFill>
            <a:prstDash val="solid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59" tIns="34279" rIns="68559" bIns="34279"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1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可以用尺量出它的长和宽，再求面积。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100" b="1" dirty="0">
              <a:solidFill>
                <a:schemeClr val="accent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5" name="圆角矩形标注 4"/>
          <p:cNvSpPr/>
          <p:nvPr/>
        </p:nvSpPr>
        <p:spPr>
          <a:xfrm flipH="1">
            <a:off x="1379858" y="2308861"/>
            <a:ext cx="6454775" cy="1939766"/>
          </a:xfrm>
          <a:prstGeom prst="wedgeRoundRectCallout">
            <a:avLst>
              <a:gd name="adj1" fmla="val -54446"/>
              <a:gd name="adj2" fmla="val 35563"/>
              <a:gd name="adj3" fmla="val 16667"/>
            </a:avLst>
          </a:prstGeom>
          <a:solidFill>
            <a:sysClr val="window" lastClr="FFFFFF"/>
          </a:solidFill>
          <a:ln w="25400" cap="flat" cmpd="sng" algn="ctr">
            <a:solidFill>
              <a:schemeClr val="accent1"/>
            </a:solidFill>
            <a:prstDash val="solid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59" tIns="34279" rIns="68559" bIns="34279"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可以把它放在一个边长为</a:t>
            </a:r>
            <a:r>
              <a:rPr lang="en-US" altLang="zh-CN" sz="2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zh-CN" altLang="en-US" sz="2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厘米的小正方形的方格纸里，数一数它有多少个面积为</a:t>
            </a:r>
            <a:r>
              <a:rPr lang="en-US" altLang="zh-CN" sz="2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1cm2</a:t>
            </a:r>
            <a:r>
              <a:rPr lang="zh-CN" altLang="en-US" sz="2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的正方形小方格，就可以知道它的面积有多大</a:t>
            </a:r>
            <a:r>
              <a:rPr lang="en-US" altLang="zh-CN" sz="2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……</a:t>
            </a:r>
            <a:endParaRPr lang="zh-CN" altLang="en-US" sz="2100" b="1" dirty="0">
              <a:solidFill>
                <a:schemeClr val="accent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rcRect l="20535" t="27087" r="20976" b="3284"/>
          <a:stretch>
            <a:fillRect/>
          </a:stretch>
        </p:blipFill>
        <p:spPr bwMode="auto">
          <a:xfrm>
            <a:off x="2157413" y="1740166"/>
            <a:ext cx="5212556" cy="2796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842965" y="332185"/>
            <a:ext cx="8136731" cy="103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1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同学们说得都对，那么现在请看这里有几个平面图形，今天我们就来比较它们的面积。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剪去单角的矩形 5"/>
          <p:cNvSpPr/>
          <p:nvPr/>
        </p:nvSpPr>
        <p:spPr>
          <a:xfrm>
            <a:off x="-179784" y="519113"/>
            <a:ext cx="3319463" cy="486966"/>
          </a:xfrm>
          <a:prstGeom prst="snip1Rect">
            <a:avLst/>
          </a:prstGeom>
          <a:solidFill>
            <a:srgbClr val="BBE1F4"/>
          </a:solidFill>
          <a:ln>
            <a:noFill/>
          </a:ln>
          <a:effectLst>
            <a:outerShdw blurRad="50800" dist="50800" dir="2700000" algn="tl" rotWithShape="0">
              <a:srgbClr val="4E70A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文本框 10"/>
          <p:cNvSpPr txBox="1">
            <a:spLocks noChangeArrowheads="1"/>
          </p:cNvSpPr>
          <p:nvPr/>
        </p:nvSpPr>
        <p:spPr bwMode="auto">
          <a:xfrm>
            <a:off x="251224" y="542926"/>
            <a:ext cx="1985159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24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二、自主探究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987029" y="1179910"/>
            <a:ext cx="5062924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说说你们是怎样比较面积的大小的？</a:t>
            </a:r>
            <a:endParaRPr lang="zh-CN" altLang="en-US" sz="24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63129" y="1959769"/>
            <a:ext cx="8580834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1号和3号图的面积相等，我们用数方格的方法。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83" y="2945607"/>
            <a:ext cx="5779135" cy="1079183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12700"/>
          </a:effec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2" grpId="0"/>
      <p:bldP spid="2" grpId="1"/>
      <p:bldP spid="3" grpId="0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966" y="2523173"/>
            <a:ext cx="5779135" cy="1079183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12700"/>
          </a:effec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860822" y="748903"/>
            <a:ext cx="7786688" cy="117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我们把1号图平移到3号图的位置，两个图形重合，所以1号和3号图的面积相等。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1866" y="2640806"/>
            <a:ext cx="200382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27862" y="2640806"/>
            <a:ext cx="2018109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0522" y="2497931"/>
            <a:ext cx="1981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文本框 1"/>
          <p:cNvSpPr txBox="1">
            <a:spLocks noChangeArrowheads="1"/>
          </p:cNvSpPr>
          <p:nvPr/>
        </p:nvSpPr>
        <p:spPr bwMode="auto">
          <a:xfrm>
            <a:off x="1405467" y="585788"/>
            <a:ext cx="6802705" cy="117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我们发现把1号图和3号图拼起来正好是4号图，所以1号加上3号图的面积正好与4号图的面积相等。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7946" y="752477"/>
            <a:ext cx="1787129" cy="1069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64946" y="752477"/>
            <a:ext cx="1703785" cy="1069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85915" y="2344342"/>
            <a:ext cx="1373981" cy="182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圆角矩形标注 1"/>
          <p:cNvSpPr/>
          <p:nvPr/>
        </p:nvSpPr>
        <p:spPr>
          <a:xfrm>
            <a:off x="3205481" y="2344581"/>
            <a:ext cx="3887470" cy="1180624"/>
          </a:xfrm>
          <a:prstGeom prst="wedgeRoundRectCallout">
            <a:avLst>
              <a:gd name="adj1" fmla="val -58052"/>
              <a:gd name="adj2" fmla="val -9661"/>
              <a:gd name="adj3" fmla="val 16667"/>
            </a:avLst>
          </a:prstGeom>
          <a:ln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我们小组发现2号和6号图的面积相等。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WWW.2PPT.COM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535</Words>
  <Application>Microsoft Office PowerPoint</Application>
  <PresentationFormat>全屏显示(16:9)</PresentationFormat>
  <Paragraphs>46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黑体</vt:lpstr>
      <vt:lpstr>华文细黑</vt:lpstr>
      <vt:lpstr>经典粗圆简</vt:lpstr>
      <vt:lpstr>楷体</vt:lpstr>
      <vt:lpstr>思源宋体 CN Heavy</vt:lpstr>
      <vt:lpstr>宋体</vt:lpstr>
      <vt:lpstr>微软雅黑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2018-03-01T02:03:00Z</dcterms:created>
  <dcterms:modified xsi:type="dcterms:W3CDTF">2023-01-16T23:16:05Z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74362294605F46A4ACABBDCDF1FB9537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