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58" r:id="rId2"/>
    <p:sldId id="266" r:id="rId3"/>
    <p:sldId id="260" r:id="rId4"/>
    <p:sldId id="262" r:id="rId5"/>
    <p:sldId id="264" r:id="rId6"/>
    <p:sldId id="294" r:id="rId7"/>
    <p:sldId id="288" r:id="rId8"/>
    <p:sldId id="289" r:id="rId9"/>
    <p:sldId id="290" r:id="rId10"/>
    <p:sldId id="291" r:id="rId11"/>
    <p:sldId id="279" r:id="rId12"/>
    <p:sldId id="284" r:id="rId13"/>
    <p:sldId id="285" r:id="rId14"/>
    <p:sldId id="271" r:id="rId15"/>
    <p:sldId id="273" r:id="rId16"/>
    <p:sldId id="293" r:id="rId17"/>
    <p:sldId id="286" r:id="rId18"/>
  </p:sldIdLst>
  <p:sldSz cx="9144000" cy="6858000" type="screen4x3"/>
  <p:notesSz cx="6858000" cy="9144000"/>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00FF"/>
    <a:srgbClr val="0066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246"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5017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fld id="{B949DFF2-876E-4AC6-8403-502381339CF8}" type="datetimeFigureOut">
              <a:rPr lang="zh-CN" altLang="en-US"/>
              <a:t>2023-01-17</a:t>
            </a:fld>
            <a:endParaRPr lang="en-US" altLang="zh-CN"/>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8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018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5018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5D459ECD-D5E3-4680-8897-82E5CFE89779}"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5D459ECD-D5E3-4680-8897-82E5CFE89779}" type="slidenum">
              <a:rPr lang="zh-CN" altLang="en-US" smtClean="0"/>
              <a:t>3</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幻灯片图像占位符 1"/>
          <p:cNvSpPr>
            <a:spLocks noGrp="1" noRot="1" noChangeAspect="1" noTextEdit="1"/>
          </p:cNvSpPr>
          <p:nvPr>
            <p:ph type="sldImg"/>
          </p:nvPr>
        </p:nvSpPr>
        <p:spPr>
          <a:extLst>
            <a:ext uri="{909E8E84-426E-40DD-AFC4-6F175D3DCCD1}">
              <a14:hiddenFill xmlns:a14="http://schemas.microsoft.com/office/drawing/2010/main">
                <a:noFill/>
              </a14:hiddenFill>
            </a:ext>
          </a:extLst>
        </p:spPr>
      </p:sp>
      <p:sp>
        <p:nvSpPr>
          <p:cNvPr id="51203" name="备注占位符 2"/>
          <p:cNvSpPr>
            <a:spLocks noGrp="1"/>
          </p:cNvSpPr>
          <p:nvPr>
            <p:ph type="body" idx="1"/>
          </p:nvPr>
        </p:nvSpPr>
        <p:spPr/>
        <p:txBody>
          <a:bodyPr/>
          <a:lstStyle/>
          <a:p>
            <a:pPr>
              <a:spcBef>
                <a:spcPct val="0"/>
              </a:spcBef>
            </a:pPr>
            <a:endParaRPr lang="zh-CN" altLang="en-US"/>
          </a:p>
        </p:txBody>
      </p:sp>
      <p:sp>
        <p:nvSpPr>
          <p:cNvPr id="51204" name="灯片编号占位符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r" eaLnBrk="1" hangingPunct="1"/>
            <a:fld id="{CBDBD96A-E4C2-493B-93F4-1821BA63CC1D}" type="slidenum">
              <a:rPr lang="zh-CN" altLang="en-US" sz="1200"/>
              <a:t>10</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8A346B32-38CF-4253-8B0B-DFA7384297E5}" type="slidenum">
              <a:rPr lang="en-US" altLang="zh-CN"/>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7592F060-173F-4782-8F35-25C6E04DB52C}"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90EC4BFE-70BB-4E28-B39B-0E94B7E99E14}"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8C703EF4-DDAB-4011-BF95-DE75ADA7CE4E}"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p:txBody>
          <a:bodyPr/>
          <a:lstStyle>
            <a:lvl1pPr>
              <a:defRPr/>
            </a:lvl1pPr>
          </a:lstStyle>
          <a:p>
            <a:fld id="{8CAA51EA-2FB2-4A60-8BDF-5931898E55A9}"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BEE7E177-F6B6-493F-8024-36F27BFEEB3E}"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p:txBody>
          <a:bodyPr/>
          <a:lstStyle>
            <a:lvl1pPr>
              <a:defRPr/>
            </a:lvl1pPr>
          </a:lstStyle>
          <a:p>
            <a:fld id="{FAF244A2-8370-4E68-946A-8AE2E72EB2A9}"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p:txBody>
          <a:bodyPr/>
          <a:lstStyle>
            <a:lvl1pPr>
              <a:defRPr/>
            </a:lvl1pPr>
          </a:lstStyle>
          <a:p>
            <a:fld id="{77D3B8BA-E1F6-4916-8B07-A5FA8D25E669}"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p:txBody>
          <a:bodyPr/>
          <a:lstStyle>
            <a:lvl1pPr>
              <a:defRPr/>
            </a:lvl1pPr>
          </a:lstStyle>
          <a:p>
            <a:fld id="{2FC10BB8-A2D9-4557-83BC-B36E2A7A66E5}"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0BF6FCA0-27FE-4F09-8A58-BF07FE544CC7}"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p:txBody>
          <a:bodyPr/>
          <a:lstStyle>
            <a:lvl1pPr>
              <a:defRPr/>
            </a:lvl1pPr>
          </a:lstStyle>
          <a:p>
            <a:fld id="{DC47A7B9-BCF6-4CAE-9D5D-E4EB93D23EBC}"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dirty="0">
                <a:latin typeface="Arial" panose="020B0604020202020204" pitchFamily="34" charset="0"/>
              </a:defRPr>
            </a:lvl1pPr>
          </a:lstStyle>
          <a:p>
            <a:pPr>
              <a:defRPr/>
            </a:pPr>
            <a:endParaRPr lang="en-US" altLang="zh-CN"/>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dirty="0">
                <a:latin typeface="Arial" panose="020B0604020202020204" pitchFamily="34" charset="0"/>
              </a:defRPr>
            </a:lvl1pPr>
          </a:lstStyle>
          <a:p>
            <a:pPr>
              <a:defRPr/>
            </a:pPr>
            <a:endParaRPr lang="en-US" altLang="zh-CN"/>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a:lvl1pPr>
          </a:lstStyle>
          <a:p>
            <a:fld id="{3D242A89-9F90-46C2-9B99-A252CB90FA99}"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6"/>
          <p:cNvSpPr txBox="1">
            <a:spLocks noChangeArrowheads="1"/>
          </p:cNvSpPr>
          <p:nvPr/>
        </p:nvSpPr>
        <p:spPr bwMode="auto">
          <a:xfrm>
            <a:off x="0" y="2780928"/>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algn="ctr" eaLnBrk="1" hangingPunct="1"/>
            <a:r>
              <a:rPr lang="en-US" altLang="zh-CN" sz="6000" b="1" dirty="0">
                <a:solidFill>
                  <a:srgbClr val="FF0000"/>
                </a:solidFill>
                <a:latin typeface="Times New Roman" panose="02020603050405020304" pitchFamily="18" charset="0"/>
              </a:rPr>
              <a:t>Classroom Olympics</a:t>
            </a:r>
          </a:p>
        </p:txBody>
      </p:sp>
      <p:sp>
        <p:nvSpPr>
          <p:cNvPr id="7" name="Text Box 3"/>
          <p:cNvSpPr txBox="1">
            <a:spLocks noChangeArrowheads="1"/>
          </p:cNvSpPr>
          <p:nvPr/>
        </p:nvSpPr>
        <p:spPr bwMode="auto">
          <a:xfrm>
            <a:off x="0" y="1196752"/>
            <a:ext cx="9144000" cy="830997"/>
          </a:xfrm>
          <a:prstGeom prst="rect">
            <a:avLst/>
          </a:prstGeom>
          <a:noFill/>
          <a:ln w="9525">
            <a:noFill/>
            <a:miter lim="800000"/>
          </a:ln>
          <a:effectLst/>
        </p:spPr>
        <p:txBody>
          <a:bodyPr wrap="square">
            <a:spAutoFit/>
          </a:bodyPr>
          <a:lstStyle/>
          <a:p>
            <a:pPr algn="ctr" eaLnBrk="1" hangingPunct="1">
              <a:defRPr/>
            </a:pPr>
            <a:r>
              <a:rPr lang="en-US" altLang="zh-CN" sz="4800" b="1" dirty="0">
                <a:solidFill>
                  <a:srgbClr val="FF0000"/>
                </a:solidFill>
                <a:effectLst>
                  <a:outerShdw blurRad="38100" dist="38100" dir="2700000" algn="tl">
                    <a:srgbClr val="C0C0C0"/>
                  </a:outerShdw>
                </a:effectLst>
                <a:latin typeface="MS PMincho" pitchFamily="18" charset="-128"/>
                <a:ea typeface="MS PMincho" pitchFamily="18" charset="-128"/>
              </a:rPr>
              <a:t>Unit 6 Be a Champion!</a:t>
            </a:r>
          </a:p>
        </p:txBody>
      </p:sp>
      <p:sp>
        <p:nvSpPr>
          <p:cNvPr id="5" name="矩形 4"/>
          <p:cNvSpPr/>
          <p:nvPr/>
        </p:nvSpPr>
        <p:spPr>
          <a:xfrm>
            <a:off x="4417060" y="5373216"/>
            <a:ext cx="3294492" cy="498598"/>
          </a:xfrm>
          <a:prstGeom prst="rect">
            <a:avLst/>
          </a:prstGeom>
        </p:spPr>
        <p:txBody>
          <a:bodyPr wrap="none">
            <a:spAutoFit/>
          </a:bodyPr>
          <a:lstStyle/>
          <a:p>
            <a:pPr marL="342900" lvl="0" indent="-342900" algn="l"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76"/>
                                        </p:tgtEl>
                                        <p:attrNameLst>
                                          <p:attrName>style.visibility</p:attrName>
                                        </p:attrNameLst>
                                      </p:cBhvr>
                                      <p:to>
                                        <p:strVal val="visible"/>
                                      </p:to>
                                    </p:set>
                                    <p:anim calcmode="lin" valueType="num">
                                      <p:cBhvr additive="base">
                                        <p:cTn id="11" dur="500" fill="hold"/>
                                        <p:tgtEl>
                                          <p:spTgt spid="3076"/>
                                        </p:tgtEl>
                                        <p:attrNameLst>
                                          <p:attrName>ppt_x</p:attrName>
                                        </p:attrNameLst>
                                      </p:cBhvr>
                                      <p:tavLst>
                                        <p:tav tm="0">
                                          <p:val>
                                            <p:strVal val="#ppt_x"/>
                                          </p:val>
                                        </p:tav>
                                        <p:tav tm="100000">
                                          <p:val>
                                            <p:strVal val="#ppt_x"/>
                                          </p:val>
                                        </p:tav>
                                      </p:tavLst>
                                    </p:anim>
                                    <p:anim calcmode="lin" valueType="num">
                                      <p:cBhvr additive="base">
                                        <p:cTn id="12" dur="500" fill="hold"/>
                                        <p:tgtEl>
                                          <p:spTgt spid="30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3"/>
          <p:cNvSpPr>
            <a:spLocks noGrp="1"/>
          </p:cNvSpPr>
          <p:nvPr>
            <p:ph type="body" idx="4294967295"/>
          </p:nvPr>
        </p:nvSpPr>
        <p:spPr>
          <a:xfrm>
            <a:off x="430213" y="1981200"/>
            <a:ext cx="8713787" cy="1665288"/>
          </a:xfrm>
        </p:spPr>
        <p:txBody>
          <a:bodyPr/>
          <a:lstStyle/>
          <a:p>
            <a:pPr>
              <a:lnSpc>
                <a:spcPct val="125000"/>
              </a:lnSpc>
              <a:buFontTx/>
              <a:buNone/>
            </a:pPr>
            <a:r>
              <a:rPr lang="en-US" altLang="zh-CN" sz="2800" smtClean="0">
                <a:latin typeface="Comic Sans MS" panose="030F0702030302020204" pitchFamily="66" charset="0"/>
              </a:rPr>
              <a:t>   What was the result? Danny won the race! None of us could catch him! But I was close. I was only two seconds slower than Danny.</a:t>
            </a:r>
          </a:p>
          <a:p>
            <a:pPr>
              <a:lnSpc>
                <a:spcPct val="125000"/>
              </a:lnSpc>
              <a:buFontTx/>
              <a:buNone/>
            </a:pPr>
            <a:r>
              <a:rPr lang="en-US" altLang="zh-CN" sz="2800" smtClean="0">
                <a:latin typeface="Comic Sans MS" panose="030F0702030302020204" pitchFamily="66" charset="0"/>
              </a:rPr>
              <a:t>   </a:t>
            </a:r>
          </a:p>
        </p:txBody>
      </p:sp>
      <p:cxnSp>
        <p:nvCxnSpPr>
          <p:cNvPr id="4" name="直接连接符 3"/>
          <p:cNvCxnSpPr/>
          <p:nvPr/>
        </p:nvCxnSpPr>
        <p:spPr>
          <a:xfrm>
            <a:off x="1295400" y="5072063"/>
            <a:ext cx="48768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sp>
        <p:nvSpPr>
          <p:cNvPr id="49156" name="矩形 5"/>
          <p:cNvSpPr>
            <a:spLocks noChangeArrowheads="1"/>
          </p:cNvSpPr>
          <p:nvPr/>
        </p:nvSpPr>
        <p:spPr bwMode="auto">
          <a:xfrm>
            <a:off x="685800" y="1143000"/>
            <a:ext cx="74247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zh-CN" sz="3200" b="1">
                <a:latin typeface="Comic Sans MS" panose="030F0702030302020204" pitchFamily="66" charset="0"/>
              </a:rPr>
              <a:t>4.Who was the second of the race?</a:t>
            </a:r>
          </a:p>
        </p:txBody>
      </p:sp>
      <p:cxnSp>
        <p:nvCxnSpPr>
          <p:cNvPr id="10" name="直接连接符 9"/>
          <p:cNvCxnSpPr/>
          <p:nvPr/>
        </p:nvCxnSpPr>
        <p:spPr>
          <a:xfrm>
            <a:off x="4572000" y="2998788"/>
            <a:ext cx="26670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sp>
        <p:nvSpPr>
          <p:cNvPr id="49159" name="矩形 13"/>
          <p:cNvSpPr>
            <a:spLocks noChangeArrowheads="1"/>
          </p:cNvSpPr>
          <p:nvPr/>
        </p:nvSpPr>
        <p:spPr bwMode="auto">
          <a:xfrm>
            <a:off x="762000" y="3657600"/>
            <a:ext cx="6059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1" hangingPunct="1"/>
            <a:r>
              <a:rPr lang="en-US" altLang="zh-CN" sz="3200" b="1">
                <a:solidFill>
                  <a:srgbClr val="000000"/>
                </a:solidFill>
                <a:latin typeface="Comic Sans MS" panose="030F0702030302020204" pitchFamily="66" charset="0"/>
              </a:rPr>
              <a:t>5. How did Brian feel? Why?</a:t>
            </a:r>
            <a:endParaRPr lang="en-US" altLang="zh-CN" sz="3200">
              <a:solidFill>
                <a:srgbClr val="000000"/>
              </a:solidFill>
              <a:latin typeface="Comic Sans MS" panose="030F0702030302020204" pitchFamily="66" charset="0"/>
            </a:endParaRPr>
          </a:p>
        </p:txBody>
      </p:sp>
      <p:sp>
        <p:nvSpPr>
          <p:cNvPr id="16" name="矩形 15"/>
          <p:cNvSpPr>
            <a:spLocks noChangeArrowheads="1"/>
          </p:cNvSpPr>
          <p:nvPr/>
        </p:nvSpPr>
        <p:spPr bwMode="auto">
          <a:xfrm>
            <a:off x="838200" y="4572000"/>
            <a:ext cx="83058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nSpc>
                <a:spcPct val="125000"/>
              </a:lnSpc>
              <a:spcBef>
                <a:spcPct val="20000"/>
              </a:spcBef>
              <a:buClr>
                <a:srgbClr val="477AB1"/>
              </a:buClr>
              <a:buSzPct val="50000"/>
            </a:pPr>
            <a:r>
              <a:rPr lang="en-US" altLang="zh-CN" sz="2800">
                <a:solidFill>
                  <a:srgbClr val="000000"/>
                </a:solidFill>
                <a:latin typeface="Comic Sans MS" panose="030F0702030302020204" pitchFamily="66" charset="0"/>
              </a:rPr>
              <a:t>   Brain was sad because he lost. He came in twentieth. He did his best, but he kept falling off the pizzas! </a:t>
            </a:r>
          </a:p>
        </p:txBody>
      </p:sp>
      <p:sp>
        <p:nvSpPr>
          <p:cNvPr id="19" name="TextBox 18"/>
          <p:cNvSpPr txBox="1">
            <a:spLocks noChangeArrowheads="1"/>
          </p:cNvSpPr>
          <p:nvPr/>
        </p:nvSpPr>
        <p:spPr bwMode="auto">
          <a:xfrm>
            <a:off x="1219200" y="1600200"/>
            <a:ext cx="14271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Comic Sans MS" panose="030F0702030302020204" pitchFamily="66" charset="0"/>
              </a:rPr>
              <a:t>Jenny.</a:t>
            </a:r>
            <a:endParaRPr lang="zh-CN" altLang="en-US" sz="3200">
              <a:solidFill>
                <a:srgbClr val="FF0000"/>
              </a:solidFill>
              <a:latin typeface="Comic Sans MS" panose="030F0702030302020204" pitchFamily="66" charset="0"/>
            </a:endParaRPr>
          </a:p>
        </p:txBody>
      </p:sp>
      <p:sp>
        <p:nvSpPr>
          <p:cNvPr id="11" name="TextBox 10"/>
          <p:cNvSpPr txBox="1">
            <a:spLocks noChangeArrowheads="1"/>
          </p:cNvSpPr>
          <p:nvPr/>
        </p:nvSpPr>
        <p:spPr bwMode="auto">
          <a:xfrm>
            <a:off x="1219200" y="4191000"/>
            <a:ext cx="60769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a:solidFill>
                  <a:srgbClr val="FF0000"/>
                </a:solidFill>
                <a:latin typeface="Comic Sans MS" panose="030F0702030302020204" pitchFamily="66" charset="0"/>
              </a:rPr>
              <a:t>Brain was sad because he lost. </a:t>
            </a:r>
            <a:endParaRPr lang="zh-CN" altLang="en-US" sz="32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linds(horizontal)">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blinds(horizontal)">
                                      <p:cBhvr>
                                        <p:cTn id="12" dur="500"/>
                                        <p:tgtEl>
                                          <p:spTgt spid="49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linds(horizont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blinds(horizontal)">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build="p"/>
      <p:bldP spid="16" grpId="0"/>
      <p:bldP spid="1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4"/>
          <p:cNvSpPr txBox="1">
            <a:spLocks noChangeArrowheads="1"/>
          </p:cNvSpPr>
          <p:nvPr/>
        </p:nvSpPr>
        <p:spPr bwMode="auto">
          <a:xfrm>
            <a:off x="0" y="1125538"/>
            <a:ext cx="87137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solidFill>
                  <a:srgbClr val="0000FF"/>
                </a:solidFill>
                <a:latin typeface="Times New Roman" panose="02020603050405020304" pitchFamily="18" charset="0"/>
              </a:rPr>
              <a:t>Fill in the blanks with the words in the box.</a:t>
            </a:r>
          </a:p>
        </p:txBody>
      </p:sp>
      <p:sp>
        <p:nvSpPr>
          <p:cNvPr id="19459" name="Rectangle 5"/>
          <p:cNvSpPr>
            <a:spLocks noChangeArrowheads="1"/>
          </p:cNvSpPr>
          <p:nvPr/>
        </p:nvSpPr>
        <p:spPr bwMode="auto">
          <a:xfrm>
            <a:off x="827088" y="1844675"/>
            <a:ext cx="7345362" cy="914400"/>
          </a:xfrm>
          <a:prstGeom prst="rect">
            <a:avLst/>
          </a:prstGeom>
          <a:solidFill>
            <a:schemeClr val="accent1"/>
          </a:solidFill>
          <a:ln w="9525">
            <a:solidFill>
              <a:schemeClr val="tx1"/>
            </a:solidFill>
            <a:miter lim="800000"/>
          </a:ln>
        </p:spPr>
        <p:txBody>
          <a:bodyPr wrap="none" anchor="ctr"/>
          <a:lstStyle/>
          <a:p>
            <a:pPr algn="ctr" eaLnBrk="1" hangingPunct="1"/>
            <a:r>
              <a:rPr lang="en-US" altLang="zh-CN" sz="3600" b="1" dirty="0">
                <a:latin typeface="Times New Roman" panose="02020603050405020304" pitchFamily="18" charset="0"/>
              </a:rPr>
              <a:t>none       result        rope        event</a:t>
            </a:r>
          </a:p>
        </p:txBody>
      </p:sp>
      <p:sp>
        <p:nvSpPr>
          <p:cNvPr id="19460" name="Text Box 6"/>
          <p:cNvSpPr txBox="1">
            <a:spLocks noChangeArrowheads="1"/>
          </p:cNvSpPr>
          <p:nvPr/>
        </p:nvSpPr>
        <p:spPr bwMode="auto">
          <a:xfrm>
            <a:off x="179388" y="2708275"/>
            <a:ext cx="8713787"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buFontTx/>
              <a:buAutoNum type="arabicPeriod"/>
            </a:pPr>
            <a:r>
              <a:rPr lang="en-US" altLang="zh-CN" sz="3600" b="1" dirty="0">
                <a:latin typeface="Times New Roman" panose="02020603050405020304" pitchFamily="18" charset="0"/>
              </a:rPr>
              <a:t> A/An ________is a race or a competition. </a:t>
            </a:r>
          </a:p>
          <a:p>
            <a:pPr marL="342900" indent="-342900" eaLnBrk="1" hangingPunct="1">
              <a:buFontTx/>
              <a:buAutoNum type="arabicPeriod"/>
            </a:pPr>
            <a:r>
              <a:rPr lang="en-US" altLang="zh-CN" sz="3600" b="1" dirty="0">
                <a:latin typeface="Times New Roman" panose="02020603050405020304" pitchFamily="18" charset="0"/>
              </a:rPr>
              <a:t> A/An _______ is a very thick strong string.</a:t>
            </a:r>
          </a:p>
          <a:p>
            <a:pPr marL="342900" indent="-342900" eaLnBrk="1" hangingPunct="1">
              <a:buFontTx/>
              <a:buAutoNum type="arabicPeriod"/>
            </a:pPr>
            <a:r>
              <a:rPr lang="en-US" altLang="zh-CN" sz="3600" b="1" dirty="0">
                <a:latin typeface="Times New Roman" panose="02020603050405020304" pitchFamily="18" charset="0"/>
              </a:rPr>
              <a:t> The accident was a/an _______of bad driving.</a:t>
            </a:r>
          </a:p>
          <a:p>
            <a:pPr marL="342900" indent="-342900" eaLnBrk="1" hangingPunct="1">
              <a:buFontTx/>
              <a:buAutoNum type="arabicPeriod"/>
            </a:pPr>
            <a:r>
              <a:rPr lang="en-US" altLang="zh-CN" sz="3600" b="1" dirty="0">
                <a:latin typeface="Times New Roman" panose="02020603050405020304" pitchFamily="18" charset="0"/>
              </a:rPr>
              <a:t> He went to many bookstores, but _______ of them had the book he wanted.</a:t>
            </a:r>
          </a:p>
        </p:txBody>
      </p:sp>
      <p:sp>
        <p:nvSpPr>
          <p:cNvPr id="28681" name="Text Box 9"/>
          <p:cNvSpPr txBox="1">
            <a:spLocks noChangeArrowheads="1"/>
          </p:cNvSpPr>
          <p:nvPr/>
        </p:nvSpPr>
        <p:spPr bwMode="auto">
          <a:xfrm>
            <a:off x="2124075" y="2708275"/>
            <a:ext cx="1439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Times New Roman" panose="02020603050405020304" pitchFamily="18" charset="0"/>
              </a:rPr>
              <a:t>event</a:t>
            </a:r>
          </a:p>
        </p:txBody>
      </p:sp>
      <p:sp>
        <p:nvSpPr>
          <p:cNvPr id="28682" name="Text Box 10"/>
          <p:cNvSpPr txBox="1">
            <a:spLocks noChangeArrowheads="1"/>
          </p:cNvSpPr>
          <p:nvPr/>
        </p:nvSpPr>
        <p:spPr bwMode="auto">
          <a:xfrm>
            <a:off x="2268538" y="3213100"/>
            <a:ext cx="11715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Times New Roman" panose="02020603050405020304" pitchFamily="18" charset="0"/>
              </a:rPr>
              <a:t>rope</a:t>
            </a:r>
          </a:p>
        </p:txBody>
      </p:sp>
      <p:sp>
        <p:nvSpPr>
          <p:cNvPr id="28683" name="Text Box 11"/>
          <p:cNvSpPr txBox="1">
            <a:spLocks noChangeArrowheads="1"/>
          </p:cNvSpPr>
          <p:nvPr/>
        </p:nvSpPr>
        <p:spPr bwMode="auto">
          <a:xfrm>
            <a:off x="5292725" y="4292600"/>
            <a:ext cx="14398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Times New Roman" panose="02020603050405020304" pitchFamily="18" charset="0"/>
              </a:rPr>
              <a:t>result</a:t>
            </a:r>
          </a:p>
        </p:txBody>
      </p:sp>
      <p:sp>
        <p:nvSpPr>
          <p:cNvPr id="28684" name="Text Box 12"/>
          <p:cNvSpPr txBox="1">
            <a:spLocks noChangeArrowheads="1"/>
          </p:cNvSpPr>
          <p:nvPr/>
        </p:nvSpPr>
        <p:spPr bwMode="auto">
          <a:xfrm>
            <a:off x="900113" y="6021388"/>
            <a:ext cx="1295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FF0000"/>
                </a:solidFill>
                <a:latin typeface="Times New Roman" panose="02020603050405020304" pitchFamily="18" charset="0"/>
              </a:rPr>
              <a:t>none</a:t>
            </a:r>
          </a:p>
        </p:txBody>
      </p:sp>
      <p:sp>
        <p:nvSpPr>
          <p:cNvPr id="16386" name="WordArt 2"/>
          <p:cNvSpPr>
            <a:spLocks noChangeArrowheads="1" noChangeShapeType="1" noTextEdit="1"/>
          </p:cNvSpPr>
          <p:nvPr/>
        </p:nvSpPr>
        <p:spPr bwMode="auto">
          <a:xfrm>
            <a:off x="398364" y="0"/>
            <a:ext cx="2376487" cy="1008063"/>
          </a:xfrm>
          <a:prstGeom prst="rect">
            <a:avLst/>
          </a:prstGeom>
        </p:spPr>
        <p:txBody>
          <a:bodyPr wrap="none" fromWordArt="1">
            <a:prstTxWarp prst="textPlain">
              <a:avLst>
                <a:gd name="adj" fmla="val 50000"/>
              </a:avLst>
            </a:prstTxWarp>
          </a:bodyPr>
          <a:lstStyle/>
          <a:p>
            <a:pPr algn="ctr"/>
            <a:r>
              <a:rPr lang="en-US" altLang="zh-CN"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Practice</a:t>
            </a:r>
            <a:endParaRPr lang="zh-CN" altLang="en-US"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28681"/>
                                        </p:tgtEl>
                                        <p:attrNameLst>
                                          <p:attrName>style.visibility</p:attrName>
                                        </p:attrNameLst>
                                      </p:cBhvr>
                                      <p:to>
                                        <p:strVal val="visible"/>
                                      </p:to>
                                    </p:set>
                                    <p:animEffect transition="in" filter="box(in)">
                                      <p:cBhvr>
                                        <p:cTn id="13" dur="500"/>
                                        <p:tgtEl>
                                          <p:spTgt spid="28681"/>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8682"/>
                                        </p:tgtEl>
                                        <p:attrNameLst>
                                          <p:attrName>style.visibility</p:attrName>
                                        </p:attrNameLst>
                                      </p:cBhvr>
                                      <p:to>
                                        <p:strVal val="visible"/>
                                      </p:to>
                                    </p:set>
                                    <p:animEffect transition="in" filter="box(in)">
                                      <p:cBhvr>
                                        <p:cTn id="18" dur="500"/>
                                        <p:tgtEl>
                                          <p:spTgt spid="28682"/>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28683"/>
                                        </p:tgtEl>
                                        <p:attrNameLst>
                                          <p:attrName>style.visibility</p:attrName>
                                        </p:attrNameLst>
                                      </p:cBhvr>
                                      <p:to>
                                        <p:strVal val="visible"/>
                                      </p:to>
                                    </p:set>
                                    <p:animEffect transition="in" filter="box(in)">
                                      <p:cBhvr>
                                        <p:cTn id="23" dur="500"/>
                                        <p:tgtEl>
                                          <p:spTgt spid="28683"/>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28684"/>
                                        </p:tgtEl>
                                        <p:attrNameLst>
                                          <p:attrName>style.visibility</p:attrName>
                                        </p:attrNameLst>
                                      </p:cBhvr>
                                      <p:to>
                                        <p:strVal val="visible"/>
                                      </p:to>
                                    </p:set>
                                    <p:animEffect transition="in" filter="box(in)">
                                      <p:cBhvr>
                                        <p:cTn id="28" dur="500"/>
                                        <p:tgtEl>
                                          <p:spTgt spid="286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2" grpId="0"/>
      <p:bldP spid="28683" grpId="0"/>
      <p:bldP spid="28684" grpId="0"/>
      <p:bldP spid="1638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534988" y="939800"/>
            <a:ext cx="94329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defRPr/>
            </a:pPr>
            <a:r>
              <a:rPr lang="en-US" altLang="zh-CN" sz="3600" b="1" dirty="0" smtClean="0">
                <a:latin typeface="+mj-lt"/>
                <a:cs typeface="Times New Roman" panose="02020603050405020304" pitchFamily="18" charset="0"/>
              </a:rPr>
              <a:t>1.jump rope                   </a:t>
            </a:r>
            <a:r>
              <a:rPr lang="zh-CN" altLang="en-US" sz="3600" b="1" dirty="0" smtClean="0">
                <a:solidFill>
                  <a:srgbClr val="0000FF"/>
                </a:solidFill>
                <a:latin typeface="+mj-lt"/>
                <a:cs typeface="Times New Roman" panose="02020603050405020304" pitchFamily="18" charset="0"/>
              </a:rPr>
              <a:t>跳绳</a:t>
            </a:r>
            <a:endParaRPr lang="en-US" altLang="zh-CN" sz="3600" b="1" dirty="0" smtClean="0">
              <a:solidFill>
                <a:srgbClr val="0000FF"/>
              </a:solidFill>
              <a:latin typeface="+mj-lt"/>
              <a:cs typeface="Times New Roman" panose="02020603050405020304" pitchFamily="18" charset="0"/>
            </a:endParaRPr>
          </a:p>
          <a:p>
            <a:pPr eaLnBrk="1" hangingPunct="1">
              <a:defRPr/>
            </a:pPr>
            <a:r>
              <a:rPr lang="en-US" altLang="zh-CN" sz="3600" b="1" dirty="0" smtClean="0">
                <a:latin typeface="+mj-lt"/>
                <a:cs typeface="Times New Roman" panose="02020603050405020304" pitchFamily="18" charset="0"/>
              </a:rPr>
              <a:t>   long jump                   </a:t>
            </a:r>
            <a:r>
              <a:rPr lang="zh-CN" altLang="en-US" sz="3600" b="1" dirty="0" smtClean="0">
                <a:solidFill>
                  <a:srgbClr val="0000FF"/>
                </a:solidFill>
                <a:latin typeface="+mj-lt"/>
                <a:cs typeface="Times New Roman" panose="02020603050405020304" pitchFamily="18" charset="0"/>
              </a:rPr>
              <a:t>跳远</a:t>
            </a:r>
            <a:endParaRPr lang="en-US" altLang="zh-CN" sz="3600" b="1" dirty="0" smtClean="0">
              <a:solidFill>
                <a:srgbClr val="0000FF"/>
              </a:solidFill>
              <a:latin typeface="+mj-lt"/>
              <a:cs typeface="Times New Roman" panose="02020603050405020304" pitchFamily="18" charset="0"/>
            </a:endParaRPr>
          </a:p>
          <a:p>
            <a:pPr eaLnBrk="1" hangingPunct="1">
              <a:defRPr/>
            </a:pPr>
            <a:r>
              <a:rPr lang="en-US" altLang="zh-CN" sz="3600" b="1" dirty="0" smtClean="0">
                <a:latin typeface="+mj-lt"/>
                <a:cs typeface="Times New Roman" panose="02020603050405020304" pitchFamily="18" charset="0"/>
              </a:rPr>
              <a:t>   high jump                   </a:t>
            </a:r>
            <a:r>
              <a:rPr lang="zh-CN" altLang="en-US" sz="3600" b="1" dirty="0" smtClean="0">
                <a:solidFill>
                  <a:srgbClr val="0000FF"/>
                </a:solidFill>
                <a:latin typeface="+mj-lt"/>
                <a:cs typeface="Times New Roman" panose="02020603050405020304" pitchFamily="18" charset="0"/>
              </a:rPr>
              <a:t>跳高</a:t>
            </a:r>
            <a:endParaRPr lang="en-US" altLang="zh-CN" sz="3600" b="1" dirty="0" smtClean="0">
              <a:solidFill>
                <a:srgbClr val="0000FF"/>
              </a:solidFill>
              <a:latin typeface="+mj-lt"/>
              <a:cs typeface="Times New Roman" panose="02020603050405020304" pitchFamily="18" charset="0"/>
            </a:endParaRPr>
          </a:p>
          <a:p>
            <a:pPr eaLnBrk="1" hangingPunct="1">
              <a:defRPr/>
            </a:pPr>
            <a:r>
              <a:rPr lang="en-US" altLang="zh-CN" sz="3600" b="1" dirty="0" smtClean="0">
                <a:latin typeface="+mj-lt"/>
                <a:cs typeface="Times New Roman" panose="02020603050405020304" pitchFamily="18" charset="0"/>
              </a:rPr>
              <a:t>   sit-ups                        </a:t>
            </a:r>
            <a:r>
              <a:rPr lang="zh-CN" altLang="en-US" sz="3600" b="1" dirty="0" smtClean="0">
                <a:solidFill>
                  <a:srgbClr val="0000FF"/>
                </a:solidFill>
                <a:latin typeface="+mj-lt"/>
                <a:cs typeface="Times New Roman" panose="02020603050405020304" pitchFamily="18" charset="0"/>
              </a:rPr>
              <a:t>仰卧起坐</a:t>
            </a:r>
            <a:endParaRPr lang="en-US" altLang="zh-CN" sz="3600" b="1" dirty="0" smtClean="0">
              <a:solidFill>
                <a:srgbClr val="0000FF"/>
              </a:solidFill>
              <a:latin typeface="+mj-lt"/>
              <a:cs typeface="Times New Roman" panose="02020603050405020304" pitchFamily="18" charset="0"/>
            </a:endParaRPr>
          </a:p>
          <a:p>
            <a:pPr eaLnBrk="1" hangingPunct="1">
              <a:defRPr/>
            </a:pPr>
            <a:r>
              <a:rPr lang="en-US" altLang="zh-CN" sz="3600" b="1" dirty="0" smtClean="0">
                <a:latin typeface="+mj-lt"/>
                <a:cs typeface="Times New Roman" panose="02020603050405020304" pitchFamily="18" charset="0"/>
              </a:rPr>
              <a:t>   push-ups                    </a:t>
            </a:r>
            <a:r>
              <a:rPr lang="zh-CN" altLang="en-US" sz="3600" b="1" dirty="0" smtClean="0">
                <a:solidFill>
                  <a:srgbClr val="0000FF"/>
                </a:solidFill>
                <a:latin typeface="+mj-lt"/>
                <a:cs typeface="Times New Roman" panose="02020603050405020304" pitchFamily="18" charset="0"/>
              </a:rPr>
              <a:t>俯卧撑</a:t>
            </a:r>
            <a:endParaRPr lang="en-US" altLang="zh-CN" sz="3600" b="1" dirty="0" smtClean="0">
              <a:solidFill>
                <a:srgbClr val="0000FF"/>
              </a:solidFill>
              <a:latin typeface="+mj-lt"/>
              <a:cs typeface="Times New Roman" panose="02020603050405020304" pitchFamily="18" charset="0"/>
            </a:endParaRPr>
          </a:p>
          <a:p>
            <a:pPr eaLnBrk="1" hangingPunct="1">
              <a:defRPr/>
            </a:pPr>
            <a:endParaRPr lang="zh-CN" altLang="en-US" sz="3600" b="1" dirty="0" smtClean="0"/>
          </a:p>
        </p:txBody>
      </p:sp>
      <p:sp>
        <p:nvSpPr>
          <p:cNvPr id="13315" name="TextBox 2"/>
          <p:cNvSpPr txBox="1">
            <a:spLocks noChangeArrowheads="1"/>
          </p:cNvSpPr>
          <p:nvPr/>
        </p:nvSpPr>
        <p:spPr bwMode="auto">
          <a:xfrm>
            <a:off x="534988" y="3740150"/>
            <a:ext cx="9144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t>2. jump over      </a:t>
            </a:r>
            <a:r>
              <a:rPr lang="zh-CN" altLang="en-US" sz="3600" b="1" dirty="0">
                <a:solidFill>
                  <a:srgbClr val="0000FF"/>
                </a:solidFill>
              </a:rPr>
              <a:t>跳过（越）； 忽略</a:t>
            </a:r>
          </a:p>
        </p:txBody>
      </p:sp>
      <p:sp>
        <p:nvSpPr>
          <p:cNvPr id="13316" name="TextBox 3"/>
          <p:cNvSpPr txBox="1">
            <a:spLocks noChangeArrowheads="1"/>
          </p:cNvSpPr>
          <p:nvPr/>
        </p:nvSpPr>
        <p:spPr bwMode="auto">
          <a:xfrm>
            <a:off x="534988" y="4452938"/>
            <a:ext cx="7993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t>3. one</a:t>
            </a:r>
            <a:r>
              <a:rPr lang="zh-CN" altLang="en-US" sz="3600" b="1" dirty="0"/>
              <a:t> </a:t>
            </a:r>
            <a:r>
              <a:rPr lang="en-US" altLang="zh-CN" sz="3600" b="1" dirty="0"/>
              <a:t>by one     </a:t>
            </a:r>
            <a:r>
              <a:rPr lang="zh-CN" altLang="en-US" sz="3600" b="1" dirty="0">
                <a:solidFill>
                  <a:srgbClr val="0000FF"/>
                </a:solidFill>
              </a:rPr>
              <a:t>一个接一个</a:t>
            </a:r>
          </a:p>
        </p:txBody>
      </p:sp>
      <p:sp>
        <p:nvSpPr>
          <p:cNvPr id="13317" name="TextBox 4"/>
          <p:cNvSpPr txBox="1">
            <a:spLocks noChangeArrowheads="1"/>
          </p:cNvSpPr>
          <p:nvPr/>
        </p:nvSpPr>
        <p:spPr bwMode="auto">
          <a:xfrm>
            <a:off x="539750" y="5084763"/>
            <a:ext cx="921702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smtClean="0"/>
              <a:t>4. win first place in</a:t>
            </a:r>
            <a:r>
              <a:rPr lang="zh-CN" altLang="en-US" sz="3600" b="1" dirty="0" smtClean="0">
                <a:solidFill>
                  <a:srgbClr val="0000FF"/>
                </a:solidFill>
              </a:rPr>
              <a:t>在（某个比赛、项目）中赢得第一名</a:t>
            </a:r>
            <a:r>
              <a:rPr lang="en-US" altLang="zh-CN" sz="3600" b="1" dirty="0" smtClean="0">
                <a:solidFill>
                  <a:srgbClr val="0000FF"/>
                </a:solidFill>
              </a:rPr>
              <a:t> </a:t>
            </a:r>
            <a:endParaRPr lang="zh-CN" altLang="en-US" sz="3600" b="1" dirty="0" smtClean="0">
              <a:solidFill>
                <a:srgbClr val="0000FF"/>
              </a:solidFill>
            </a:endParaRPr>
          </a:p>
        </p:txBody>
      </p:sp>
      <p:sp>
        <p:nvSpPr>
          <p:cNvPr id="14343" name="WordArt 2"/>
          <p:cNvSpPr>
            <a:spLocks noChangeArrowheads="1" noChangeShapeType="1" noTextEdit="1"/>
          </p:cNvSpPr>
          <p:nvPr/>
        </p:nvSpPr>
        <p:spPr bwMode="auto">
          <a:xfrm>
            <a:off x="2916238" y="0"/>
            <a:ext cx="2879725" cy="936625"/>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Summary</a:t>
            </a:r>
            <a:endParaRPr lang="zh-CN" altLang="en-US" sz="3600" b="1"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1000"/>
                                        <p:tgtEl>
                                          <p:spTgt spid="13314"/>
                                        </p:tgtEl>
                                      </p:cBhvr>
                                    </p:animEffect>
                                    <p:anim calcmode="lin" valueType="num">
                                      <p:cBhvr>
                                        <p:cTn id="8" dur="1000" fill="hold"/>
                                        <p:tgtEl>
                                          <p:spTgt spid="13314"/>
                                        </p:tgtEl>
                                        <p:attrNameLst>
                                          <p:attrName>ppt_x</p:attrName>
                                        </p:attrNameLst>
                                      </p:cBhvr>
                                      <p:tavLst>
                                        <p:tav tm="0">
                                          <p:val>
                                            <p:strVal val="#ppt_x"/>
                                          </p:val>
                                        </p:tav>
                                        <p:tav tm="100000">
                                          <p:val>
                                            <p:strVal val="#ppt_x"/>
                                          </p:val>
                                        </p:tav>
                                      </p:tavLst>
                                    </p:anim>
                                    <p:anim calcmode="lin" valueType="num">
                                      <p:cBhvr>
                                        <p:cTn id="9" dur="1000" fill="hold"/>
                                        <p:tgtEl>
                                          <p:spTgt spid="133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3315"/>
                                        </p:tgtEl>
                                        <p:attrNameLst>
                                          <p:attrName>style.visibility</p:attrName>
                                        </p:attrNameLst>
                                      </p:cBhvr>
                                      <p:to>
                                        <p:strVal val="visible"/>
                                      </p:to>
                                    </p:set>
                                    <p:animEffect transition="in" filter="circle(in)">
                                      <p:cBhvr>
                                        <p:cTn id="14" dur="2000"/>
                                        <p:tgtEl>
                                          <p:spTgt spid="13315"/>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13316"/>
                                        </p:tgtEl>
                                        <p:attrNameLst>
                                          <p:attrName>style.visibility</p:attrName>
                                        </p:attrNameLst>
                                      </p:cBhvr>
                                      <p:to>
                                        <p:strVal val="visible"/>
                                      </p:to>
                                    </p:set>
                                    <p:animEffect transition="in" filter="diamond(in)">
                                      <p:cBhvr>
                                        <p:cTn id="19" dur="2000"/>
                                        <p:tgtEl>
                                          <p:spTgt spid="13316"/>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3317"/>
                                        </p:tgtEl>
                                        <p:attrNameLst>
                                          <p:attrName>style.visibility</p:attrName>
                                        </p:attrNameLst>
                                      </p:cBhvr>
                                      <p:to>
                                        <p:strVal val="visible"/>
                                      </p:to>
                                    </p:set>
                                    <p:animEffect transition="in" filter="diamond(in)">
                                      <p:cBhvr>
                                        <p:cTn id="24"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P spid="13316" grpId="0"/>
      <p:bldP spid="133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50825" y="188913"/>
            <a:ext cx="81375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t>5. the result of             </a:t>
            </a:r>
            <a:r>
              <a:rPr lang="en-US" altLang="zh-CN" sz="3600" b="1" dirty="0">
                <a:solidFill>
                  <a:srgbClr val="0000FF"/>
                </a:solidFill>
              </a:rPr>
              <a:t>……</a:t>
            </a:r>
            <a:r>
              <a:rPr lang="zh-CN" altLang="en-US" sz="3600" b="1" dirty="0">
                <a:solidFill>
                  <a:srgbClr val="0000FF"/>
                </a:solidFill>
              </a:rPr>
              <a:t>的结果</a:t>
            </a:r>
          </a:p>
        </p:txBody>
      </p:sp>
      <p:sp>
        <p:nvSpPr>
          <p:cNvPr id="14339" name="TextBox 2"/>
          <p:cNvSpPr txBox="1">
            <a:spLocks noChangeArrowheads="1"/>
          </p:cNvSpPr>
          <p:nvPr/>
        </p:nvSpPr>
        <p:spPr bwMode="auto">
          <a:xfrm>
            <a:off x="285750" y="928688"/>
            <a:ext cx="7202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t>6. win the race           </a:t>
            </a:r>
            <a:r>
              <a:rPr lang="zh-CN" altLang="en-US" sz="3600" b="1">
                <a:solidFill>
                  <a:srgbClr val="0000FF"/>
                </a:solidFill>
              </a:rPr>
              <a:t>赢得赛跑</a:t>
            </a:r>
          </a:p>
        </p:txBody>
      </p:sp>
      <p:sp>
        <p:nvSpPr>
          <p:cNvPr id="14340" name="TextBox 3"/>
          <p:cNvSpPr txBox="1">
            <a:spLocks noChangeArrowheads="1"/>
          </p:cNvSpPr>
          <p:nvPr/>
        </p:nvSpPr>
        <p:spPr bwMode="auto">
          <a:xfrm>
            <a:off x="285750" y="1628775"/>
            <a:ext cx="88582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t>7. none</a:t>
            </a:r>
            <a:r>
              <a:rPr lang="en-US" altLang="zh-CN" sz="3600" b="1">
                <a:solidFill>
                  <a:srgbClr val="FF0000"/>
                </a:solidFill>
                <a:latin typeface="Times New Roman" panose="02020603050405020304" pitchFamily="18" charset="0"/>
                <a:cs typeface="Times New Roman" panose="02020603050405020304" pitchFamily="18" charset="0"/>
              </a:rPr>
              <a:t>      </a:t>
            </a:r>
            <a:r>
              <a:rPr lang="en-US" altLang="zh-CN" sz="3600" b="1">
                <a:solidFill>
                  <a:srgbClr val="0000FF"/>
                </a:solidFill>
                <a:latin typeface="Times New Roman" panose="02020603050405020304" pitchFamily="18" charset="0"/>
              </a:rPr>
              <a:t>(</a:t>
            </a:r>
            <a:r>
              <a:rPr lang="zh-CN" altLang="en-US" sz="3600" b="1">
                <a:solidFill>
                  <a:srgbClr val="0000FF"/>
                </a:solidFill>
                <a:latin typeface="Times New Roman" panose="02020603050405020304" pitchFamily="18" charset="0"/>
              </a:rPr>
              <a:t> ≥</a:t>
            </a:r>
            <a:r>
              <a:rPr lang="en-US" altLang="zh-CN" sz="3600" b="1">
                <a:solidFill>
                  <a:srgbClr val="0000FF"/>
                </a:solidFill>
                <a:latin typeface="Times New Roman" panose="02020603050405020304" pitchFamily="18" charset="0"/>
              </a:rPr>
              <a:t>3</a:t>
            </a:r>
            <a:r>
              <a:rPr lang="zh-CN" altLang="en-US" sz="3600" b="1">
                <a:solidFill>
                  <a:srgbClr val="0000FF"/>
                </a:solidFill>
                <a:latin typeface="Times New Roman" panose="02020603050405020304" pitchFamily="18" charset="0"/>
              </a:rPr>
              <a:t>个</a:t>
            </a:r>
            <a:r>
              <a:rPr lang="en-US" altLang="zh-CN" sz="3600" b="1">
                <a:solidFill>
                  <a:srgbClr val="0000FF"/>
                </a:solidFill>
                <a:latin typeface="Times New Roman" panose="02020603050405020304" pitchFamily="18" charset="0"/>
              </a:rPr>
              <a:t>)</a:t>
            </a:r>
            <a:r>
              <a:rPr lang="zh-CN" altLang="en-US" sz="3600" b="1">
                <a:solidFill>
                  <a:srgbClr val="0000FF"/>
                </a:solidFill>
              </a:rPr>
              <a:t>没有一个</a:t>
            </a:r>
            <a:r>
              <a:rPr lang="en-US" altLang="zh-CN" sz="3600" b="1">
                <a:solidFill>
                  <a:srgbClr val="0000FF"/>
                </a:solidFill>
                <a:latin typeface="Times New Roman" panose="02020603050405020304" pitchFamily="18" charset="0"/>
              </a:rPr>
              <a:t>(</a:t>
            </a:r>
            <a:r>
              <a:rPr lang="zh-CN" altLang="en-US" sz="3600" b="1">
                <a:solidFill>
                  <a:srgbClr val="0000FF"/>
                </a:solidFill>
                <a:latin typeface="Times New Roman" panose="02020603050405020304" pitchFamily="18" charset="0"/>
              </a:rPr>
              <a:t>人</a:t>
            </a:r>
            <a:r>
              <a:rPr lang="en-US" altLang="zh-CN" sz="3600" b="1">
                <a:solidFill>
                  <a:srgbClr val="0000FF"/>
                </a:solidFill>
                <a:latin typeface="Times New Roman" panose="02020603050405020304" pitchFamily="18" charset="0"/>
              </a:rPr>
              <a:t>/</a:t>
            </a:r>
            <a:r>
              <a:rPr lang="zh-CN" altLang="en-US" sz="3600" b="1">
                <a:solidFill>
                  <a:srgbClr val="0000FF"/>
                </a:solidFill>
                <a:latin typeface="Times New Roman" panose="02020603050405020304" pitchFamily="18" charset="0"/>
              </a:rPr>
              <a:t>物</a:t>
            </a:r>
            <a:r>
              <a:rPr lang="en-US" altLang="zh-CN" sz="3600" b="1">
                <a:solidFill>
                  <a:srgbClr val="0000FF"/>
                </a:solidFill>
                <a:latin typeface="Times New Roman" panose="02020603050405020304" pitchFamily="18" charset="0"/>
              </a:rPr>
              <a:t>)</a:t>
            </a:r>
            <a:r>
              <a:rPr lang="zh-CN" altLang="en-US" sz="3600" b="1">
                <a:solidFill>
                  <a:srgbClr val="0000FF"/>
                </a:solidFill>
                <a:latin typeface="Times New Roman" panose="02020603050405020304" pitchFamily="18" charset="0"/>
              </a:rPr>
              <a:t> </a:t>
            </a:r>
            <a:r>
              <a:rPr lang="en-US" altLang="zh-CN" sz="3600" b="1">
                <a:solidFill>
                  <a:srgbClr val="0000FF"/>
                </a:solidFill>
                <a:latin typeface="Times New Roman" panose="02020603050405020304" pitchFamily="18" charset="0"/>
              </a:rPr>
              <a:t>                 </a:t>
            </a:r>
            <a:endParaRPr lang="en-US" altLang="zh-CN" sz="3600" b="1">
              <a:solidFill>
                <a:srgbClr val="006600"/>
              </a:solidFill>
            </a:endParaRPr>
          </a:p>
          <a:p>
            <a:pPr eaLnBrk="1" hangingPunct="1"/>
            <a:r>
              <a:rPr lang="en-US" altLang="zh-CN" sz="3600" b="1"/>
              <a:t>                     </a:t>
            </a:r>
            <a:endParaRPr lang="zh-CN" altLang="en-US" sz="3600" b="1">
              <a:solidFill>
                <a:srgbClr val="006600"/>
              </a:solidFill>
            </a:endParaRPr>
          </a:p>
        </p:txBody>
      </p:sp>
      <p:sp>
        <p:nvSpPr>
          <p:cNvPr id="14341" name="TextBox 4"/>
          <p:cNvSpPr txBox="1">
            <a:spLocks noChangeArrowheads="1"/>
          </p:cNvSpPr>
          <p:nvPr/>
        </p:nvSpPr>
        <p:spPr bwMode="auto">
          <a:xfrm>
            <a:off x="250825" y="2309813"/>
            <a:ext cx="83883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dirty="0">
                <a:latin typeface="Times New Roman" panose="02020603050405020304" pitchFamily="18" charset="0"/>
                <a:cs typeface="Times New Roman" panose="02020603050405020304" pitchFamily="18" charset="0"/>
              </a:rPr>
              <a:t>none </a:t>
            </a:r>
            <a:r>
              <a:rPr lang="en-US" altLang="zh-CN" sz="3600" b="1" dirty="0">
                <a:solidFill>
                  <a:srgbClr val="FF0000"/>
                </a:solidFill>
                <a:latin typeface="Times New Roman" panose="02020603050405020304" pitchFamily="18" charset="0"/>
                <a:cs typeface="Times New Roman" panose="02020603050405020304" pitchFamily="18" charset="0"/>
              </a:rPr>
              <a:t>of</a:t>
            </a:r>
            <a:r>
              <a:rPr lang="en-US" altLang="zh-CN" sz="3600" b="1" dirty="0">
                <a:latin typeface="Times New Roman" panose="02020603050405020304" pitchFamily="18" charset="0"/>
                <a:cs typeface="Times New Roman" panose="02020603050405020304" pitchFamily="18" charset="0"/>
              </a:rPr>
              <a:t> +n(</a:t>
            </a:r>
            <a:r>
              <a:rPr lang="zh-CN" altLang="en-US" sz="3600" b="1" dirty="0">
                <a:latin typeface="Times New Roman" panose="02020603050405020304" pitchFamily="18" charset="0"/>
                <a:cs typeface="Times New Roman" panose="02020603050405020304" pitchFamily="18" charset="0"/>
              </a:rPr>
              <a:t>不可数）</a:t>
            </a:r>
            <a:r>
              <a:rPr lang="en-US" altLang="zh-CN" sz="3600" b="1" dirty="0">
                <a:latin typeface="Times New Roman" panose="02020603050405020304" pitchFamily="18" charset="0"/>
                <a:cs typeface="Times New Roman" panose="02020603050405020304" pitchFamily="18" charset="0"/>
              </a:rPr>
              <a:t>+</a:t>
            </a:r>
            <a:r>
              <a:rPr lang="en-US" altLang="zh-CN" sz="3600" b="1" dirty="0">
                <a:solidFill>
                  <a:srgbClr val="FF0000"/>
                </a:solidFill>
                <a:latin typeface="Times New Roman" panose="02020603050405020304" pitchFamily="18" charset="0"/>
                <a:cs typeface="Times New Roman" panose="02020603050405020304" pitchFamily="18" charset="0"/>
              </a:rPr>
              <a:t>v</a:t>
            </a:r>
            <a:r>
              <a:rPr lang="zh-CN" altLang="en-US" sz="3600" b="1" dirty="0">
                <a:solidFill>
                  <a:srgbClr val="FF0000"/>
                </a:solidFill>
                <a:latin typeface="Times New Roman" panose="02020603050405020304" pitchFamily="18" charset="0"/>
                <a:cs typeface="Times New Roman" panose="02020603050405020304" pitchFamily="18" charset="0"/>
              </a:rPr>
              <a:t>（单数）</a:t>
            </a:r>
            <a:endParaRPr lang="en-US" altLang="zh-CN" sz="3600" b="1" dirty="0">
              <a:latin typeface="Times New Roman" panose="02020603050405020304" pitchFamily="18" charset="0"/>
              <a:cs typeface="Times New Roman" panose="02020603050405020304" pitchFamily="18" charset="0"/>
            </a:endParaRPr>
          </a:p>
          <a:p>
            <a:pPr eaLnBrk="1" hangingPunct="1"/>
            <a:r>
              <a:rPr lang="en-US" altLang="zh-CN" sz="3600" b="1" dirty="0">
                <a:latin typeface="Times New Roman" panose="02020603050405020304" pitchFamily="18" charset="0"/>
                <a:cs typeface="Times New Roman" panose="02020603050405020304" pitchFamily="18" charset="0"/>
              </a:rPr>
              <a:t>none </a:t>
            </a:r>
            <a:r>
              <a:rPr lang="en-US" altLang="zh-CN" sz="3600" b="1" dirty="0">
                <a:solidFill>
                  <a:srgbClr val="FF0000"/>
                </a:solidFill>
                <a:latin typeface="Times New Roman" panose="02020603050405020304" pitchFamily="18" charset="0"/>
                <a:cs typeface="Times New Roman" panose="02020603050405020304" pitchFamily="18" charset="0"/>
              </a:rPr>
              <a:t>of</a:t>
            </a:r>
            <a:r>
              <a:rPr lang="en-US" altLang="zh-CN" sz="3600" b="1" dirty="0">
                <a:latin typeface="Times New Roman" panose="02020603050405020304" pitchFamily="18" charset="0"/>
                <a:cs typeface="Times New Roman" panose="02020603050405020304" pitchFamily="18" charset="0"/>
              </a:rPr>
              <a:t> +n(</a:t>
            </a:r>
            <a:r>
              <a:rPr lang="zh-CN" altLang="en-US" sz="3600" b="1" dirty="0">
                <a:latin typeface="Times New Roman" panose="02020603050405020304" pitchFamily="18" charset="0"/>
                <a:cs typeface="Times New Roman" panose="02020603050405020304" pitchFamily="18" charset="0"/>
              </a:rPr>
              <a:t>可数复数</a:t>
            </a:r>
            <a:r>
              <a:rPr lang="en-US" altLang="zh-CN" sz="3600" b="1" dirty="0">
                <a:latin typeface="Times New Roman" panose="02020603050405020304" pitchFamily="18" charset="0"/>
                <a:cs typeface="Times New Roman" panose="02020603050405020304" pitchFamily="18" charset="0"/>
              </a:rPr>
              <a:t>)+</a:t>
            </a:r>
            <a:r>
              <a:rPr lang="en-US" altLang="zh-CN" sz="3600" b="1" dirty="0">
                <a:solidFill>
                  <a:srgbClr val="FF0000"/>
                </a:solidFill>
                <a:latin typeface="Times New Roman" panose="02020603050405020304" pitchFamily="18" charset="0"/>
                <a:cs typeface="Times New Roman" panose="02020603050405020304" pitchFamily="18" charset="0"/>
              </a:rPr>
              <a:t> v</a:t>
            </a:r>
            <a:r>
              <a:rPr lang="zh-CN" altLang="en-US" sz="3600" b="1" dirty="0">
                <a:solidFill>
                  <a:srgbClr val="FF0000"/>
                </a:solidFill>
                <a:latin typeface="Times New Roman" panose="02020603050405020304" pitchFamily="18" charset="0"/>
                <a:cs typeface="Times New Roman" panose="02020603050405020304" pitchFamily="18" charset="0"/>
              </a:rPr>
              <a:t>（单数</a:t>
            </a:r>
            <a:r>
              <a:rPr lang="en-US" altLang="zh-CN" sz="3600" b="1" dirty="0">
                <a:solidFill>
                  <a:srgbClr val="FF0000"/>
                </a:solidFill>
                <a:latin typeface="Times New Roman" panose="02020603050405020304" pitchFamily="18" charset="0"/>
                <a:cs typeface="Times New Roman" panose="02020603050405020304" pitchFamily="18" charset="0"/>
              </a:rPr>
              <a:t>/</a:t>
            </a:r>
            <a:r>
              <a:rPr lang="zh-CN" altLang="en-US" sz="3600" b="1" dirty="0">
                <a:solidFill>
                  <a:srgbClr val="FF0000"/>
                </a:solidFill>
                <a:latin typeface="Times New Roman" panose="02020603050405020304" pitchFamily="18" charset="0"/>
                <a:cs typeface="Times New Roman" panose="02020603050405020304" pitchFamily="18" charset="0"/>
              </a:rPr>
              <a:t>复数</a:t>
            </a:r>
            <a:r>
              <a:rPr lang="en-US" altLang="zh-CN" sz="3600" b="1" dirty="0">
                <a:solidFill>
                  <a:srgbClr val="FF0000"/>
                </a:solidFill>
                <a:latin typeface="Times New Roman" panose="02020603050405020304" pitchFamily="18" charset="0"/>
                <a:cs typeface="Times New Roman" panose="02020603050405020304" pitchFamily="18" charset="0"/>
              </a:rPr>
              <a:t>)</a:t>
            </a:r>
            <a:endParaRPr lang="zh-CN" altLang="en-US" sz="3600" b="1" dirty="0">
              <a:solidFill>
                <a:srgbClr val="FF0000"/>
              </a:solidFill>
              <a:latin typeface="Times New Roman" panose="02020603050405020304" pitchFamily="18" charset="0"/>
              <a:cs typeface="Times New Roman" panose="02020603050405020304" pitchFamily="18" charset="0"/>
            </a:endParaRPr>
          </a:p>
        </p:txBody>
      </p:sp>
      <p:sp>
        <p:nvSpPr>
          <p:cNvPr id="6" name="矩形 3"/>
          <p:cNvSpPr>
            <a:spLocks noChangeArrowheads="1"/>
          </p:cNvSpPr>
          <p:nvPr/>
        </p:nvSpPr>
        <p:spPr bwMode="auto">
          <a:xfrm>
            <a:off x="179512" y="3500438"/>
            <a:ext cx="8748464"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zh-CN" altLang="en-US" b="1"/>
              <a:t/>
            </a:r>
            <a:br>
              <a:rPr lang="zh-CN" altLang="en-US" b="1"/>
            </a:br>
            <a:r>
              <a:rPr lang="en-US" altLang="zh-CN" sz="3600" b="1"/>
              <a:t>eg1:</a:t>
            </a:r>
            <a:r>
              <a:rPr lang="en-US" altLang="zh-CN" sz="3600" b="1">
                <a:latin typeface="Times New Roman" panose="02020603050405020304" pitchFamily="18" charset="0"/>
                <a:cs typeface="Times New Roman" panose="02020603050405020304" pitchFamily="18" charset="0"/>
              </a:rPr>
              <a:t>None of the </a:t>
            </a:r>
            <a:r>
              <a:rPr lang="en-US" altLang="zh-CN" sz="3600" b="1">
                <a:solidFill>
                  <a:srgbClr val="00B050"/>
                </a:solidFill>
                <a:latin typeface="Times New Roman" panose="02020603050405020304" pitchFamily="18" charset="0"/>
                <a:cs typeface="Times New Roman" panose="02020603050405020304" pitchFamily="18" charset="0"/>
              </a:rPr>
              <a:t>money</a:t>
            </a:r>
            <a:r>
              <a:rPr lang="en-US" altLang="zh-CN" sz="3600" b="1">
                <a:latin typeface="Times New Roman" panose="02020603050405020304" pitchFamily="18" charset="0"/>
                <a:cs typeface="Times New Roman" panose="02020603050405020304" pitchFamily="18" charset="0"/>
              </a:rPr>
              <a:t> </a:t>
            </a:r>
            <a:r>
              <a:rPr lang="en-US" altLang="zh-CN" sz="3600" b="1">
                <a:solidFill>
                  <a:srgbClr val="FF0000"/>
                </a:solidFill>
                <a:latin typeface="Times New Roman" panose="02020603050405020304" pitchFamily="18" charset="0"/>
                <a:cs typeface="Times New Roman" panose="02020603050405020304" pitchFamily="18" charset="0"/>
              </a:rPr>
              <a:t>belongs</a:t>
            </a:r>
            <a:r>
              <a:rPr lang="en-US" altLang="zh-CN" sz="3600" b="1">
                <a:latin typeface="Times New Roman" panose="02020603050405020304" pitchFamily="18" charset="0"/>
                <a:cs typeface="Times New Roman" panose="02020603050405020304" pitchFamily="18" charset="0"/>
              </a:rPr>
              <a:t> to me.</a:t>
            </a:r>
            <a:br>
              <a:rPr lang="en-US" altLang="zh-CN" sz="3600" b="1">
                <a:latin typeface="Times New Roman" panose="02020603050405020304" pitchFamily="18" charset="0"/>
                <a:cs typeface="Times New Roman" panose="02020603050405020304" pitchFamily="18" charset="0"/>
              </a:rPr>
            </a:br>
            <a:r>
              <a:rPr lang="en-US" altLang="zh-CN" sz="3600" b="1"/>
              <a:t>eg2</a:t>
            </a:r>
            <a:r>
              <a:rPr lang="en-US" altLang="zh-CN" sz="3600" b="1">
                <a:latin typeface="Times New Roman" panose="02020603050405020304" pitchFamily="18" charset="0"/>
                <a:cs typeface="Times New Roman" panose="02020603050405020304" pitchFamily="18" charset="0"/>
              </a:rPr>
              <a:t>:None of your </a:t>
            </a:r>
            <a:r>
              <a:rPr lang="en-US" altLang="zh-CN" sz="3600" b="1">
                <a:solidFill>
                  <a:srgbClr val="00B050"/>
                </a:solidFill>
                <a:latin typeface="Times New Roman" panose="02020603050405020304" pitchFamily="18" charset="0"/>
                <a:cs typeface="Times New Roman" panose="02020603050405020304" pitchFamily="18" charset="0"/>
              </a:rPr>
              <a:t>books</a:t>
            </a:r>
            <a:r>
              <a:rPr lang="en-US" altLang="zh-CN" sz="3600" b="1">
                <a:latin typeface="Times New Roman" panose="02020603050405020304" pitchFamily="18" charset="0"/>
                <a:cs typeface="Times New Roman" panose="02020603050405020304" pitchFamily="18" charset="0"/>
              </a:rPr>
              <a:t> </a:t>
            </a:r>
            <a:r>
              <a:rPr lang="en-US" altLang="zh-CN" sz="3600" b="1">
                <a:solidFill>
                  <a:srgbClr val="FF0000"/>
                </a:solidFill>
                <a:latin typeface="Times New Roman" panose="02020603050405020304" pitchFamily="18" charset="0"/>
                <a:cs typeface="Times New Roman" panose="02020603050405020304" pitchFamily="18" charset="0"/>
              </a:rPr>
              <a:t>is/are</a:t>
            </a:r>
            <a:r>
              <a:rPr lang="en-US" altLang="zh-CN" sz="3600" b="1">
                <a:latin typeface="Times New Roman" panose="02020603050405020304" pitchFamily="18" charset="0"/>
                <a:cs typeface="Times New Roman" panose="02020603050405020304" pitchFamily="18" charset="0"/>
              </a:rPr>
              <a:t> on the desk.</a:t>
            </a:r>
            <a:endParaRPr lang="zh-CN" altLang="en-US" sz="3600" b="1">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strips(downLeft)">
                                      <p:cBhvr>
                                        <p:cTn id="7" dur="500"/>
                                        <p:tgtEl>
                                          <p:spTgt spid="1433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39"/>
                                        </p:tgtEl>
                                        <p:attrNameLst>
                                          <p:attrName>style.visibility</p:attrName>
                                        </p:attrNameLst>
                                      </p:cBhvr>
                                      <p:to>
                                        <p:strVal val="visible"/>
                                      </p:to>
                                    </p:set>
                                    <p:animEffect transition="in" filter="diamond(in)">
                                      <p:cBhvr>
                                        <p:cTn id="12" dur="2000"/>
                                        <p:tgtEl>
                                          <p:spTgt spid="14339"/>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wedge">
                                      <p:cBhvr>
                                        <p:cTn id="17" dur="2000"/>
                                        <p:tgtEl>
                                          <p:spTgt spid="14340"/>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4341"/>
                                        </p:tgtEl>
                                        <p:attrNameLst>
                                          <p:attrName>style.visibility</p:attrName>
                                        </p:attrNameLst>
                                      </p:cBhvr>
                                      <p:to>
                                        <p:strVal val="visible"/>
                                      </p:to>
                                    </p:set>
                                    <p:animEffect transition="in" filter="slide(fromBottom)">
                                      <p:cBhvr>
                                        <p:cTn id="22" dur="500"/>
                                        <p:tgtEl>
                                          <p:spTgt spid="14341"/>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circle(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p:bldP spid="14340" grpId="0"/>
      <p:bldP spid="14341"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0" y="404813"/>
            <a:ext cx="8748713"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lnSpc>
                <a:spcPct val="160000"/>
              </a:lnSpc>
            </a:pPr>
            <a:r>
              <a:rPr lang="en-US" altLang="zh-CN" sz="3600" b="1">
                <a:latin typeface="Times New Roman" panose="02020603050405020304" pitchFamily="18" charset="0"/>
              </a:rPr>
              <a:t>8. come/be in twentieth</a:t>
            </a:r>
            <a:r>
              <a:rPr lang="zh-CN" altLang="en-US" sz="3600" b="1">
                <a:latin typeface="Times New Roman" panose="02020603050405020304" pitchFamily="18" charset="0"/>
              </a:rPr>
              <a:t>     </a:t>
            </a:r>
            <a:r>
              <a:rPr lang="en-US" altLang="zh-CN" sz="3600" b="1">
                <a:latin typeface="Times New Roman" panose="02020603050405020304" pitchFamily="18" charset="0"/>
              </a:rPr>
              <a:t>……</a:t>
            </a:r>
            <a:r>
              <a:rPr lang="zh-CN" altLang="en-US" sz="3600" b="1">
                <a:latin typeface="Times New Roman" panose="02020603050405020304" pitchFamily="18" charset="0"/>
              </a:rPr>
              <a:t>第</a:t>
            </a:r>
            <a:r>
              <a:rPr lang="en-US" altLang="zh-CN" sz="3600" b="1">
                <a:latin typeface="Times New Roman" panose="02020603050405020304" pitchFamily="18" charset="0"/>
              </a:rPr>
              <a:t>20</a:t>
            </a:r>
            <a:r>
              <a:rPr lang="zh-CN" altLang="en-US" sz="3600" b="1">
                <a:latin typeface="Times New Roman" panose="02020603050405020304" pitchFamily="18" charset="0"/>
              </a:rPr>
              <a:t>名</a:t>
            </a:r>
          </a:p>
          <a:p>
            <a:pPr marL="342900" indent="-342900" eaLnBrk="1" hangingPunct="1">
              <a:lnSpc>
                <a:spcPct val="160000"/>
              </a:lnSpc>
            </a:pPr>
            <a:r>
              <a:rPr lang="zh-CN" altLang="en-US" sz="3600" b="1">
                <a:latin typeface="Times New Roman" panose="02020603050405020304" pitchFamily="18" charset="0"/>
              </a:rPr>
              <a:t>我在这次数学考试中得了</a:t>
            </a:r>
            <a:r>
              <a:rPr lang="zh-CN" altLang="en-US" sz="3600" b="1">
                <a:solidFill>
                  <a:srgbClr val="0000FF"/>
                </a:solidFill>
                <a:latin typeface="Times New Roman" panose="02020603050405020304" pitchFamily="18" charset="0"/>
              </a:rPr>
              <a:t>第</a:t>
            </a:r>
            <a:r>
              <a:rPr lang="en-US" altLang="zh-CN" sz="3600" b="1">
                <a:solidFill>
                  <a:srgbClr val="0000FF"/>
                </a:solidFill>
                <a:latin typeface="Times New Roman" panose="02020603050405020304" pitchFamily="18" charset="0"/>
              </a:rPr>
              <a:t>15</a:t>
            </a:r>
            <a:r>
              <a:rPr lang="zh-CN" altLang="en-US" sz="3600" b="1">
                <a:solidFill>
                  <a:srgbClr val="0000FF"/>
                </a:solidFill>
                <a:latin typeface="Times New Roman" panose="02020603050405020304" pitchFamily="18" charset="0"/>
              </a:rPr>
              <a:t>名</a:t>
            </a:r>
            <a:r>
              <a:rPr lang="zh-CN" altLang="en-US" sz="3600" b="1">
                <a:latin typeface="Times New Roman" panose="02020603050405020304" pitchFamily="18" charset="0"/>
              </a:rPr>
              <a:t>。</a:t>
            </a:r>
          </a:p>
          <a:p>
            <a:pPr marL="342900" indent="-342900" eaLnBrk="1" hangingPunct="1">
              <a:lnSpc>
                <a:spcPct val="160000"/>
              </a:lnSpc>
            </a:pPr>
            <a:r>
              <a:rPr lang="en-US" altLang="zh-CN" sz="3600" b="1">
                <a:latin typeface="Times New Roman" panose="02020603050405020304" pitchFamily="18" charset="0"/>
              </a:rPr>
              <a:t>I </a:t>
            </a:r>
            <a:r>
              <a:rPr lang="en-US" altLang="zh-CN" sz="3600" b="1">
                <a:solidFill>
                  <a:srgbClr val="FF0000"/>
                </a:solidFill>
                <a:latin typeface="Times New Roman" panose="02020603050405020304" pitchFamily="18" charset="0"/>
              </a:rPr>
              <a:t>came/was in fifteenth</a:t>
            </a:r>
            <a:r>
              <a:rPr lang="en-US" altLang="zh-CN" sz="3600" b="1">
                <a:latin typeface="Times New Roman" panose="02020603050405020304" pitchFamily="18" charset="0"/>
              </a:rPr>
              <a:t> in this maths test.</a:t>
            </a:r>
          </a:p>
        </p:txBody>
      </p:sp>
      <p:sp>
        <p:nvSpPr>
          <p:cNvPr id="16390" name="TextBox 3"/>
          <p:cNvSpPr txBox="1">
            <a:spLocks noChangeArrowheads="1"/>
          </p:cNvSpPr>
          <p:nvPr/>
        </p:nvSpPr>
        <p:spPr bwMode="auto">
          <a:xfrm>
            <a:off x="0" y="3357563"/>
            <a:ext cx="8820150"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a:solidFill>
                  <a:srgbClr val="0000FF"/>
                </a:solidFill>
                <a:latin typeface="Times New Roman" panose="02020603050405020304" pitchFamily="18" charset="0"/>
              </a:rPr>
              <a:t>9. do/try one’s best to do sth.</a:t>
            </a:r>
          </a:p>
          <a:p>
            <a:pPr eaLnBrk="1" hangingPunct="1">
              <a:lnSpc>
                <a:spcPct val="120000"/>
              </a:lnSpc>
            </a:pPr>
            <a:r>
              <a:rPr lang="zh-CN" altLang="en-US" sz="3600" b="1">
                <a:latin typeface="Times New Roman" panose="02020603050405020304" pitchFamily="18" charset="0"/>
              </a:rPr>
              <a:t>尽某人最大</a:t>
            </a:r>
            <a:r>
              <a:rPr lang="zh-CN" altLang="en-US" sz="3600" b="1"/>
              <a:t>的努力做某事</a:t>
            </a:r>
          </a:p>
          <a:p>
            <a:pPr eaLnBrk="1" hangingPunct="1">
              <a:lnSpc>
                <a:spcPct val="120000"/>
              </a:lnSpc>
            </a:pPr>
            <a:r>
              <a:rPr lang="en-US" altLang="zh-CN" sz="3600" b="1"/>
              <a:t>Eg. We </a:t>
            </a:r>
            <a:r>
              <a:rPr lang="en-US" altLang="zh-CN" sz="3600" b="1">
                <a:latin typeface="Times New Roman" panose="02020603050405020304" pitchFamily="18" charset="0"/>
              </a:rPr>
              <a:t>should</a:t>
            </a:r>
            <a:r>
              <a:rPr lang="en-US" altLang="zh-CN" sz="3600" b="1"/>
              <a:t>  ______________  to work hard .</a:t>
            </a:r>
          </a:p>
        </p:txBody>
      </p:sp>
      <p:sp>
        <p:nvSpPr>
          <p:cNvPr id="16391" name="Text Box 7"/>
          <p:cNvSpPr txBox="1">
            <a:spLocks noChangeArrowheads="1"/>
          </p:cNvSpPr>
          <p:nvPr/>
        </p:nvSpPr>
        <p:spPr bwMode="auto">
          <a:xfrm>
            <a:off x="3492500" y="4724400"/>
            <a:ext cx="3097213"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3600">
                <a:solidFill>
                  <a:srgbClr val="FF0000"/>
                </a:solidFill>
              </a:rPr>
              <a:t>try our best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91"/>
                                        </p:tgtEl>
                                        <p:attrNameLst>
                                          <p:attrName>style.visibility</p:attrName>
                                        </p:attrNameLst>
                                      </p:cBhvr>
                                      <p:to>
                                        <p:strVal val="visible"/>
                                      </p:to>
                                    </p:set>
                                    <p:anim calcmode="lin" valueType="num">
                                      <p:cBhvr additive="base">
                                        <p:cTn id="7" dur="500" fill="hold"/>
                                        <p:tgtEl>
                                          <p:spTgt spid="16391"/>
                                        </p:tgtEl>
                                        <p:attrNameLst>
                                          <p:attrName>ppt_x</p:attrName>
                                        </p:attrNameLst>
                                      </p:cBhvr>
                                      <p:tavLst>
                                        <p:tav tm="0">
                                          <p:val>
                                            <p:strVal val="#ppt_x"/>
                                          </p:val>
                                        </p:tav>
                                        <p:tav tm="100000">
                                          <p:val>
                                            <p:strVal val="#ppt_x"/>
                                          </p:val>
                                        </p:tav>
                                      </p:tavLst>
                                    </p:anim>
                                    <p:anim calcmode="lin" valueType="num">
                                      <p:cBhvr additive="base">
                                        <p:cTn id="8" dur="500" fill="hold"/>
                                        <p:tgtEl>
                                          <p:spTgt spid="163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矩形 4"/>
          <p:cNvSpPr>
            <a:spLocks noChangeArrowheads="1"/>
          </p:cNvSpPr>
          <p:nvPr/>
        </p:nvSpPr>
        <p:spPr bwMode="auto">
          <a:xfrm>
            <a:off x="0" y="836613"/>
            <a:ext cx="8964613"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lnSpc>
                <a:spcPct val="160000"/>
              </a:lnSpc>
            </a:pPr>
            <a:r>
              <a:rPr lang="en-US" altLang="zh-CN" sz="3600" b="1">
                <a:latin typeface="Times New Roman" panose="02020603050405020304" pitchFamily="18" charset="0"/>
              </a:rPr>
              <a:t>10. ① keep doing  </a:t>
            </a:r>
            <a:r>
              <a:rPr lang="zh-CN" altLang="en-US" sz="3600" b="1">
                <a:solidFill>
                  <a:srgbClr val="0000FF"/>
                </a:solidFill>
                <a:latin typeface="Times New Roman" panose="02020603050405020304" pitchFamily="18" charset="0"/>
              </a:rPr>
              <a:t>继续做某事</a:t>
            </a:r>
            <a:r>
              <a:rPr lang="en-US" altLang="zh-CN" sz="3600" b="1">
                <a:solidFill>
                  <a:srgbClr val="0000FF"/>
                </a:solidFill>
                <a:latin typeface="Times New Roman" panose="02020603050405020304" pitchFamily="18" charset="0"/>
              </a:rPr>
              <a:t>(</a:t>
            </a:r>
            <a:r>
              <a:rPr lang="zh-CN" altLang="en-US" sz="3600" b="1">
                <a:solidFill>
                  <a:srgbClr val="0000FF"/>
                </a:solidFill>
                <a:latin typeface="Times New Roman" panose="02020603050405020304" pitchFamily="18" charset="0"/>
              </a:rPr>
              <a:t>不间断</a:t>
            </a:r>
            <a:r>
              <a:rPr lang="en-US" altLang="zh-CN" sz="3600" b="1">
                <a:solidFill>
                  <a:srgbClr val="0000FF"/>
                </a:solidFill>
                <a:latin typeface="Times New Roman" panose="02020603050405020304" pitchFamily="18" charset="0"/>
              </a:rPr>
              <a:t>)</a:t>
            </a:r>
          </a:p>
        </p:txBody>
      </p:sp>
      <p:sp>
        <p:nvSpPr>
          <p:cNvPr id="16389" name="矩形 5"/>
          <p:cNvSpPr>
            <a:spLocks noChangeArrowheads="1"/>
          </p:cNvSpPr>
          <p:nvPr/>
        </p:nvSpPr>
        <p:spPr bwMode="auto">
          <a:xfrm>
            <a:off x="0" y="1557338"/>
            <a:ext cx="914400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lnSpc>
                <a:spcPct val="160000"/>
              </a:lnSpc>
            </a:pPr>
            <a:r>
              <a:rPr lang="en-US" altLang="zh-CN" sz="3600" b="1">
                <a:latin typeface="Times New Roman" panose="02020603050405020304" pitchFamily="18" charset="0"/>
              </a:rPr>
              <a:t>      ② keep on doing  </a:t>
            </a:r>
            <a:r>
              <a:rPr lang="zh-CN" altLang="en-US" sz="3600" b="1">
                <a:solidFill>
                  <a:srgbClr val="0000FF"/>
                </a:solidFill>
                <a:latin typeface="Times New Roman" panose="02020603050405020304" pitchFamily="18" charset="0"/>
              </a:rPr>
              <a:t>重复做某事（反复性）</a:t>
            </a:r>
          </a:p>
          <a:p>
            <a:pPr marL="342900" indent="-342900" eaLnBrk="1" hangingPunct="1">
              <a:lnSpc>
                <a:spcPct val="160000"/>
              </a:lnSpc>
            </a:pPr>
            <a:r>
              <a:rPr lang="en-US" altLang="zh-CN" sz="3600" b="1">
                <a:latin typeface="宋体" panose="02010600030101010101" pitchFamily="2" charset="-122"/>
              </a:rPr>
              <a:t>   ③</a:t>
            </a:r>
            <a:r>
              <a:rPr lang="en-US" altLang="zh-CN" sz="3600" b="1">
                <a:latin typeface="Times New Roman" panose="02020603050405020304" pitchFamily="18" charset="0"/>
              </a:rPr>
              <a:t> keep /stop/prevent sb.</a:t>
            </a:r>
            <a:r>
              <a:rPr lang="en-US" altLang="zh-CN" sz="3600" b="1">
                <a:solidFill>
                  <a:srgbClr val="FF0000"/>
                </a:solidFill>
                <a:latin typeface="Times New Roman" panose="02020603050405020304" pitchFamily="18" charset="0"/>
              </a:rPr>
              <a:t> from </a:t>
            </a:r>
            <a:r>
              <a:rPr lang="en-US" altLang="zh-CN" sz="3600" b="1">
                <a:latin typeface="Times New Roman" panose="02020603050405020304" pitchFamily="18" charset="0"/>
              </a:rPr>
              <a:t>doing sth.  </a:t>
            </a:r>
          </a:p>
          <a:p>
            <a:pPr marL="342900" indent="-342900" eaLnBrk="1" hangingPunct="1">
              <a:lnSpc>
                <a:spcPct val="160000"/>
              </a:lnSpc>
            </a:pPr>
            <a:r>
              <a:rPr lang="en-US" altLang="zh-CN" sz="3600" b="1">
                <a:solidFill>
                  <a:srgbClr val="FF0000"/>
                </a:solidFill>
                <a:latin typeface="Times New Roman" panose="02020603050405020304" pitchFamily="18" charset="0"/>
              </a:rPr>
              <a:t>              </a:t>
            </a:r>
            <a:r>
              <a:rPr lang="zh-CN" altLang="en-US" sz="3600" b="1">
                <a:solidFill>
                  <a:srgbClr val="0000FF"/>
                </a:solidFill>
                <a:latin typeface="Times New Roman" panose="02020603050405020304" pitchFamily="18" charset="0"/>
              </a:rPr>
              <a:t>阻止某人做某事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slide(fromBottom)">
                                      <p:cBhvr>
                                        <p:cTn id="7" dur="500"/>
                                        <p:tgtEl>
                                          <p:spTgt spid="174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circle(in)">
                                      <p:cBhvr>
                                        <p:cTn id="12" dur="2000"/>
                                        <p:tgtEl>
                                          <p:spTgt spid="16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638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4294967295"/>
          </p:nvPr>
        </p:nvSpPr>
        <p:spPr>
          <a:xfrm>
            <a:off x="539750" y="2349500"/>
            <a:ext cx="7993063" cy="2303463"/>
          </a:xfrm>
        </p:spPr>
        <p:txBody>
          <a:bodyPr/>
          <a:lstStyle/>
          <a:p>
            <a:pPr eaLnBrk="1" hangingPunct="1">
              <a:buFontTx/>
              <a:buNone/>
            </a:pPr>
            <a:r>
              <a:rPr lang="en-US" altLang="zh-CN" b="1" i="1" dirty="0" smtClean="0">
                <a:solidFill>
                  <a:srgbClr val="0000FF"/>
                </a:solidFill>
                <a:latin typeface="Times New Roman" panose="02020603050405020304" pitchFamily="18" charset="0"/>
              </a:rPr>
              <a:t>1.  Imagine you have a pen pal in Canada. Send an e-mail to him or her telling about your classroom Olympics or a school meeting. </a:t>
            </a:r>
          </a:p>
        </p:txBody>
      </p:sp>
      <p:sp>
        <p:nvSpPr>
          <p:cNvPr id="53253" name="Rectangle 5"/>
          <p:cNvSpPr>
            <a:spLocks noChangeArrowheads="1"/>
          </p:cNvSpPr>
          <p:nvPr/>
        </p:nvSpPr>
        <p:spPr bwMode="auto">
          <a:xfrm>
            <a:off x="611188" y="4724400"/>
            <a:ext cx="7489825" cy="142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eaLnBrk="1" hangingPunct="1">
              <a:lnSpc>
                <a:spcPct val="135000"/>
              </a:lnSpc>
            </a:pPr>
            <a:r>
              <a:rPr kumimoji="1" lang="en-US" altLang="zh-CN" sz="3200" b="1" i="1" dirty="0">
                <a:solidFill>
                  <a:srgbClr val="0000FF"/>
                </a:solidFill>
                <a:latin typeface="Times New Roman" panose="02020603050405020304" pitchFamily="18" charset="0"/>
              </a:rPr>
              <a:t>2.Learn the words and expressions in Lesson 37</a:t>
            </a:r>
            <a:r>
              <a:rPr kumimoji="1" lang="en-US" altLang="zh-CN" sz="3200" b="1" i="1" dirty="0" smtClean="0">
                <a:solidFill>
                  <a:srgbClr val="0000FF"/>
                </a:solidFill>
                <a:latin typeface="Times New Roman" panose="02020603050405020304" pitchFamily="18" charset="0"/>
              </a:rPr>
              <a:t>. </a:t>
            </a:r>
            <a:endParaRPr kumimoji="1" lang="en-US" altLang="zh-CN" sz="3200" b="1" i="1" dirty="0">
              <a:solidFill>
                <a:srgbClr val="0000FF"/>
              </a:solidFill>
              <a:latin typeface="Times New Roman" panose="02020603050405020304" pitchFamily="18" charset="0"/>
            </a:endParaRPr>
          </a:p>
        </p:txBody>
      </p:sp>
      <p:sp>
        <p:nvSpPr>
          <p:cNvPr id="86018" name="WordArt 2"/>
          <p:cNvSpPr>
            <a:spLocks noChangeArrowheads="1" noChangeShapeType="1" noTextEdit="1"/>
          </p:cNvSpPr>
          <p:nvPr/>
        </p:nvSpPr>
        <p:spPr bwMode="auto">
          <a:xfrm>
            <a:off x="611188" y="260350"/>
            <a:ext cx="5649912" cy="1441450"/>
          </a:xfrm>
          <a:prstGeom prst="rect">
            <a:avLst/>
          </a:prstGeom>
        </p:spPr>
        <p:txBody>
          <a:bodyPr wrap="none" fromWordArt="1">
            <a:prstTxWarp prst="textPlain">
              <a:avLst>
                <a:gd name="adj" fmla="val 50000"/>
              </a:avLst>
            </a:prstTxWarp>
          </a:bodyPr>
          <a:lstStyle/>
          <a:p>
            <a:pPr algn="ctr"/>
            <a:r>
              <a:rPr lang="en-US" altLang="zh-CN" sz="3600" b="1" kern="10" dirty="0">
                <a:ln w="19050">
                  <a:solidFill>
                    <a:srgbClr val="FF0000"/>
                  </a:solidFill>
                  <a:round/>
                </a:ln>
                <a:solidFill>
                  <a:srgbClr val="FF9900"/>
                </a:solidFill>
                <a:effectLst>
                  <a:outerShdw dist="35921" dir="2700000" algn="ctr" rotWithShape="0">
                    <a:srgbClr val="990000"/>
                  </a:outerShdw>
                </a:effectLst>
                <a:latin typeface="Comic Sans MS" panose="030F0702030302020204"/>
              </a:rPr>
              <a:t>HOMEWORK</a:t>
            </a:r>
            <a:endParaRPr lang="zh-CN" altLang="en-US" sz="3600" b="1" kern="10" dirty="0">
              <a:ln w="19050">
                <a:solidFill>
                  <a:srgbClr val="FF0000"/>
                </a:solidFill>
                <a:round/>
              </a:ln>
              <a:solidFill>
                <a:srgbClr val="FF9900"/>
              </a:solidFill>
              <a:effectLst>
                <a:outerShdw dist="35921" dir="2700000" algn="ctr" rotWithShape="0">
                  <a:srgbClr val="990000"/>
                </a:outerShdw>
              </a:effectLst>
              <a:latin typeface="Comic Sans MS" panose="030F07020303020202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p:cTn id="7" dur="500" fill="hold"/>
                                        <p:tgtEl>
                                          <p:spTgt spid="8601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8601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8601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8601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3250">
                                            <p:txEl>
                                              <p:pRg st="0" end="0"/>
                                            </p:txEl>
                                          </p:spTgt>
                                        </p:tgtEl>
                                        <p:attrNameLst>
                                          <p:attrName>style.visibility</p:attrName>
                                        </p:attrNameLst>
                                      </p:cBhvr>
                                      <p:to>
                                        <p:strVal val="visible"/>
                                      </p:to>
                                    </p:set>
                                    <p:animEffect transition="in" filter="blinds(horizontal)">
                                      <p:cBhvr>
                                        <p:cTn id="15" dur="500"/>
                                        <p:tgtEl>
                                          <p:spTgt spid="5325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3253"/>
                                        </p:tgtEl>
                                        <p:attrNameLst>
                                          <p:attrName>style.visibility</p:attrName>
                                        </p:attrNameLst>
                                      </p:cBhvr>
                                      <p:to>
                                        <p:strVal val="visible"/>
                                      </p:to>
                                    </p:set>
                                    <p:anim calcmode="lin" valueType="num">
                                      <p:cBhvr additive="base">
                                        <p:cTn id="20" dur="500" fill="hold"/>
                                        <p:tgtEl>
                                          <p:spTgt spid="53253"/>
                                        </p:tgtEl>
                                        <p:attrNameLst>
                                          <p:attrName>ppt_x</p:attrName>
                                        </p:attrNameLst>
                                      </p:cBhvr>
                                      <p:tavLst>
                                        <p:tav tm="0">
                                          <p:val>
                                            <p:strVal val="#ppt_x"/>
                                          </p:val>
                                        </p:tav>
                                        <p:tav tm="100000">
                                          <p:val>
                                            <p:strVal val="#ppt_x"/>
                                          </p:val>
                                        </p:tav>
                                      </p:tavLst>
                                    </p:anim>
                                    <p:anim calcmode="lin" valueType="num">
                                      <p:cBhvr additive="base">
                                        <p:cTn id="21" dur="500" fill="hold"/>
                                        <p:tgtEl>
                                          <p:spTgt spid="532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p:bldP spid="53253" grpId="0"/>
      <p:bldP spid="860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5"/>
          <p:cNvSpPr>
            <a:spLocks noChangeArrowheads="1" noChangeShapeType="1" noTextEdit="1"/>
          </p:cNvSpPr>
          <p:nvPr/>
        </p:nvSpPr>
        <p:spPr bwMode="auto">
          <a:xfrm>
            <a:off x="1500188" y="2143125"/>
            <a:ext cx="6410325" cy="2016125"/>
          </a:xfrm>
          <a:prstGeom prst="rect">
            <a:avLst/>
          </a:prstGeom>
        </p:spPr>
        <p:txBody>
          <a:bodyPr wrap="none" fromWordArt="1">
            <a:prstTxWarp prst="textDoubleWave1">
              <a:avLst>
                <a:gd name="adj1" fmla="val 6500"/>
                <a:gd name="adj2" fmla="val 0"/>
              </a:avLst>
            </a:prstTxWarp>
          </a:bodyPr>
          <a:lstStyle/>
          <a:p>
            <a:pPr algn="ctr"/>
            <a:r>
              <a:rPr lang="en-US" altLang="zh-CN" sz="7200" kern="10" spc="-720">
                <a:ln w="12700">
                  <a:solidFill>
                    <a:srgbClr val="000099"/>
                  </a:solidFill>
                  <a:round/>
                </a:ln>
                <a:solidFill>
                  <a:srgbClr val="33CCFF"/>
                </a:solidFill>
                <a:effectLst>
                  <a:outerShdw dist="125724" dir="18900000" algn="ctr" rotWithShape="0">
                    <a:srgbClr val="000099"/>
                  </a:outerShdw>
                </a:effectLst>
                <a:latin typeface="隶书" panose="02010509060101010101" pitchFamily="49" charset="-122"/>
                <a:ea typeface="隶书" panose="02010509060101010101" pitchFamily="49" charset="-122"/>
              </a:rPr>
              <a:t>Thank you</a:t>
            </a:r>
            <a:endParaRPr lang="zh-CN" altLang="en-US" sz="7200" kern="10" spc="-720">
              <a:ln w="12700">
                <a:solidFill>
                  <a:srgbClr val="000099"/>
                </a:solidFill>
                <a:round/>
              </a:ln>
              <a:solidFill>
                <a:srgbClr val="33CCFF"/>
              </a:solidFill>
              <a:effectLst>
                <a:outerShdw dist="125724" dir="18900000" algn="ctr" rotWithShape="0">
                  <a:srgbClr val="000099"/>
                </a:outerShdw>
              </a:effectLst>
              <a:latin typeface="隶书" panose="02010509060101010101" pitchFamily="49" charset="-122"/>
              <a:ea typeface="隶书" panose="020105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p:cTn id="7" dur="500" fill="hold"/>
                                        <p:tgtEl>
                                          <p:spTgt spid="32770"/>
                                        </p:tgtEl>
                                        <p:attrNameLst>
                                          <p:attrName>ppt_w</p:attrName>
                                        </p:attrNameLst>
                                      </p:cBhvr>
                                      <p:tavLst>
                                        <p:tav tm="0">
                                          <p:val>
                                            <p:fltVal val="0"/>
                                          </p:val>
                                        </p:tav>
                                        <p:tav tm="100000">
                                          <p:val>
                                            <p:strVal val="#ppt_w"/>
                                          </p:val>
                                        </p:tav>
                                      </p:tavLst>
                                    </p:anim>
                                    <p:anim calcmode="lin" valueType="num">
                                      <p:cBhvr>
                                        <p:cTn id="8" dur="500" fill="hold"/>
                                        <p:tgtEl>
                                          <p:spTgt spid="3277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3"/>
          <p:cNvSpPr txBox="1">
            <a:spLocks noChangeArrowheads="1"/>
          </p:cNvSpPr>
          <p:nvPr/>
        </p:nvSpPr>
        <p:spPr bwMode="auto">
          <a:xfrm>
            <a:off x="2484438" y="836613"/>
            <a:ext cx="2808287"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algn="ctr" eaLnBrk="1" hangingPunct="1">
              <a:spcBef>
                <a:spcPct val="50000"/>
              </a:spcBef>
            </a:pPr>
            <a:r>
              <a:rPr lang="en-US" altLang="zh-CN" sz="3600" b="1" dirty="0">
                <a:solidFill>
                  <a:srgbClr val="FF0000"/>
                </a:solidFill>
                <a:latin typeface="Times New Roman" panose="02020603050405020304" pitchFamily="18" charset="0"/>
              </a:rPr>
              <a:t>Objectives</a:t>
            </a:r>
          </a:p>
        </p:txBody>
      </p:sp>
      <p:pic>
        <p:nvPicPr>
          <p:cNvPr id="8196" name="Picture 4" descr="pair%20readin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6227763" y="549275"/>
            <a:ext cx="1584325" cy="108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 Box 5"/>
          <p:cNvSpPr txBox="1">
            <a:spLocks noChangeArrowheads="1"/>
          </p:cNvSpPr>
          <p:nvPr/>
        </p:nvSpPr>
        <p:spPr bwMode="auto">
          <a:xfrm>
            <a:off x="755650" y="1700213"/>
            <a:ext cx="7869238" cy="481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lnSpc>
                <a:spcPct val="155000"/>
              </a:lnSpc>
              <a:buFontTx/>
              <a:buAutoNum type="arabicPeriod"/>
            </a:pPr>
            <a:r>
              <a:rPr lang="en-US" altLang="zh-CN" sz="4000" b="1" dirty="0">
                <a:latin typeface="Times New Roman" panose="02020603050405020304" pitchFamily="18" charset="0"/>
              </a:rPr>
              <a:t> To understand the letter.</a:t>
            </a:r>
          </a:p>
          <a:p>
            <a:pPr marL="342900" indent="-342900" eaLnBrk="1" hangingPunct="1">
              <a:lnSpc>
                <a:spcPct val="155000"/>
              </a:lnSpc>
            </a:pPr>
            <a:r>
              <a:rPr lang="en-US" altLang="zh-CN" sz="4000" b="1" dirty="0">
                <a:latin typeface="Times New Roman" panose="02020603050405020304" pitchFamily="18" charset="0"/>
              </a:rPr>
              <a:t>2. To learn some useful words and expressions about classroom Olympics.</a:t>
            </a:r>
          </a:p>
          <a:p>
            <a:pPr marL="342900" indent="-342900" eaLnBrk="1" hangingPunct="1">
              <a:lnSpc>
                <a:spcPct val="155000"/>
              </a:lnSpc>
            </a:pPr>
            <a:r>
              <a:rPr lang="en-US" altLang="zh-CN" sz="4000" b="1" dirty="0">
                <a:latin typeface="Times New Roman" panose="02020603050405020304" pitchFamily="18" charset="0"/>
              </a:rPr>
              <a:t>3.Learn how to write an E-mail.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box(in)">
                                      <p:cBhvr>
                                        <p:cTn id="7" dur="500"/>
                                        <p:tgtEl>
                                          <p:spTgt spid="8195"/>
                                        </p:tgtEl>
                                      </p:cBhvr>
                                    </p:animEffect>
                                  </p:childTnLst>
                                </p:cTn>
                              </p:par>
                              <p:par>
                                <p:cTn id="8" presetID="4" presetClass="entr" presetSubtype="16" fill="hold" nodeType="withEffect">
                                  <p:stCondLst>
                                    <p:cond delay="0"/>
                                  </p:stCondLst>
                                  <p:childTnLst>
                                    <p:set>
                                      <p:cBhvr>
                                        <p:cTn id="9" dur="1" fill="hold">
                                          <p:stCondLst>
                                            <p:cond delay="0"/>
                                          </p:stCondLst>
                                        </p:cTn>
                                        <p:tgtEl>
                                          <p:spTgt spid="8196"/>
                                        </p:tgtEl>
                                        <p:attrNameLst>
                                          <p:attrName>style.visibility</p:attrName>
                                        </p:attrNameLst>
                                      </p:cBhvr>
                                      <p:to>
                                        <p:strVal val="visible"/>
                                      </p:to>
                                    </p:set>
                                    <p:animEffect transition="in" filter="box(in)">
                                      <p:cBhvr>
                                        <p:cTn id="10" dur="500"/>
                                        <p:tgtEl>
                                          <p:spTgt spid="819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197"/>
                                        </p:tgtEl>
                                        <p:attrNameLst>
                                          <p:attrName>style.visibility</p:attrName>
                                        </p:attrNameLst>
                                      </p:cBhvr>
                                      <p:to>
                                        <p:strVal val="visible"/>
                                      </p:to>
                                    </p:set>
                                    <p:animEffect transition="in" filter="box(in)">
                                      <p:cBhvr>
                                        <p:cTn id="13" dur="500"/>
                                        <p:tgtEl>
                                          <p:spTgt spid="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08061123"/>
          <p:cNvPicPr>
            <a:picLocks noChangeAspect="1" noChangeArrowheads="1"/>
          </p:cNvPicPr>
          <p:nvPr/>
        </p:nvPicPr>
        <p:blipFill>
          <a:blip r:embed="rId3" cstate="email"/>
          <a:srcRect/>
          <a:stretch>
            <a:fillRect/>
          </a:stretch>
        </p:blipFill>
        <p:spPr bwMode="auto">
          <a:xfrm>
            <a:off x="1581150" y="0"/>
            <a:ext cx="5832475" cy="119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4"/>
          <p:cNvSpPr txBox="1">
            <a:spLocks noChangeArrowheads="1"/>
          </p:cNvSpPr>
          <p:nvPr/>
        </p:nvSpPr>
        <p:spPr bwMode="auto">
          <a:xfrm>
            <a:off x="2373313" y="333375"/>
            <a:ext cx="446405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lnSpc>
                <a:spcPct val="90000"/>
              </a:lnSpc>
              <a:spcBef>
                <a:spcPct val="20000"/>
              </a:spcBef>
            </a:pPr>
            <a:r>
              <a:rPr kumimoji="1" lang="en-US" altLang="zh-CN" sz="3600" b="1" dirty="0">
                <a:solidFill>
                  <a:srgbClr val="FF3399"/>
                </a:solidFill>
                <a:latin typeface="Times New Roman" panose="02020603050405020304" pitchFamily="18" charset="0"/>
              </a:rPr>
              <a:t>Words &amp; expressions</a:t>
            </a:r>
            <a:endParaRPr kumimoji="1" lang="en-GB" altLang="zh-CN" sz="3600" b="1" dirty="0">
              <a:solidFill>
                <a:srgbClr val="FF3399"/>
              </a:solidFill>
              <a:latin typeface="Times New Roman" panose="02020603050405020304" pitchFamily="18" charset="0"/>
            </a:endParaRPr>
          </a:p>
        </p:txBody>
      </p:sp>
      <p:sp>
        <p:nvSpPr>
          <p:cNvPr id="6149" name="Text Box 5"/>
          <p:cNvSpPr txBox="1">
            <a:spLocks noChangeArrowheads="1"/>
          </p:cNvSpPr>
          <p:nvPr/>
        </p:nvSpPr>
        <p:spPr bwMode="auto">
          <a:xfrm>
            <a:off x="-252730" y="1412875"/>
            <a:ext cx="2828925"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rope</a:t>
            </a:r>
          </a:p>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sit-up</a:t>
            </a:r>
          </a:p>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push-up</a:t>
            </a:r>
          </a:p>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race</a:t>
            </a:r>
          </a:p>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result</a:t>
            </a:r>
          </a:p>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none</a:t>
            </a:r>
          </a:p>
          <a:p>
            <a:pPr marL="342900" indent="-342900" algn="r" eaLnBrk="1" hangingPunct="1">
              <a:lnSpc>
                <a:spcPct val="120000"/>
              </a:lnSpc>
            </a:pPr>
            <a:r>
              <a:rPr kumimoji="1" lang="en-US" altLang="zh-CN" sz="4000" b="1" dirty="0">
                <a:solidFill>
                  <a:srgbClr val="3333FF"/>
                </a:solidFill>
                <a:latin typeface="Times New Roman" panose="02020603050405020304" pitchFamily="18" charset="0"/>
              </a:rPr>
              <a:t>twentieth</a:t>
            </a:r>
          </a:p>
        </p:txBody>
      </p:sp>
      <p:sp>
        <p:nvSpPr>
          <p:cNvPr id="6150" name="Rectangle 6"/>
          <p:cNvSpPr>
            <a:spLocks noChangeArrowheads="1"/>
          </p:cNvSpPr>
          <p:nvPr/>
        </p:nvSpPr>
        <p:spPr bwMode="auto">
          <a:xfrm>
            <a:off x="3454400" y="1412875"/>
            <a:ext cx="5689600" cy="521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eaLnBrk="1" hangingPunct="1">
              <a:lnSpc>
                <a:spcPct val="120000"/>
              </a:lnSpc>
            </a:pPr>
            <a:r>
              <a:rPr kumimoji="1" lang="en-US" altLang="zh-CN" sz="4000" b="1" dirty="0">
                <a:latin typeface="Times New Roman" panose="02020603050405020304" pitchFamily="18" charset="0"/>
              </a:rPr>
              <a:t>n. </a:t>
            </a:r>
            <a:r>
              <a:rPr kumimoji="1" lang="zh-CN" altLang="en-US" sz="4000" b="1" dirty="0">
                <a:latin typeface="Times New Roman" panose="02020603050405020304" pitchFamily="18" charset="0"/>
              </a:rPr>
              <a:t>绳</a:t>
            </a:r>
          </a:p>
          <a:p>
            <a:pPr marL="342900" indent="-342900" eaLnBrk="1" hangingPunct="1">
              <a:lnSpc>
                <a:spcPct val="120000"/>
              </a:lnSpc>
            </a:pPr>
            <a:r>
              <a:rPr kumimoji="1" lang="en-US" altLang="zh-CN" sz="4000" b="1" dirty="0">
                <a:latin typeface="Times New Roman" panose="02020603050405020304" pitchFamily="18" charset="0"/>
              </a:rPr>
              <a:t>n. </a:t>
            </a:r>
            <a:r>
              <a:rPr kumimoji="1" lang="zh-CN" altLang="en-US" sz="4000" b="1" dirty="0">
                <a:latin typeface="Times New Roman" panose="02020603050405020304" pitchFamily="18" charset="0"/>
              </a:rPr>
              <a:t>仰卧起坐</a:t>
            </a:r>
          </a:p>
          <a:p>
            <a:pPr marL="342900" indent="-342900" eaLnBrk="1" hangingPunct="1">
              <a:lnSpc>
                <a:spcPct val="120000"/>
              </a:lnSpc>
            </a:pPr>
            <a:r>
              <a:rPr kumimoji="1" lang="en-US" altLang="zh-CN" sz="4000" b="1" dirty="0">
                <a:latin typeface="Times New Roman" panose="02020603050405020304" pitchFamily="18" charset="0"/>
              </a:rPr>
              <a:t>n. </a:t>
            </a:r>
            <a:r>
              <a:rPr kumimoji="1" lang="zh-CN" altLang="en-US" sz="4000" b="1" dirty="0">
                <a:latin typeface="Times New Roman" panose="02020603050405020304" pitchFamily="18" charset="0"/>
              </a:rPr>
              <a:t>俯卧撑</a:t>
            </a:r>
          </a:p>
          <a:p>
            <a:pPr marL="342900" indent="-342900" eaLnBrk="1" hangingPunct="1">
              <a:lnSpc>
                <a:spcPct val="120000"/>
              </a:lnSpc>
            </a:pPr>
            <a:r>
              <a:rPr kumimoji="1" lang="en-US" altLang="zh-CN" sz="4000" b="1" dirty="0">
                <a:latin typeface="Times New Roman" panose="02020603050405020304" pitchFamily="18" charset="0"/>
              </a:rPr>
              <a:t>n. </a:t>
            </a:r>
            <a:r>
              <a:rPr kumimoji="1" lang="zh-CN" altLang="en-US" sz="4000" b="1" dirty="0">
                <a:latin typeface="Times New Roman" panose="02020603050405020304" pitchFamily="18" charset="0"/>
              </a:rPr>
              <a:t>赛跑；速度竞赛</a:t>
            </a:r>
          </a:p>
          <a:p>
            <a:pPr marL="342900" indent="-342900" eaLnBrk="1" hangingPunct="1">
              <a:lnSpc>
                <a:spcPct val="120000"/>
              </a:lnSpc>
            </a:pPr>
            <a:r>
              <a:rPr kumimoji="1" lang="en-US" altLang="zh-CN" sz="4000" b="1" dirty="0">
                <a:latin typeface="Times New Roman" panose="02020603050405020304" pitchFamily="18" charset="0"/>
              </a:rPr>
              <a:t>n. </a:t>
            </a:r>
            <a:r>
              <a:rPr kumimoji="1" lang="zh-CN" altLang="en-US" sz="4000" b="1" dirty="0">
                <a:latin typeface="Times New Roman" panose="02020603050405020304" pitchFamily="18" charset="0"/>
              </a:rPr>
              <a:t>结果；成绩</a:t>
            </a:r>
          </a:p>
          <a:p>
            <a:pPr marL="342900" indent="-342900" eaLnBrk="1" hangingPunct="1">
              <a:lnSpc>
                <a:spcPct val="120000"/>
              </a:lnSpc>
            </a:pPr>
            <a:r>
              <a:rPr kumimoji="1" lang="en-US" altLang="zh-CN" sz="4000" b="1" dirty="0">
                <a:latin typeface="Times New Roman" panose="02020603050405020304" pitchFamily="18" charset="0"/>
              </a:rPr>
              <a:t>pron. </a:t>
            </a:r>
            <a:r>
              <a:rPr kumimoji="1" lang="zh-CN" altLang="en-US" sz="4000" b="1" dirty="0">
                <a:latin typeface="Times New Roman" panose="02020603050405020304" pitchFamily="18" charset="0"/>
              </a:rPr>
              <a:t>一个也没有；毫无</a:t>
            </a:r>
          </a:p>
          <a:p>
            <a:pPr marL="342900" indent="-342900" eaLnBrk="1" hangingPunct="1">
              <a:lnSpc>
                <a:spcPct val="120000"/>
              </a:lnSpc>
            </a:pPr>
            <a:r>
              <a:rPr kumimoji="1" lang="en-US" altLang="zh-CN" sz="4000" b="1" dirty="0">
                <a:latin typeface="Times New Roman" panose="02020603050405020304" pitchFamily="18" charset="0"/>
              </a:rPr>
              <a:t>num. &amp; adj. </a:t>
            </a:r>
            <a:r>
              <a:rPr kumimoji="1" lang="zh-CN" altLang="en-US" sz="4000" b="1" dirty="0">
                <a:latin typeface="Times New Roman" panose="02020603050405020304" pitchFamily="18" charset="0"/>
              </a:rPr>
              <a:t>第二十</a:t>
            </a:r>
            <a:r>
              <a:rPr kumimoji="1" lang="en-US" altLang="zh-CN" sz="4000" b="1" dirty="0">
                <a:latin typeface="Times New Roman" panose="02020603050405020304" pitchFamily="18" charset="0"/>
              </a:rPr>
              <a:t>(</a:t>
            </a:r>
            <a:r>
              <a:rPr kumimoji="1" lang="zh-CN" altLang="en-US" sz="4000" b="1" dirty="0">
                <a:latin typeface="Times New Roman" panose="02020603050405020304" pitchFamily="18" charset="0"/>
              </a:rPr>
              <a:t>的</a:t>
            </a:r>
            <a:r>
              <a:rPr kumimoji="1" lang="en-US" altLang="zh-CN" sz="4000" b="1" dirty="0">
                <a:latin typeface="Times New Roman" panose="02020603050405020304"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animEffect transition="in" filter="diamond(in)">
                                      <p:cBhvr>
                                        <p:cTn id="7" dur="2000"/>
                                        <p:tgtEl>
                                          <p:spTgt spid="614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nodeType="clickEffect">
                                  <p:stCondLst>
                                    <p:cond delay="0"/>
                                  </p:stCondLst>
                                  <p:childTnLst>
                                    <p:set>
                                      <p:cBhvr>
                                        <p:cTn id="11" dur="1" fill="hold">
                                          <p:stCondLst>
                                            <p:cond delay="0"/>
                                          </p:stCondLst>
                                        </p:cTn>
                                        <p:tgtEl>
                                          <p:spTgt spid="6150">
                                            <p:txEl>
                                              <p:pRg st="0" end="0"/>
                                            </p:txEl>
                                          </p:spTgt>
                                        </p:tgtEl>
                                        <p:attrNameLst>
                                          <p:attrName>style.visibility</p:attrName>
                                        </p:attrNameLst>
                                      </p:cBhvr>
                                      <p:to>
                                        <p:strVal val="visible"/>
                                      </p:to>
                                    </p:set>
                                    <p:animEffect transition="in" filter="barn(inHorizontal)">
                                      <p:cBhvr>
                                        <p:cTn id="12" dur="500"/>
                                        <p:tgtEl>
                                          <p:spTgt spid="61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Effect transition="in" filter="barn(inHorizontal)">
                                      <p:cBhvr>
                                        <p:cTn id="17" dur="500"/>
                                        <p:tgtEl>
                                          <p:spTgt spid="61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nodeType="clickEffect">
                                  <p:stCondLst>
                                    <p:cond delay="0"/>
                                  </p:stCondLst>
                                  <p:childTnLst>
                                    <p:set>
                                      <p:cBhvr>
                                        <p:cTn id="21" dur="1" fill="hold">
                                          <p:stCondLst>
                                            <p:cond delay="0"/>
                                          </p:stCondLst>
                                        </p:cTn>
                                        <p:tgtEl>
                                          <p:spTgt spid="6150">
                                            <p:txEl>
                                              <p:pRg st="2" end="2"/>
                                            </p:txEl>
                                          </p:spTgt>
                                        </p:tgtEl>
                                        <p:attrNameLst>
                                          <p:attrName>style.visibility</p:attrName>
                                        </p:attrNameLst>
                                      </p:cBhvr>
                                      <p:to>
                                        <p:strVal val="visible"/>
                                      </p:to>
                                    </p:set>
                                    <p:animEffect transition="in" filter="barn(inHorizontal)">
                                      <p:cBhvr>
                                        <p:cTn id="22" dur="500"/>
                                        <p:tgtEl>
                                          <p:spTgt spid="61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nodeType="clickEffect">
                                  <p:stCondLst>
                                    <p:cond delay="0"/>
                                  </p:stCondLst>
                                  <p:childTnLst>
                                    <p:set>
                                      <p:cBhvr>
                                        <p:cTn id="26" dur="1" fill="hold">
                                          <p:stCondLst>
                                            <p:cond delay="0"/>
                                          </p:stCondLst>
                                        </p:cTn>
                                        <p:tgtEl>
                                          <p:spTgt spid="6150">
                                            <p:txEl>
                                              <p:pRg st="3" end="3"/>
                                            </p:txEl>
                                          </p:spTgt>
                                        </p:tgtEl>
                                        <p:attrNameLst>
                                          <p:attrName>style.visibility</p:attrName>
                                        </p:attrNameLst>
                                      </p:cBhvr>
                                      <p:to>
                                        <p:strVal val="visible"/>
                                      </p:to>
                                    </p:set>
                                    <p:animEffect transition="in" filter="barn(inHorizontal)">
                                      <p:cBhvr>
                                        <p:cTn id="27" dur="500"/>
                                        <p:tgtEl>
                                          <p:spTgt spid="61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nodeType="clickEffect">
                                  <p:stCondLst>
                                    <p:cond delay="0"/>
                                  </p:stCondLst>
                                  <p:childTnLst>
                                    <p:set>
                                      <p:cBhvr>
                                        <p:cTn id="31" dur="1" fill="hold">
                                          <p:stCondLst>
                                            <p:cond delay="0"/>
                                          </p:stCondLst>
                                        </p:cTn>
                                        <p:tgtEl>
                                          <p:spTgt spid="6150">
                                            <p:txEl>
                                              <p:pRg st="4" end="4"/>
                                            </p:txEl>
                                          </p:spTgt>
                                        </p:tgtEl>
                                        <p:attrNameLst>
                                          <p:attrName>style.visibility</p:attrName>
                                        </p:attrNameLst>
                                      </p:cBhvr>
                                      <p:to>
                                        <p:strVal val="visible"/>
                                      </p:to>
                                    </p:set>
                                    <p:animEffect transition="in" filter="barn(inHorizontal)">
                                      <p:cBhvr>
                                        <p:cTn id="32" dur="500"/>
                                        <p:tgtEl>
                                          <p:spTgt spid="615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6" fill="hold" nodeType="clickEffect">
                                  <p:stCondLst>
                                    <p:cond delay="0"/>
                                  </p:stCondLst>
                                  <p:childTnLst>
                                    <p:set>
                                      <p:cBhvr>
                                        <p:cTn id="36" dur="1" fill="hold">
                                          <p:stCondLst>
                                            <p:cond delay="0"/>
                                          </p:stCondLst>
                                        </p:cTn>
                                        <p:tgtEl>
                                          <p:spTgt spid="6150">
                                            <p:txEl>
                                              <p:pRg st="5" end="5"/>
                                            </p:txEl>
                                          </p:spTgt>
                                        </p:tgtEl>
                                        <p:attrNameLst>
                                          <p:attrName>style.visibility</p:attrName>
                                        </p:attrNameLst>
                                      </p:cBhvr>
                                      <p:to>
                                        <p:strVal val="visible"/>
                                      </p:to>
                                    </p:set>
                                    <p:animEffect transition="in" filter="barn(inHorizontal)">
                                      <p:cBhvr>
                                        <p:cTn id="37" dur="500"/>
                                        <p:tgtEl>
                                          <p:spTgt spid="615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6" fill="hold" nodeType="clickEffect">
                                  <p:stCondLst>
                                    <p:cond delay="0"/>
                                  </p:stCondLst>
                                  <p:childTnLst>
                                    <p:set>
                                      <p:cBhvr>
                                        <p:cTn id="41" dur="1" fill="hold">
                                          <p:stCondLst>
                                            <p:cond delay="0"/>
                                          </p:stCondLst>
                                        </p:cTn>
                                        <p:tgtEl>
                                          <p:spTgt spid="6150">
                                            <p:txEl>
                                              <p:pRg st="6" end="6"/>
                                            </p:txEl>
                                          </p:spTgt>
                                        </p:tgtEl>
                                        <p:attrNameLst>
                                          <p:attrName>style.visibility</p:attrName>
                                        </p:attrNameLst>
                                      </p:cBhvr>
                                      <p:to>
                                        <p:strVal val="visible"/>
                                      </p:to>
                                    </p:set>
                                    <p:animEffect transition="in" filter="barn(inHorizontal)">
                                      <p:cBhvr>
                                        <p:cTn id="42" dur="500"/>
                                        <p:tgtEl>
                                          <p:spTgt spid="61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5" name="Picture 5" descr="跳绳"/>
          <p:cNvPicPr>
            <a:picLocks noChangeAspect="1" noChangeArrowheads="1"/>
          </p:cNvPicPr>
          <p:nvPr/>
        </p:nvPicPr>
        <p:blipFill>
          <a:blip r:embed="rId2"/>
          <a:srcRect/>
          <a:stretch>
            <a:fillRect/>
          </a:stretch>
        </p:blipFill>
        <p:spPr bwMode="auto">
          <a:xfrm>
            <a:off x="2000250" y="1285875"/>
            <a:ext cx="4752975" cy="352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6"/>
          <p:cNvSpPr txBox="1">
            <a:spLocks noChangeArrowheads="1"/>
          </p:cNvSpPr>
          <p:nvPr/>
        </p:nvSpPr>
        <p:spPr bwMode="auto">
          <a:xfrm>
            <a:off x="3000375" y="5072063"/>
            <a:ext cx="2971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3600" b="1">
                <a:solidFill>
                  <a:srgbClr val="0000FF"/>
                </a:solidFill>
                <a:latin typeface="Times New Roman" panose="02020603050405020304" pitchFamily="18" charset="0"/>
              </a:rPr>
              <a:t>jump rope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ox(in)">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blinds(horizontal)">
                                      <p:cBhvr>
                                        <p:cTn id="12"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258888" y="4292600"/>
            <a:ext cx="2971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4000" b="1">
                <a:solidFill>
                  <a:srgbClr val="0000FF"/>
                </a:solidFill>
                <a:latin typeface="Times New Roman" panose="02020603050405020304" pitchFamily="18" charset="0"/>
              </a:rPr>
              <a:t>sit-ups</a:t>
            </a:r>
          </a:p>
        </p:txBody>
      </p:sp>
      <p:sp>
        <p:nvSpPr>
          <p:cNvPr id="12294" name="Text Box 6"/>
          <p:cNvSpPr txBox="1">
            <a:spLocks noChangeArrowheads="1"/>
          </p:cNvSpPr>
          <p:nvPr/>
        </p:nvSpPr>
        <p:spPr bwMode="auto">
          <a:xfrm>
            <a:off x="4932363" y="4292600"/>
            <a:ext cx="31162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宋体" panose="02010600030101010101" pitchFamily="2" charset="-122"/>
              </a:defRPr>
            </a:lvl1pPr>
            <a:lvl2pPr>
              <a:defRPr sz="2800">
                <a:solidFill>
                  <a:schemeClr val="tx1"/>
                </a:solidFill>
                <a:latin typeface="Arial" panose="020B0604020202020204" pitchFamily="34" charset="0"/>
                <a:ea typeface="宋体" panose="02010600030101010101" pitchFamily="2" charset="-122"/>
              </a:defRPr>
            </a:lvl2pPr>
            <a:lvl3pPr>
              <a:defRPr sz="2400">
                <a:solidFill>
                  <a:schemeClr val="tx1"/>
                </a:solidFill>
                <a:latin typeface="Arial" panose="020B0604020202020204" pitchFamily="34" charset="0"/>
                <a:ea typeface="宋体" panose="02010600030101010101" pitchFamily="2" charset="-122"/>
              </a:defRPr>
            </a:lvl3pPr>
            <a:lvl4pPr>
              <a:defRPr sz="2000">
                <a:solidFill>
                  <a:schemeClr val="tx1"/>
                </a:solidFill>
                <a:latin typeface="Arial" panose="020B0604020202020204" pitchFamily="34" charset="0"/>
                <a:ea typeface="宋体" panose="02010600030101010101" pitchFamily="2" charset="-122"/>
              </a:defRPr>
            </a:lvl4pPr>
            <a:lvl5pPr>
              <a:defRPr sz="2000">
                <a:solidFill>
                  <a:schemeClr val="tx1"/>
                </a:solidFill>
                <a:latin typeface="Arial" panose="020B0604020202020204" pitchFamily="34" charset="0"/>
                <a:ea typeface="宋体" panose="02010600030101010101" pitchFamily="2" charset="-122"/>
              </a:defRPr>
            </a:lvl5pPr>
            <a:lvl6pPr eaLnBrk="0" hangingPunct="0">
              <a:defRPr sz="2000">
                <a:solidFill>
                  <a:schemeClr val="tx1"/>
                </a:solidFill>
                <a:latin typeface="Arial" panose="020B0604020202020204" pitchFamily="34" charset="0"/>
                <a:ea typeface="宋体" panose="02010600030101010101" pitchFamily="2" charset="-122"/>
              </a:defRPr>
            </a:lvl6pPr>
            <a:lvl7pPr eaLnBrk="0" hangingPunct="0">
              <a:defRPr sz="2000">
                <a:solidFill>
                  <a:schemeClr val="tx1"/>
                </a:solidFill>
                <a:latin typeface="Arial" panose="020B0604020202020204" pitchFamily="34" charset="0"/>
                <a:ea typeface="宋体" panose="02010600030101010101" pitchFamily="2" charset="-122"/>
              </a:defRPr>
            </a:lvl7pPr>
            <a:lvl8pPr eaLnBrk="0" hangingPunct="0">
              <a:defRPr sz="2000">
                <a:solidFill>
                  <a:schemeClr val="tx1"/>
                </a:solidFill>
                <a:latin typeface="Arial" panose="020B0604020202020204" pitchFamily="34" charset="0"/>
                <a:ea typeface="宋体" panose="02010600030101010101" pitchFamily="2" charset="-122"/>
              </a:defRPr>
            </a:lvl8pPr>
            <a:lvl9pPr eaLnBrk="0" hangingPunct="0">
              <a:defRPr sz="2000">
                <a:solidFill>
                  <a:schemeClr val="tx1"/>
                </a:solidFill>
                <a:latin typeface="Arial" panose="020B0604020202020204" pitchFamily="34" charset="0"/>
                <a:ea typeface="宋体" panose="02010600030101010101" pitchFamily="2" charset="-122"/>
              </a:defRPr>
            </a:lvl9pPr>
          </a:lstStyle>
          <a:p>
            <a:pPr eaLnBrk="1" hangingPunct="1"/>
            <a:r>
              <a:rPr lang="en-US" altLang="zh-CN" sz="4000" b="1">
                <a:solidFill>
                  <a:srgbClr val="0000FF"/>
                </a:solidFill>
                <a:latin typeface="Times New Roman" panose="02020603050405020304" pitchFamily="18" charset="0"/>
              </a:rPr>
              <a:t>push-ups</a:t>
            </a:r>
          </a:p>
        </p:txBody>
      </p:sp>
      <p:pic>
        <p:nvPicPr>
          <p:cNvPr id="6148" name="Picture 4" descr="L36_01_1"/>
          <p:cNvPicPr>
            <a:picLocks noChangeAspect="1" noChangeArrowheads="1"/>
          </p:cNvPicPr>
          <p:nvPr/>
        </p:nvPicPr>
        <p:blipFill>
          <a:blip r:embed="rId2" cstate="email"/>
          <a:srcRect/>
          <a:stretch>
            <a:fillRect/>
          </a:stretch>
        </p:blipFill>
        <p:spPr bwMode="auto">
          <a:xfrm>
            <a:off x="468313" y="1412875"/>
            <a:ext cx="785812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292">
                                            <p:txEl>
                                              <p:pRg st="0" end="0"/>
                                            </p:txEl>
                                          </p:spTgt>
                                        </p:tgtEl>
                                        <p:attrNameLst>
                                          <p:attrName>style.visibility</p:attrName>
                                        </p:attrNameLst>
                                      </p:cBhvr>
                                      <p:to>
                                        <p:strVal val="visible"/>
                                      </p:to>
                                    </p:set>
                                    <p:animEffect transition="in" filter="wipe(down)">
                                      <p:cBhvr>
                                        <p:cTn id="7" dur="500"/>
                                        <p:tgtEl>
                                          <p:spTgt spid="122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2294">
                                            <p:txEl>
                                              <p:pRg st="0" end="0"/>
                                            </p:txEl>
                                          </p:spTgt>
                                        </p:tgtEl>
                                        <p:attrNameLst>
                                          <p:attrName>style.visibility</p:attrName>
                                        </p:attrNameLst>
                                      </p:cBhvr>
                                      <p:to>
                                        <p:strVal val="visible"/>
                                      </p:to>
                                    </p:set>
                                    <p:animEffect transition="in" filter="wipe(down)">
                                      <p:cBhvr>
                                        <p:cTn id="12" dur="500"/>
                                        <p:tgtEl>
                                          <p:spTgt spid="122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WordArt 2"/>
          <p:cNvSpPr>
            <a:spLocks noChangeArrowheads="1" noChangeShapeType="1" noTextEdit="1"/>
          </p:cNvSpPr>
          <p:nvPr/>
        </p:nvSpPr>
        <p:spPr bwMode="auto">
          <a:xfrm>
            <a:off x="2555875" y="2565400"/>
            <a:ext cx="3455988" cy="1296988"/>
          </a:xfrm>
          <a:prstGeom prst="rect">
            <a:avLst/>
          </a:prstGeom>
        </p:spPr>
        <p:txBody>
          <a:bodyPr wrap="none" fromWordArt="1">
            <a:prstTxWarp prst="textPlain">
              <a:avLst>
                <a:gd name="adj" fmla="val 50000"/>
              </a:avLst>
            </a:prstTxWarp>
          </a:bodyPr>
          <a:lstStyle/>
          <a:p>
            <a:pPr algn="ctr"/>
            <a:r>
              <a:rPr lang="en-US" altLang="zh-CN"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Listening</a:t>
            </a:r>
            <a:endParaRPr lang="zh-CN" altLang="en-US"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ppt_x"/>
                                          </p:val>
                                        </p:tav>
                                        <p:tav tm="100000">
                                          <p:val>
                                            <p:strVal val="#ppt_x"/>
                                          </p:val>
                                        </p:tav>
                                      </p:tavLst>
                                    </p:anim>
                                    <p:anim calcmode="lin" valueType="num">
                                      <p:cBhvr additive="base">
                                        <p:cTn id="8" dur="500" fill="hold"/>
                                        <p:tgtEl>
                                          <p:spTgt spid="542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p:cNvSpPr>
          <p:nvPr>
            <p:ph type="body" idx="4294967295"/>
          </p:nvPr>
        </p:nvSpPr>
        <p:spPr>
          <a:xfrm>
            <a:off x="152400" y="2781300"/>
            <a:ext cx="8991600" cy="4484688"/>
          </a:xfrm>
        </p:spPr>
        <p:txBody>
          <a:bodyPr/>
          <a:lstStyle/>
          <a:p>
            <a:pPr>
              <a:lnSpc>
                <a:spcPct val="125000"/>
              </a:lnSpc>
              <a:buFontTx/>
              <a:buNone/>
            </a:pPr>
            <a:r>
              <a:rPr lang="en-US" altLang="zh-CN" dirty="0" smtClean="0">
                <a:latin typeface="Comic Sans MS" panose="030F0702030302020204" pitchFamily="66" charset="0"/>
              </a:rPr>
              <a:t>   </a:t>
            </a:r>
            <a:r>
              <a:rPr lang="en-US" altLang="zh-CN" sz="3000" dirty="0" smtClean="0">
                <a:latin typeface="Comic Sans MS" panose="030F0702030302020204" pitchFamily="66" charset="0"/>
              </a:rPr>
              <a:t>Dear Li Ming, </a:t>
            </a:r>
          </a:p>
          <a:p>
            <a:pPr>
              <a:lnSpc>
                <a:spcPct val="125000"/>
              </a:lnSpc>
              <a:buFontTx/>
              <a:buNone/>
            </a:pPr>
            <a:r>
              <a:rPr lang="en-US" altLang="zh-CN" sz="3000" dirty="0" smtClean="0">
                <a:latin typeface="Comic Sans MS" panose="030F0702030302020204" pitchFamily="66" charset="0"/>
              </a:rPr>
              <a:t>   This week in school, we had our own classroom Olympics! Our class had five different events--- jumps rope, long jump, sit-ups, push- ups and “Jump over the Dinosaur”. Everyone competed in each event, one by one.</a:t>
            </a:r>
          </a:p>
        </p:txBody>
      </p:sp>
      <p:cxnSp>
        <p:nvCxnSpPr>
          <p:cNvPr id="7" name="直接连接符 6"/>
          <p:cNvCxnSpPr/>
          <p:nvPr/>
        </p:nvCxnSpPr>
        <p:spPr>
          <a:xfrm>
            <a:off x="5226050" y="4652963"/>
            <a:ext cx="33528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12" name="直接连接符 11"/>
          <p:cNvCxnSpPr/>
          <p:nvPr/>
        </p:nvCxnSpPr>
        <p:spPr>
          <a:xfrm>
            <a:off x="758825" y="5245100"/>
            <a:ext cx="7772400" cy="7620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15" name="直接连接符 14"/>
          <p:cNvCxnSpPr/>
          <p:nvPr/>
        </p:nvCxnSpPr>
        <p:spPr>
          <a:xfrm>
            <a:off x="758825" y="5895975"/>
            <a:ext cx="7010400" cy="7620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18" name="直接连接符 17"/>
          <p:cNvCxnSpPr/>
          <p:nvPr/>
        </p:nvCxnSpPr>
        <p:spPr>
          <a:xfrm>
            <a:off x="758825" y="6453188"/>
            <a:ext cx="16764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sp>
        <p:nvSpPr>
          <p:cNvPr id="46087" name="标题 19"/>
          <p:cNvSpPr>
            <a:spLocks noGrp="1"/>
          </p:cNvSpPr>
          <p:nvPr>
            <p:ph type="title" idx="4294967295"/>
          </p:nvPr>
        </p:nvSpPr>
        <p:spPr>
          <a:xfrm>
            <a:off x="0" y="1773238"/>
            <a:ext cx="8991600" cy="1676400"/>
          </a:xfrm>
        </p:spPr>
        <p:txBody>
          <a:bodyPr/>
          <a:lstStyle/>
          <a:p>
            <a:pPr marL="342900" indent="-342900" algn="l">
              <a:spcBef>
                <a:spcPct val="20000"/>
              </a:spcBef>
            </a:pPr>
            <a:r>
              <a:rPr lang="en-US" altLang="zh-CN" sz="2800" b="1" dirty="0" smtClean="0">
                <a:solidFill>
                  <a:schemeClr val="tx1"/>
                </a:solidFill>
                <a:latin typeface="Comic Sans MS" panose="030F0702030302020204" pitchFamily="66" charset="0"/>
              </a:rPr>
              <a:t>1. How many events did Jenny’s classmates invent for the classroom Olympics? (   )</a:t>
            </a:r>
            <a:br>
              <a:rPr lang="en-US" altLang="zh-CN" sz="2800" b="1" dirty="0" smtClean="0">
                <a:solidFill>
                  <a:schemeClr val="tx1"/>
                </a:solidFill>
                <a:latin typeface="Comic Sans MS" panose="030F0702030302020204" pitchFamily="66" charset="0"/>
              </a:rPr>
            </a:br>
            <a:r>
              <a:rPr lang="en-US" altLang="zh-CN" sz="2800" b="1" dirty="0" smtClean="0">
                <a:solidFill>
                  <a:schemeClr val="tx1"/>
                </a:solidFill>
                <a:latin typeface="Comic Sans MS" panose="030F0702030302020204" pitchFamily="66" charset="0"/>
              </a:rPr>
              <a:t>    A five   B six  C four   D seven</a:t>
            </a:r>
            <a:br>
              <a:rPr lang="en-US" altLang="zh-CN" sz="2800" b="1" dirty="0" smtClean="0">
                <a:solidFill>
                  <a:schemeClr val="tx1"/>
                </a:solidFill>
                <a:latin typeface="Comic Sans MS" panose="030F0702030302020204" pitchFamily="66" charset="0"/>
              </a:rPr>
            </a:br>
            <a:endParaRPr lang="zh-CN" altLang="en-US" dirty="0" smtClean="0">
              <a:solidFill>
                <a:schemeClr val="tx1"/>
              </a:solidFill>
            </a:endParaRPr>
          </a:p>
        </p:txBody>
      </p:sp>
      <p:sp>
        <p:nvSpPr>
          <p:cNvPr id="21" name="TextBox 20"/>
          <p:cNvSpPr txBox="1">
            <a:spLocks noChangeArrowheads="1"/>
          </p:cNvSpPr>
          <p:nvPr/>
        </p:nvSpPr>
        <p:spPr bwMode="auto">
          <a:xfrm>
            <a:off x="5651500" y="1989138"/>
            <a:ext cx="48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A</a:t>
            </a:r>
            <a:endParaRPr lang="zh-CN" altLang="en-US" sz="3600">
              <a:solidFill>
                <a:srgbClr val="FF0000"/>
              </a:solidFill>
            </a:endParaRPr>
          </a:p>
        </p:txBody>
      </p:sp>
      <p:sp>
        <p:nvSpPr>
          <p:cNvPr id="46089" name="Rectangle 2"/>
          <p:cNvSpPr txBox="1"/>
          <p:nvPr/>
        </p:nvSpPr>
        <p:spPr bwMode="auto">
          <a:xfrm>
            <a:off x="914400" y="836613"/>
            <a:ext cx="8229600" cy="950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2800" b="1" dirty="0">
                <a:solidFill>
                  <a:srgbClr val="FF0000"/>
                </a:solidFill>
                <a:latin typeface="Comic Sans MS" panose="030F0702030302020204" pitchFamily="66" charset="0"/>
                <a:ea typeface="隶书" panose="02010509060101010101" pitchFamily="49" charset="-122"/>
              </a:rPr>
              <a:t>Read the lesson and finish the exercises.</a:t>
            </a:r>
          </a:p>
        </p:txBody>
      </p:sp>
      <p:pic>
        <p:nvPicPr>
          <p:cNvPr id="46090" name="Picture 9" descr="C:\Documents and Settings\Administrator\桌面\t01429c098973a35f43.jpg">
            <a:hlinkClick r:id="rId2" action="ppaction://hlinksldjump"/>
          </p:cNvPr>
          <p:cNvPicPr>
            <a:picLocks noChangeAspect="1" noChangeArrowheads="1"/>
          </p:cNvPicPr>
          <p:nvPr/>
        </p:nvPicPr>
        <p:blipFill>
          <a:blip r:embed="rId3" cstate="email"/>
          <a:srcRect/>
          <a:stretch>
            <a:fillRect/>
          </a:stretch>
        </p:blipFill>
        <p:spPr bwMode="auto">
          <a:xfrm>
            <a:off x="7858125" y="2060575"/>
            <a:ext cx="1285875" cy="169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91" name="WordArt 2"/>
          <p:cNvSpPr>
            <a:spLocks noChangeArrowheads="1" noChangeShapeType="1" noTextEdit="1"/>
          </p:cNvSpPr>
          <p:nvPr/>
        </p:nvSpPr>
        <p:spPr bwMode="auto">
          <a:xfrm>
            <a:off x="395288" y="0"/>
            <a:ext cx="2376487" cy="1008063"/>
          </a:xfrm>
          <a:prstGeom prst="rect">
            <a:avLst/>
          </a:prstGeom>
        </p:spPr>
        <p:txBody>
          <a:bodyPr wrap="none" fromWordArt="1">
            <a:prstTxWarp prst="textPlain">
              <a:avLst>
                <a:gd name="adj" fmla="val 50000"/>
              </a:avLst>
            </a:prstTxWarp>
          </a:bodyPr>
          <a:lstStyle/>
          <a:p>
            <a:pPr algn="ctr"/>
            <a:r>
              <a:rPr lang="en-US" altLang="zh-CN"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Reading</a:t>
            </a:r>
            <a:endParaRPr lang="zh-CN" altLang="en-US" sz="3600" kern="10" dirty="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091"/>
                                        </p:tgtEl>
                                        <p:attrNameLst>
                                          <p:attrName>style.visibility</p:attrName>
                                        </p:attrNameLst>
                                      </p:cBhvr>
                                      <p:to>
                                        <p:strVal val="visible"/>
                                      </p:to>
                                    </p:set>
                                    <p:anim calcmode="lin" valueType="num">
                                      <p:cBhvr additive="base">
                                        <p:cTn id="7" dur="500" fill="hold"/>
                                        <p:tgtEl>
                                          <p:spTgt spid="46091"/>
                                        </p:tgtEl>
                                        <p:attrNameLst>
                                          <p:attrName>ppt_x</p:attrName>
                                        </p:attrNameLst>
                                      </p:cBhvr>
                                      <p:tavLst>
                                        <p:tav tm="0">
                                          <p:val>
                                            <p:strVal val="#ppt_x"/>
                                          </p:val>
                                        </p:tav>
                                        <p:tav tm="100000">
                                          <p:val>
                                            <p:strVal val="#ppt_x"/>
                                          </p:val>
                                        </p:tav>
                                      </p:tavLst>
                                    </p:anim>
                                    <p:anim calcmode="lin" valueType="num">
                                      <p:cBhvr additive="base">
                                        <p:cTn id="8" dur="500" fill="hold"/>
                                        <p:tgtEl>
                                          <p:spTgt spid="4609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46082">
                                            <p:txEl>
                                              <p:pRg st="0" end="0"/>
                                            </p:txEl>
                                          </p:spTgt>
                                        </p:tgtEl>
                                        <p:attrNameLst>
                                          <p:attrName>style.visibility</p:attrName>
                                        </p:attrNameLst>
                                      </p:cBhvr>
                                      <p:to>
                                        <p:strVal val="visible"/>
                                      </p:to>
                                    </p:set>
                                    <p:animEffect transition="in" filter="blinds(horizontal)">
                                      <p:cBhvr>
                                        <p:cTn id="12" dur="500"/>
                                        <p:tgtEl>
                                          <p:spTgt spid="46082">
                                            <p:txEl>
                                              <p:pRg st="0" end="0"/>
                                            </p:txEl>
                                          </p:spTgt>
                                        </p:tgtEl>
                                      </p:cBhvr>
                                    </p:animEffect>
                                  </p:childTnLst>
                                </p:cTn>
                              </p:par>
                            </p:childTnLst>
                          </p:cTn>
                        </p:par>
                        <p:par>
                          <p:cTn id="13" fill="hold">
                            <p:stCondLst>
                              <p:cond delay="1000"/>
                            </p:stCondLst>
                            <p:childTnLst>
                              <p:par>
                                <p:cTn id="14" presetID="3" presetClass="entr" presetSubtype="10" fill="hold" grpId="0" nodeType="afterEffect">
                                  <p:stCondLst>
                                    <p:cond delay="0"/>
                                  </p:stCondLst>
                                  <p:childTnLst>
                                    <p:set>
                                      <p:cBhvr>
                                        <p:cTn id="15" dur="1" fill="hold">
                                          <p:stCondLst>
                                            <p:cond delay="0"/>
                                          </p:stCondLst>
                                        </p:cTn>
                                        <p:tgtEl>
                                          <p:spTgt spid="46082">
                                            <p:txEl>
                                              <p:pRg st="1" end="1"/>
                                            </p:txEl>
                                          </p:spTgt>
                                        </p:tgtEl>
                                        <p:attrNameLst>
                                          <p:attrName>style.visibility</p:attrName>
                                        </p:attrNameLst>
                                      </p:cBhvr>
                                      <p:to>
                                        <p:strVal val="visible"/>
                                      </p:to>
                                    </p:set>
                                    <p:animEffect transition="in" filter="blinds(horizontal)">
                                      <p:cBhvr>
                                        <p:cTn id="16" dur="500"/>
                                        <p:tgtEl>
                                          <p:spTgt spid="4608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linds(horizontal)">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linds(horizontal)">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linds(horizontal)">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linds(horizontal)">
                                      <p:cBhvr>
                                        <p:cTn id="36" dur="500"/>
                                        <p:tgtEl>
                                          <p:spTgt spid="18"/>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build="p"/>
      <p:bldP spid="21" grpId="0"/>
      <p:bldP spid="4609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idx="4294967295"/>
          </p:nvPr>
        </p:nvSpPr>
        <p:spPr>
          <a:xfrm>
            <a:off x="228600" y="1143000"/>
            <a:ext cx="8229600" cy="1143000"/>
          </a:xfrm>
        </p:spPr>
        <p:txBody>
          <a:bodyPr/>
          <a:lstStyle/>
          <a:p>
            <a:pPr marL="342900" indent="-342900">
              <a:spcBef>
                <a:spcPct val="20000"/>
              </a:spcBef>
            </a:pPr>
            <a:r>
              <a:rPr lang="en-US" altLang="zh-CN" sz="2800" b="1" dirty="0" smtClean="0">
                <a:solidFill>
                  <a:srgbClr val="000000"/>
                </a:solidFill>
                <a:latin typeface="Comic Sans MS" panose="030F0702030302020204" pitchFamily="66" charset="0"/>
              </a:rPr>
              <a:t>2. Who won first place in the long jump?(   )</a:t>
            </a:r>
            <a:br>
              <a:rPr lang="en-US" altLang="zh-CN" sz="2800" b="1" dirty="0" smtClean="0">
                <a:solidFill>
                  <a:srgbClr val="000000"/>
                </a:solidFill>
                <a:latin typeface="Comic Sans MS" panose="030F0702030302020204" pitchFamily="66" charset="0"/>
              </a:rPr>
            </a:br>
            <a:r>
              <a:rPr lang="en-US" altLang="zh-CN" sz="2800" b="1" dirty="0" smtClean="0">
                <a:solidFill>
                  <a:srgbClr val="000000"/>
                </a:solidFill>
                <a:latin typeface="Comic Sans MS" panose="030F0702030302020204" pitchFamily="66" charset="0"/>
              </a:rPr>
              <a:t>A Sandra  B Lisa   C Kim   D Jenny</a:t>
            </a:r>
            <a:br>
              <a:rPr lang="en-US" altLang="zh-CN" sz="2800" b="1" dirty="0" smtClean="0">
                <a:solidFill>
                  <a:srgbClr val="000000"/>
                </a:solidFill>
                <a:latin typeface="Comic Sans MS" panose="030F0702030302020204" pitchFamily="66" charset="0"/>
              </a:rPr>
            </a:br>
            <a:endParaRPr lang="en-US" altLang="zh-CN" sz="3600" dirty="0" smtClean="0">
              <a:solidFill>
                <a:srgbClr val="FF0000"/>
              </a:solidFill>
              <a:latin typeface="Comic Sans MS" panose="030F0702030302020204" pitchFamily="66" charset="0"/>
            </a:endParaRPr>
          </a:p>
        </p:txBody>
      </p:sp>
      <p:sp>
        <p:nvSpPr>
          <p:cNvPr id="47107" name="Rectangle 3"/>
          <p:cNvSpPr>
            <a:spLocks noGrp="1"/>
          </p:cNvSpPr>
          <p:nvPr>
            <p:ph type="body" idx="4294967295"/>
          </p:nvPr>
        </p:nvSpPr>
        <p:spPr>
          <a:xfrm>
            <a:off x="179388" y="2743200"/>
            <a:ext cx="8713787" cy="3352800"/>
          </a:xfrm>
        </p:spPr>
        <p:txBody>
          <a:bodyPr/>
          <a:lstStyle/>
          <a:p>
            <a:pPr>
              <a:lnSpc>
                <a:spcPct val="125000"/>
              </a:lnSpc>
              <a:buFontTx/>
              <a:buNone/>
            </a:pPr>
            <a:r>
              <a:rPr lang="en-US" altLang="zh-CN" dirty="0" smtClean="0">
                <a:latin typeface="Comic Sans MS" panose="030F0702030302020204" pitchFamily="66" charset="0"/>
              </a:rPr>
              <a:t>   The events were fun! Sandra won first place in the rope event. She jumped 180 times in one minute without stopping. Lisa won second place in the long jump. She jumped very far, but Kim jumped farther.</a:t>
            </a:r>
          </a:p>
        </p:txBody>
      </p:sp>
      <p:cxnSp>
        <p:nvCxnSpPr>
          <p:cNvPr id="4" name="直接连接符 3"/>
          <p:cNvCxnSpPr/>
          <p:nvPr/>
        </p:nvCxnSpPr>
        <p:spPr>
          <a:xfrm>
            <a:off x="685800" y="5132388"/>
            <a:ext cx="72390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6" name="直接连接符 5"/>
          <p:cNvCxnSpPr/>
          <p:nvPr/>
        </p:nvCxnSpPr>
        <p:spPr>
          <a:xfrm>
            <a:off x="685800" y="5815013"/>
            <a:ext cx="75438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8" name="直接连接符 7"/>
          <p:cNvCxnSpPr/>
          <p:nvPr/>
        </p:nvCxnSpPr>
        <p:spPr>
          <a:xfrm>
            <a:off x="7620000" y="4522788"/>
            <a:ext cx="1219200" cy="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sp>
        <p:nvSpPr>
          <p:cNvPr id="11" name="TextBox 10"/>
          <p:cNvSpPr txBox="1">
            <a:spLocks noChangeArrowheads="1"/>
          </p:cNvSpPr>
          <p:nvPr/>
        </p:nvSpPr>
        <p:spPr bwMode="auto">
          <a:xfrm>
            <a:off x="7667625" y="908050"/>
            <a:ext cx="51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C</a:t>
            </a:r>
            <a:endParaRPr lang="zh-CN" altLang="en-US" sz="360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blinds(horizontal)">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3"/>
          <p:cNvSpPr>
            <a:spLocks noGrp="1"/>
          </p:cNvSpPr>
          <p:nvPr>
            <p:ph type="body" idx="4294967295"/>
          </p:nvPr>
        </p:nvSpPr>
        <p:spPr>
          <a:xfrm>
            <a:off x="152400" y="2743200"/>
            <a:ext cx="8713788" cy="3951288"/>
          </a:xfrm>
        </p:spPr>
        <p:txBody>
          <a:bodyPr/>
          <a:lstStyle/>
          <a:p>
            <a:pPr>
              <a:lnSpc>
                <a:spcPct val="125000"/>
              </a:lnSpc>
              <a:buFontTx/>
              <a:buNone/>
            </a:pPr>
            <a:r>
              <a:rPr lang="en-US" altLang="zh-CN" smtClean="0">
                <a:latin typeface="Comic Sans MS" panose="030F0702030302020204" pitchFamily="66" charset="0"/>
              </a:rPr>
              <a:t>   But my favourite event was Danny’s. He called it “Jump over the Dinosaur”. It was a race. Each person walked on some paper pizzas, climbed through a cardboard donut and then jumped over a toy dinosaur. We used a watch to see who was the fastest. </a:t>
            </a:r>
          </a:p>
        </p:txBody>
      </p:sp>
      <p:cxnSp>
        <p:nvCxnSpPr>
          <p:cNvPr id="4" name="直接连接符 3"/>
          <p:cNvCxnSpPr/>
          <p:nvPr/>
        </p:nvCxnSpPr>
        <p:spPr>
          <a:xfrm flipV="1">
            <a:off x="2057400" y="4572000"/>
            <a:ext cx="6248400" cy="7620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5" name="直接连接符 4"/>
          <p:cNvCxnSpPr/>
          <p:nvPr/>
        </p:nvCxnSpPr>
        <p:spPr>
          <a:xfrm flipV="1">
            <a:off x="533400" y="5181600"/>
            <a:ext cx="8077200" cy="7620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cxnSp>
        <p:nvCxnSpPr>
          <p:cNvPr id="9" name="直接连接符 8"/>
          <p:cNvCxnSpPr/>
          <p:nvPr/>
        </p:nvCxnSpPr>
        <p:spPr>
          <a:xfrm flipV="1">
            <a:off x="609600" y="5867400"/>
            <a:ext cx="6781800" cy="76200"/>
          </a:xfrm>
          <a:prstGeom prst="line">
            <a:avLst/>
          </a:prstGeom>
          <a:ln>
            <a:solidFill>
              <a:srgbClr val="FF0505"/>
            </a:solidFill>
          </a:ln>
        </p:spPr>
        <p:style>
          <a:lnRef idx="2">
            <a:schemeClr val="dk1"/>
          </a:lnRef>
          <a:fillRef idx="0">
            <a:schemeClr val="dk1"/>
          </a:fillRef>
          <a:effectRef idx="1">
            <a:schemeClr val="dk1"/>
          </a:effectRef>
          <a:fontRef idx="minor">
            <a:schemeClr val="tx1"/>
          </a:fontRef>
        </p:style>
      </p:cxnSp>
      <p:sp>
        <p:nvSpPr>
          <p:cNvPr id="48135" name="矩形 12"/>
          <p:cNvSpPr>
            <a:spLocks noChangeArrowheads="1"/>
          </p:cNvSpPr>
          <p:nvPr/>
        </p:nvSpPr>
        <p:spPr bwMode="auto">
          <a:xfrm>
            <a:off x="228600" y="990600"/>
            <a:ext cx="89154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zh-CN" sz="2800" b="1">
                <a:latin typeface="Comic Sans MS" panose="030F0702030302020204" pitchFamily="66" charset="0"/>
              </a:rPr>
              <a:t>3. What things did they need to prepare for Danny’s event?</a:t>
            </a:r>
          </a:p>
        </p:txBody>
      </p:sp>
      <p:sp>
        <p:nvSpPr>
          <p:cNvPr id="18" name="矩形 17"/>
          <p:cNvSpPr>
            <a:spLocks noChangeArrowheads="1"/>
          </p:cNvSpPr>
          <p:nvPr/>
        </p:nvSpPr>
        <p:spPr bwMode="auto">
          <a:xfrm>
            <a:off x="152400" y="2209800"/>
            <a:ext cx="8839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zh-CN" sz="2400" b="1">
                <a:solidFill>
                  <a:srgbClr val="FF0000"/>
                </a:solidFill>
                <a:latin typeface="Comic Sans MS" panose="030F0702030302020204" pitchFamily="66" charset="0"/>
              </a:rPr>
              <a:t>Some paper pizzas, a cardboard donut and a toy dinosaur.</a:t>
            </a:r>
            <a:endParaRPr lang="zh-CN" altLang="en-US" sz="2400" b="1">
              <a:solidFill>
                <a:srgbClr val="FF0000"/>
              </a:solidFill>
              <a:latin typeface="Comic Sans MS" panose="030F0702030302020204"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0">
                                            <p:txEl>
                                              <p:pRg st="0" end="0"/>
                                            </p:txEl>
                                          </p:spTgt>
                                        </p:tgtEl>
                                        <p:attrNameLst>
                                          <p:attrName>style.visibility</p:attrName>
                                        </p:attrNameLst>
                                      </p:cBhvr>
                                      <p:to>
                                        <p:strVal val="visible"/>
                                      </p:to>
                                    </p:set>
                                    <p:animEffect transition="in" filter="blinds(horizontal)">
                                      <p:cBhvr>
                                        <p:cTn id="7" dur="500"/>
                                        <p:tgtEl>
                                          <p:spTgt spid="481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linds(horizontal)">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build="p"/>
      <p:bldP spid="18" grpId="0"/>
    </p:bldLst>
  </p:timing>
</p:sld>
</file>

<file path=ppt/theme/theme1.xml><?xml version="1.0" encoding="utf-8"?>
<a:theme xmlns:a="http://schemas.openxmlformats.org/drawingml/2006/main" name="WWW.2PPT.COM&#10;">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708</Words>
  <Application>Microsoft Office PowerPoint</Application>
  <PresentationFormat>全屏显示(4:3)</PresentationFormat>
  <Paragraphs>89</Paragraphs>
  <Slides>17</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17</vt:i4>
      </vt:variant>
    </vt:vector>
  </HeadingPairs>
  <TitlesOfParts>
    <vt:vector size="26" baseType="lpstr">
      <vt:lpstr>MS PMincho</vt:lpstr>
      <vt:lpstr>隶书</vt:lpstr>
      <vt:lpstr>宋体</vt:lpstr>
      <vt:lpstr>微软雅黑</vt:lpstr>
      <vt:lpstr>Arial</vt:lpstr>
      <vt:lpstr>Calibri</vt:lpstr>
      <vt:lpstr>Comic Sans MS</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1. How many events did Jenny’s classmates invent for the classroom Olympics? (   )     A five   B six  C four   D seven </vt:lpstr>
      <vt:lpstr>2. Who won first place in the long jump?(   ) A Sandra  B Lisa   C Kim   D Jenny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2014-02-16T14:29:00Z</dcterms:created>
  <dcterms:modified xsi:type="dcterms:W3CDTF">2023-01-16T23:16:23Z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2A0BC84848D3491E9668920B353D471F</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