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00" r:id="rId4"/>
    <p:sldId id="260" r:id="rId5"/>
    <p:sldId id="261" r:id="rId6"/>
    <p:sldId id="264" r:id="rId7"/>
    <p:sldId id="286" r:id="rId8"/>
    <p:sldId id="287" r:id="rId9"/>
    <p:sldId id="268" r:id="rId10"/>
    <p:sldId id="269" r:id="rId11"/>
    <p:sldId id="302" r:id="rId12"/>
    <p:sldId id="271" r:id="rId13"/>
    <p:sldId id="272" r:id="rId14"/>
    <p:sldId id="298" r:id="rId15"/>
    <p:sldId id="273" r:id="rId16"/>
    <p:sldId id="274" r:id="rId17"/>
    <p:sldId id="275" r:id="rId18"/>
    <p:sldId id="276" r:id="rId19"/>
    <p:sldId id="295" r:id="rId20"/>
    <p:sldId id="296" r:id="rId21"/>
    <p:sldId id="297" r:id="rId22"/>
    <p:sldId id="301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0C4"/>
    <a:srgbClr val="3CBCF0"/>
    <a:srgbClr val="51BCDD"/>
    <a:srgbClr val="A1C450"/>
    <a:srgbClr val="F8C182"/>
    <a:srgbClr val="FDE9D2"/>
    <a:srgbClr val="F9C68C"/>
    <a:srgbClr val="FFFFFF"/>
    <a:srgbClr val="F7C182"/>
    <a:srgbClr val="FFF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5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0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F0F6D-116D-4A55-BF4C-CB4B8AE2A1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45DF4-169E-4638-95C4-A144DC3716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5DF4-169E-4638-95C4-A144DC37167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Relationship Id="rId3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7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8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9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0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1" y="677882"/>
            <a:ext cx="9144000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 b="1" dirty="0">
                <a:solidFill>
                  <a:srgbClr val="FF0000"/>
                </a:solidFill>
              </a:rPr>
              <a:t>分数乘法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1599072"/>
            <a:ext cx="9144000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b="1" dirty="0">
                <a:solidFill>
                  <a:srgbClr val="FF0000"/>
                </a:solidFill>
                <a:latin typeface="+mn-ea"/>
              </a:rPr>
              <a:t>分数乘法（二）</a:t>
            </a:r>
            <a:endParaRPr lang="en-US" altLang="zh-CN" sz="4500" b="1" dirty="0">
              <a:solidFill>
                <a:srgbClr val="FF00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700" b="1" dirty="0">
                <a:solidFill>
                  <a:srgbClr val="FF0000"/>
                </a:solidFill>
                <a:latin typeface="+mn-ea"/>
              </a:rPr>
              <a:t>第</a:t>
            </a:r>
            <a:r>
              <a:rPr lang="en-US" altLang="zh-CN" sz="27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700" b="1" dirty="0">
                <a:solidFill>
                  <a:srgbClr val="FF0000"/>
                </a:solidFill>
                <a:latin typeface="+mn-ea"/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204945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73818" y="1702292"/>
            <a:ext cx="5840782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）你还能举出类似的例子吗？与同伴交流。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673818" y="2208843"/>
                <a:ext cx="8111836" cy="75366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某小学三年级有男生</a:t>
                </a:r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28</a:t>
                </a:r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人，女生比男生多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，女生比男生多几人？  </a:t>
                </a: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18" y="2208843"/>
                <a:ext cx="8111836" cy="753668"/>
              </a:xfrm>
              <a:prstGeom prst="rect">
                <a:avLst/>
              </a:prstGeom>
              <a:blipFill rotWithShape="1">
                <a:blip r:embed="rId2"/>
                <a:stretch>
                  <a:fillRect l="-1" t="-42" r="-1615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2942843" y="3198719"/>
                <a:ext cx="936294" cy="503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28×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2843" y="3198719"/>
                <a:ext cx="936294" cy="503856"/>
              </a:xfrm>
              <a:prstGeom prst="rect">
                <a:avLst/>
              </a:prstGeom>
              <a:blipFill rotWithShape="1">
                <a:blip r:embed="rId3"/>
                <a:stretch>
                  <a:fillRect l="-27" t="-44" r="59" b="1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矩形 37"/>
          <p:cNvSpPr/>
          <p:nvPr/>
        </p:nvSpPr>
        <p:spPr>
          <a:xfrm>
            <a:off x="4638019" y="3272854"/>
            <a:ext cx="13732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（人）</a:t>
            </a:r>
          </a:p>
        </p:txBody>
      </p:sp>
      <p:sp>
        <p:nvSpPr>
          <p:cNvPr id="39" name="矩形 38"/>
          <p:cNvSpPr/>
          <p:nvPr/>
        </p:nvSpPr>
        <p:spPr>
          <a:xfrm>
            <a:off x="2942843" y="4053037"/>
            <a:ext cx="306838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答：女生比男生多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人。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764257" y="3198720"/>
                <a:ext cx="1054237" cy="504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28</m:t>
                        </m:r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14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4257" y="3198720"/>
                <a:ext cx="1054237" cy="504497"/>
              </a:xfrm>
              <a:prstGeom prst="rect">
                <a:avLst/>
              </a:prstGeom>
              <a:blipFill rotWithShape="1">
                <a:blip r:embed="rId4"/>
                <a:stretch>
                  <a:fillRect l="-58" t="-45" r="11" b="1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任意多边形 8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1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580796" y="508666"/>
                <a:ext cx="7599350" cy="124245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</a:rPr>
                  <a:t>国庆长假的第一天，到乡村农家大院的游客有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15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位，第二天来的游客比第一天多了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。第二天比第一天多来了多少游客？</a:t>
                </a:r>
                <a:endParaRPr lang="en-US" altLang="zh-CN" sz="2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" y="508666"/>
                <a:ext cx="7599350" cy="1242455"/>
              </a:xfrm>
              <a:prstGeom prst="rect">
                <a:avLst/>
              </a:prstGeom>
              <a:blipFill rotWithShape="1">
                <a:blip r:embed="rId5"/>
                <a:stretch>
                  <a:fillRect l="-5" t="-2" r="1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9"/>
              <p:cNvSpPr txBox="1">
                <a:spLocks noChangeArrowheads="1"/>
              </p:cNvSpPr>
              <p:nvPr/>
            </p:nvSpPr>
            <p:spPr bwMode="auto">
              <a:xfrm>
                <a:off x="493520" y="555729"/>
                <a:ext cx="7742903" cy="1450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25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淘气和奇思都是集邮爱好者。淘气收集了各种邮票</a:t>
                </a:r>
                <a:r>
                  <a:rPr lang="en-US" altLang="zh-CN" sz="2100" dirty="0">
                    <a:latin typeface="+mn-ea"/>
                    <a:ea typeface="+mn-ea"/>
                  </a:rPr>
                  <a:t>63</a:t>
                </a:r>
                <a:r>
                  <a:rPr lang="zh-CN" altLang="en-US" sz="2100" dirty="0">
                    <a:latin typeface="+mn-ea"/>
                    <a:ea typeface="+mn-ea"/>
                  </a:rPr>
                  <a:t>张，奇思收集的邮票数比淘气少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，奇思比淘气少多少张邮票？请先画图表示，再列式算。</a:t>
                </a:r>
              </a:p>
            </p:txBody>
          </p:sp>
        </mc:Choice>
        <mc:Fallback xmlns="">
          <p:sp>
            <p:nvSpPr>
              <p:cNvPr id="3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520" y="555729"/>
                <a:ext cx="7742903" cy="1450542"/>
              </a:xfrm>
              <a:prstGeom prst="rect">
                <a:avLst/>
              </a:prstGeom>
              <a:blipFill rotWithShape="1">
                <a:blip r:embed="rId2"/>
                <a:stretch>
                  <a:fillRect l="-2" t="-7" r="-2134" b="2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6"/>
              <p:cNvSpPr>
                <a:spLocks noChangeArrowheads="1"/>
              </p:cNvSpPr>
              <p:nvPr/>
            </p:nvSpPr>
            <p:spPr bwMode="auto">
              <a:xfrm>
                <a:off x="2918165" y="3632477"/>
                <a:ext cx="936294" cy="5934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63×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8165" y="3632477"/>
                <a:ext cx="936294" cy="593496"/>
              </a:xfrm>
              <a:prstGeom prst="rect">
                <a:avLst/>
              </a:prstGeom>
              <a:blipFill rotWithShape="1">
                <a:blip r:embed="rId3"/>
                <a:stretch>
                  <a:fillRect l="-36" t="-47" r="1" b="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4359213" y="3704275"/>
            <a:ext cx="154753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14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（张）</a:t>
            </a:r>
          </a:p>
        </p:txBody>
      </p:sp>
      <p:sp>
        <p:nvSpPr>
          <p:cNvPr id="6" name="矩形 5"/>
          <p:cNvSpPr/>
          <p:nvPr/>
        </p:nvSpPr>
        <p:spPr>
          <a:xfrm>
            <a:off x="2918590" y="4300936"/>
            <a:ext cx="368514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</a:t>
            </a:r>
            <a:r>
              <a:rPr lang="zh-CN" altLang="en-US" sz="2100" dirty="0">
                <a:latin typeface="+mn-ea"/>
              </a:rPr>
              <a:t>奇思比淘气少</a:t>
            </a:r>
            <a:r>
              <a:rPr lang="en-US" altLang="zh-CN" sz="2100" dirty="0">
                <a:latin typeface="+mn-ea"/>
              </a:rPr>
              <a:t>14</a:t>
            </a:r>
            <a:r>
              <a:rPr lang="zh-CN" altLang="en-US" sz="2100" dirty="0">
                <a:latin typeface="+mn-ea"/>
              </a:rPr>
              <a:t>张邮票。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3626644" y="3648101"/>
                <a:ext cx="1497923" cy="5934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63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6644" y="3648101"/>
                <a:ext cx="1497923" cy="593496"/>
              </a:xfrm>
              <a:prstGeom prst="rect">
                <a:avLst/>
              </a:prstGeom>
              <a:blipFill rotWithShape="1">
                <a:blip r:embed="rId4"/>
                <a:stretch>
                  <a:fillRect l="-11" t="-4" r="8" b="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49"/>
          <p:cNvGrpSpPr/>
          <p:nvPr/>
        </p:nvGrpSpPr>
        <p:grpSpPr bwMode="auto">
          <a:xfrm>
            <a:off x="2870597" y="2208093"/>
            <a:ext cx="3402806" cy="377428"/>
            <a:chOff x="884" y="1979"/>
            <a:chExt cx="2858" cy="317"/>
          </a:xfrm>
        </p:grpSpPr>
        <p:grpSp>
          <p:nvGrpSpPr>
            <p:cNvPr id="9" name="Group 36"/>
            <p:cNvGrpSpPr/>
            <p:nvPr/>
          </p:nvGrpSpPr>
          <p:grpSpPr bwMode="auto">
            <a:xfrm>
              <a:off x="884" y="1979"/>
              <a:ext cx="2223" cy="317"/>
              <a:chOff x="884" y="1979"/>
              <a:chExt cx="2223" cy="317"/>
            </a:xfrm>
          </p:grpSpPr>
          <p:sp>
            <p:nvSpPr>
              <p:cNvPr id="12" name="Rectangle 24"/>
              <p:cNvSpPr>
                <a:spLocks noChangeArrowheads="1"/>
              </p:cNvSpPr>
              <p:nvPr/>
            </p:nvSpPr>
            <p:spPr bwMode="auto">
              <a:xfrm>
                <a:off x="884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  <p:sp>
            <p:nvSpPr>
              <p:cNvPr id="13" name="Rectangle 26"/>
              <p:cNvSpPr>
                <a:spLocks noChangeArrowheads="1"/>
              </p:cNvSpPr>
              <p:nvPr/>
            </p:nvSpPr>
            <p:spPr bwMode="auto">
              <a:xfrm>
                <a:off x="1202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1519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1837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2154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2472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  <p:sp>
            <p:nvSpPr>
              <p:cNvPr id="18" name="Rectangle 31"/>
              <p:cNvSpPr>
                <a:spLocks noChangeArrowheads="1"/>
              </p:cNvSpPr>
              <p:nvPr/>
            </p:nvSpPr>
            <p:spPr bwMode="auto">
              <a:xfrm>
                <a:off x="2789" y="1979"/>
                <a:ext cx="318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CN" altLang="en-US" b="0">
                  <a:latin typeface="+mn-ea"/>
                  <a:ea typeface="+mn-ea"/>
                </a:endParaRPr>
              </a:p>
            </p:txBody>
          </p:sp>
        </p:grpSp>
        <p:sp>
          <p:nvSpPr>
            <p:cNvPr id="10" name="Rectangle 32"/>
            <p:cNvSpPr>
              <a:spLocks noChangeArrowheads="1"/>
            </p:cNvSpPr>
            <p:nvPr/>
          </p:nvSpPr>
          <p:spPr bwMode="auto">
            <a:xfrm>
              <a:off x="3107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11" name="Rectangle 33"/>
            <p:cNvSpPr>
              <a:spLocks noChangeArrowheads="1"/>
            </p:cNvSpPr>
            <p:nvPr/>
          </p:nvSpPr>
          <p:spPr bwMode="auto">
            <a:xfrm>
              <a:off x="3424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</p:grpSp>
      <p:grpSp>
        <p:nvGrpSpPr>
          <p:cNvPr id="19" name="Group 37"/>
          <p:cNvGrpSpPr/>
          <p:nvPr/>
        </p:nvGrpSpPr>
        <p:grpSpPr bwMode="auto">
          <a:xfrm>
            <a:off x="2870597" y="2747446"/>
            <a:ext cx="2646760" cy="377429"/>
            <a:chOff x="884" y="1979"/>
            <a:chExt cx="2223" cy="317"/>
          </a:xfrm>
        </p:grpSpPr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884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1202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1519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1837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4" name="Rectangle 42"/>
            <p:cNvSpPr>
              <a:spLocks noChangeArrowheads="1"/>
            </p:cNvSpPr>
            <p:nvPr/>
          </p:nvSpPr>
          <p:spPr bwMode="auto">
            <a:xfrm>
              <a:off x="2154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2472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2789" y="1979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</p:grp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2870597" y="2208093"/>
            <a:ext cx="3402806" cy="3774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+mn-ea"/>
              <a:ea typeface="+mn-ea"/>
            </a:endParaRPr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1924184" y="2747446"/>
            <a:ext cx="90794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ea"/>
                <a:ea typeface="+mn-ea"/>
              </a:rPr>
              <a:t>奇思：</a:t>
            </a:r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1924184" y="2200599"/>
            <a:ext cx="90794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ea"/>
                <a:ea typeface="+mn-ea"/>
              </a:rPr>
              <a:t>淘气：</a:t>
            </a:r>
          </a:p>
        </p:txBody>
      </p:sp>
      <p:sp>
        <p:nvSpPr>
          <p:cNvPr id="30" name="Rectangle 50"/>
          <p:cNvSpPr>
            <a:spLocks noChangeArrowheads="1"/>
          </p:cNvSpPr>
          <p:nvPr/>
        </p:nvSpPr>
        <p:spPr bwMode="auto">
          <a:xfrm>
            <a:off x="4067246" y="1779137"/>
            <a:ext cx="696344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2000" b="0" dirty="0">
                <a:latin typeface="+mn-ea"/>
                <a:ea typeface="+mn-ea"/>
              </a:rPr>
              <a:t>63</a:t>
            </a:r>
            <a:r>
              <a:rPr lang="zh-CN" altLang="en-US" sz="2000" b="0" dirty="0">
                <a:latin typeface="+mn-ea"/>
                <a:ea typeface="+mn-ea"/>
              </a:rPr>
              <a:t>张</a:t>
            </a:r>
          </a:p>
        </p:txBody>
      </p:sp>
      <p:sp>
        <p:nvSpPr>
          <p:cNvPr id="32" name="Rectangle 3" descr="宽上对角线"/>
          <p:cNvSpPr>
            <a:spLocks noChangeArrowheads="1"/>
          </p:cNvSpPr>
          <p:nvPr/>
        </p:nvSpPr>
        <p:spPr bwMode="auto">
          <a:xfrm>
            <a:off x="5517356" y="2747446"/>
            <a:ext cx="377429" cy="367684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33" name="Rectangle 3" descr="宽上对角线"/>
          <p:cNvSpPr>
            <a:spLocks noChangeArrowheads="1"/>
          </p:cNvSpPr>
          <p:nvPr/>
        </p:nvSpPr>
        <p:spPr bwMode="auto">
          <a:xfrm>
            <a:off x="5894785" y="2747446"/>
            <a:ext cx="377429" cy="367684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7" grpId="0" animBg="1"/>
      <p:bldP spid="28" grpId="0"/>
      <p:bldP spid="29" grpId="0"/>
      <p:bldP spid="30" grpId="0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547812" y="330358"/>
                <a:ext cx="7945429" cy="124173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修有一条公路，第一天修了</a:t>
                </a:r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360</a:t>
                </a:r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米，第二天比第一天多修了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，第二天比第一天多修了多少米？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12" y="330358"/>
                <a:ext cx="7945429" cy="1241735"/>
              </a:xfrm>
              <a:prstGeom prst="rect">
                <a:avLst/>
              </a:prstGeom>
              <a:blipFill rotWithShape="1">
                <a:blip r:embed="rId2"/>
                <a:stretch>
                  <a:fillRect l="-6" t="-13" r="1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789765" y="2117065"/>
                <a:ext cx="936294" cy="5059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360×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9765" y="2117065"/>
                <a:ext cx="936294" cy="505972"/>
              </a:xfrm>
              <a:prstGeom prst="rect">
                <a:avLst/>
              </a:prstGeom>
              <a:blipFill rotWithShape="1">
                <a:blip r:embed="rId3"/>
                <a:stretch>
                  <a:fillRect l="-22" t="-121" r="55" b="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4629569" y="2188862"/>
            <a:ext cx="15307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45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（米）</a:t>
            </a:r>
          </a:p>
        </p:txBody>
      </p:sp>
      <p:sp>
        <p:nvSpPr>
          <p:cNvPr id="7" name="矩形 6"/>
          <p:cNvSpPr/>
          <p:nvPr/>
        </p:nvSpPr>
        <p:spPr>
          <a:xfrm>
            <a:off x="2789764" y="3076646"/>
            <a:ext cx="422375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答：第二天比第一天多修了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45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米</a:t>
            </a:r>
            <a:r>
              <a:rPr lang="zh-CN" altLang="en-US" sz="2100" dirty="0">
                <a:latin typeface="+mn-ea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3726059" y="2132689"/>
                <a:ext cx="1497923" cy="506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360</m:t>
                        </m:r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6059" y="2132689"/>
                <a:ext cx="1497923" cy="506614"/>
              </a:xfrm>
              <a:prstGeom prst="rect">
                <a:avLst/>
              </a:prstGeom>
              <a:blipFill rotWithShape="1">
                <a:blip r:embed="rId4"/>
                <a:stretch>
                  <a:fillRect l="-34" t="-71" r="32" b="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129186" y="1413175"/>
                <a:ext cx="770083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45×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86" y="1413175"/>
                <a:ext cx="770083" cy="527837"/>
              </a:xfrm>
              <a:prstGeom prst="rect">
                <a:avLst/>
              </a:prstGeom>
              <a:blipFill rotWithShape="1">
                <a:blip r:embed="rId2"/>
                <a:stretch>
                  <a:fillRect l="-20" t="-57" r="-6434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791320" y="1413273"/>
                <a:ext cx="838211" cy="5407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45×2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320" y="1413273"/>
                <a:ext cx="838211" cy="540773"/>
              </a:xfrm>
              <a:prstGeom prst="rect">
                <a:avLst/>
              </a:prstGeom>
              <a:blipFill rotWithShape="1">
                <a:blip r:embed="rId3"/>
                <a:stretch>
                  <a:fillRect l="-74" t="-74" r="-2500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533434" y="1479828"/>
                <a:ext cx="63623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434" y="1479828"/>
                <a:ext cx="636232" cy="392415"/>
              </a:xfrm>
              <a:prstGeom prst="rect">
                <a:avLst/>
              </a:prstGeom>
              <a:blipFill rotWithShape="1">
                <a:blip r:embed="rId4"/>
                <a:stretch>
                  <a:fillRect l="-66" t="-71" r="-9621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210485" y="1432264"/>
                <a:ext cx="1122743" cy="52713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×130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85" y="1432264"/>
                <a:ext cx="1122743" cy="527132"/>
              </a:xfrm>
              <a:prstGeom prst="rect">
                <a:avLst/>
              </a:prstGeom>
              <a:blipFill rotWithShape="1">
                <a:blip r:embed="rId5"/>
                <a:stretch>
                  <a:fillRect l="-39" t="-64" r="-3293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290512" y="1442274"/>
                <a:ext cx="935192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1×130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512" y="1442274"/>
                <a:ext cx="935192" cy="527837"/>
              </a:xfrm>
              <a:prstGeom prst="rect">
                <a:avLst/>
              </a:prstGeom>
              <a:blipFill rotWithShape="1">
                <a:blip r:embed="rId6"/>
                <a:stretch>
                  <a:fillRect l="-35" t="-36" r="-3174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193626" y="1504061"/>
                <a:ext cx="63623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626" y="1504061"/>
                <a:ext cx="636232" cy="392415"/>
              </a:xfrm>
              <a:prstGeom prst="rect">
                <a:avLst/>
              </a:prstGeom>
              <a:blipFill rotWithShape="1">
                <a:blip r:embed="rId7"/>
                <a:stretch>
                  <a:fillRect l="-74" t="-97" r="-9613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207970" y="2453526"/>
                <a:ext cx="805349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×6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970" y="2453526"/>
                <a:ext cx="805349" cy="532838"/>
              </a:xfrm>
              <a:prstGeom prst="rect">
                <a:avLst/>
              </a:prstGeom>
              <a:blipFill rotWithShape="1">
                <a:blip r:embed="rId8"/>
                <a:stretch>
                  <a:fillRect l="-25" t="-98" r="-5237" b="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896464" y="2453526"/>
                <a:ext cx="720389" cy="5407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464" y="2453526"/>
                <a:ext cx="720389" cy="540773"/>
              </a:xfrm>
              <a:prstGeom prst="rect">
                <a:avLst/>
              </a:prstGeom>
              <a:blipFill rotWithShape="1">
                <a:blip r:embed="rId9"/>
                <a:stretch>
                  <a:fillRect l="-49" t="-96" r="-4669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552530" y="2453526"/>
                <a:ext cx="461906" cy="5407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530" y="2453526"/>
                <a:ext cx="461906" cy="540773"/>
              </a:xfrm>
              <a:prstGeom prst="rect">
                <a:avLst/>
              </a:prstGeom>
              <a:blipFill rotWithShape="1">
                <a:blip r:embed="rId10"/>
                <a:stretch>
                  <a:fillRect l="-101" t="-96" r="-9741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4210485" y="2526835"/>
                <a:ext cx="766155" cy="5277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 7 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0485" y="2526835"/>
                <a:ext cx="766155" cy="527709"/>
              </a:xfrm>
              <a:prstGeom prst="rect">
                <a:avLst/>
              </a:prstGeom>
              <a:blipFill rotWithShape="1">
                <a:blip r:embed="rId11"/>
                <a:stretch>
                  <a:fillRect l="-57" t="-32" r="19" b="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5557395" y="2538642"/>
                <a:ext cx="64344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395" y="2538642"/>
                <a:ext cx="643445" cy="536012"/>
              </a:xfrm>
              <a:prstGeom prst="rect">
                <a:avLst/>
              </a:prstGeom>
              <a:blipFill rotWithShape="1">
                <a:blip r:embed="rId12"/>
                <a:stretch>
                  <a:fillRect l="-79" t="-102" r="-5812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4976640" y="2550177"/>
                <a:ext cx="898871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8−7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6640" y="2550177"/>
                <a:ext cx="898871" cy="536012"/>
              </a:xfrm>
              <a:prstGeom prst="rect">
                <a:avLst/>
              </a:prstGeom>
              <a:blipFill rotWithShape="1">
                <a:blip r:embed="rId13"/>
                <a:stretch>
                  <a:fillRect l="-16" t="-3" r="55" b="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564007" y="572382"/>
            <a:ext cx="9464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计算。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277776" y="3684900"/>
                <a:ext cx="805349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×7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776" y="3684900"/>
                <a:ext cx="805349" cy="526234"/>
              </a:xfrm>
              <a:prstGeom prst="rect">
                <a:avLst/>
              </a:prstGeom>
              <a:blipFill rotWithShape="1">
                <a:blip r:embed="rId14"/>
                <a:stretch>
                  <a:fillRect l="-19" t="-120" r="-5242" b="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980638" y="3687592"/>
                <a:ext cx="720389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638" y="3687592"/>
                <a:ext cx="720389" cy="534473"/>
              </a:xfrm>
              <a:prstGeom prst="rect">
                <a:avLst/>
              </a:prstGeom>
              <a:blipFill rotWithShape="1">
                <a:blip r:embed="rId15"/>
                <a:stretch>
                  <a:fillRect l="-10" t="-28" r="-4708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610213" y="3690285"/>
                <a:ext cx="461906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13" y="3690285"/>
                <a:ext cx="461906" cy="534473"/>
              </a:xfrm>
              <a:prstGeom prst="rect">
                <a:avLst/>
              </a:prstGeom>
              <a:blipFill rotWithShape="1">
                <a:blip r:embed="rId16"/>
                <a:stretch>
                  <a:fillRect l="-79" t="-56" r="-9763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4314506" y="3657982"/>
                <a:ext cx="627817" cy="53456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4×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506" y="3657982"/>
                <a:ext cx="627817" cy="534569"/>
              </a:xfrm>
              <a:prstGeom prst="rect">
                <a:avLst/>
              </a:prstGeom>
              <a:blipFill rotWithShape="1">
                <a:blip r:embed="rId17"/>
                <a:stretch>
                  <a:fillRect l="-50" t="-71" r="-5645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976641" y="3658080"/>
                <a:ext cx="720389" cy="53524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641" y="3658080"/>
                <a:ext cx="720389" cy="535243"/>
              </a:xfrm>
              <a:prstGeom prst="rect">
                <a:avLst/>
              </a:prstGeom>
              <a:blipFill rotWithShape="1">
                <a:blip r:embed="rId18"/>
                <a:stretch>
                  <a:fillRect l="-20" t="-90" r="-4698" b="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5616210" y="3639574"/>
                <a:ext cx="461906" cy="5329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210" y="3639574"/>
                <a:ext cx="461906" cy="532934"/>
              </a:xfrm>
              <a:prstGeom prst="rect">
                <a:avLst/>
              </a:prstGeom>
              <a:blipFill rotWithShape="1">
                <a:blip r:embed="rId19"/>
                <a:stretch>
                  <a:fillRect l="-58" t="-73" r="-9783" b="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4" grpId="0"/>
      <p:bldP spid="15" grpId="0"/>
      <p:bldP spid="19" grpId="0"/>
      <p:bldP spid="20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33530" y="486349"/>
                <a:ext cx="7876940" cy="123841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李庄农民</a:t>
                </a:r>
                <a:r>
                  <a:rPr lang="en-US" altLang="zh-CN" sz="2100" dirty="0">
                    <a:latin typeface="+mn-ea"/>
                  </a:rPr>
                  <a:t>2017</a:t>
                </a:r>
                <a:r>
                  <a:rPr lang="zh-CN" altLang="en-US" sz="2100" dirty="0">
                    <a:latin typeface="+mn-ea"/>
                  </a:rPr>
                  <a:t>年人均年收入</a:t>
                </a:r>
                <a:r>
                  <a:rPr lang="en-US" altLang="zh-CN" sz="2100" dirty="0">
                    <a:latin typeface="+mn-ea"/>
                  </a:rPr>
                  <a:t>6600</a:t>
                </a:r>
                <a:r>
                  <a:rPr lang="zh-CN" altLang="en-US" sz="2100" dirty="0">
                    <a:latin typeface="+mn-ea"/>
                  </a:rPr>
                  <a:t>元，</a:t>
                </a:r>
                <a:r>
                  <a:rPr lang="en-US" altLang="zh-CN" sz="2100" dirty="0">
                    <a:latin typeface="+mn-ea"/>
                  </a:rPr>
                  <a:t>2016</a:t>
                </a:r>
                <a:r>
                  <a:rPr lang="zh-CN" altLang="en-US" sz="2100" dirty="0">
                    <a:latin typeface="+mn-ea"/>
                  </a:rPr>
                  <a:t>年人均收入比</a:t>
                </a:r>
                <a:r>
                  <a:rPr lang="en-US" altLang="zh-CN" sz="2100" dirty="0">
                    <a:latin typeface="+mn-ea"/>
                  </a:rPr>
                  <a:t>2017</a:t>
                </a:r>
                <a:r>
                  <a:rPr lang="zh-CN" altLang="en-US" sz="2100" dirty="0">
                    <a:latin typeface="+mn-ea"/>
                  </a:rPr>
                  <a:t>年少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</a:t>
                </a:r>
                <a:r>
                  <a:rPr lang="en-US" altLang="zh-CN" sz="2100" dirty="0">
                    <a:latin typeface="+mn-ea"/>
                  </a:rPr>
                  <a:t>2016</a:t>
                </a:r>
                <a:r>
                  <a:rPr lang="zh-CN" altLang="en-US" sz="2100" dirty="0">
                    <a:latin typeface="+mn-ea"/>
                  </a:rPr>
                  <a:t>年人均收入比</a:t>
                </a:r>
                <a:r>
                  <a:rPr lang="en-US" altLang="zh-CN" sz="2100" dirty="0">
                    <a:latin typeface="+mn-ea"/>
                  </a:rPr>
                  <a:t>2017</a:t>
                </a:r>
                <a:r>
                  <a:rPr lang="zh-CN" altLang="en-US" sz="2100" dirty="0">
                    <a:latin typeface="+mn-ea"/>
                  </a:rPr>
                  <a:t>年少多少元？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30" y="486349"/>
                <a:ext cx="7876940" cy="1238416"/>
              </a:xfrm>
              <a:prstGeom prst="rect">
                <a:avLst/>
              </a:prstGeom>
              <a:blipFill rotWithShape="1">
                <a:blip r:embed="rId2"/>
                <a:stretch>
                  <a:fillRect l="-6" t="-46" r="3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1859914" y="2201908"/>
                <a:ext cx="1360862" cy="590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6600×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11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9914" y="2201908"/>
                <a:ext cx="1360862" cy="590803"/>
              </a:xfrm>
              <a:prstGeom prst="rect">
                <a:avLst/>
              </a:prstGeom>
              <a:blipFill rotWithShape="1">
                <a:blip r:embed="rId3"/>
                <a:stretch>
                  <a:fillRect l="-47" t="-61" r="4" b="1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4144102" y="2315057"/>
            <a:ext cx="16882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600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（元）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2939653" y="2243259"/>
                <a:ext cx="1497923" cy="5915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6600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11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9653" y="2243259"/>
                <a:ext cx="1497923" cy="591572"/>
              </a:xfrm>
              <a:prstGeom prst="rect">
                <a:avLst/>
              </a:prstGeom>
              <a:blipFill rotWithShape="1">
                <a:blip r:embed="rId4"/>
                <a:stretch>
                  <a:fillRect l="-16" t="-74" r="13" b="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1859915" y="3297764"/>
            <a:ext cx="518194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</a:t>
            </a:r>
            <a:r>
              <a:rPr lang="en-US" altLang="zh-CN" sz="2100" dirty="0">
                <a:latin typeface="+mn-ea"/>
              </a:rPr>
              <a:t> 2016</a:t>
            </a:r>
            <a:r>
              <a:rPr lang="zh-CN" altLang="en-US" sz="2100" dirty="0">
                <a:latin typeface="+mn-ea"/>
              </a:rPr>
              <a:t>年人均收入比</a:t>
            </a:r>
            <a:r>
              <a:rPr lang="en-US" altLang="zh-CN" sz="2100" dirty="0">
                <a:latin typeface="+mn-ea"/>
              </a:rPr>
              <a:t>2017</a:t>
            </a:r>
            <a:r>
              <a:rPr lang="zh-CN" altLang="en-US" sz="2100" dirty="0">
                <a:latin typeface="+mn-ea"/>
              </a:rPr>
              <a:t>年少</a:t>
            </a:r>
            <a:r>
              <a:rPr lang="en-US" altLang="zh-CN" sz="2100" dirty="0">
                <a:latin typeface="+mn-ea"/>
              </a:rPr>
              <a:t>600</a:t>
            </a:r>
            <a:r>
              <a:rPr lang="zh-CN" altLang="en-US" sz="2100" dirty="0">
                <a:latin typeface="+mn-ea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312261" y="1474471"/>
            <a:ext cx="7208804" cy="2013194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      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1.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求一个数的几分之几是多少，用这个数乘几分之几。</a:t>
            </a: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 </a:t>
            </a:r>
            <a:endParaRPr lang="en-US" altLang="zh-CN" sz="2100" dirty="0">
              <a:solidFill>
                <a:schemeClr val="bg1"/>
              </a:solidFill>
              <a:latin typeface="+mn-ea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      </a:t>
            </a:r>
            <a:r>
              <a:rPr lang="en-US" altLang="zh-CN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2.</a:t>
            </a: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分数乘整数的计算方法：分子和整数相乘的积作</a:t>
            </a:r>
            <a:endParaRPr lang="en-US" altLang="zh-CN" sz="2100" dirty="0">
              <a:solidFill>
                <a:schemeClr val="bg1"/>
              </a:solidFill>
              <a:latin typeface="+mn-ea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      分子，分母不变，能约分的要约成最简分数。</a:t>
            </a:r>
            <a:endParaRPr lang="zh-CN" altLang="en-US" sz="21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1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93521" y="358555"/>
                <a:ext cx="7884130" cy="124144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两只小兔拔萝卜，小白兔拔了</a:t>
                </a:r>
                <a:r>
                  <a:rPr lang="en-US" altLang="zh-CN" sz="2100" dirty="0">
                    <a:latin typeface="+mn-ea"/>
                  </a:rPr>
                  <a:t>48</a:t>
                </a:r>
                <a:r>
                  <a:rPr lang="zh-CN" altLang="en-US" sz="2100" dirty="0">
                    <a:latin typeface="+mn-ea"/>
                  </a:rPr>
                  <a:t>个萝卜，小灰兔比小白兔少拔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，小灰兔比小白兔少拔多少个萝卜？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21" y="358555"/>
                <a:ext cx="7884130" cy="1241446"/>
              </a:xfrm>
              <a:prstGeom prst="rect">
                <a:avLst/>
              </a:prstGeom>
              <a:blipFill rotWithShape="1">
                <a:blip r:embed="rId2"/>
                <a:stretch>
                  <a:fillRect l="-2" t="-33" r="1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481558" y="2126813"/>
                <a:ext cx="936294" cy="1111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48×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1558" y="2126813"/>
                <a:ext cx="936294" cy="1111202"/>
              </a:xfrm>
              <a:prstGeom prst="rect">
                <a:avLst/>
              </a:prstGeom>
              <a:blipFill rotWithShape="1">
                <a:blip r:embed="rId3"/>
                <a:stretch>
                  <a:fillRect l="-65" t="-18" r="30" b="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4198640" y="2196784"/>
            <a:ext cx="13732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（个）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3295131" y="2140611"/>
                <a:ext cx="1497923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48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5131" y="2140611"/>
                <a:ext cx="1497923" cy="681212"/>
              </a:xfrm>
              <a:prstGeom prst="rect">
                <a:avLst/>
              </a:prstGeom>
              <a:blipFill rotWithShape="1">
                <a:blip r:embed="rId4"/>
                <a:stretch>
                  <a:fillRect l="-8" t="-4" r="5" b="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2481558" y="3081913"/>
            <a:ext cx="43355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答：小灰兔比小白兔少拔</a:t>
            </a:r>
            <a:r>
              <a:rPr lang="en-US" altLang="zh-CN" sz="2100" dirty="0">
                <a:latin typeface="+mn-ea"/>
              </a:rPr>
              <a:t>8</a:t>
            </a:r>
            <a:r>
              <a:rPr lang="zh-CN" altLang="en-US" sz="2100" dirty="0">
                <a:latin typeface="+mn-ea"/>
              </a:rPr>
              <a:t>个萝卜。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57062" y="471982"/>
                <a:ext cx="8260883" cy="1241430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六年级两个班学生帮助图书室修补图书。一班修补了</a:t>
                </a:r>
                <a:r>
                  <a:rPr lang="en-US" altLang="zh-CN" sz="2100" dirty="0">
                    <a:latin typeface="+mn-ea"/>
                  </a:rPr>
                  <a:t>48</a:t>
                </a:r>
                <a:r>
                  <a:rPr lang="zh-CN" altLang="en-US" sz="2100" dirty="0">
                    <a:latin typeface="+mn-ea"/>
                  </a:rPr>
                  <a:t>本，二班修补的比一班少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。二班修补了多少本？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62" y="471982"/>
                <a:ext cx="8260883" cy="1241430"/>
              </a:xfrm>
              <a:prstGeom prst="rect">
                <a:avLst/>
              </a:prstGeom>
              <a:blipFill rotWithShape="1">
                <a:blip r:embed="rId2"/>
                <a:stretch>
                  <a:fillRect l="-2" t="-14" r="4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575404" y="2206353"/>
                <a:ext cx="936294" cy="1111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48×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5404" y="2206353"/>
                <a:ext cx="936294" cy="1111202"/>
              </a:xfrm>
              <a:prstGeom prst="rect">
                <a:avLst/>
              </a:prstGeom>
              <a:blipFill rotWithShape="1">
                <a:blip r:embed="rId3"/>
                <a:stretch>
                  <a:fillRect l="-51" t="-33" r="16" b="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4292486" y="2276324"/>
            <a:ext cx="13732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（本）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3388977" y="2220151"/>
                <a:ext cx="1497923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48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8977" y="2220151"/>
                <a:ext cx="1497923" cy="681212"/>
              </a:xfrm>
              <a:prstGeom prst="rect">
                <a:avLst/>
              </a:prstGeom>
              <a:blipFill rotWithShape="1">
                <a:blip r:embed="rId4"/>
                <a:stretch>
                  <a:fillRect l="-41" t="-28" r="38" b="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575405" y="3594590"/>
            <a:ext cx="287723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答：二班修补了</a:t>
            </a:r>
            <a:r>
              <a:rPr lang="en-US" altLang="zh-CN" sz="2100" dirty="0">
                <a:latin typeface="+mn-ea"/>
              </a:rPr>
              <a:t>40</a:t>
            </a:r>
            <a:r>
              <a:rPr lang="zh-CN" altLang="en-US" sz="2100" dirty="0">
                <a:latin typeface="+mn-ea"/>
              </a:rPr>
              <a:t>本。</a:t>
            </a:r>
          </a:p>
        </p:txBody>
      </p:sp>
      <p:sp>
        <p:nvSpPr>
          <p:cNvPr id="4" name="矩形 3"/>
          <p:cNvSpPr/>
          <p:nvPr/>
        </p:nvSpPr>
        <p:spPr>
          <a:xfrm>
            <a:off x="2703074" y="2982197"/>
            <a:ext cx="219354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</a:rPr>
              <a:t>48 </a:t>
            </a:r>
            <a:r>
              <a:rPr lang="zh-CN" altLang="en-US" sz="2100" dirty="0">
                <a:solidFill>
                  <a:srgbClr val="FF0000"/>
                </a:solidFill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</a:rPr>
              <a:t>8=40</a:t>
            </a:r>
            <a:r>
              <a:rPr lang="zh-CN" altLang="en-US" sz="2100" dirty="0">
                <a:solidFill>
                  <a:srgbClr val="FF0000"/>
                </a:solidFill>
              </a:rPr>
              <a:t>（本）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35380" y="460774"/>
                <a:ext cx="8080409" cy="124245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李师傅加工一批零件，第一天加工了</a:t>
                </a:r>
                <a:r>
                  <a:rPr lang="en-US" altLang="zh-CN" sz="2100" dirty="0">
                    <a:latin typeface="+mn-ea"/>
                  </a:rPr>
                  <a:t>150</a:t>
                </a:r>
                <a:r>
                  <a:rPr lang="zh-CN" altLang="en-US" sz="2100" dirty="0">
                    <a:latin typeface="+mn-ea"/>
                  </a:rPr>
                  <a:t>个，第二天比第一天多加工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，第二天比第一天多加工多少个零件？ 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80" y="460774"/>
                <a:ext cx="8080409" cy="1242455"/>
              </a:xfrm>
              <a:prstGeom prst="rect">
                <a:avLst/>
              </a:prstGeom>
              <a:blipFill rotWithShape="1">
                <a:blip r:embed="rId2"/>
                <a:stretch>
                  <a:fillRect l="-5" t="-32" r="5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351617" y="2045469"/>
                <a:ext cx="936294" cy="11120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150×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1617" y="2045469"/>
                <a:ext cx="936294" cy="1112099"/>
              </a:xfrm>
              <a:prstGeom prst="rect">
                <a:avLst/>
              </a:prstGeom>
              <a:blipFill rotWithShape="1">
                <a:blip r:embed="rId3"/>
                <a:stretch>
                  <a:fillRect l="-23" t="-12" r="55" b="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4191421" y="2117507"/>
            <a:ext cx="15307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60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（个）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3287911" y="2061334"/>
                <a:ext cx="1497923" cy="687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150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911" y="2061334"/>
                <a:ext cx="1497923" cy="687368"/>
              </a:xfrm>
              <a:prstGeom prst="rect">
                <a:avLst/>
              </a:prstGeom>
              <a:blipFill rotWithShape="1">
                <a:blip r:embed="rId4"/>
                <a:stretch>
                  <a:fillRect l="-34" t="-18" r="32" b="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294405" y="2955452"/>
            <a:ext cx="476236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答：第二天比第一天多加工</a:t>
            </a:r>
            <a:r>
              <a:rPr lang="en-US" altLang="zh-CN" sz="2100" dirty="0">
                <a:latin typeface="+mn-ea"/>
              </a:rPr>
              <a:t>60</a:t>
            </a:r>
            <a:r>
              <a:rPr lang="zh-CN" altLang="en-US" sz="2100" dirty="0">
                <a:latin typeface="+mn-ea"/>
              </a:rPr>
              <a:t>个零件。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90744" y="358051"/>
                <a:ext cx="8431587" cy="124245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校园里有杨树</a:t>
                </a:r>
                <a:r>
                  <a:rPr lang="en-US" altLang="zh-CN" sz="2100" dirty="0">
                    <a:latin typeface="+mn-ea"/>
                  </a:rPr>
                  <a:t>20</a:t>
                </a:r>
                <a:r>
                  <a:rPr lang="zh-CN" altLang="en-US" sz="2100" dirty="0">
                    <a:latin typeface="+mn-ea"/>
                  </a:rPr>
                  <a:t>棵，柳树是杨树的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，槐树比柳树少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，槐树比柳树少多少棵？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4" y="358051"/>
                <a:ext cx="8431587" cy="1242455"/>
              </a:xfrm>
              <a:prstGeom prst="rect">
                <a:avLst/>
              </a:prstGeom>
              <a:blipFill rotWithShape="1">
                <a:blip r:embed="rId2"/>
                <a:stretch>
                  <a:fillRect l="-2" t="-44" r="3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204128" y="1972428"/>
                <a:ext cx="936294" cy="5064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20×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10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128" y="1972428"/>
                <a:ext cx="936294" cy="506421"/>
              </a:xfrm>
              <a:prstGeom prst="rect">
                <a:avLst/>
              </a:prstGeom>
              <a:blipFill rotWithShape="1">
                <a:blip r:embed="rId3"/>
                <a:stretch>
                  <a:fillRect l="-5" t="-23" r="37" b="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3870677" y="2044226"/>
            <a:ext cx="15307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（棵）</a:t>
            </a:r>
          </a:p>
        </p:txBody>
      </p:sp>
      <p:sp>
        <p:nvSpPr>
          <p:cNvPr id="7" name="矩形 6"/>
          <p:cNvSpPr/>
          <p:nvPr/>
        </p:nvSpPr>
        <p:spPr>
          <a:xfrm>
            <a:off x="2415227" y="3847727"/>
            <a:ext cx="314653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</a:t>
            </a:r>
            <a:r>
              <a:rPr lang="zh-CN" altLang="en-US" sz="2100" dirty="0">
                <a:latin typeface="+mn-ea"/>
              </a:rPr>
              <a:t>槐树比柳树少</a:t>
            </a:r>
            <a:r>
              <a:rPr lang="en-US" altLang="zh-CN" sz="2100" dirty="0">
                <a:latin typeface="+mn-ea"/>
              </a:rPr>
              <a:t>12</a:t>
            </a:r>
            <a:r>
              <a:rPr lang="zh-CN" altLang="en-US" sz="2100" dirty="0">
                <a:latin typeface="+mn-ea"/>
              </a:rPr>
              <a:t>棵。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2967167" y="1988053"/>
                <a:ext cx="1497923" cy="5938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20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10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7167" y="1988053"/>
                <a:ext cx="1497923" cy="593881"/>
              </a:xfrm>
              <a:prstGeom prst="rect">
                <a:avLst/>
              </a:prstGeom>
              <a:blipFill rotWithShape="1">
                <a:blip r:embed="rId4"/>
                <a:stretch>
                  <a:fillRect l="-30" t="-85" r="27" b="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2260676" y="2976370"/>
                <a:ext cx="936294" cy="5061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18×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0676" y="2976370"/>
                <a:ext cx="936294" cy="506101"/>
              </a:xfrm>
              <a:prstGeom prst="rect">
                <a:avLst/>
              </a:prstGeom>
              <a:blipFill rotWithShape="1">
                <a:blip r:embed="rId5"/>
                <a:stretch>
                  <a:fillRect l="-8" t="-25" r="41" b="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3870677" y="3044081"/>
            <a:ext cx="15307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（棵）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3023716" y="2976370"/>
                <a:ext cx="1497923" cy="5934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18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23716" y="2976370"/>
                <a:ext cx="1497923" cy="593432"/>
              </a:xfrm>
              <a:prstGeom prst="rect">
                <a:avLst/>
              </a:prstGeom>
              <a:blipFill rotWithShape="1">
                <a:blip r:embed="rId6"/>
                <a:stretch>
                  <a:fillRect l="-32" t="-21" r="29" b="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5280" y="761067"/>
            <a:ext cx="8030976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、进一步探索并理解分数与整数相乘的意义，并能正确地计算。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、进一步巩固分数与整数相乘的计算方法。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、能解决简单的分数与整数相乘的实际问题。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56375" y="2769310"/>
            <a:ext cx="8579617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3520" y="2906694"/>
            <a:ext cx="8171915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能正确地计算分数与整数相乘，进一步巩固分数与整数相乘的计算方法。</a:t>
            </a:r>
          </a:p>
          <a:p>
            <a:pPr>
              <a:lnSpc>
                <a:spcPct val="150000"/>
              </a:lnSpc>
            </a:pPr>
            <a:endParaRPr lang="en-US" altLang="zh-CN" sz="21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0225" y="3933271"/>
            <a:ext cx="817191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 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解决简单的分数与整数相乘的实际问题。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p:sp>
        <p:nvSpPr>
          <p:cNvPr id="4" name="矩形 3"/>
          <p:cNvSpPr/>
          <p:nvPr/>
        </p:nvSpPr>
        <p:spPr>
          <a:xfrm>
            <a:off x="557455" y="586863"/>
            <a:ext cx="680498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一件衣服是</a:t>
            </a:r>
            <a:r>
              <a:rPr lang="en-US" altLang="zh-CN" sz="2100" dirty="0">
                <a:latin typeface="+mn-ea"/>
              </a:rPr>
              <a:t>36</a:t>
            </a:r>
            <a:r>
              <a:rPr lang="zh-CN" altLang="en-US" sz="2100" dirty="0">
                <a:latin typeface="+mn-ea"/>
              </a:rPr>
              <a:t>0元，现在打八折出售，现在售价多少元？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6"/>
              <p:cNvSpPr txBox="1">
                <a:spLocks noChangeArrowheads="1"/>
              </p:cNvSpPr>
              <p:nvPr/>
            </p:nvSpPr>
            <p:spPr bwMode="auto">
              <a:xfrm>
                <a:off x="2129301" y="2043610"/>
                <a:ext cx="1131461" cy="536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r>
                  <a:rPr lang="en-US" altLang="en-US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360×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9301" y="2043610"/>
                <a:ext cx="1131461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13" t="-34" r="3" b="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3959950" y="2111513"/>
            <a:ext cx="169782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288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（元）</a:t>
            </a:r>
            <a:endParaRPr lang="en-US" altLang="zh-CN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9"/>
              <p:cNvSpPr txBox="1">
                <a:spLocks noChangeArrowheads="1"/>
              </p:cNvSpPr>
              <p:nvPr/>
            </p:nvSpPr>
            <p:spPr bwMode="auto">
              <a:xfrm>
                <a:off x="3036166" y="2043610"/>
                <a:ext cx="1076191" cy="536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360×8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10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6166" y="2043610"/>
                <a:ext cx="1076191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21" t="-34" r="9" b="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2237932" y="3229258"/>
            <a:ext cx="276542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答：现在售价</a:t>
            </a:r>
            <a:r>
              <a:rPr lang="en-US" altLang="zh-CN" sz="2100" dirty="0">
                <a:latin typeface="+mn-ea"/>
              </a:rPr>
              <a:t>288</a:t>
            </a:r>
            <a:r>
              <a:rPr lang="zh-CN" altLang="en-US" sz="2100" dirty="0">
                <a:latin typeface="+mn-ea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6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551765" y="352207"/>
                <a:ext cx="8268102" cy="125414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  <a:cs typeface="Times New Roman" panose="02020603050405020304" pitchFamily="18" charset="0"/>
                  </a:rPr>
                  <a:t>打字员打一篇稿件，第一天打了</a:t>
                </a:r>
                <a:r>
                  <a:rPr lang="en-US" altLang="zh-CN" sz="2100" dirty="0">
                    <a:latin typeface="+mn-ea"/>
                    <a:cs typeface="Times New Roman" panose="02020603050405020304" pitchFamily="18" charset="0"/>
                  </a:rPr>
                  <a:t>8</a:t>
                </a:r>
                <a:r>
                  <a:rPr lang="zh-CN" altLang="en-US" sz="2100" dirty="0">
                    <a:latin typeface="+mn-ea"/>
                    <a:cs typeface="Times New Roman" panose="02020603050405020304" pitchFamily="18" charset="0"/>
                  </a:rPr>
                  <a:t>0页，第二天比第一天少打了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100" dirty="0">
                    <a:latin typeface="+mn-ea"/>
                  </a:rPr>
                  <a:t>。第二天</a:t>
                </a:r>
                <a:r>
                  <a:rPr lang="zh-CN" altLang="en-US" sz="2100" dirty="0">
                    <a:latin typeface="+mn-ea"/>
                    <a:cs typeface="Times New Roman" panose="02020603050405020304" pitchFamily="18" charset="0"/>
                  </a:rPr>
                  <a:t>比第一天少</a:t>
                </a:r>
                <a:r>
                  <a:rPr lang="zh-CN" altLang="en-US" sz="2100" dirty="0">
                    <a:latin typeface="+mn-ea"/>
                  </a:rPr>
                  <a:t>打了多少页？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65" y="352207"/>
                <a:ext cx="8268102" cy="1254142"/>
              </a:xfrm>
              <a:prstGeom prst="rect">
                <a:avLst/>
              </a:prstGeom>
              <a:blipFill rotWithShape="1">
                <a:blip r:embed="rId2"/>
                <a:stretch>
                  <a:fillRect l="-7" t="-33" r="4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6"/>
              <p:cNvSpPr txBox="1">
                <a:spLocks noChangeArrowheads="1"/>
              </p:cNvSpPr>
              <p:nvPr/>
            </p:nvSpPr>
            <p:spPr bwMode="auto">
              <a:xfrm>
                <a:off x="1915177" y="2226364"/>
                <a:ext cx="921544" cy="536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80</a:t>
                </a:r>
                <a:r>
                  <a:rPr lang="en-US" altLang="en-US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5177" y="2226364"/>
                <a:ext cx="921544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2" t="-10" r="19" b="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3428444" y="2303099"/>
            <a:ext cx="15403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16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（页）</a:t>
            </a:r>
            <a:endParaRPr lang="en-US" altLang="zh-CN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1915177" y="3109676"/>
            <a:ext cx="415645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答：第二天</a:t>
            </a:r>
            <a:r>
              <a:rPr lang="zh-CN" altLang="en-US" sz="2100" dirty="0">
                <a:latin typeface="+mn-ea"/>
                <a:ea typeface="+mn-ea"/>
                <a:cs typeface="Times New Roman" panose="02020603050405020304" pitchFamily="18" charset="0"/>
              </a:rPr>
              <a:t>比第一天少</a:t>
            </a:r>
            <a:r>
              <a:rPr lang="zh-CN" altLang="en-US" sz="2100" dirty="0">
                <a:latin typeface="+mn-ea"/>
                <a:ea typeface="+mn-ea"/>
              </a:rPr>
              <a:t>打了</a:t>
            </a:r>
            <a:r>
              <a:rPr lang="en-US" altLang="zh-CN" sz="2100" dirty="0">
                <a:latin typeface="+mn-ea"/>
                <a:ea typeface="+mn-ea"/>
              </a:rPr>
              <a:t>16</a:t>
            </a:r>
            <a:r>
              <a:rPr lang="zh-CN" altLang="en-US" sz="2100" dirty="0">
                <a:latin typeface="+mn-ea"/>
                <a:ea typeface="+mn-ea"/>
              </a:rPr>
              <a:t>页。</a:t>
            </a:r>
            <a:endParaRPr lang="en-US" altLang="zh-CN" sz="2100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2634841" y="2232070"/>
                <a:ext cx="893630" cy="540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80×1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4841" y="2232070"/>
                <a:ext cx="893630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25" t="-8" r="46" b="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83692" y="355006"/>
                <a:ext cx="8352013" cy="75802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图书馆有故事书</a:t>
                </a:r>
                <a:r>
                  <a:rPr lang="en-US" altLang="zh-CN" sz="2100" dirty="0">
                    <a:latin typeface="+mn-ea"/>
                  </a:rPr>
                  <a:t>560</a:t>
                </a:r>
                <a:r>
                  <a:rPr lang="zh-CN" altLang="en-US" sz="2100" dirty="0">
                    <a:latin typeface="+mn-ea"/>
                  </a:rPr>
                  <a:t>本，科技书比故事书少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，科技书有多少本？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92" y="355006"/>
                <a:ext cx="8352013" cy="758028"/>
              </a:xfrm>
              <a:prstGeom prst="rect">
                <a:avLst/>
              </a:prstGeom>
              <a:blipFill rotWithShape="1">
                <a:blip r:embed="rId2"/>
                <a:stretch>
                  <a:fillRect l="-2" t="-5" r="7" b="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6"/>
              <p:cNvSpPr>
                <a:spLocks noChangeArrowheads="1"/>
              </p:cNvSpPr>
              <p:nvPr/>
            </p:nvSpPr>
            <p:spPr bwMode="auto">
              <a:xfrm>
                <a:off x="1601174" y="1935451"/>
                <a:ext cx="1037421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560×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1174" y="1935451"/>
                <a:ext cx="1037421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33" t="-113" r="16" b="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442817" y="1934455"/>
                <a:ext cx="1129953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560×3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2817" y="1934455"/>
                <a:ext cx="1129953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54" t="-45" r="23" b="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372199" y="1981278"/>
                <a:ext cx="1724378" cy="39241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210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（本）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99" y="1981278"/>
                <a:ext cx="1724378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20" t="-20" r="4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1687802" y="2813373"/>
            <a:ext cx="347374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560 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－ 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210 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350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（本）</a:t>
            </a:r>
            <a:endParaRPr lang="en-US" altLang="zh-CN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87802" y="3829529"/>
            <a:ext cx="3863568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</a:t>
            </a:r>
            <a:r>
              <a:rPr lang="zh-CN" altLang="en-US" sz="2100" dirty="0">
                <a:solidFill>
                  <a:prstClr val="black"/>
                </a:solidFill>
              </a:rPr>
              <a:t>科技书有</a:t>
            </a:r>
            <a:r>
              <a:rPr lang="en-US" altLang="zh-CN" sz="2100" dirty="0">
                <a:solidFill>
                  <a:prstClr val="black"/>
                </a:solidFill>
              </a:rPr>
              <a:t>350</a:t>
            </a:r>
            <a:r>
              <a:rPr lang="zh-CN" altLang="en-US" sz="2100" dirty="0">
                <a:solidFill>
                  <a:prstClr val="black"/>
                </a:solidFill>
              </a:rPr>
              <a:t>本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。</a:t>
            </a:r>
            <a:endParaRPr lang="zh-CN" altLang="en-US" dirty="0">
              <a:latin typeface="+mn-ea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7</a:t>
            </a:r>
            <a:endParaRPr lang="zh-CN" altLang="en-US" sz="21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33"/>
              <p:cNvSpPr txBox="1">
                <a:spLocks noChangeArrowheads="1"/>
              </p:cNvSpPr>
              <p:nvPr/>
            </p:nvSpPr>
            <p:spPr bwMode="auto">
              <a:xfrm>
                <a:off x="452824" y="632123"/>
                <a:ext cx="8325416" cy="1239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三年级的同学去植树，男生植树</a:t>
                </a:r>
                <a:r>
                  <a:rPr lang="en-US" altLang="zh-CN" sz="2100" dirty="0">
                    <a:latin typeface="+mn-ea"/>
                    <a:ea typeface="+mn-ea"/>
                  </a:rPr>
                  <a:t>20</a:t>
                </a:r>
                <a:r>
                  <a:rPr lang="zh-CN" altLang="en-US" sz="2100" dirty="0">
                    <a:latin typeface="+mn-ea"/>
                    <a:ea typeface="+mn-ea"/>
                  </a:rPr>
                  <a:t>棵，女生植树的棵数是男生的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，女生植树多少棵？</a:t>
                </a:r>
              </a:p>
            </p:txBody>
          </p:sp>
        </mc:Choice>
        <mc:Fallback xmlns="">
          <p:sp>
            <p:nvSpPr>
              <p:cNvPr id="2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824" y="632123"/>
                <a:ext cx="8325416" cy="1239426"/>
              </a:xfrm>
              <a:prstGeom prst="rect">
                <a:avLst/>
              </a:prstGeom>
              <a:blipFill rotWithShape="1">
                <a:blip r:embed="rId2"/>
                <a:stretch>
                  <a:fillRect l="-1" t="-24" b="1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33"/>
          <p:cNvSpPr txBox="1">
            <a:spLocks noChangeArrowheads="1"/>
          </p:cNvSpPr>
          <p:nvPr/>
        </p:nvSpPr>
        <p:spPr bwMode="auto">
          <a:xfrm>
            <a:off x="2280065" y="3217241"/>
            <a:ext cx="28020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答：女生植树</a:t>
            </a:r>
            <a:r>
              <a:rPr lang="en-US" altLang="zh-CN" sz="2100" dirty="0">
                <a:latin typeface="+mn-ea"/>
                <a:ea typeface="+mn-ea"/>
              </a:rPr>
              <a:t>15</a:t>
            </a:r>
            <a:r>
              <a:rPr lang="zh-CN" altLang="en-US" sz="2100" dirty="0">
                <a:latin typeface="+mn-ea"/>
                <a:ea typeface="+mn-ea"/>
              </a:rPr>
              <a:t>棵。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6"/>
              <p:cNvSpPr>
                <a:spLocks noChangeArrowheads="1"/>
              </p:cNvSpPr>
              <p:nvPr/>
            </p:nvSpPr>
            <p:spPr bwMode="auto">
              <a:xfrm>
                <a:off x="2168141" y="2374493"/>
                <a:ext cx="936294" cy="504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20×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8141" y="2374493"/>
                <a:ext cx="936294" cy="504497"/>
              </a:xfrm>
              <a:prstGeom prst="rect">
                <a:avLst/>
              </a:prstGeom>
              <a:blipFill rotWithShape="1">
                <a:blip r:embed="rId3"/>
                <a:stretch>
                  <a:fillRect l="-27" t="-45" r="59" b="1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3609190" y="2446291"/>
            <a:ext cx="153070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（棵）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876621" y="2390117"/>
                <a:ext cx="1497923" cy="504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20</m:t>
                        </m:r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6621" y="2390117"/>
                <a:ext cx="1497923" cy="504497"/>
              </a:xfrm>
              <a:prstGeom prst="rect">
                <a:avLst/>
              </a:prstGeom>
              <a:blipFill rotWithShape="1">
                <a:blip r:embed="rId4"/>
                <a:stretch>
                  <a:fillRect l="-5" t="-121" r="2" b="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标注 6"/>
          <p:cNvSpPr/>
          <p:nvPr/>
        </p:nvSpPr>
        <p:spPr>
          <a:xfrm>
            <a:off x="431763" y="1107833"/>
            <a:ext cx="1715237" cy="1093873"/>
          </a:xfrm>
          <a:prstGeom prst="wedgeRoundRectCallout">
            <a:avLst>
              <a:gd name="adj1" fmla="val 64180"/>
              <a:gd name="adj2" fmla="val 36556"/>
              <a:gd name="adj3" fmla="val 16667"/>
            </a:avLst>
          </a:prstGeom>
          <a:solidFill>
            <a:srgbClr val="F4A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8036" y="1064535"/>
            <a:ext cx="4430837" cy="231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48999" y="1107833"/>
            <a:ext cx="177693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我们女生种植了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20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棵树。</a:t>
            </a:r>
            <a:endParaRPr lang="zh-CN" altLang="en-US" sz="21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1921" y="4049130"/>
            <a:ext cx="737295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男生比女生多植树多少棵？画一画，说一说你是怎样理解的</a:t>
            </a:r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324853" y="393685"/>
            <a:ext cx="418895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你能再举出一个类似的例子吗？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圆角矩形标注 7"/>
              <p:cNvSpPr/>
              <p:nvPr/>
            </p:nvSpPr>
            <p:spPr>
              <a:xfrm>
                <a:off x="6684746" y="1128388"/>
                <a:ext cx="2150264" cy="1115114"/>
              </a:xfrm>
              <a:prstGeom prst="wedgeRoundRectCallout">
                <a:avLst>
                  <a:gd name="adj1" fmla="val -68843"/>
                  <a:gd name="adj2" fmla="val 30242"/>
                  <a:gd name="adj3" fmla="val 16667"/>
                </a:avLst>
              </a:prstGeom>
              <a:solidFill>
                <a:srgbClr val="51BC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</a:rPr>
                  <a:t>男生植树的棵树</a:t>
                </a:r>
              </a:p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</a:rPr>
                  <a:t>比女生多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。</a:t>
                </a:r>
              </a:p>
            </p:txBody>
          </p:sp>
        </mc:Choice>
        <mc:Fallback xmlns="">
          <p:sp>
            <p:nvSpPr>
              <p:cNvPr id="8" name="圆角矩形标注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746" y="1128388"/>
                <a:ext cx="2150264" cy="1115114"/>
              </a:xfrm>
              <a:prstGeom prst="wedgeRoundRectCallout">
                <a:avLst>
                  <a:gd name="adj1" fmla="val -68843"/>
                  <a:gd name="adj2" fmla="val 30242"/>
                  <a:gd name="adj3" fmla="val 16667"/>
                </a:avLst>
              </a:prstGeom>
              <a:blipFill rotWithShape="1">
                <a:blip r:embed="rId3"/>
                <a:stretch>
                  <a:fillRect l="-18846" t="-1992" r="12" b="-1989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6" grpId="0"/>
      <p:bldP spid="9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 descr="宽上对角线"/>
          <p:cNvSpPr>
            <a:spLocks noChangeArrowheads="1"/>
          </p:cNvSpPr>
          <p:nvPr/>
        </p:nvSpPr>
        <p:spPr bwMode="auto">
          <a:xfrm>
            <a:off x="4596965" y="1879801"/>
            <a:ext cx="404813" cy="270272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992402" y="1362965"/>
            <a:ext cx="86439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女生：</a:t>
            </a:r>
          </a:p>
        </p:txBody>
      </p:sp>
      <p:sp>
        <p:nvSpPr>
          <p:cNvPr id="5" name="矩形 4"/>
          <p:cNvSpPr/>
          <p:nvPr/>
        </p:nvSpPr>
        <p:spPr>
          <a:xfrm>
            <a:off x="2971763" y="1415457"/>
            <a:ext cx="1620440" cy="27027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6" name="直接连接符 5"/>
          <p:cNvCxnSpPr>
            <a:stCxn id="5" idx="0"/>
            <a:endCxn id="5" idx="2"/>
          </p:cNvCxnSpPr>
          <p:nvPr/>
        </p:nvCxnSpPr>
        <p:spPr>
          <a:xfrm>
            <a:off x="3782578" y="1415457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2015228" y="1812395"/>
            <a:ext cx="86439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男生：</a:t>
            </a:r>
          </a:p>
        </p:txBody>
      </p:sp>
      <p:sp>
        <p:nvSpPr>
          <p:cNvPr id="8" name="矩形 7"/>
          <p:cNvSpPr/>
          <p:nvPr/>
        </p:nvSpPr>
        <p:spPr>
          <a:xfrm>
            <a:off x="2976525" y="1879801"/>
            <a:ext cx="2025253" cy="27027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9" name="直接连接符 8"/>
          <p:cNvCxnSpPr>
            <a:stCxn id="5" idx="0"/>
            <a:endCxn id="5" idx="2"/>
          </p:cNvCxnSpPr>
          <p:nvPr/>
        </p:nvCxnSpPr>
        <p:spPr>
          <a:xfrm>
            <a:off x="3390863" y="1415457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5" idx="0"/>
            <a:endCxn id="5" idx="2"/>
          </p:cNvCxnSpPr>
          <p:nvPr/>
        </p:nvCxnSpPr>
        <p:spPr>
          <a:xfrm>
            <a:off x="4183819" y="1415457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5" idx="0"/>
            <a:endCxn id="5" idx="2"/>
          </p:cNvCxnSpPr>
          <p:nvPr/>
        </p:nvCxnSpPr>
        <p:spPr>
          <a:xfrm>
            <a:off x="3775434" y="1879801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5" idx="0"/>
            <a:endCxn id="5" idx="2"/>
          </p:cNvCxnSpPr>
          <p:nvPr/>
        </p:nvCxnSpPr>
        <p:spPr>
          <a:xfrm>
            <a:off x="3383719" y="1879801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5" idx="0"/>
            <a:endCxn id="5" idx="2"/>
          </p:cNvCxnSpPr>
          <p:nvPr/>
        </p:nvCxnSpPr>
        <p:spPr>
          <a:xfrm>
            <a:off x="4176675" y="1879801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5" idx="0"/>
            <a:endCxn id="5" idx="2"/>
          </p:cNvCxnSpPr>
          <p:nvPr/>
        </p:nvCxnSpPr>
        <p:spPr>
          <a:xfrm>
            <a:off x="4589822" y="1879801"/>
            <a:ext cx="0" cy="27027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8"/>
          <p:cNvSpPr txBox="1">
            <a:spLocks noChangeArrowheads="1"/>
          </p:cNvSpPr>
          <p:nvPr/>
        </p:nvSpPr>
        <p:spPr bwMode="auto">
          <a:xfrm>
            <a:off x="3406936" y="1042805"/>
            <a:ext cx="86439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+mn-ea"/>
                <a:ea typeface="+mn-ea"/>
              </a:rPr>
              <a:t>20</a:t>
            </a:r>
            <a:r>
              <a:rPr lang="zh-CN" altLang="en-US" sz="2100" dirty="0">
                <a:latin typeface="+mn-ea"/>
                <a:ea typeface="+mn-ea"/>
              </a:rPr>
              <a:t>棵</a:t>
            </a:r>
          </a:p>
        </p:txBody>
      </p:sp>
      <p:sp>
        <p:nvSpPr>
          <p:cNvPr id="18" name="TextBox 33"/>
          <p:cNvSpPr txBox="1">
            <a:spLocks noChangeArrowheads="1"/>
          </p:cNvSpPr>
          <p:nvPr/>
        </p:nvSpPr>
        <p:spPr bwMode="auto">
          <a:xfrm>
            <a:off x="2495343" y="3424826"/>
            <a:ext cx="418895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答：男生比女生多植树</a:t>
            </a:r>
            <a:r>
              <a:rPr lang="en-US" altLang="zh-CN" sz="2100" dirty="0">
                <a:latin typeface="+mn-ea"/>
                <a:ea typeface="+mn-ea"/>
              </a:rPr>
              <a:t>5</a:t>
            </a:r>
            <a:r>
              <a:rPr lang="zh-CN" altLang="en-US" sz="2100" dirty="0">
                <a:latin typeface="+mn-ea"/>
                <a:ea typeface="+mn-ea"/>
              </a:rPr>
              <a:t>棵。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2447425" y="2582418"/>
                <a:ext cx="936294" cy="590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20×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7425" y="2582418"/>
                <a:ext cx="936294" cy="590803"/>
              </a:xfrm>
              <a:prstGeom prst="rect">
                <a:avLst/>
              </a:prstGeom>
              <a:blipFill rotWithShape="1">
                <a:blip r:embed="rId3"/>
                <a:stretch>
                  <a:fillRect l="-14" t="-86" r="47" b="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3888473" y="2654216"/>
            <a:ext cx="13732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（棵）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6"/>
              <p:cNvSpPr>
                <a:spLocks noChangeArrowheads="1"/>
              </p:cNvSpPr>
              <p:nvPr/>
            </p:nvSpPr>
            <p:spPr bwMode="auto">
              <a:xfrm>
                <a:off x="3155905" y="2598042"/>
                <a:ext cx="1497923" cy="5915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20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5905" y="2598042"/>
                <a:ext cx="1497923" cy="591572"/>
              </a:xfrm>
              <a:prstGeom prst="rect">
                <a:avLst/>
              </a:prstGeom>
              <a:blipFill rotWithShape="1">
                <a:blip r:embed="rId4"/>
                <a:stretch>
                  <a:fillRect l="-39" t="-43" r="37" b="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圆角矩形标注 23"/>
              <p:cNvSpPr/>
              <p:nvPr/>
            </p:nvSpPr>
            <p:spPr>
              <a:xfrm>
                <a:off x="5715478" y="731160"/>
                <a:ext cx="2165058" cy="1093873"/>
              </a:xfrm>
              <a:prstGeom prst="wedgeRoundRectCallout">
                <a:avLst>
                  <a:gd name="adj1" fmla="val -85517"/>
                  <a:gd name="adj2" fmla="val 69760"/>
                  <a:gd name="adj3" fmla="val 16667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lvl="0"/>
                <a:r>
                  <a:rPr lang="zh-CN" altLang="en-US" sz="2100" dirty="0">
                    <a:solidFill>
                      <a:prstClr val="black"/>
                    </a:solidFill>
                  </a:rPr>
                  <a:t>这是多出的部分，相当于女生的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。</a:t>
                </a:r>
              </a:p>
            </p:txBody>
          </p:sp>
        </mc:Choice>
        <mc:Fallback xmlns="">
          <p:sp>
            <p:nvSpPr>
              <p:cNvPr id="24" name="圆角矩形标注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478" y="731160"/>
                <a:ext cx="2165058" cy="1093873"/>
              </a:xfrm>
              <a:prstGeom prst="wedgeRoundRectCallout">
                <a:avLst>
                  <a:gd name="adj1" fmla="val -85517"/>
                  <a:gd name="adj2" fmla="val 69760"/>
                  <a:gd name="adj3" fmla="val 16667"/>
                </a:avLst>
              </a:prstGeom>
              <a:blipFill rotWithShape="1">
                <a:blip r:embed="rId5"/>
                <a:stretch>
                  <a:fillRect l="-35540" t="-25" r="-4156" b="-19733"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  <p:bldP spid="8" grpId="0" animBg="1"/>
      <p:bldP spid="15" grpId="0"/>
      <p:bldP spid="18" grpId="0"/>
      <p:bldP spid="20" grpId="0"/>
      <p:bldP spid="21" grpId="0"/>
      <p:bldP spid="22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57279" y="786682"/>
            <a:ext cx="4810571" cy="210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7330415" y="585756"/>
            <a:ext cx="1652243" cy="1093873"/>
          </a:xfrm>
          <a:prstGeom prst="wedgeRoundRectCallout">
            <a:avLst>
              <a:gd name="adj1" fmla="val -77222"/>
              <a:gd name="adj2" fmla="val 43261"/>
              <a:gd name="adj3" fmla="val 16667"/>
            </a:avLst>
          </a:prstGeom>
          <a:solidFill>
            <a:srgbClr val="3CB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>
                <a:solidFill>
                  <a:prstClr val="black"/>
                </a:solidFill>
              </a:rPr>
              <a:t>我们男生种植了</a:t>
            </a:r>
            <a:r>
              <a:rPr lang="en-US" altLang="zh-CN" sz="2100">
                <a:solidFill>
                  <a:prstClr val="black"/>
                </a:solidFill>
              </a:rPr>
              <a:t>25</a:t>
            </a:r>
            <a:r>
              <a:rPr lang="zh-CN" altLang="en-US" sz="2100">
                <a:solidFill>
                  <a:prstClr val="black"/>
                </a:solidFill>
              </a:rPr>
              <a:t>棵树。</a:t>
            </a:r>
            <a:endParaRPr lang="zh-CN" altLang="en-US" sz="21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圆角矩形标注 4"/>
              <p:cNvSpPr/>
              <p:nvPr/>
            </p:nvSpPr>
            <p:spPr>
              <a:xfrm>
                <a:off x="380951" y="746775"/>
                <a:ext cx="1963554" cy="1093873"/>
              </a:xfrm>
              <a:prstGeom prst="wedgeRoundRectCallout">
                <a:avLst>
                  <a:gd name="adj1" fmla="val 67219"/>
                  <a:gd name="adj2" fmla="val 35592"/>
                  <a:gd name="adj3" fmla="val 16667"/>
                </a:avLst>
              </a:prstGeom>
              <a:solidFill>
                <a:srgbClr val="F4A0C4"/>
              </a:solidFill>
              <a:ln>
                <a:solidFill>
                  <a:srgbClr val="F9C6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</a:rPr>
                  <a:t>女生植树的棵树比男生少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。</a:t>
                </a:r>
              </a:p>
            </p:txBody>
          </p:sp>
        </mc:Choice>
        <mc:Fallback xmlns="">
          <p:sp>
            <p:nvSpPr>
              <p:cNvPr id="5" name="圆角矩形标注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51" y="746775"/>
                <a:ext cx="1963554" cy="1093873"/>
              </a:xfrm>
              <a:prstGeom prst="wedgeRoundRectCallout">
                <a:avLst>
                  <a:gd name="adj1" fmla="val 67219"/>
                  <a:gd name="adj2" fmla="val 35592"/>
                  <a:gd name="adj3" fmla="val 16667"/>
                </a:avLst>
              </a:prstGeom>
              <a:blipFill rotWithShape="1">
                <a:blip r:embed="rId3"/>
                <a:stretch>
                  <a:fillRect l="-353" t="-3078" r="-18138" b="-3097"/>
                </a:stretch>
              </a:blipFill>
              <a:ln>
                <a:solidFill>
                  <a:srgbClr val="F9C6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2869808" y="3087124"/>
            <a:ext cx="362196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女生比男生少植树多少棵？</a:t>
            </a: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2764829" y="4552695"/>
            <a:ext cx="418895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答：女生比男生少植树</a:t>
            </a:r>
            <a:r>
              <a:rPr lang="en-US" altLang="zh-CN" sz="2100" dirty="0">
                <a:latin typeface="+mn-ea"/>
                <a:ea typeface="+mn-ea"/>
              </a:rPr>
              <a:t>5</a:t>
            </a:r>
            <a:r>
              <a:rPr lang="zh-CN" altLang="en-US" sz="2100" dirty="0">
                <a:latin typeface="+mn-ea"/>
                <a:ea typeface="+mn-ea"/>
              </a:rPr>
              <a:t>棵。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2985823" y="3703464"/>
                <a:ext cx="936294" cy="1111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25×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5823" y="3703464"/>
                <a:ext cx="936294" cy="1111202"/>
              </a:xfrm>
              <a:prstGeom prst="rect">
                <a:avLst/>
              </a:prstGeom>
              <a:blipFill rotWithShape="1">
                <a:blip r:embed="rId4"/>
                <a:stretch>
                  <a:fillRect l="-6" t="-13" r="38" b="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4426871" y="3775262"/>
            <a:ext cx="13732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（棵）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3694303" y="3719088"/>
                <a:ext cx="1497923" cy="687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4303" y="3719088"/>
                <a:ext cx="1497923" cy="687368"/>
              </a:xfrm>
              <a:prstGeom prst="rect">
                <a:avLst/>
              </a:prstGeom>
              <a:blipFill rotWithShape="1">
                <a:blip r:embed="rId5"/>
                <a:stretch>
                  <a:fillRect l="-34" t="-77" r="31" b="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75804" y="463707"/>
                <a:ext cx="7980793" cy="124086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prstClr val="black"/>
                    </a:solidFill>
                  </a:rPr>
                  <a:t>海狮的寿命大约是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30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年，海象的寿命比海狮多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，海象的寿命比海狮大约多多少年？</a:t>
                </a:r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04" y="463707"/>
                <a:ext cx="7980793" cy="1240869"/>
              </a:xfrm>
              <a:prstGeom prst="rect">
                <a:avLst/>
              </a:prstGeom>
              <a:blipFill rotWithShape="1">
                <a:blip r:embed="rId2"/>
                <a:stretch>
                  <a:fillRect l="-7" t="-13" r="8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6"/>
              <p:cNvSpPr txBox="1">
                <a:spLocks noChangeArrowheads="1"/>
              </p:cNvSpPr>
              <p:nvPr/>
            </p:nvSpPr>
            <p:spPr bwMode="auto">
              <a:xfrm>
                <a:off x="1604270" y="2405935"/>
                <a:ext cx="921544" cy="536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30</a:t>
                </a:r>
                <a:r>
                  <a:rPr lang="en-US" altLang="en-US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4270" y="2405935"/>
                <a:ext cx="921544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28" t="-104" r="45" b="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3117537" y="2482670"/>
            <a:ext cx="15403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 10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（年）</a:t>
            </a:r>
            <a:endParaRPr lang="en-US" altLang="zh-CN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1604270" y="3289247"/>
            <a:ext cx="535479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+mn-ea"/>
                <a:ea typeface="+mn-ea"/>
              </a:rPr>
              <a:t>答：海象的寿命比海狮的寿命大约多</a:t>
            </a:r>
            <a:r>
              <a:rPr lang="en-US" altLang="zh-CN" sz="2100" dirty="0">
                <a:latin typeface="+mn-ea"/>
                <a:ea typeface="+mn-ea"/>
              </a:rPr>
              <a:t>10</a:t>
            </a:r>
            <a:r>
              <a:rPr lang="zh-CN" altLang="en-US" sz="2100" dirty="0">
                <a:latin typeface="+mn-ea"/>
                <a:ea typeface="+mn-ea"/>
              </a:rPr>
              <a:t>年。</a:t>
            </a:r>
            <a:endParaRPr lang="en-US" altLang="zh-CN" sz="2100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2323934" y="2411641"/>
                <a:ext cx="893630" cy="534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30×1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3934" y="2411641"/>
                <a:ext cx="893630" cy="534473"/>
              </a:xfrm>
              <a:prstGeom prst="rect">
                <a:avLst/>
              </a:prstGeom>
              <a:blipFill rotWithShape="1">
                <a:blip r:embed="rId4"/>
                <a:stretch>
                  <a:fillRect l="-52" t="-102" r="2" b="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498417" y="406382"/>
                <a:ext cx="8352013" cy="146953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聪聪看一本</a:t>
                </a:r>
                <a:r>
                  <a:rPr lang="en-US" altLang="zh-CN" sz="2100" dirty="0">
                    <a:latin typeface="+mn-ea"/>
                  </a:rPr>
                  <a:t>160</a:t>
                </a:r>
                <a:r>
                  <a:rPr lang="zh-CN" altLang="en-US" sz="2100" dirty="0">
                    <a:latin typeface="+mn-ea"/>
                  </a:rPr>
                  <a:t>页的故事书，第一天看了全书的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第二天比第一天多看了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第二天比第一天多看了多少页？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17" y="406382"/>
                <a:ext cx="8352013" cy="1469537"/>
              </a:xfrm>
              <a:prstGeom prst="rect">
                <a:avLst/>
              </a:prstGeom>
              <a:blipFill rotWithShape="1">
                <a:blip r:embed="rId2"/>
                <a:stretch>
                  <a:fillRect l="-7" t="-42" r="5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1745553" y="1935450"/>
                <a:ext cx="1037421" cy="5284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160×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5553" y="1935450"/>
                <a:ext cx="1037421" cy="528414"/>
              </a:xfrm>
              <a:prstGeom prst="rect">
                <a:avLst/>
              </a:prstGeom>
              <a:blipFill rotWithShape="1">
                <a:blip r:embed="rId3"/>
                <a:stretch>
                  <a:fillRect l="-55" t="-114" r="39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2587196" y="1934454"/>
                <a:ext cx="1129953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160×3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7196" y="1934454"/>
                <a:ext cx="1129953" cy="535147"/>
              </a:xfrm>
              <a:prstGeom prst="rect">
                <a:avLst/>
              </a:prstGeom>
              <a:blipFill rotWithShape="1">
                <a:blip r:embed="rId4"/>
                <a:stretch>
                  <a:fillRect l="-18" t="-46" r="44" b="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516578" y="1981278"/>
                <a:ext cx="1596551" cy="39241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60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（页）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578" y="1981278"/>
                <a:ext cx="1596551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37" t="-20" r="7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832181" y="2813374"/>
                <a:ext cx="1037421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60×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2181" y="2813374"/>
                <a:ext cx="1037421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20" t="-60" r="4" b="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2587196" y="2834038"/>
                <a:ext cx="1129953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7196" y="2834038"/>
                <a:ext cx="1129953" cy="535147"/>
              </a:xfrm>
              <a:prstGeom prst="rect">
                <a:avLst/>
              </a:prstGeom>
              <a:blipFill rotWithShape="1">
                <a:blip r:embed="rId7"/>
                <a:stretch>
                  <a:fillRect l="-18" t="-6" r="44" b="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3502867" y="2905403"/>
                <a:ext cx="1596551" cy="39241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（页）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867" y="2905403"/>
                <a:ext cx="1596551" cy="392415"/>
              </a:xfrm>
              <a:prstGeom prst="rect">
                <a:avLst/>
              </a:prstGeom>
              <a:blipFill rotWithShape="1">
                <a:blip r:embed="rId8"/>
                <a:stretch>
                  <a:fillRect l="-13" t="-71" r="23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1832181" y="3733621"/>
            <a:ext cx="445552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</a:t>
            </a:r>
            <a:r>
              <a:rPr lang="zh-CN" altLang="en-US" sz="2100" dirty="0">
                <a:solidFill>
                  <a:prstClr val="black"/>
                </a:solidFill>
              </a:rPr>
              <a:t>第二天比第一天多看了</a:t>
            </a:r>
            <a:r>
              <a:rPr lang="en-US" altLang="zh-CN" sz="2100" dirty="0">
                <a:solidFill>
                  <a:prstClr val="black"/>
                </a:solidFill>
              </a:rPr>
              <a:t>40</a:t>
            </a:r>
            <a:r>
              <a:rPr lang="zh-CN" altLang="en-US" sz="2100" dirty="0">
                <a:solidFill>
                  <a:prstClr val="black"/>
                </a:solidFill>
              </a:rPr>
              <a:t>页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。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1</a:t>
            </a:r>
            <a:endParaRPr lang="zh-CN" altLang="en-US" sz="2100" b="1" dirty="0">
              <a:latin typeface="+mn-ea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12290" y="1616772"/>
            <a:ext cx="7686626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 smtClean="0">
                <a:latin typeface="+mn-ea"/>
                <a:ea typeface="+mn-ea"/>
              </a:rPr>
              <a:t>（</a:t>
            </a:r>
            <a:r>
              <a:rPr lang="en-US" altLang="zh-CN" sz="2000" b="0" dirty="0">
                <a:latin typeface="+mn-ea"/>
                <a:ea typeface="+mn-ea"/>
              </a:rPr>
              <a:t>1</a:t>
            </a:r>
            <a:r>
              <a:rPr lang="zh-CN" altLang="en-US" sz="2000" b="0" dirty="0">
                <a:latin typeface="+mn-ea"/>
                <a:ea typeface="+mn-ea"/>
              </a:rPr>
              <a:t>）画一画，说说你是怎样理解的，并列式解决问题。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821536" y="2874435"/>
            <a:ext cx="116442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ea"/>
                <a:ea typeface="+mn-ea"/>
              </a:rPr>
              <a:t>第一天：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947724" y="2874435"/>
            <a:ext cx="1890713" cy="378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+mn-ea"/>
              <a:ea typeface="+mn-ea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505400" y="2460291"/>
            <a:ext cx="917559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b="0" dirty="0">
                <a:latin typeface="+mn-ea"/>
                <a:ea typeface="+mn-ea"/>
              </a:rPr>
              <a:t>15</a:t>
            </a:r>
            <a:r>
              <a:rPr lang="zh-CN" altLang="en-US" b="0" dirty="0">
                <a:latin typeface="+mn-ea"/>
                <a:ea typeface="+mn-ea"/>
              </a:rPr>
              <a:t>位</a:t>
            </a:r>
          </a:p>
        </p:txBody>
      </p:sp>
      <p:grpSp>
        <p:nvGrpSpPr>
          <p:cNvPr id="13" name="Group 21"/>
          <p:cNvGrpSpPr/>
          <p:nvPr/>
        </p:nvGrpSpPr>
        <p:grpSpPr bwMode="auto">
          <a:xfrm>
            <a:off x="1947724" y="2874435"/>
            <a:ext cx="1890713" cy="377428"/>
            <a:chOff x="884" y="981"/>
            <a:chExt cx="1588" cy="317"/>
          </a:xfrm>
        </p:grpSpPr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884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1202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837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1519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2154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</p:grp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827531" y="3360701"/>
            <a:ext cx="116442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latin typeface="+mn-ea"/>
                <a:ea typeface="+mn-ea"/>
              </a:rPr>
              <a:t>第二天：</a:t>
            </a:r>
          </a:p>
        </p:txBody>
      </p:sp>
      <p:grpSp>
        <p:nvGrpSpPr>
          <p:cNvPr id="20" name="Group 28"/>
          <p:cNvGrpSpPr/>
          <p:nvPr/>
        </p:nvGrpSpPr>
        <p:grpSpPr bwMode="auto">
          <a:xfrm>
            <a:off x="1947724" y="3361400"/>
            <a:ext cx="1890713" cy="377429"/>
            <a:chOff x="884" y="981"/>
            <a:chExt cx="1588" cy="317"/>
          </a:xfrm>
        </p:grpSpPr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884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1202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1837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1519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2154" y="981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CN" altLang="en-US" b="0">
                <a:latin typeface="+mn-ea"/>
                <a:ea typeface="+mn-ea"/>
              </a:endParaRPr>
            </a:p>
          </p:txBody>
        </p:sp>
      </p:grpSp>
      <p:sp>
        <p:nvSpPr>
          <p:cNvPr id="27" name="Rectangle 34" descr="深色下对角线"/>
          <p:cNvSpPr>
            <a:spLocks noChangeArrowheads="1"/>
          </p:cNvSpPr>
          <p:nvPr/>
        </p:nvSpPr>
        <p:spPr bwMode="auto">
          <a:xfrm>
            <a:off x="3838437" y="3361400"/>
            <a:ext cx="378619" cy="37742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prstDash val="sysDot"/>
            <a:miter lim="800000"/>
          </a:ln>
          <a:effectLst/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+mn-ea"/>
              <a:ea typeface="+mn-ea"/>
            </a:endParaRPr>
          </a:p>
        </p:txBody>
      </p:sp>
      <p:sp>
        <p:nvSpPr>
          <p:cNvPr id="28" name="Rectangle 35" descr="深色下对角线"/>
          <p:cNvSpPr>
            <a:spLocks noChangeArrowheads="1"/>
          </p:cNvSpPr>
          <p:nvPr/>
        </p:nvSpPr>
        <p:spPr bwMode="auto">
          <a:xfrm>
            <a:off x="4215865" y="3361400"/>
            <a:ext cx="378619" cy="37742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b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1569107" y="3900754"/>
                <a:ext cx="936294" cy="5938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15×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9107" y="3900754"/>
                <a:ext cx="936294" cy="593881"/>
              </a:xfrm>
              <a:prstGeom prst="rect">
                <a:avLst/>
              </a:prstGeom>
              <a:blipFill rotWithShape="1">
                <a:blip r:embed="rId2"/>
                <a:stretch>
                  <a:fillRect l="-2" t="-98" r="35" b="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3082390" y="3967046"/>
            <a:ext cx="13732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6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（位）</a:t>
            </a:r>
          </a:p>
        </p:txBody>
      </p:sp>
      <p:sp>
        <p:nvSpPr>
          <p:cNvPr id="3" name="矩形 2"/>
          <p:cNvSpPr/>
          <p:nvPr/>
        </p:nvSpPr>
        <p:spPr>
          <a:xfrm>
            <a:off x="1569106" y="4573235"/>
            <a:ext cx="460486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答：第二天比第一天多来了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6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位游客。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293082" y="3896836"/>
                <a:ext cx="901529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082" y="3896836"/>
                <a:ext cx="901529" cy="532838"/>
              </a:xfrm>
              <a:prstGeom prst="rect">
                <a:avLst/>
              </a:prstGeom>
              <a:blipFill rotWithShape="1">
                <a:blip r:embed="rId3"/>
                <a:stretch>
                  <a:fillRect l="-11" t="-89" r="-4093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03752" y="2345643"/>
            <a:ext cx="2714286" cy="145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580796" y="508666"/>
                <a:ext cx="7599350" cy="124245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lvl="0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prstClr val="black"/>
                    </a:solidFill>
                  </a:rPr>
                  <a:t>国庆长假的第一天，到乡村农家大院的游客有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15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位，第二天来的游客比第一天多了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。第二天比第一天多来了多少游客？</a:t>
                </a:r>
                <a:endParaRPr lang="en-US" altLang="zh-CN" sz="21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" y="508666"/>
                <a:ext cx="7599350" cy="1242455"/>
              </a:xfrm>
              <a:prstGeom prst="rect">
                <a:avLst/>
              </a:prstGeom>
              <a:blipFill rotWithShape="1">
                <a:blip r:embed="rId5"/>
                <a:stretch>
                  <a:fillRect l="-5" t="-2" r="1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9" grpId="0"/>
      <p:bldP spid="27" grpId="0" animBg="1"/>
      <p:bldP spid="28" grpId="0" animBg="1"/>
      <p:bldP spid="29" grpId="0"/>
      <p:bldP spid="2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全屏显示(16:9)</PresentationFormat>
  <Paragraphs>157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楷体</vt:lpstr>
      <vt:lpstr>宋体</vt:lpstr>
      <vt:lpstr>微软雅黑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2023-01-16T23:16:30Z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166AB6DEA1EF4FB39FC986AAAF1DFAF5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